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sldIdLst>
    <p:sldId id="256" r:id="rId2"/>
    <p:sldId id="343" r:id="rId3"/>
    <p:sldId id="257" r:id="rId4"/>
    <p:sldId id="344" r:id="rId5"/>
    <p:sldId id="345" r:id="rId6"/>
    <p:sldId id="322" r:id="rId7"/>
    <p:sldId id="323" r:id="rId8"/>
    <p:sldId id="383" r:id="rId9"/>
    <p:sldId id="325" r:id="rId10"/>
    <p:sldId id="384" r:id="rId11"/>
    <p:sldId id="388" r:id="rId12"/>
    <p:sldId id="389" r:id="rId13"/>
    <p:sldId id="390" r:id="rId14"/>
    <p:sldId id="391" r:id="rId15"/>
    <p:sldId id="392" r:id="rId16"/>
    <p:sldId id="393" r:id="rId17"/>
    <p:sldId id="394" r:id="rId18"/>
    <p:sldId id="266" r:id="rId19"/>
    <p:sldId id="381" r:id="rId20"/>
    <p:sldId id="395" r:id="rId21"/>
    <p:sldId id="396" r:id="rId22"/>
    <p:sldId id="348" r:id="rId23"/>
    <p:sldId id="397" r:id="rId24"/>
    <p:sldId id="398" r:id="rId25"/>
    <p:sldId id="399" r:id="rId26"/>
    <p:sldId id="400" r:id="rId27"/>
    <p:sldId id="401" r:id="rId28"/>
    <p:sldId id="402" r:id="rId29"/>
    <p:sldId id="361" r:id="rId30"/>
    <p:sldId id="362" r:id="rId31"/>
    <p:sldId id="363" r:id="rId32"/>
    <p:sldId id="382" r:id="rId33"/>
    <p:sldId id="403" r:id="rId34"/>
    <p:sldId id="404"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71" autoAdjust="0"/>
    <p:restoredTop sz="94434" autoAdjust="0"/>
  </p:normalViewPr>
  <p:slideViewPr>
    <p:cSldViewPr snapToGrid="0">
      <p:cViewPr varScale="1">
        <p:scale>
          <a:sx n="75" d="100"/>
          <a:sy n="75" d="100"/>
        </p:scale>
        <p:origin x="72"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2550F4-F4CE-46D6-8D04-D56194452574}" type="doc">
      <dgm:prSet loTypeId="urn:microsoft.com/office/officeart/2009/layout/CircleArrowProcess" loCatId="process" qsTypeId="urn:microsoft.com/office/officeart/2005/8/quickstyle/3d1" qsCatId="3D" csTypeId="urn:microsoft.com/office/officeart/2005/8/colors/accent3_2" csCatId="accent3" phldr="1"/>
      <dgm:spPr/>
      <dgm:t>
        <a:bodyPr/>
        <a:lstStyle/>
        <a:p>
          <a:endParaRPr lang="en-US"/>
        </a:p>
      </dgm:t>
    </dgm:pt>
    <dgm:pt modelId="{D0B9497E-41DE-40B2-8E1E-9AF8A95C6CDE}">
      <dgm:prSet phldrT="[Text]" custT="1"/>
      <dgm:spPr/>
      <dgm:t>
        <a:bodyPr/>
        <a:lstStyle/>
        <a:p>
          <a:r>
            <a:rPr lang="en-US" sz="1600" dirty="0" smtClean="0">
              <a:latin typeface="Times New Roman" panose="02020603050405020304" pitchFamily="18" charset="0"/>
              <a:cs typeface="Times New Roman" panose="02020603050405020304" pitchFamily="18" charset="0"/>
            </a:rPr>
            <a:t>Employee</a:t>
          </a:r>
          <a:endParaRPr lang="en-US" sz="1600" dirty="0">
            <a:latin typeface="Times New Roman" panose="02020603050405020304" pitchFamily="18" charset="0"/>
            <a:cs typeface="Times New Roman" panose="02020603050405020304" pitchFamily="18" charset="0"/>
          </a:endParaRPr>
        </a:p>
      </dgm:t>
    </dgm:pt>
    <dgm:pt modelId="{5B6D2CD0-47C9-4B1B-8F6B-FDDC25ED98A7}" type="parTrans" cxnId="{B4EDA9A3-DB8A-4B95-B299-0D2D8A16A11D}">
      <dgm:prSet/>
      <dgm:spPr/>
      <dgm:t>
        <a:bodyPr/>
        <a:lstStyle/>
        <a:p>
          <a:endParaRPr lang="en-US" sz="1600">
            <a:latin typeface="Times New Roman" panose="02020603050405020304" pitchFamily="18" charset="0"/>
            <a:cs typeface="Times New Roman" panose="02020603050405020304" pitchFamily="18" charset="0"/>
          </a:endParaRPr>
        </a:p>
      </dgm:t>
    </dgm:pt>
    <dgm:pt modelId="{CECE30BF-5DD8-415E-A3FB-CFBB9AD7A3DB}" type="sibTrans" cxnId="{B4EDA9A3-DB8A-4B95-B299-0D2D8A16A11D}">
      <dgm:prSet/>
      <dgm:spPr/>
      <dgm:t>
        <a:bodyPr/>
        <a:lstStyle/>
        <a:p>
          <a:endParaRPr lang="en-US" sz="1600">
            <a:latin typeface="Times New Roman" panose="02020603050405020304" pitchFamily="18" charset="0"/>
            <a:cs typeface="Times New Roman" panose="02020603050405020304" pitchFamily="18" charset="0"/>
          </a:endParaRPr>
        </a:p>
      </dgm:t>
    </dgm:pt>
    <dgm:pt modelId="{A031F19C-3BC5-4677-B85A-B6802538FB76}">
      <dgm:prSet phldrT="[Text]" custT="1"/>
      <dgm:spPr/>
      <dgm:t>
        <a:bodyPr/>
        <a:lstStyle/>
        <a:p>
          <a:r>
            <a:rPr lang="en-US" sz="1600" dirty="0" smtClean="0">
              <a:latin typeface="Times New Roman" panose="02020603050405020304" pitchFamily="18" charset="0"/>
              <a:cs typeface="Times New Roman" panose="02020603050405020304" pitchFamily="18" charset="0"/>
            </a:rPr>
            <a:t>Admin</a:t>
          </a:r>
          <a:endParaRPr lang="en-US" sz="1600" dirty="0">
            <a:latin typeface="Times New Roman" panose="02020603050405020304" pitchFamily="18" charset="0"/>
            <a:cs typeface="Times New Roman" panose="02020603050405020304" pitchFamily="18" charset="0"/>
          </a:endParaRPr>
        </a:p>
      </dgm:t>
    </dgm:pt>
    <dgm:pt modelId="{9677F723-C8F9-448B-8BCE-D401B2A7B590}" type="parTrans" cxnId="{9BDAA990-165C-4CC1-97A2-1932CEBF4B5F}">
      <dgm:prSet/>
      <dgm:spPr/>
      <dgm:t>
        <a:bodyPr/>
        <a:lstStyle/>
        <a:p>
          <a:endParaRPr lang="en-US" sz="1600">
            <a:latin typeface="Times New Roman" panose="02020603050405020304" pitchFamily="18" charset="0"/>
            <a:cs typeface="Times New Roman" panose="02020603050405020304" pitchFamily="18" charset="0"/>
          </a:endParaRPr>
        </a:p>
      </dgm:t>
    </dgm:pt>
    <dgm:pt modelId="{CEE1480F-D14F-4D1D-99A7-1051126E9EC1}" type="sibTrans" cxnId="{9BDAA990-165C-4CC1-97A2-1932CEBF4B5F}">
      <dgm:prSet/>
      <dgm:spPr/>
      <dgm:t>
        <a:bodyPr/>
        <a:lstStyle/>
        <a:p>
          <a:endParaRPr lang="en-US" sz="1600">
            <a:latin typeface="Times New Roman" panose="02020603050405020304" pitchFamily="18" charset="0"/>
            <a:cs typeface="Times New Roman" panose="02020603050405020304" pitchFamily="18" charset="0"/>
          </a:endParaRPr>
        </a:p>
      </dgm:t>
    </dgm:pt>
    <dgm:pt modelId="{83514B4A-E349-4BA3-AAB6-32A5487A6203}">
      <dgm:prSet phldrT="[Text]" custT="1"/>
      <dgm:spPr/>
      <dgm:t>
        <a:bodyPr/>
        <a:lstStyle/>
        <a:p>
          <a:r>
            <a:rPr lang="en-US" sz="1600" dirty="0" smtClean="0">
              <a:latin typeface="Times New Roman" panose="02020603050405020304" pitchFamily="18" charset="0"/>
              <a:cs typeface="Times New Roman" panose="02020603050405020304" pitchFamily="18" charset="0"/>
            </a:rPr>
            <a:t>Database Store </a:t>
          </a:r>
        </a:p>
        <a:p>
          <a:r>
            <a:rPr lang="en-US" sz="1600" dirty="0" smtClean="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Mongo dB</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dgm:t>
    </dgm:pt>
    <dgm:pt modelId="{2EAFD4E2-78FE-4E04-8103-13F7BD8618E3}" type="sibTrans" cxnId="{94A37B6C-70D1-4B15-B412-5CCB25BD0FFE}">
      <dgm:prSet/>
      <dgm:spPr/>
      <dgm:t>
        <a:bodyPr/>
        <a:lstStyle/>
        <a:p>
          <a:endParaRPr lang="en-US" sz="1600">
            <a:latin typeface="Times New Roman" panose="02020603050405020304" pitchFamily="18" charset="0"/>
            <a:cs typeface="Times New Roman" panose="02020603050405020304" pitchFamily="18" charset="0"/>
          </a:endParaRPr>
        </a:p>
      </dgm:t>
    </dgm:pt>
    <dgm:pt modelId="{8FF219B2-E3A9-4754-9A33-F398880A074B}" type="parTrans" cxnId="{94A37B6C-70D1-4B15-B412-5CCB25BD0FFE}">
      <dgm:prSet/>
      <dgm:spPr/>
      <dgm:t>
        <a:bodyPr/>
        <a:lstStyle/>
        <a:p>
          <a:endParaRPr lang="en-US" sz="1600">
            <a:latin typeface="Times New Roman" panose="02020603050405020304" pitchFamily="18" charset="0"/>
            <a:cs typeface="Times New Roman" panose="02020603050405020304" pitchFamily="18" charset="0"/>
          </a:endParaRPr>
        </a:p>
      </dgm:t>
    </dgm:pt>
    <dgm:pt modelId="{C94015F3-25EA-4A0F-A5B2-BA6CC4CB9FD8}" type="pres">
      <dgm:prSet presAssocID="{A52550F4-F4CE-46D6-8D04-D56194452574}" presName="Name0" presStyleCnt="0">
        <dgm:presLayoutVars>
          <dgm:chMax val="7"/>
          <dgm:chPref val="7"/>
          <dgm:dir/>
          <dgm:animLvl val="lvl"/>
        </dgm:presLayoutVars>
      </dgm:prSet>
      <dgm:spPr/>
      <dgm:t>
        <a:bodyPr/>
        <a:lstStyle/>
        <a:p>
          <a:endParaRPr lang="en-US"/>
        </a:p>
      </dgm:t>
    </dgm:pt>
    <dgm:pt modelId="{B64502BC-2FFA-4877-8A8F-F04671EBDA27}" type="pres">
      <dgm:prSet presAssocID="{D0B9497E-41DE-40B2-8E1E-9AF8A95C6CDE}" presName="Accent1" presStyleCnt="0"/>
      <dgm:spPr/>
    </dgm:pt>
    <dgm:pt modelId="{EA5BCB88-FA8F-4D38-BC67-2A0DA482BDD7}" type="pres">
      <dgm:prSet presAssocID="{D0B9497E-41DE-40B2-8E1E-9AF8A95C6CDE}" presName="Accent" presStyleLbl="node1" presStyleIdx="0" presStyleCnt="3"/>
      <dgm:spPr/>
    </dgm:pt>
    <dgm:pt modelId="{88C42831-C547-4703-B050-C632BD02C28F}" type="pres">
      <dgm:prSet presAssocID="{D0B9497E-41DE-40B2-8E1E-9AF8A95C6CDE}" presName="Parent1" presStyleLbl="revTx" presStyleIdx="0" presStyleCnt="3">
        <dgm:presLayoutVars>
          <dgm:chMax val="1"/>
          <dgm:chPref val="1"/>
          <dgm:bulletEnabled val="1"/>
        </dgm:presLayoutVars>
      </dgm:prSet>
      <dgm:spPr/>
      <dgm:t>
        <a:bodyPr/>
        <a:lstStyle/>
        <a:p>
          <a:endParaRPr lang="en-US"/>
        </a:p>
      </dgm:t>
    </dgm:pt>
    <dgm:pt modelId="{DB3785B4-D94E-4B98-AE35-B9D347BD0677}" type="pres">
      <dgm:prSet presAssocID="{A031F19C-3BC5-4677-B85A-B6802538FB76}" presName="Accent2" presStyleCnt="0"/>
      <dgm:spPr/>
    </dgm:pt>
    <dgm:pt modelId="{5FAD6756-0E16-469C-A127-B6E54D582C28}" type="pres">
      <dgm:prSet presAssocID="{A031F19C-3BC5-4677-B85A-B6802538FB76}" presName="Accent" presStyleLbl="node1" presStyleIdx="1" presStyleCnt="3"/>
      <dgm:spPr/>
    </dgm:pt>
    <dgm:pt modelId="{E9CC8151-1DF4-427B-A4A9-A751F843F0FF}" type="pres">
      <dgm:prSet presAssocID="{A031F19C-3BC5-4677-B85A-B6802538FB76}" presName="Parent2" presStyleLbl="revTx" presStyleIdx="1" presStyleCnt="3">
        <dgm:presLayoutVars>
          <dgm:chMax val="1"/>
          <dgm:chPref val="1"/>
          <dgm:bulletEnabled val="1"/>
        </dgm:presLayoutVars>
      </dgm:prSet>
      <dgm:spPr/>
      <dgm:t>
        <a:bodyPr/>
        <a:lstStyle/>
        <a:p>
          <a:endParaRPr lang="en-US"/>
        </a:p>
      </dgm:t>
    </dgm:pt>
    <dgm:pt modelId="{0F5E8205-B243-4A71-90B4-A623F1031816}" type="pres">
      <dgm:prSet presAssocID="{83514B4A-E349-4BA3-AAB6-32A5487A6203}" presName="Accent3" presStyleCnt="0"/>
      <dgm:spPr/>
    </dgm:pt>
    <dgm:pt modelId="{1645A3EA-2E15-44D4-B103-520EF15793D8}" type="pres">
      <dgm:prSet presAssocID="{83514B4A-E349-4BA3-AAB6-32A5487A6203}" presName="Accent" presStyleLbl="node1" presStyleIdx="2" presStyleCnt="3"/>
      <dgm:spPr/>
    </dgm:pt>
    <dgm:pt modelId="{148A4130-634E-413C-9E11-3CBBB0312A8D}" type="pres">
      <dgm:prSet presAssocID="{83514B4A-E349-4BA3-AAB6-32A5487A6203}" presName="Parent3" presStyleLbl="revTx" presStyleIdx="2" presStyleCnt="3" custScaleX="110903">
        <dgm:presLayoutVars>
          <dgm:chMax val="1"/>
          <dgm:chPref val="1"/>
          <dgm:bulletEnabled val="1"/>
        </dgm:presLayoutVars>
      </dgm:prSet>
      <dgm:spPr/>
      <dgm:t>
        <a:bodyPr/>
        <a:lstStyle/>
        <a:p>
          <a:endParaRPr lang="en-US"/>
        </a:p>
      </dgm:t>
    </dgm:pt>
  </dgm:ptLst>
  <dgm:cxnLst>
    <dgm:cxn modelId="{2BC67DB4-9B2E-4148-84C5-22E8C805C915}" type="presOf" srcId="{D0B9497E-41DE-40B2-8E1E-9AF8A95C6CDE}" destId="{88C42831-C547-4703-B050-C632BD02C28F}" srcOrd="0" destOrd="0" presId="urn:microsoft.com/office/officeart/2009/layout/CircleArrowProcess"/>
    <dgm:cxn modelId="{94A37B6C-70D1-4B15-B412-5CCB25BD0FFE}" srcId="{A52550F4-F4CE-46D6-8D04-D56194452574}" destId="{83514B4A-E349-4BA3-AAB6-32A5487A6203}" srcOrd="2" destOrd="0" parTransId="{8FF219B2-E3A9-4754-9A33-F398880A074B}" sibTransId="{2EAFD4E2-78FE-4E04-8103-13F7BD8618E3}"/>
    <dgm:cxn modelId="{02AFDDB5-8713-42E6-A337-09E3222C1CF9}" type="presOf" srcId="{A52550F4-F4CE-46D6-8D04-D56194452574}" destId="{C94015F3-25EA-4A0F-A5B2-BA6CC4CB9FD8}" srcOrd="0" destOrd="0" presId="urn:microsoft.com/office/officeart/2009/layout/CircleArrowProcess"/>
    <dgm:cxn modelId="{F43B0A96-01B6-4AF5-A497-C4D4A95866E2}" type="presOf" srcId="{A031F19C-3BC5-4677-B85A-B6802538FB76}" destId="{E9CC8151-1DF4-427B-A4A9-A751F843F0FF}" srcOrd="0" destOrd="0" presId="urn:microsoft.com/office/officeart/2009/layout/CircleArrowProcess"/>
    <dgm:cxn modelId="{9BDAA990-165C-4CC1-97A2-1932CEBF4B5F}" srcId="{A52550F4-F4CE-46D6-8D04-D56194452574}" destId="{A031F19C-3BC5-4677-B85A-B6802538FB76}" srcOrd="1" destOrd="0" parTransId="{9677F723-C8F9-448B-8BCE-D401B2A7B590}" sibTransId="{CEE1480F-D14F-4D1D-99A7-1051126E9EC1}"/>
    <dgm:cxn modelId="{4C5A6B5B-D7E2-49F5-8364-25F6D5B36F21}" type="presOf" srcId="{83514B4A-E349-4BA3-AAB6-32A5487A6203}" destId="{148A4130-634E-413C-9E11-3CBBB0312A8D}" srcOrd="0" destOrd="0" presId="urn:microsoft.com/office/officeart/2009/layout/CircleArrowProcess"/>
    <dgm:cxn modelId="{B4EDA9A3-DB8A-4B95-B299-0D2D8A16A11D}" srcId="{A52550F4-F4CE-46D6-8D04-D56194452574}" destId="{D0B9497E-41DE-40B2-8E1E-9AF8A95C6CDE}" srcOrd="0" destOrd="0" parTransId="{5B6D2CD0-47C9-4B1B-8F6B-FDDC25ED98A7}" sibTransId="{CECE30BF-5DD8-415E-A3FB-CFBB9AD7A3DB}"/>
    <dgm:cxn modelId="{A7523733-A43C-42BD-95F4-B813028D5526}" type="presParOf" srcId="{C94015F3-25EA-4A0F-A5B2-BA6CC4CB9FD8}" destId="{B64502BC-2FFA-4877-8A8F-F04671EBDA27}" srcOrd="0" destOrd="0" presId="urn:microsoft.com/office/officeart/2009/layout/CircleArrowProcess"/>
    <dgm:cxn modelId="{5DBA63A0-8320-4C38-B988-536A203FA0F8}" type="presParOf" srcId="{B64502BC-2FFA-4877-8A8F-F04671EBDA27}" destId="{EA5BCB88-FA8F-4D38-BC67-2A0DA482BDD7}" srcOrd="0" destOrd="0" presId="urn:microsoft.com/office/officeart/2009/layout/CircleArrowProcess"/>
    <dgm:cxn modelId="{D236CF7B-4C63-4FBE-8B23-5DAD785552E3}" type="presParOf" srcId="{C94015F3-25EA-4A0F-A5B2-BA6CC4CB9FD8}" destId="{88C42831-C547-4703-B050-C632BD02C28F}" srcOrd="1" destOrd="0" presId="urn:microsoft.com/office/officeart/2009/layout/CircleArrowProcess"/>
    <dgm:cxn modelId="{B9D73F23-0860-4637-97EC-705C5FA2F87B}" type="presParOf" srcId="{C94015F3-25EA-4A0F-A5B2-BA6CC4CB9FD8}" destId="{DB3785B4-D94E-4B98-AE35-B9D347BD0677}" srcOrd="2" destOrd="0" presId="urn:microsoft.com/office/officeart/2009/layout/CircleArrowProcess"/>
    <dgm:cxn modelId="{EEFC4B20-37AB-47C5-B800-A8C10DA4E7C9}" type="presParOf" srcId="{DB3785B4-D94E-4B98-AE35-B9D347BD0677}" destId="{5FAD6756-0E16-469C-A127-B6E54D582C28}" srcOrd="0" destOrd="0" presId="urn:microsoft.com/office/officeart/2009/layout/CircleArrowProcess"/>
    <dgm:cxn modelId="{4F03B8B2-AC14-49CE-A412-F854E77BEB07}" type="presParOf" srcId="{C94015F3-25EA-4A0F-A5B2-BA6CC4CB9FD8}" destId="{E9CC8151-1DF4-427B-A4A9-A751F843F0FF}" srcOrd="3" destOrd="0" presId="urn:microsoft.com/office/officeart/2009/layout/CircleArrowProcess"/>
    <dgm:cxn modelId="{13AE4066-786B-42FC-997B-67C655BB2606}" type="presParOf" srcId="{C94015F3-25EA-4A0F-A5B2-BA6CC4CB9FD8}" destId="{0F5E8205-B243-4A71-90B4-A623F1031816}" srcOrd="4" destOrd="0" presId="urn:microsoft.com/office/officeart/2009/layout/CircleArrowProcess"/>
    <dgm:cxn modelId="{325B261B-E273-46BC-850D-F232A5CEDBD1}" type="presParOf" srcId="{0F5E8205-B243-4A71-90B4-A623F1031816}" destId="{1645A3EA-2E15-44D4-B103-520EF15793D8}" srcOrd="0" destOrd="0" presId="urn:microsoft.com/office/officeart/2009/layout/CircleArrowProcess"/>
    <dgm:cxn modelId="{F7D591F8-1949-4A7B-9D57-73D9DF93C79A}" type="presParOf" srcId="{C94015F3-25EA-4A0F-A5B2-BA6CC4CB9FD8}" destId="{148A4130-634E-413C-9E11-3CBBB0312A8D}"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BCB88-FA8F-4D38-BC67-2A0DA482BDD7}">
      <dsp:nvSpPr>
        <dsp:cNvPr id="0" name=""/>
        <dsp:cNvSpPr/>
      </dsp:nvSpPr>
      <dsp:spPr>
        <a:xfrm>
          <a:off x="1686628" y="0"/>
          <a:ext cx="1788508" cy="1788780"/>
        </a:xfrm>
        <a:prstGeom prst="circularArrow">
          <a:avLst>
            <a:gd name="adj1" fmla="val 10980"/>
            <a:gd name="adj2" fmla="val 1142322"/>
            <a:gd name="adj3" fmla="val 4500000"/>
            <a:gd name="adj4" fmla="val 10800000"/>
            <a:gd name="adj5" fmla="val 12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8C42831-C547-4703-B050-C632BD02C28F}">
      <dsp:nvSpPr>
        <dsp:cNvPr id="0" name=""/>
        <dsp:cNvSpPr/>
      </dsp:nvSpPr>
      <dsp:spPr>
        <a:xfrm>
          <a:off x="2081947" y="645804"/>
          <a:ext cx="993839"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Employee</a:t>
          </a:r>
          <a:endParaRPr lang="en-US" sz="1600" kern="1200" dirty="0">
            <a:latin typeface="Times New Roman" panose="02020603050405020304" pitchFamily="18" charset="0"/>
            <a:cs typeface="Times New Roman" panose="02020603050405020304" pitchFamily="18" charset="0"/>
          </a:endParaRPr>
        </a:p>
      </dsp:txBody>
      <dsp:txXfrm>
        <a:off x="2081947" y="645804"/>
        <a:ext cx="993839" cy="496800"/>
      </dsp:txXfrm>
    </dsp:sp>
    <dsp:sp modelId="{5FAD6756-0E16-469C-A127-B6E54D582C28}">
      <dsp:nvSpPr>
        <dsp:cNvPr id="0" name=""/>
        <dsp:cNvSpPr/>
      </dsp:nvSpPr>
      <dsp:spPr>
        <a:xfrm>
          <a:off x="1189876" y="1027787"/>
          <a:ext cx="1788508" cy="1788780"/>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9CC8151-1DF4-427B-A4A9-A751F843F0FF}">
      <dsp:nvSpPr>
        <dsp:cNvPr id="0" name=""/>
        <dsp:cNvSpPr/>
      </dsp:nvSpPr>
      <dsp:spPr>
        <a:xfrm>
          <a:off x="1587211" y="1679536"/>
          <a:ext cx="993839"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Admin</a:t>
          </a:r>
          <a:endParaRPr lang="en-US" sz="1600" kern="1200" dirty="0">
            <a:latin typeface="Times New Roman" panose="02020603050405020304" pitchFamily="18" charset="0"/>
            <a:cs typeface="Times New Roman" panose="02020603050405020304" pitchFamily="18" charset="0"/>
          </a:endParaRPr>
        </a:p>
      </dsp:txBody>
      <dsp:txXfrm>
        <a:off x="1587211" y="1679536"/>
        <a:ext cx="993839" cy="496800"/>
      </dsp:txXfrm>
    </dsp:sp>
    <dsp:sp modelId="{1645A3EA-2E15-44D4-B103-520EF15793D8}">
      <dsp:nvSpPr>
        <dsp:cNvPr id="0" name=""/>
        <dsp:cNvSpPr/>
      </dsp:nvSpPr>
      <dsp:spPr>
        <a:xfrm>
          <a:off x="1813923" y="2178567"/>
          <a:ext cx="1536606" cy="1537221"/>
        </a:xfrm>
        <a:prstGeom prst="blockArc">
          <a:avLst>
            <a:gd name="adj1" fmla="val 13500000"/>
            <a:gd name="adj2" fmla="val 10800000"/>
            <a:gd name="adj3" fmla="val 1274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48A4130-634E-413C-9E11-3CBBB0312A8D}">
      <dsp:nvSpPr>
        <dsp:cNvPr id="0" name=""/>
        <dsp:cNvSpPr/>
      </dsp:nvSpPr>
      <dsp:spPr>
        <a:xfrm>
          <a:off x="2030119" y="2714755"/>
          <a:ext cx="1102198"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Database Store </a:t>
          </a:r>
        </a:p>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a:t>
          </a:r>
          <a:r>
            <a:rPr lang="en-IN" sz="1600" kern="1200" dirty="0" smtClean="0">
              <a:latin typeface="Times New Roman" panose="02020603050405020304" pitchFamily="18" charset="0"/>
              <a:cs typeface="Times New Roman" panose="02020603050405020304" pitchFamily="18" charset="0"/>
            </a:rPr>
            <a:t>Mongo dB</a:t>
          </a:r>
          <a:r>
            <a:rPr lang="en-US" sz="1600" kern="1200" dirty="0" smtClean="0">
              <a:latin typeface="Times New Roman" panose="02020603050405020304" pitchFamily="18" charset="0"/>
              <a:cs typeface="Times New Roman" panose="02020603050405020304" pitchFamily="18" charset="0"/>
            </a:rPr>
            <a:t>)</a:t>
          </a:r>
          <a:endParaRPr lang="en-US" sz="1600" kern="1200" dirty="0">
            <a:latin typeface="Times New Roman" panose="02020603050405020304" pitchFamily="18" charset="0"/>
            <a:cs typeface="Times New Roman" panose="02020603050405020304" pitchFamily="18" charset="0"/>
          </a:endParaRPr>
        </a:p>
      </dsp:txBody>
      <dsp:txXfrm>
        <a:off x="2030119" y="2714755"/>
        <a:ext cx="1102198" cy="496800"/>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16-10-2024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0FFE07-7815-44DB-B341-7D7708DAFEF0}" type="slidenum">
              <a:rPr lang="en-IN" smtClean="0"/>
              <a:t>26</a:t>
            </a:fld>
            <a:endParaRPr lang="en-IN"/>
          </a:p>
        </p:txBody>
      </p:sp>
    </p:spTree>
    <p:extLst>
      <p:ext uri="{BB962C8B-B14F-4D97-AF65-F5344CB8AC3E}">
        <p14:creationId xmlns:p14="http://schemas.microsoft.com/office/powerpoint/2010/main" val="27110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5903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369801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42923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63874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4763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93160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16-10-2024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451788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16-10-2024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17862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16-10-2024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84470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95539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68216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16-10-2024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23209263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fif"/><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7373" y="1575808"/>
            <a:ext cx="11658600" cy="2387600"/>
          </a:xfrm>
        </p:spPr>
        <p:txBody>
          <a:bodyPr>
            <a:normAutofit/>
          </a:bodyPr>
          <a:lstStyle/>
          <a:p>
            <a:r>
              <a:rPr lang="en-US" sz="3600" b="1" dirty="0" smtClean="0">
                <a:latin typeface="Times New Roman" panose="02020603050405020304" pitchFamily="18" charset="0"/>
                <a:cs typeface="Times New Roman" panose="02020603050405020304" pitchFamily="18" charset="0"/>
              </a:rPr>
              <a:t>…Employee Management System…</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50047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itle 1"/>
          <p:cNvSpPr txBox="1">
            <a:spLocks/>
          </p:cNvSpPr>
          <p:nvPr/>
        </p:nvSpPr>
        <p:spPr>
          <a:xfrm>
            <a:off x="838200" y="-1029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latin typeface="Times New Roman" panose="02020603050405020304" pitchFamily="18" charset="0"/>
                <a:cs typeface="Times New Roman" panose="02020603050405020304" pitchFamily="18" charset="0"/>
              </a:rPr>
              <a:t>…Advantage … </a:t>
            </a:r>
            <a:endParaRPr lang="en-IN" sz="36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622299" y="975616"/>
            <a:ext cx="11307763" cy="5399783"/>
          </a:xfrm>
        </p:spPr>
        <p:txBody>
          <a:bodyPr>
            <a:noAutofit/>
          </a:bodyPr>
          <a:lstStyle/>
          <a:p>
            <a:pPr algn="just">
              <a:lnSpc>
                <a:spcPct val="170000"/>
              </a:lnSpc>
            </a:pPr>
            <a:r>
              <a:rPr lang="en-US" sz="1800" b="1" dirty="0">
                <a:latin typeface="Times New Roman" panose="02020603050405020304" pitchFamily="18" charset="0"/>
                <a:cs typeface="Times New Roman" panose="02020603050405020304" pitchFamily="18" charset="0"/>
              </a:rPr>
              <a:t>Accessibility and Flexibility</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Users </a:t>
            </a:r>
            <a:r>
              <a:rPr lang="en-US" sz="1800" dirty="0">
                <a:latin typeface="Times New Roman" panose="02020603050405020304" pitchFamily="18" charset="0"/>
                <a:cs typeface="Times New Roman" panose="02020603050405020304" pitchFamily="18" charset="0"/>
              </a:rPr>
              <a:t>can access the system from anywhere with an internet connection, facilitating remote work and allowing employees and administrators to manage data on the go</a:t>
            </a:r>
            <a:r>
              <a:rPr lang="en-US" sz="1800" dirty="0" smtClean="0">
                <a:latin typeface="Times New Roman" panose="02020603050405020304" pitchFamily="18" charset="0"/>
                <a:cs typeface="Times New Roman" panose="02020603050405020304" pitchFamily="18" charset="0"/>
              </a:rPr>
              <a:t>.</a:t>
            </a:r>
          </a:p>
          <a:p>
            <a:pPr algn="just">
              <a:lnSpc>
                <a:spcPct val="170000"/>
              </a:lnSpc>
            </a:pPr>
            <a:r>
              <a:rPr lang="en-US" sz="1800" b="1" dirty="0" smtClean="0">
                <a:latin typeface="Times New Roman" panose="02020603050405020304" pitchFamily="18" charset="0"/>
                <a:cs typeface="Times New Roman" panose="02020603050405020304" pitchFamily="18" charset="0"/>
              </a:rPr>
              <a:t>Cost </a:t>
            </a:r>
            <a:r>
              <a:rPr lang="en-US" sz="1800" b="1" dirty="0">
                <a:latin typeface="Times New Roman" panose="02020603050405020304" pitchFamily="18" charset="0"/>
                <a:cs typeface="Times New Roman" panose="02020603050405020304" pitchFamily="18" charset="0"/>
              </a:rPr>
              <a:t>Efficiency</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Reduces </a:t>
            </a:r>
            <a:r>
              <a:rPr lang="en-US" sz="1800" dirty="0">
                <a:latin typeface="Times New Roman" panose="02020603050405020304" pitchFamily="18" charset="0"/>
                <a:cs typeface="Times New Roman" panose="02020603050405020304" pitchFamily="18" charset="0"/>
              </a:rPr>
              <a:t>the need for significant upfront investments in hardware and infrastructure. The subscription-based model allows organizations to pay only for what they use, making it easier to manage budgets</a:t>
            </a:r>
            <a:r>
              <a:rPr lang="en-US" sz="1800" dirty="0" smtClean="0">
                <a:latin typeface="Times New Roman" panose="02020603050405020304" pitchFamily="18" charset="0"/>
                <a:cs typeface="Times New Roman" panose="02020603050405020304" pitchFamily="18" charset="0"/>
              </a:rPr>
              <a:t>.</a:t>
            </a:r>
          </a:p>
          <a:p>
            <a:pPr algn="just">
              <a:lnSpc>
                <a:spcPct val="170000"/>
              </a:lnSpc>
            </a:pPr>
            <a:r>
              <a:rPr lang="en-US" sz="1800" b="1" dirty="0" smtClean="0">
                <a:latin typeface="Times New Roman" panose="02020603050405020304" pitchFamily="18" charset="0"/>
                <a:cs typeface="Times New Roman" panose="02020603050405020304" pitchFamily="18" charset="0"/>
              </a:rPr>
              <a:t>Automatic </a:t>
            </a:r>
            <a:r>
              <a:rPr lang="en-US" sz="1800" b="1" dirty="0">
                <a:latin typeface="Times New Roman" panose="02020603050405020304" pitchFamily="18" charset="0"/>
                <a:cs typeface="Times New Roman" panose="02020603050405020304" pitchFamily="18" charset="0"/>
              </a:rPr>
              <a:t>Updates and Maintenance</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service provider handles software updates and maintenance, ensuring that users always have access to the latest features and security patches without additional effort from the organization</a:t>
            </a:r>
            <a:r>
              <a:rPr lang="en-US" sz="1800" dirty="0" smtClean="0">
                <a:latin typeface="Times New Roman" panose="02020603050405020304" pitchFamily="18" charset="0"/>
                <a:cs typeface="Times New Roman" panose="02020603050405020304" pitchFamily="18" charset="0"/>
              </a:rPr>
              <a:t>.</a:t>
            </a:r>
          </a:p>
          <a:p>
            <a:pPr algn="just">
              <a:lnSpc>
                <a:spcPct val="170000"/>
              </a:lnSpc>
            </a:pPr>
            <a:r>
              <a:rPr lang="en-US" sz="1800" b="1" dirty="0" smtClean="0">
                <a:latin typeface="Times New Roman" panose="02020603050405020304" pitchFamily="18" charset="0"/>
                <a:cs typeface="Times New Roman" panose="02020603050405020304" pitchFamily="18" charset="0"/>
              </a:rPr>
              <a:t>Scalability: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system can easily scale to accommodate growing businesses. Organizations can adjust their subscription plans as their needs change, adding or removing users and features as necessary</a:t>
            </a:r>
            <a:r>
              <a:rPr lang="en-US" sz="1800" dirty="0" smtClean="0">
                <a:latin typeface="Times New Roman" panose="02020603050405020304" pitchFamily="18" charset="0"/>
                <a:cs typeface="Times New Roman" panose="02020603050405020304" pitchFamily="18" charset="0"/>
              </a:rPr>
              <a:t>.</a:t>
            </a:r>
          </a:p>
          <a:p>
            <a:pPr algn="just">
              <a:lnSpc>
                <a:spcPct val="170000"/>
              </a:lnSpc>
            </a:pPr>
            <a:r>
              <a:rPr lang="en-US" sz="1800" b="1" dirty="0" smtClean="0">
                <a:latin typeface="Times New Roman" panose="02020603050405020304" pitchFamily="18" charset="0"/>
                <a:cs typeface="Times New Roman" panose="02020603050405020304" pitchFamily="18" charset="0"/>
              </a:rPr>
              <a:t>Enhanced </a:t>
            </a:r>
            <a:r>
              <a:rPr lang="en-US" sz="1800" b="1" dirty="0">
                <a:latin typeface="Times New Roman" panose="02020603050405020304" pitchFamily="18" charset="0"/>
                <a:cs typeface="Times New Roman" panose="02020603050405020304" pitchFamily="18" charset="0"/>
              </a:rPr>
              <a:t>Data Integration and </a:t>
            </a:r>
            <a:r>
              <a:rPr lang="en-US" sz="1800" b="1" dirty="0" smtClean="0">
                <a:latin typeface="Times New Roman" panose="02020603050405020304" pitchFamily="18" charset="0"/>
                <a:cs typeface="Times New Roman" panose="02020603050405020304" pitchFamily="18" charset="0"/>
              </a:rPr>
              <a:t>Reporting: </a:t>
            </a:r>
            <a:r>
              <a:rPr lang="en-US" sz="1800" dirty="0" smtClean="0">
                <a:latin typeface="Times New Roman" panose="02020603050405020304" pitchFamily="18" charset="0"/>
                <a:cs typeface="Times New Roman" panose="02020603050405020304" pitchFamily="18" charset="0"/>
              </a:rPr>
              <a:t>Cloud-based </a:t>
            </a:r>
            <a:r>
              <a:rPr lang="en-US" sz="1800" dirty="0">
                <a:latin typeface="Times New Roman" panose="02020603050405020304" pitchFamily="18" charset="0"/>
                <a:cs typeface="Times New Roman" panose="02020603050405020304" pitchFamily="18" charset="0"/>
              </a:rPr>
              <a:t>systems often provide better integration capabilities with other software applications, enabling seamless data flow across platforms. This integration facilitates comprehensive reporting and analytics, enhancing decision-making processes.</a:t>
            </a:r>
          </a:p>
        </p:txBody>
      </p:sp>
    </p:spTree>
    <p:extLst>
      <p:ext uri="{BB962C8B-B14F-4D97-AF65-F5344CB8AC3E}">
        <p14:creationId xmlns:p14="http://schemas.microsoft.com/office/powerpoint/2010/main" val="2869278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424687" y="591463"/>
            <a:ext cx="9450023" cy="646331"/>
          </a:xfrm>
          <a:prstGeom prst="rect">
            <a:avLst/>
          </a:prstGeom>
          <a:noFill/>
        </p:spPr>
        <p:txBody>
          <a:bodyPr wrap="none" rtlCol="0">
            <a:spAutoFit/>
          </a:bodyPr>
          <a:lstStyle/>
          <a:p>
            <a:pPr algn="ctr"/>
            <a:r>
              <a:rPr lang="en-US" sz="3600" b="1" dirty="0" smtClean="0">
                <a:latin typeface="Times New Roman" panose="02020603050405020304" pitchFamily="18" charset="0"/>
                <a:cs typeface="Times New Roman" panose="02020603050405020304" pitchFamily="18" charset="0"/>
              </a:rPr>
              <a:t> </a:t>
            </a:r>
            <a:r>
              <a:rPr lang="en-IN" sz="36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3200" b="1" dirty="0" smtClean="0">
                <a:latin typeface="Times New Roman" panose="02020603050405020304" pitchFamily="18" charset="0"/>
                <a:cs typeface="Times New Roman" panose="02020603050405020304" pitchFamily="18" charset="0"/>
              </a:rPr>
              <a:t>Data Flow Diagram –Level 0 System Diagram…</a:t>
            </a:r>
            <a:r>
              <a:rPr lang="en-IN" sz="3600" b="1" dirty="0" smtClean="0">
                <a:latin typeface="Times New Roman" panose="02020603050405020304" pitchFamily="18" charset="0"/>
                <a:cs typeface="Times New Roman" panose="02020603050405020304" pitchFamily="18" charset="0"/>
                <a:sym typeface="Symbol" panose="05050102010706020507" pitchFamily="18" charset="2"/>
              </a:rPr>
              <a:t> </a:t>
            </a:r>
            <a:endParaRPr lang="en-US" sz="3600" b="1"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306136" y="265205"/>
            <a:ext cx="11658600" cy="6313016"/>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ectangle 12"/>
          <p:cNvSpPr/>
          <p:nvPr/>
        </p:nvSpPr>
        <p:spPr>
          <a:xfrm>
            <a:off x="2907424" y="3843663"/>
            <a:ext cx="1669496" cy="523220"/>
          </a:xfrm>
          <a:prstGeom prst="rect">
            <a:avLst/>
          </a:prstGeom>
        </p:spPr>
        <p:txBody>
          <a:bodyPr wrap="none">
            <a:spAutoFit/>
          </a:bodyPr>
          <a:lstStyle/>
          <a:p>
            <a:pPr marL="285750" indent="-285750">
              <a:buFont typeface="Wingdings" panose="05000000000000000000" pitchFamily="2" charset="2"/>
              <a:buChar char="ü"/>
            </a:pPr>
            <a:r>
              <a:rPr lang="en-US" sz="1400" dirty="0" smtClean="0">
                <a:latin typeface="Times New Roman" panose="02020603050405020304" pitchFamily="18" charset="0"/>
                <a:cs typeface="Times New Roman" panose="02020603050405020304" pitchFamily="18" charset="0"/>
              </a:rPr>
              <a:t>View Employee </a:t>
            </a:r>
          </a:p>
          <a:p>
            <a:r>
              <a:rPr lang="en-US" sz="1400" dirty="0" smtClean="0">
                <a:latin typeface="Times New Roman" panose="02020603050405020304" pitchFamily="18" charset="0"/>
                <a:cs typeface="Times New Roman" panose="02020603050405020304" pitchFamily="18" charset="0"/>
              </a:rPr>
              <a:t>      Details  </a:t>
            </a:r>
            <a:endParaRPr lang="en-US" sz="1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6730044" y="3054991"/>
            <a:ext cx="1731266" cy="584775"/>
          </a:xfrm>
          <a:prstGeom prst="rect">
            <a:avLst/>
          </a:prstGeom>
          <a:noFill/>
        </p:spPr>
        <p:txBody>
          <a:bodyPr wrap="square" rtlCol="0">
            <a:spAutoFit/>
          </a:bodyPr>
          <a:lstStyle/>
          <a:p>
            <a:pPr marL="285750" indent="-285750">
              <a:buFont typeface="Wingdings" panose="05000000000000000000" pitchFamily="2" charset="2"/>
              <a:buChar char="ü"/>
            </a:pPr>
            <a:r>
              <a:rPr lang="en-US" sz="1600" dirty="0" smtClean="0">
                <a:latin typeface="Times New Roman" panose="02020603050405020304" pitchFamily="18" charset="0"/>
                <a:cs typeface="Times New Roman" panose="02020603050405020304" pitchFamily="18" charset="0"/>
              </a:rPr>
              <a:t>View Details From Admin</a:t>
            </a:r>
          </a:p>
        </p:txBody>
      </p:sp>
      <p:graphicFrame>
        <p:nvGraphicFramePr>
          <p:cNvPr id="4" name="Diagram 3"/>
          <p:cNvGraphicFramePr/>
          <p:nvPr>
            <p:extLst>
              <p:ext uri="{D42A27DB-BD31-4B8C-83A1-F6EECF244321}">
                <p14:modId xmlns:p14="http://schemas.microsoft.com/office/powerpoint/2010/main" val="828764832"/>
              </p:ext>
            </p:extLst>
          </p:nvPr>
        </p:nvGraphicFramePr>
        <p:xfrm>
          <a:off x="3353304" y="1913136"/>
          <a:ext cx="4665014" cy="3715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29068" y="1521621"/>
            <a:ext cx="733218" cy="733218"/>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75563" y="3025053"/>
            <a:ext cx="733218" cy="733218"/>
          </a:xfrm>
          <a:prstGeom prst="rect">
            <a:avLst/>
          </a:prstGeom>
        </p:spPr>
      </p:pic>
      <p:sp>
        <p:nvSpPr>
          <p:cNvPr id="24" name="Rectangle 23"/>
          <p:cNvSpPr/>
          <p:nvPr/>
        </p:nvSpPr>
        <p:spPr>
          <a:xfrm>
            <a:off x="6730044" y="2294335"/>
            <a:ext cx="1455663" cy="584775"/>
          </a:xfrm>
          <a:prstGeom prst="rect">
            <a:avLst/>
          </a:prstGeom>
        </p:spPr>
        <p:txBody>
          <a:bodyPr wrap="square">
            <a:spAutoFit/>
          </a:bodyPr>
          <a:lstStyle/>
          <a:p>
            <a:pPr marL="285750" indent="-285750">
              <a:buFont typeface="Wingdings" panose="05000000000000000000" pitchFamily="2" charset="2"/>
              <a:buChar char="ü"/>
            </a:pPr>
            <a:r>
              <a:rPr lang="en-US" sz="1600" dirty="0" smtClean="0">
                <a:latin typeface="Times New Roman" panose="02020603050405020304" pitchFamily="18" charset="0"/>
                <a:cs typeface="Times New Roman" panose="02020603050405020304" pitchFamily="18" charset="0"/>
              </a:rPr>
              <a:t>Add Details </a:t>
            </a:r>
          </a:p>
          <a:p>
            <a:r>
              <a:rPr lang="en-US" sz="1600" dirty="0" smtClean="0">
                <a:latin typeface="Times New Roman" panose="02020603050405020304" pitchFamily="18" charset="0"/>
                <a:cs typeface="Times New Roman" panose="02020603050405020304" pitchFamily="18" charset="0"/>
              </a:rPr>
              <a:t>      in Form</a:t>
            </a:r>
            <a:endParaRPr lang="en-US" sz="1600" dirty="0">
              <a:latin typeface="Times New Roman" panose="02020603050405020304" pitchFamily="18" charset="0"/>
              <a:cs typeface="Times New Roman" panose="02020603050405020304" pitchFamily="18" charset="0"/>
            </a:endParaRPr>
          </a:p>
        </p:txBody>
      </p:sp>
      <p:sp>
        <p:nvSpPr>
          <p:cNvPr id="25" name="Rectangle 24"/>
          <p:cNvSpPr/>
          <p:nvPr/>
        </p:nvSpPr>
        <p:spPr>
          <a:xfrm>
            <a:off x="2907424" y="4452275"/>
            <a:ext cx="1181734" cy="738664"/>
          </a:xfrm>
          <a:prstGeom prst="rect">
            <a:avLst/>
          </a:prstGeom>
        </p:spPr>
        <p:txBody>
          <a:bodyPr wrap="none">
            <a:spAutoFit/>
          </a:bodyPr>
          <a:lstStyle/>
          <a:p>
            <a:pPr marL="285750" indent="-285750">
              <a:buFont typeface="Wingdings" panose="05000000000000000000" pitchFamily="2" charset="2"/>
              <a:buChar char="ü"/>
            </a:pPr>
            <a:r>
              <a:rPr lang="en-US" sz="1400" dirty="0" smtClean="0">
                <a:latin typeface="Times New Roman" panose="02020603050405020304" pitchFamily="18" charset="0"/>
                <a:cs typeface="Times New Roman" panose="02020603050405020304" pitchFamily="18" charset="0"/>
              </a:rPr>
              <a:t>CRUD of</a:t>
            </a:r>
          </a:p>
          <a:p>
            <a:r>
              <a:rPr lang="en-US" sz="1400" dirty="0" smtClean="0">
                <a:latin typeface="Times New Roman" panose="02020603050405020304" pitchFamily="18" charset="0"/>
                <a:cs typeface="Times New Roman" panose="02020603050405020304" pitchFamily="18" charset="0"/>
              </a:rPr>
              <a:t>      Employee</a:t>
            </a:r>
          </a:p>
          <a:p>
            <a:r>
              <a:rPr lang="en-US" sz="1400" dirty="0" smtClean="0">
                <a:latin typeface="Times New Roman" panose="02020603050405020304" pitchFamily="18" charset="0"/>
                <a:cs typeface="Times New Roman" panose="02020603050405020304" pitchFamily="18" charset="0"/>
              </a:rPr>
              <a:t>      Details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899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41049" y="555121"/>
            <a:ext cx="11313994" cy="584775"/>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3200" b="1" dirty="0" smtClean="0">
                <a:latin typeface="Times New Roman" panose="02020603050405020304" pitchFamily="18" charset="0"/>
                <a:cs typeface="Times New Roman" panose="02020603050405020304" pitchFamily="18" charset="0"/>
              </a:rPr>
              <a:t>Data Flow Diagram –Level 1system Diagram… </a:t>
            </a:r>
            <a:r>
              <a:rPr lang="en-IN" sz="3200" b="1" dirty="0" smtClean="0">
                <a:latin typeface="Times New Roman" panose="02020603050405020304" pitchFamily="18" charset="0"/>
                <a:cs typeface="Times New Roman" panose="02020603050405020304" pitchFamily="18" charset="0"/>
                <a:sym typeface="Symbol" panose="05050102010706020507" pitchFamily="18" charset="2"/>
              </a:rPr>
              <a:t> </a:t>
            </a:r>
            <a:endParaRPr lang="en-US" sz="3200" b="1" dirty="0" smtClean="0">
              <a:latin typeface="Times New Roman" panose="02020603050405020304" pitchFamily="18" charset="0"/>
              <a:cs typeface="Times New Roman" panose="02020603050405020304" pitchFamily="18" charset="0"/>
            </a:endParaRPr>
          </a:p>
        </p:txBody>
      </p:sp>
      <p:sp>
        <p:nvSpPr>
          <p:cNvPr id="37" name="Rectangle 36"/>
          <p:cNvSpPr/>
          <p:nvPr/>
        </p:nvSpPr>
        <p:spPr>
          <a:xfrm>
            <a:off x="306136" y="265205"/>
            <a:ext cx="11658600" cy="6449494"/>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40" name="Group 39"/>
          <p:cNvGrpSpPr/>
          <p:nvPr/>
        </p:nvGrpSpPr>
        <p:grpSpPr>
          <a:xfrm>
            <a:off x="3266609" y="1582199"/>
            <a:ext cx="5945481" cy="3975845"/>
            <a:chOff x="4616869" y="1347890"/>
            <a:chExt cx="5945481" cy="3975845"/>
          </a:xfrm>
          <a:solidFill>
            <a:schemeClr val="bg2">
              <a:lumMod val="90000"/>
            </a:schemeClr>
          </a:solidFill>
        </p:grpSpPr>
        <p:grpSp>
          <p:nvGrpSpPr>
            <p:cNvPr id="42" name="Group 41"/>
            <p:cNvGrpSpPr/>
            <p:nvPr/>
          </p:nvGrpSpPr>
          <p:grpSpPr>
            <a:xfrm>
              <a:off x="4616869" y="1347890"/>
              <a:ext cx="5945481" cy="3975845"/>
              <a:chOff x="4732779" y="1025918"/>
              <a:chExt cx="5945481" cy="3975845"/>
            </a:xfrm>
            <a:grpFill/>
          </p:grpSpPr>
          <p:grpSp>
            <p:nvGrpSpPr>
              <p:cNvPr id="56" name="Group 55"/>
              <p:cNvGrpSpPr/>
              <p:nvPr/>
            </p:nvGrpSpPr>
            <p:grpSpPr>
              <a:xfrm>
                <a:off x="4732779" y="1025918"/>
                <a:ext cx="5945481" cy="3591204"/>
                <a:chOff x="3950914" y="1076772"/>
                <a:chExt cx="5529714" cy="3258699"/>
              </a:xfrm>
              <a:grpFill/>
            </p:grpSpPr>
            <p:grpSp>
              <p:nvGrpSpPr>
                <p:cNvPr id="63" name="Group 62"/>
                <p:cNvGrpSpPr/>
                <p:nvPr/>
              </p:nvGrpSpPr>
              <p:grpSpPr>
                <a:xfrm>
                  <a:off x="4033613" y="1076772"/>
                  <a:ext cx="5447015" cy="3258699"/>
                  <a:chOff x="2080677" y="480918"/>
                  <a:chExt cx="5528917" cy="3427986"/>
                </a:xfrm>
                <a:grpFill/>
              </p:grpSpPr>
              <p:sp>
                <p:nvSpPr>
                  <p:cNvPr id="73" name="Rectangle 72"/>
                  <p:cNvSpPr/>
                  <p:nvPr/>
                </p:nvSpPr>
                <p:spPr>
                  <a:xfrm>
                    <a:off x="2082122" y="1945033"/>
                    <a:ext cx="2197995" cy="43637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ea typeface="Times New Roman" panose="02020603050405020304" pitchFamily="18" charset="0"/>
                      </a:rPr>
                      <a:t>Add details </a:t>
                    </a:r>
                    <a:endParaRPr lang="en-US" sz="1400" dirty="0">
                      <a:solidFill>
                        <a:schemeClr val="tx1"/>
                      </a:solidFill>
                      <a:effectLst/>
                      <a:latin typeface="Times New Roman" panose="02020603050405020304" pitchFamily="18" charset="0"/>
                      <a:ea typeface="Times New Roman" panose="02020603050405020304" pitchFamily="18" charset="0"/>
                    </a:endParaRPr>
                  </a:p>
                </p:txBody>
              </p:sp>
              <p:sp>
                <p:nvSpPr>
                  <p:cNvPr id="75" name="Rectangle 74"/>
                  <p:cNvSpPr/>
                  <p:nvPr/>
                </p:nvSpPr>
                <p:spPr>
                  <a:xfrm>
                    <a:off x="2080677" y="2761304"/>
                    <a:ext cx="2197995" cy="43637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effectLst/>
                        <a:latin typeface="Times New Roman" panose="02020603050405020304" pitchFamily="18" charset="0"/>
                        <a:ea typeface="Times New Roman" panose="02020603050405020304" pitchFamily="18" charset="0"/>
                      </a:rPr>
                      <a:t>View detai</a:t>
                    </a:r>
                    <a:r>
                      <a:rPr lang="en-US" sz="1400" dirty="0" smtClean="0">
                        <a:solidFill>
                          <a:schemeClr val="tx1"/>
                        </a:solidFill>
                        <a:latin typeface="Times New Roman" panose="02020603050405020304" pitchFamily="18" charset="0"/>
                        <a:ea typeface="Times New Roman" panose="02020603050405020304" pitchFamily="18" charset="0"/>
                      </a:rPr>
                      <a:t>ls</a:t>
                    </a:r>
                    <a:endParaRPr lang="en-US" sz="1400" dirty="0">
                      <a:solidFill>
                        <a:schemeClr val="tx1"/>
                      </a:solidFill>
                      <a:effectLst/>
                      <a:latin typeface="Times New Roman" panose="02020603050405020304" pitchFamily="18" charset="0"/>
                      <a:ea typeface="Times New Roman" panose="02020603050405020304" pitchFamily="18" charset="0"/>
                    </a:endParaRPr>
                  </a:p>
                </p:txBody>
              </p:sp>
              <p:sp>
                <p:nvSpPr>
                  <p:cNvPr id="76" name="Oval 75"/>
                  <p:cNvSpPr/>
                  <p:nvPr/>
                </p:nvSpPr>
                <p:spPr>
                  <a:xfrm>
                    <a:off x="2305046" y="480918"/>
                    <a:ext cx="1749259" cy="5221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Start</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77" name="Rectangle 76"/>
                  <p:cNvSpPr/>
                  <p:nvPr/>
                </p:nvSpPr>
                <p:spPr>
                  <a:xfrm>
                    <a:off x="5215751" y="2007062"/>
                    <a:ext cx="2310088" cy="43637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ea typeface="Times New Roman" panose="02020603050405020304" pitchFamily="18" charset="0"/>
                      </a:rPr>
                      <a:t>View to the </a:t>
                    </a:r>
                    <a:r>
                      <a:rPr lang="en-IN" sz="1400" dirty="0" smtClean="0">
                        <a:solidFill>
                          <a:schemeClr val="tx1"/>
                        </a:solidFill>
                        <a:latin typeface="Times New Roman" panose="02020603050405020304" pitchFamily="18" charset="0"/>
                        <a:cs typeface="Times New Roman" panose="02020603050405020304" pitchFamily="18" charset="0"/>
                      </a:rPr>
                      <a:t>employee Details</a:t>
                    </a:r>
                    <a:endParaRPr lang="en-US" sz="1400" dirty="0">
                      <a:solidFill>
                        <a:schemeClr val="tx1"/>
                      </a:solidFill>
                      <a:effectLst/>
                      <a:latin typeface="Times New Roman" panose="02020603050405020304" pitchFamily="18" charset="0"/>
                      <a:ea typeface="Times New Roman" panose="02020603050405020304" pitchFamily="18" charset="0"/>
                    </a:endParaRPr>
                  </a:p>
                </p:txBody>
              </p:sp>
              <p:sp>
                <p:nvSpPr>
                  <p:cNvPr id="78" name="Rectangle 77"/>
                  <p:cNvSpPr/>
                  <p:nvPr/>
                </p:nvSpPr>
                <p:spPr>
                  <a:xfrm>
                    <a:off x="5405080" y="2761302"/>
                    <a:ext cx="1931429" cy="1147602"/>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ea typeface="Times New Roman" panose="02020603050405020304" pitchFamily="18" charset="0"/>
                      </a:rPr>
                      <a:t>Admin </a:t>
                    </a:r>
                    <a:r>
                      <a:rPr lang="en-US" sz="1400" dirty="0" smtClean="0">
                        <a:solidFill>
                          <a:schemeClr val="tx1"/>
                        </a:solidFill>
                        <a:latin typeface="Times New Roman" panose="02020603050405020304" pitchFamily="18" charset="0"/>
                        <a:ea typeface="Times New Roman" panose="02020603050405020304" pitchFamily="18" charset="0"/>
                      </a:rPr>
                      <a:t>will do the CRED in employee details</a:t>
                    </a:r>
                    <a:endParaRPr lang="en-US" sz="1400" dirty="0">
                      <a:solidFill>
                        <a:schemeClr val="tx1"/>
                      </a:solidFill>
                      <a:latin typeface="Times New Roman" panose="02020603050405020304" pitchFamily="18" charset="0"/>
                      <a:ea typeface="Times New Roman" panose="02020603050405020304" pitchFamily="18" charset="0"/>
                    </a:endParaRPr>
                  </a:p>
                </p:txBody>
              </p:sp>
              <p:sp>
                <p:nvSpPr>
                  <p:cNvPr id="79" name="TextBox 78"/>
                  <p:cNvSpPr txBox="1"/>
                  <p:nvPr/>
                </p:nvSpPr>
                <p:spPr>
                  <a:xfrm>
                    <a:off x="6527769" y="832723"/>
                    <a:ext cx="1081825" cy="307777"/>
                  </a:xfrm>
                  <a:prstGeom prst="rect">
                    <a:avLst/>
                  </a:prstGeom>
                  <a:solidFill>
                    <a:schemeClr val="bg1"/>
                  </a:solidFill>
                </p:spPr>
                <p:txBody>
                  <a:bodyPr wrap="square" rtlCol="0">
                    <a:spAutoFit/>
                  </a:bodyPr>
                  <a:lstStyle/>
                  <a:p>
                    <a:pPr algn="ctr"/>
                    <a:r>
                      <a:rPr lang="en-US" sz="1400" b="1" dirty="0" smtClean="0">
                        <a:latin typeface="Times New Roman" panose="02020603050405020304" pitchFamily="18" charset="0"/>
                        <a:cs typeface="Times New Roman" panose="02020603050405020304" pitchFamily="18" charset="0"/>
                      </a:rPr>
                      <a:t>Admin</a:t>
                    </a:r>
                    <a:endParaRPr lang="en-IN" sz="1400" b="1" dirty="0">
                      <a:latin typeface="Times New Roman" panose="02020603050405020304" pitchFamily="18" charset="0"/>
                      <a:cs typeface="Times New Roman" panose="02020603050405020304" pitchFamily="18" charset="0"/>
                    </a:endParaRPr>
                  </a:p>
                </p:txBody>
              </p:sp>
              <p:sp>
                <p:nvSpPr>
                  <p:cNvPr id="80" name="TextBox 79"/>
                  <p:cNvSpPr txBox="1"/>
                  <p:nvPr/>
                </p:nvSpPr>
                <p:spPr>
                  <a:xfrm>
                    <a:off x="3615417" y="1005767"/>
                    <a:ext cx="1081825" cy="293789"/>
                  </a:xfrm>
                  <a:prstGeom prst="rect">
                    <a:avLst/>
                  </a:prstGeom>
                  <a:solidFill>
                    <a:schemeClr val="bg1"/>
                  </a:solidFill>
                </p:spPr>
                <p:txBody>
                  <a:bodyPr wrap="square" rtlCol="0">
                    <a:spAutoFit/>
                  </a:bodyPr>
                  <a:lstStyle/>
                  <a:p>
                    <a:pPr algn="ctr"/>
                    <a:r>
                      <a:rPr lang="en-IN" sz="1400" b="1" dirty="0" smtClean="0">
                        <a:latin typeface="Times New Roman" panose="02020603050405020304" pitchFamily="18" charset="0"/>
                        <a:cs typeface="Times New Roman" panose="02020603050405020304" pitchFamily="18" charset="0"/>
                      </a:rPr>
                      <a:t>Employee</a:t>
                    </a:r>
                    <a:endParaRPr lang="en-IN" sz="1400" b="1" dirty="0">
                      <a:latin typeface="Times New Roman" panose="02020603050405020304" pitchFamily="18" charset="0"/>
                      <a:cs typeface="Times New Roman" panose="02020603050405020304" pitchFamily="18" charset="0"/>
                    </a:endParaRPr>
                  </a:p>
                </p:txBody>
              </p:sp>
              <p:sp>
                <p:nvSpPr>
                  <p:cNvPr id="81" name="Flowchart: Decision 80"/>
                  <p:cNvSpPr/>
                  <p:nvPr/>
                </p:nvSpPr>
                <p:spPr>
                  <a:xfrm>
                    <a:off x="5358478" y="1146839"/>
                    <a:ext cx="2020939" cy="572845"/>
                  </a:xfrm>
                  <a:prstGeom prst="flowChartDecisio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Login</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82" name="Elbow Connector 81"/>
                  <p:cNvCxnSpPr>
                    <a:stCxn id="76" idx="6"/>
                    <a:endCxn id="81" idx="0"/>
                  </p:cNvCxnSpPr>
                  <p:nvPr/>
                </p:nvCxnSpPr>
                <p:spPr>
                  <a:xfrm>
                    <a:off x="4054305" y="741984"/>
                    <a:ext cx="2314644" cy="404855"/>
                  </a:xfrm>
                  <a:prstGeom prst="bentConnector2">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3" idx="2"/>
                    <a:endCxn id="75" idx="0"/>
                  </p:cNvCxnSpPr>
                  <p:nvPr/>
                </p:nvCxnSpPr>
                <p:spPr>
                  <a:xfrm flipH="1">
                    <a:off x="3179675" y="2381408"/>
                    <a:ext cx="1445" cy="37989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1" idx="2"/>
                    <a:endCxn id="77" idx="0"/>
                  </p:cNvCxnSpPr>
                  <p:nvPr/>
                </p:nvCxnSpPr>
                <p:spPr>
                  <a:xfrm>
                    <a:off x="6368948" y="1719684"/>
                    <a:ext cx="1848" cy="287378"/>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7" idx="2"/>
                    <a:endCxn id="78" idx="0"/>
                  </p:cNvCxnSpPr>
                  <p:nvPr/>
                </p:nvCxnSpPr>
                <p:spPr>
                  <a:xfrm flipH="1">
                    <a:off x="6370795" y="2443437"/>
                    <a:ext cx="1" cy="317865"/>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Flowchart: Decision 65"/>
                <p:cNvSpPr/>
                <p:nvPr/>
              </p:nvSpPr>
              <p:spPr>
                <a:xfrm>
                  <a:off x="3950914" y="1734881"/>
                  <a:ext cx="2349607" cy="544556"/>
                </a:xfrm>
                <a:prstGeom prst="flowChartDecisio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Login</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67" name="Straight Arrow Connector 66"/>
                <p:cNvCxnSpPr>
                  <a:stCxn id="76" idx="4"/>
                  <a:endCxn id="66" idx="0"/>
                </p:cNvCxnSpPr>
                <p:nvPr/>
              </p:nvCxnSpPr>
              <p:spPr>
                <a:xfrm>
                  <a:off x="5116333" y="1573119"/>
                  <a:ext cx="9385" cy="161762"/>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6" idx="2"/>
                  <a:endCxn id="73" idx="0"/>
                </p:cNvCxnSpPr>
                <p:nvPr/>
              </p:nvCxnSpPr>
              <p:spPr>
                <a:xfrm flipH="1">
                  <a:off x="5117756" y="2279437"/>
                  <a:ext cx="7962" cy="18914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7" name="Rectangle 56"/>
              <p:cNvSpPr/>
              <p:nvPr/>
            </p:nvSpPr>
            <p:spPr>
              <a:xfrm>
                <a:off x="4821400" y="4556971"/>
                <a:ext cx="2328250" cy="444792"/>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Logout</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61" name="Elbow Connector 60"/>
              <p:cNvCxnSpPr>
                <a:stCxn id="78" idx="2"/>
                <a:endCxn id="57" idx="3"/>
              </p:cNvCxnSpPr>
              <p:nvPr/>
            </p:nvCxnSpPr>
            <p:spPr>
              <a:xfrm rot="5400000">
                <a:off x="8176728" y="3590045"/>
                <a:ext cx="162245" cy="2216399"/>
              </a:xfrm>
              <a:prstGeom prst="bentConnector2">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57" idx="0"/>
              </p:cNvCxnSpPr>
              <p:nvPr/>
            </p:nvCxnSpPr>
            <p:spPr>
              <a:xfrm>
                <a:off x="5985524" y="3900485"/>
                <a:ext cx="1" cy="65648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p:cNvCxnSpPr/>
            <p:nvPr/>
          </p:nvCxnSpPr>
          <p:spPr>
            <a:xfrm flipH="1">
              <a:off x="7033740" y="4121831"/>
              <a:ext cx="1193454" cy="224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221782" y="4269141"/>
              <a:ext cx="1989895" cy="276999"/>
            </a:xfrm>
            <a:prstGeom prst="rect">
              <a:avLst/>
            </a:prstGeom>
            <a:solidFill>
              <a:schemeClr val="bg1"/>
            </a:solid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Allowed to view the Details</a:t>
              </a:r>
              <a:endParaRPr lang="en-US" sz="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89625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43171" y="326592"/>
            <a:ext cx="9155070" cy="584775"/>
          </a:xfrm>
          <a:prstGeom prst="rect">
            <a:avLst/>
          </a:prstGeom>
        </p:spPr>
        <p:txBody>
          <a:bodyPr wrap="none">
            <a:spAutoFit/>
          </a:bodyPr>
          <a:lstStyle/>
          <a:p>
            <a:pPr algn="ctr"/>
            <a:r>
              <a:rPr lang="en-US" sz="3200" b="1" dirty="0" smtClean="0">
                <a:latin typeface="Times New Roman" panose="02020603050405020304" pitchFamily="18" charset="0"/>
                <a:cs typeface="Times New Roman" panose="02020603050405020304" pitchFamily="18" charset="0"/>
              </a:rPr>
              <a:t>…Data Flow Diagram –Level 2 System Diagram… </a:t>
            </a:r>
            <a:endParaRPr lang="en-US" sz="3200" dirty="0"/>
          </a:p>
        </p:txBody>
      </p:sp>
      <p:sp>
        <p:nvSpPr>
          <p:cNvPr id="43" name="Rectangle 42"/>
          <p:cNvSpPr/>
          <p:nvPr/>
        </p:nvSpPr>
        <p:spPr>
          <a:xfrm>
            <a:off x="306136" y="265205"/>
            <a:ext cx="11658600" cy="6313016"/>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52" name="Group 51"/>
          <p:cNvGrpSpPr/>
          <p:nvPr/>
        </p:nvGrpSpPr>
        <p:grpSpPr>
          <a:xfrm>
            <a:off x="3443081" y="941645"/>
            <a:ext cx="5867156" cy="5143127"/>
            <a:chOff x="4722388" y="1025918"/>
            <a:chExt cx="5867156" cy="5143127"/>
          </a:xfrm>
        </p:grpSpPr>
        <p:grpSp>
          <p:nvGrpSpPr>
            <p:cNvPr id="74" name="Group 73"/>
            <p:cNvGrpSpPr/>
            <p:nvPr/>
          </p:nvGrpSpPr>
          <p:grpSpPr>
            <a:xfrm>
              <a:off x="4722388" y="1025918"/>
              <a:ext cx="5867156" cy="4400803"/>
              <a:chOff x="3941250" y="1076772"/>
              <a:chExt cx="5456866" cy="3993338"/>
            </a:xfrm>
          </p:grpSpPr>
          <p:grpSp>
            <p:nvGrpSpPr>
              <p:cNvPr id="82" name="Group 81"/>
              <p:cNvGrpSpPr/>
              <p:nvPr/>
            </p:nvGrpSpPr>
            <p:grpSpPr>
              <a:xfrm>
                <a:off x="4035036" y="1076772"/>
                <a:ext cx="5363080" cy="3993338"/>
                <a:chOff x="2082122" y="480918"/>
                <a:chExt cx="5443719" cy="4200787"/>
              </a:xfrm>
            </p:grpSpPr>
            <p:sp>
              <p:nvSpPr>
                <p:cNvPr id="94" name="Rectangle 93"/>
                <p:cNvSpPr/>
                <p:nvPr/>
              </p:nvSpPr>
              <p:spPr>
                <a:xfrm>
                  <a:off x="2082122" y="1945033"/>
                  <a:ext cx="2197995" cy="43637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effectLst/>
                      <a:latin typeface="Times New Roman" panose="02020603050405020304" pitchFamily="18" charset="0"/>
                      <a:ea typeface="Times New Roman" panose="02020603050405020304" pitchFamily="18" charset="0"/>
                    </a:rPr>
                    <a:t>Add details</a:t>
                  </a:r>
                  <a:endParaRPr lang="en-US" sz="1400" dirty="0">
                    <a:solidFill>
                      <a:schemeClr val="tx1"/>
                    </a:solidFill>
                    <a:effectLst/>
                    <a:latin typeface="Times New Roman" panose="02020603050405020304" pitchFamily="18" charset="0"/>
                    <a:ea typeface="Times New Roman" panose="02020603050405020304" pitchFamily="18" charset="0"/>
                  </a:endParaRPr>
                </a:p>
              </p:txBody>
            </p:sp>
            <p:sp>
              <p:nvSpPr>
                <p:cNvPr id="95" name="Rectangle 94"/>
                <p:cNvSpPr/>
                <p:nvPr/>
              </p:nvSpPr>
              <p:spPr>
                <a:xfrm>
                  <a:off x="2238440" y="3957699"/>
                  <a:ext cx="1899653" cy="63516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schemeClr val="tx1"/>
                      </a:solidFill>
                      <a:latin typeface="Times New Roman" panose="02020603050405020304" pitchFamily="18" charset="0"/>
                      <a:cs typeface="Times New Roman" panose="02020603050405020304" pitchFamily="18" charset="0"/>
                    </a:rPr>
                    <a:t>Employee </a:t>
                  </a:r>
                  <a:r>
                    <a:rPr lang="en-US" sz="1400" dirty="0" smtClean="0">
                      <a:solidFill>
                        <a:schemeClr val="tx1"/>
                      </a:solidFill>
                      <a:latin typeface="Times New Roman" panose="02020603050405020304" pitchFamily="18" charset="0"/>
                      <a:cs typeface="Times New Roman" panose="02020603050405020304" pitchFamily="18" charset="0"/>
                    </a:rPr>
                    <a:t>can see </a:t>
                  </a:r>
                </a:p>
                <a:p>
                  <a:pPr lvl="0" algn="ctr"/>
                  <a:r>
                    <a:rPr lang="en-US" sz="1400" dirty="0" smtClean="0">
                      <a:solidFill>
                        <a:schemeClr val="tx1"/>
                      </a:solidFill>
                      <a:latin typeface="Times New Roman" panose="02020603050405020304" pitchFamily="18" charset="0"/>
                      <a:cs typeface="Times New Roman" panose="02020603050405020304" pitchFamily="18" charset="0"/>
                    </a:rPr>
                    <a:t>the form</a:t>
                  </a:r>
                </a:p>
                <a:p>
                  <a:pPr lvl="0" algn="ctr"/>
                  <a:r>
                    <a:rPr lang="en-US" sz="1400" dirty="0" smtClean="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and fill the details.</a:t>
                  </a:r>
                </a:p>
              </p:txBody>
            </p:sp>
            <p:sp>
              <p:nvSpPr>
                <p:cNvPr id="98" name="Oval 97"/>
                <p:cNvSpPr/>
                <p:nvPr/>
              </p:nvSpPr>
              <p:spPr>
                <a:xfrm>
                  <a:off x="2305046" y="480918"/>
                  <a:ext cx="1749259" cy="522132"/>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Start</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99" name="Rectangle 98"/>
                <p:cNvSpPr/>
                <p:nvPr/>
              </p:nvSpPr>
              <p:spPr>
                <a:xfrm>
                  <a:off x="5215752" y="2007061"/>
                  <a:ext cx="2310089" cy="37211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ea typeface="Times New Roman" panose="02020603050405020304" pitchFamily="18" charset="0"/>
                    </a:rPr>
                    <a:t>View login employee </a:t>
                  </a:r>
                  <a:endParaRPr lang="en-US" sz="1400" dirty="0">
                    <a:solidFill>
                      <a:schemeClr val="tx1"/>
                    </a:solidFill>
                    <a:effectLst/>
                    <a:latin typeface="Times New Roman" panose="02020603050405020304" pitchFamily="18" charset="0"/>
                    <a:ea typeface="Times New Roman" panose="02020603050405020304" pitchFamily="18" charset="0"/>
                  </a:endParaRPr>
                </a:p>
              </p:txBody>
            </p:sp>
            <p:sp>
              <p:nvSpPr>
                <p:cNvPr id="101" name="Rectangle 100"/>
                <p:cNvSpPr/>
                <p:nvPr/>
              </p:nvSpPr>
              <p:spPr>
                <a:xfrm>
                  <a:off x="5405081" y="3868860"/>
                  <a:ext cx="1931429" cy="81284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effectLst/>
                      <a:latin typeface="Times New Roman" panose="02020603050405020304" pitchFamily="18" charset="0"/>
                      <a:ea typeface="Times New Roman" panose="02020603050405020304" pitchFamily="18" charset="0"/>
                    </a:rPr>
                    <a:t>Admin to </a:t>
                  </a:r>
                  <a:r>
                    <a:rPr lang="en-US" sz="1400" dirty="0">
                      <a:solidFill>
                        <a:schemeClr val="tx1"/>
                      </a:solidFill>
                      <a:latin typeface="Times New Roman" panose="02020603050405020304" pitchFamily="18" charset="0"/>
                      <a:cs typeface="Times New Roman" panose="02020603050405020304" pitchFamily="18" charset="0"/>
                    </a:rPr>
                    <a:t>d</a:t>
                  </a:r>
                  <a:r>
                    <a:rPr lang="en-US" sz="1400" dirty="0" smtClean="0">
                      <a:solidFill>
                        <a:schemeClr val="tx1"/>
                      </a:solidFill>
                      <a:latin typeface="Times New Roman" panose="02020603050405020304" pitchFamily="18" charset="0"/>
                      <a:cs typeface="Times New Roman" panose="02020603050405020304" pitchFamily="18" charset="0"/>
                    </a:rPr>
                    <a:t>isplay </a:t>
                  </a:r>
                  <a:r>
                    <a:rPr lang="en-US" sz="1400" dirty="0">
                      <a:solidFill>
                        <a:schemeClr val="tx1"/>
                      </a:solidFill>
                      <a:latin typeface="Times New Roman" panose="02020603050405020304" pitchFamily="18" charset="0"/>
                      <a:cs typeface="Times New Roman" panose="02020603050405020304" pitchFamily="18" charset="0"/>
                    </a:rPr>
                    <a:t>the total </a:t>
                  </a:r>
                  <a:r>
                    <a:rPr lang="en-US" sz="1400" dirty="0" smtClean="0">
                      <a:solidFill>
                        <a:schemeClr val="tx1"/>
                      </a:solidFill>
                      <a:latin typeface="Times New Roman" panose="02020603050405020304" pitchFamily="18" charset="0"/>
                      <a:cs typeface="Times New Roman" panose="02020603050405020304" pitchFamily="18" charset="0"/>
                    </a:rPr>
                    <a:t>employee details</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2" name="TextBox 101"/>
                <p:cNvSpPr txBox="1"/>
                <p:nvPr/>
              </p:nvSpPr>
              <p:spPr>
                <a:xfrm>
                  <a:off x="6208672" y="857675"/>
                  <a:ext cx="1081825" cy="307777"/>
                </a:xfrm>
                <a:prstGeom prst="rect">
                  <a:avLst/>
                </a:prstGeom>
                <a:noFill/>
              </p:spPr>
              <p:txBody>
                <a:bodyPr wrap="square" rtlCol="0">
                  <a:spAutoFit/>
                </a:bodyPr>
                <a:lstStyle/>
                <a:p>
                  <a:pPr algn="ctr"/>
                  <a:r>
                    <a:rPr lang="en-US" sz="1400" b="1" dirty="0" smtClean="0">
                      <a:latin typeface="Times New Roman" panose="02020603050405020304" pitchFamily="18" charset="0"/>
                      <a:cs typeface="Times New Roman" panose="02020603050405020304" pitchFamily="18" charset="0"/>
                    </a:rPr>
                    <a:t>Admin</a:t>
                  </a:r>
                  <a:endParaRPr lang="en-IN" sz="1400" b="1" dirty="0">
                    <a:latin typeface="Times New Roman" panose="02020603050405020304" pitchFamily="18" charset="0"/>
                    <a:cs typeface="Times New Roman" panose="02020603050405020304" pitchFamily="18" charset="0"/>
                  </a:endParaRPr>
                </a:p>
              </p:txBody>
            </p:sp>
            <p:sp>
              <p:nvSpPr>
                <p:cNvPr id="105" name="TextBox 104"/>
                <p:cNvSpPr txBox="1"/>
                <p:nvPr/>
              </p:nvSpPr>
              <p:spPr>
                <a:xfrm>
                  <a:off x="3396299" y="979928"/>
                  <a:ext cx="1081825" cy="29378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Employee</a:t>
                  </a:r>
                </a:p>
              </p:txBody>
            </p:sp>
            <p:sp>
              <p:nvSpPr>
                <p:cNvPr id="106" name="Flowchart: Decision 105"/>
                <p:cNvSpPr/>
                <p:nvPr/>
              </p:nvSpPr>
              <p:spPr>
                <a:xfrm>
                  <a:off x="5358478" y="1146839"/>
                  <a:ext cx="2020939" cy="572845"/>
                </a:xfrm>
                <a:prstGeom prst="flowChartDecision">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Login</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107" name="Elbow Connector 106"/>
                <p:cNvCxnSpPr>
                  <a:stCxn id="98" idx="6"/>
                  <a:endCxn id="106" idx="0"/>
                </p:cNvCxnSpPr>
                <p:nvPr/>
              </p:nvCxnSpPr>
              <p:spPr>
                <a:xfrm>
                  <a:off x="4054305" y="741984"/>
                  <a:ext cx="2314644" cy="4048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14" idx="2"/>
                  <a:endCxn id="95" idx="0"/>
                </p:cNvCxnSpPr>
                <p:nvPr/>
              </p:nvCxnSpPr>
              <p:spPr>
                <a:xfrm>
                  <a:off x="3179391" y="3700450"/>
                  <a:ext cx="8876" cy="257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2"/>
                  <a:endCxn id="99" idx="0"/>
                </p:cNvCxnSpPr>
                <p:nvPr/>
              </p:nvCxnSpPr>
              <p:spPr>
                <a:xfrm>
                  <a:off x="6368947" y="1719684"/>
                  <a:ext cx="1849" cy="287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4" name="Flowchart: Decision 83"/>
              <p:cNvSpPr/>
              <p:nvPr/>
            </p:nvSpPr>
            <p:spPr>
              <a:xfrm>
                <a:off x="3941250" y="1784226"/>
                <a:ext cx="2349607" cy="544556"/>
              </a:xfrm>
              <a:prstGeom prst="flowChartDecision">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Register/Login</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85" name="Straight Arrow Connector 84"/>
              <p:cNvCxnSpPr>
                <a:stCxn id="98" idx="4"/>
                <a:endCxn id="84" idx="0"/>
              </p:cNvCxnSpPr>
              <p:nvPr/>
            </p:nvCxnSpPr>
            <p:spPr>
              <a:xfrm flipH="1">
                <a:off x="5116054" y="1573120"/>
                <a:ext cx="278" cy="211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4" idx="2"/>
                <a:endCxn id="94" idx="0"/>
              </p:cNvCxnSpPr>
              <p:nvPr/>
            </p:nvCxnSpPr>
            <p:spPr>
              <a:xfrm>
                <a:off x="5116054" y="2328782"/>
                <a:ext cx="1700" cy="139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5" name="Rectangle 74"/>
            <p:cNvSpPr/>
            <p:nvPr/>
          </p:nvSpPr>
          <p:spPr>
            <a:xfrm>
              <a:off x="4821399" y="5724253"/>
              <a:ext cx="2328250" cy="44479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Logout</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79" name="Elbow Connector 78"/>
            <p:cNvCxnSpPr>
              <a:stCxn id="101" idx="2"/>
              <a:endCxn id="75" idx="3"/>
            </p:cNvCxnSpPr>
            <p:nvPr/>
          </p:nvCxnSpPr>
          <p:spPr>
            <a:xfrm rot="5400000">
              <a:off x="7997886" y="4578485"/>
              <a:ext cx="519928" cy="22164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95" idx="2"/>
              <a:endCxn id="75" idx="0"/>
            </p:cNvCxnSpPr>
            <p:nvPr/>
          </p:nvCxnSpPr>
          <p:spPr>
            <a:xfrm flipH="1">
              <a:off x="5985524" y="5333653"/>
              <a:ext cx="9398" cy="390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3" name="Rectangle 112"/>
          <p:cNvSpPr/>
          <p:nvPr/>
        </p:nvSpPr>
        <p:spPr>
          <a:xfrm>
            <a:off x="7086926" y="3239510"/>
            <a:ext cx="1974021" cy="84910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CRED (Create, Read, Edit, and Delete) of the employee details in the portal</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4" name="Rectangle 113"/>
          <p:cNvSpPr/>
          <p:nvPr/>
        </p:nvSpPr>
        <p:spPr>
          <a:xfrm>
            <a:off x="4044419" y="3159347"/>
            <a:ext cx="1323588" cy="115512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buFont typeface="Wingdings" panose="05000000000000000000" pitchFamily="2" charset="2"/>
              <a:buChar char="v"/>
            </a:pPr>
            <a:r>
              <a:rPr lang="en-US" sz="1200" dirty="0">
                <a:solidFill>
                  <a:schemeClr val="tx1"/>
                </a:solidFill>
                <a:latin typeface="Times New Roman" panose="02020603050405020304" pitchFamily="18" charset="0"/>
                <a:cs typeface="Times New Roman" panose="02020603050405020304" pitchFamily="18" charset="0"/>
              </a:rPr>
              <a:t>Employee ID </a:t>
            </a:r>
          </a:p>
          <a:p>
            <a:pPr marL="171450" lvl="0" indent="-171450">
              <a:buFont typeface="Wingdings" panose="05000000000000000000" pitchFamily="2" charset="2"/>
              <a:buChar char="v"/>
            </a:pPr>
            <a:r>
              <a:rPr lang="en-US" sz="1200" dirty="0">
                <a:solidFill>
                  <a:schemeClr val="tx1"/>
                </a:solidFill>
                <a:latin typeface="Times New Roman" panose="02020603050405020304" pitchFamily="18" charset="0"/>
                <a:cs typeface="Times New Roman" panose="02020603050405020304" pitchFamily="18" charset="0"/>
              </a:rPr>
              <a:t>Employee Name</a:t>
            </a:r>
          </a:p>
          <a:p>
            <a:pPr marL="171450" lvl="0" indent="-171450">
              <a:buFont typeface="Wingdings" panose="05000000000000000000" pitchFamily="2" charset="2"/>
              <a:buChar char="v"/>
            </a:pPr>
            <a:r>
              <a:rPr lang="en-US" sz="1200" dirty="0">
                <a:solidFill>
                  <a:schemeClr val="tx1"/>
                </a:solidFill>
                <a:latin typeface="Times New Roman" panose="02020603050405020304" pitchFamily="18" charset="0"/>
                <a:cs typeface="Times New Roman" panose="02020603050405020304" pitchFamily="18" charset="0"/>
              </a:rPr>
              <a:t>Employee Email</a:t>
            </a:r>
          </a:p>
          <a:p>
            <a:pPr marL="171450" indent="-171450">
              <a:buFont typeface="Wingdings" panose="05000000000000000000" pitchFamily="2" charset="2"/>
              <a:buChar char="v"/>
            </a:pPr>
            <a:r>
              <a:rPr lang="en-US" sz="1200" dirty="0">
                <a:solidFill>
                  <a:schemeClr val="tx1"/>
                </a:solidFill>
                <a:latin typeface="Times New Roman" panose="02020603050405020304" pitchFamily="18" charset="0"/>
                <a:cs typeface="Times New Roman" panose="02020603050405020304" pitchFamily="18" charset="0"/>
              </a:rPr>
              <a:t>Location</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9" name="Straight Arrow Connector 48"/>
          <p:cNvCxnSpPr>
            <a:stCxn id="101" idx="1"/>
            <a:endCxn id="95" idx="3"/>
          </p:cNvCxnSpPr>
          <p:nvPr/>
        </p:nvCxnSpPr>
        <p:spPr>
          <a:xfrm flipH="1">
            <a:off x="5721729" y="4916674"/>
            <a:ext cx="134207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9" idx="2"/>
            <a:endCxn id="113" idx="0"/>
          </p:cNvCxnSpPr>
          <p:nvPr/>
        </p:nvCxnSpPr>
        <p:spPr>
          <a:xfrm flipH="1">
            <a:off x="8073937" y="2930289"/>
            <a:ext cx="12807" cy="309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3" idx="2"/>
            <a:endCxn id="101" idx="0"/>
          </p:cNvCxnSpPr>
          <p:nvPr/>
        </p:nvCxnSpPr>
        <p:spPr>
          <a:xfrm>
            <a:off x="8073937" y="4088611"/>
            <a:ext cx="12806" cy="4022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94" idx="2"/>
            <a:endCxn id="114" idx="0"/>
          </p:cNvCxnSpPr>
          <p:nvPr/>
        </p:nvCxnSpPr>
        <p:spPr>
          <a:xfrm flipH="1">
            <a:off x="4706213" y="2932624"/>
            <a:ext cx="1831" cy="2267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70342" y="4282295"/>
            <a:ext cx="1113608" cy="461665"/>
          </a:xfrm>
          <a:prstGeom prst="rect">
            <a:avLst/>
          </a:prstGeom>
          <a:solidFill>
            <a:schemeClr val="bg1"/>
          </a:solid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View details from admin</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901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3838" y="577501"/>
            <a:ext cx="7170737" cy="677985"/>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 </a:t>
            </a:r>
            <a:r>
              <a:rPr lang="en-IN" sz="3600" b="1" dirty="0" smtClean="0">
                <a:latin typeface="Times New Roman" panose="02020603050405020304" pitchFamily="18" charset="0"/>
                <a:cs typeface="Times New Roman" panose="02020603050405020304" pitchFamily="18" charset="0"/>
                <a:sym typeface="Symbol" panose="05050102010706020507" pitchFamily="18" charset="2"/>
              </a:rPr>
              <a:t>…</a:t>
            </a:r>
            <a:r>
              <a:rPr lang="en-IN" sz="3600" b="1" dirty="0" smtClean="0">
                <a:latin typeface="Times New Roman" panose="02020603050405020304" pitchFamily="18" charset="0"/>
                <a:cs typeface="Times New Roman" panose="02020603050405020304" pitchFamily="18" charset="0"/>
              </a:rPr>
              <a:t>System  Architecture…</a:t>
            </a:r>
            <a:r>
              <a:rPr lang="en-IN" sz="3600" b="1" dirty="0" smtClean="0">
                <a:latin typeface="Times New Roman" panose="02020603050405020304" pitchFamily="18" charset="0"/>
                <a:cs typeface="Times New Roman" panose="02020603050405020304" pitchFamily="18" charset="0"/>
                <a:sym typeface="Symbol" panose="05050102010706020507" pitchFamily="18" charset="2"/>
              </a:rPr>
              <a:t> </a:t>
            </a:r>
            <a:endParaRPr lang="en-IN" sz="3600" dirty="0">
              <a:latin typeface="Times New Roman" panose="02020603050405020304" pitchFamily="18" charset="0"/>
              <a:cs typeface="Times New Roman" panose="02020603050405020304" pitchFamily="18" charset="0"/>
            </a:endParaRPr>
          </a:p>
        </p:txBody>
      </p:sp>
      <p:sp>
        <p:nvSpPr>
          <p:cNvPr id="36" name="Rectangle 35"/>
          <p:cNvSpPr/>
          <p:nvPr/>
        </p:nvSpPr>
        <p:spPr>
          <a:xfrm>
            <a:off x="306136" y="265205"/>
            <a:ext cx="11658600" cy="6313016"/>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35" name="Group 34"/>
          <p:cNvGrpSpPr/>
          <p:nvPr/>
        </p:nvGrpSpPr>
        <p:grpSpPr>
          <a:xfrm>
            <a:off x="1833695" y="1567782"/>
            <a:ext cx="8611071" cy="4208329"/>
            <a:chOff x="1136347" y="1125044"/>
            <a:chExt cx="8611071" cy="5152572"/>
          </a:xfrm>
        </p:grpSpPr>
        <p:sp>
          <p:nvSpPr>
            <p:cNvPr id="41" name="TextBox 40"/>
            <p:cNvSpPr txBox="1"/>
            <p:nvPr/>
          </p:nvSpPr>
          <p:spPr>
            <a:xfrm>
              <a:off x="2162019" y="4491643"/>
              <a:ext cx="1388428" cy="276999"/>
            </a:xfrm>
            <a:prstGeom prst="rect">
              <a:avLst/>
            </a:prstGeom>
            <a:noFill/>
          </p:spPr>
          <p:txBody>
            <a:bodyPr wrap="square" rtlCol="0">
              <a:spAutoFit/>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Employee</a:t>
              </a:r>
              <a:endParaRPr lang="en-US" sz="1200" dirty="0">
                <a:effectLst/>
                <a:latin typeface="Times New Roman" panose="02020603050405020304" pitchFamily="18" charset="0"/>
                <a:ea typeface="Times New Roman" panose="02020603050405020304" pitchFamily="18" charset="0"/>
              </a:endParaRPr>
            </a:p>
          </p:txBody>
        </p:sp>
        <p:sp>
          <p:nvSpPr>
            <p:cNvPr id="42" name="Rectangle 41"/>
            <p:cNvSpPr/>
            <p:nvPr/>
          </p:nvSpPr>
          <p:spPr>
            <a:xfrm>
              <a:off x="2267571" y="5300462"/>
              <a:ext cx="1332560" cy="41659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200" dirty="0" smtClean="0">
                  <a:solidFill>
                    <a:schemeClr val="tx1"/>
                  </a:solidFill>
                  <a:latin typeface="Times New Roman" panose="02020603050405020304" pitchFamily="18" charset="0"/>
                  <a:ea typeface="Times New Roman" panose="02020603050405020304" pitchFamily="18" charset="0"/>
                </a:rPr>
                <a:t>Register/Login</a:t>
              </a:r>
              <a:endParaRPr lang="en-US" sz="1200" dirty="0">
                <a:solidFill>
                  <a:schemeClr val="tx1"/>
                </a:solidFill>
                <a:effectLst/>
                <a:latin typeface="Times New Roman" panose="02020603050405020304" pitchFamily="18" charset="0"/>
                <a:ea typeface="Times New Roman" panose="02020603050405020304" pitchFamily="18" charset="0"/>
              </a:endParaRPr>
            </a:p>
          </p:txBody>
        </p:sp>
        <p:sp>
          <p:nvSpPr>
            <p:cNvPr id="43" name="TextBox 9"/>
            <p:cNvSpPr txBox="1"/>
            <p:nvPr/>
          </p:nvSpPr>
          <p:spPr>
            <a:xfrm>
              <a:off x="1136347" y="1281765"/>
              <a:ext cx="1402636" cy="276999"/>
            </a:xfrm>
            <a:prstGeom prst="rect">
              <a:avLst/>
            </a:prstGeom>
            <a:noFill/>
          </p:spPr>
          <p:txBody>
            <a:bodyPr wrap="square" rtlCol="0">
              <a:spAutoFit/>
            </a:bodyPr>
            <a:lstStyle/>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           Admin</a:t>
              </a:r>
              <a:endParaRPr lang="en-US" sz="1200" dirty="0">
                <a:effectLst/>
                <a:latin typeface="Times New Roman" panose="02020603050405020304" pitchFamily="18" charset="0"/>
                <a:ea typeface="Times New Roman" panose="02020603050405020304" pitchFamily="18" charset="0"/>
              </a:endParaRPr>
            </a:p>
          </p:txBody>
        </p:sp>
        <p:sp>
          <p:nvSpPr>
            <p:cNvPr id="44" name="Rectangle 43"/>
            <p:cNvSpPr/>
            <p:nvPr/>
          </p:nvSpPr>
          <p:spPr>
            <a:xfrm>
              <a:off x="1349908" y="1725263"/>
              <a:ext cx="975513" cy="41659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000" kern="1200" dirty="0">
                  <a:solidFill>
                    <a:srgbClr val="000000"/>
                  </a:solidFill>
                  <a:effectLst/>
                  <a:latin typeface="Times New Roman" panose="02020603050405020304" pitchFamily="18" charset="0"/>
                  <a:ea typeface="Times New Roman" panose="02020603050405020304" pitchFamily="18" charset="0"/>
                </a:rPr>
                <a:t>Login</a:t>
              </a:r>
              <a:endParaRPr lang="en-US" sz="1200" dirty="0">
                <a:effectLst/>
                <a:latin typeface="Times New Roman" panose="02020603050405020304" pitchFamily="18" charset="0"/>
                <a:ea typeface="Times New Roman" panose="02020603050405020304" pitchFamily="18" charset="0"/>
              </a:endParaRPr>
            </a:p>
          </p:txBody>
        </p:sp>
        <p:cxnSp>
          <p:nvCxnSpPr>
            <p:cNvPr id="49" name="Straight Arrow Connector 48"/>
            <p:cNvCxnSpPr>
              <a:stCxn id="72" idx="3"/>
            </p:cNvCxnSpPr>
            <p:nvPr/>
          </p:nvCxnSpPr>
          <p:spPr>
            <a:xfrm flipV="1">
              <a:off x="5859505" y="2041941"/>
              <a:ext cx="459883" cy="3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263433" y="1125044"/>
              <a:ext cx="4483985" cy="1588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ectangle 53"/>
            <p:cNvSpPr/>
            <p:nvPr/>
          </p:nvSpPr>
          <p:spPr>
            <a:xfrm>
              <a:off x="5478060" y="1552102"/>
              <a:ext cx="1590553" cy="789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schemeClr val="tx1"/>
                  </a:solidFill>
                  <a:latin typeface="Times New Roman" panose="02020603050405020304" pitchFamily="18" charset="0"/>
                  <a:cs typeface="Times New Roman" panose="02020603050405020304" pitchFamily="18" charset="0"/>
                </a:rPr>
                <a:t>Display the total employee in the application.</a:t>
              </a:r>
            </a:p>
          </p:txBody>
        </p:sp>
        <p:sp>
          <p:nvSpPr>
            <p:cNvPr id="55" name="Rectangle 54"/>
            <p:cNvSpPr/>
            <p:nvPr/>
          </p:nvSpPr>
          <p:spPr>
            <a:xfrm>
              <a:off x="5510959" y="4739904"/>
              <a:ext cx="2493913" cy="1537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7" name="Rectangle 56"/>
            <p:cNvSpPr/>
            <p:nvPr/>
          </p:nvSpPr>
          <p:spPr>
            <a:xfrm>
              <a:off x="7587337" y="1315058"/>
              <a:ext cx="1883699" cy="12370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CRED (Create, Read, Edit, and Delete) of the employee details in the portal.</a:t>
              </a:r>
              <a:endParaRPr lang="en-US" sz="1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8" name="Rectangle 57"/>
            <p:cNvSpPr/>
            <p:nvPr/>
          </p:nvSpPr>
          <p:spPr>
            <a:xfrm>
              <a:off x="6096998" y="4914988"/>
              <a:ext cx="1506614" cy="1187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ea typeface="Times New Roman" panose="02020603050405020304" pitchFamily="18" charset="0"/>
                </a:rPr>
                <a:t>Employee can view details from the admin display details</a:t>
              </a:r>
              <a:endParaRPr lang="en-US" sz="1200" dirty="0">
                <a:solidFill>
                  <a:schemeClr val="tx1"/>
                </a:solidFill>
                <a:latin typeface="Times New Roman" panose="02020603050405020304" pitchFamily="18" charset="0"/>
                <a:ea typeface="Times New Roman" panose="02020603050405020304" pitchFamily="18" charset="0"/>
              </a:endParaRPr>
            </a:p>
          </p:txBody>
        </p:sp>
      </p:grpSp>
      <p:sp>
        <p:nvSpPr>
          <p:cNvPr id="70" name="Rectangle 69"/>
          <p:cNvSpPr/>
          <p:nvPr/>
        </p:nvSpPr>
        <p:spPr>
          <a:xfrm>
            <a:off x="3352463" y="1900681"/>
            <a:ext cx="975513" cy="65490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000" kern="1200" dirty="0" smtClean="0">
                <a:solidFill>
                  <a:srgbClr val="000000"/>
                </a:solidFill>
                <a:effectLst/>
                <a:latin typeface="Times New Roman" panose="02020603050405020304" pitchFamily="18" charset="0"/>
                <a:ea typeface="Times New Roman" panose="02020603050405020304" pitchFamily="18" charset="0"/>
              </a:rPr>
              <a:t>View Employee Details</a:t>
            </a:r>
            <a:endParaRPr lang="en-US" sz="1200" dirty="0">
              <a:effectLst/>
              <a:latin typeface="Times New Roman" panose="02020603050405020304" pitchFamily="18" charset="0"/>
              <a:ea typeface="Times New Roman" panose="02020603050405020304" pitchFamily="18" charset="0"/>
            </a:endParaRPr>
          </a:p>
        </p:txBody>
      </p:sp>
      <p:sp>
        <p:nvSpPr>
          <p:cNvPr id="72" name="Rectangle 71"/>
          <p:cNvSpPr/>
          <p:nvPr/>
        </p:nvSpPr>
        <p:spPr>
          <a:xfrm>
            <a:off x="4513739" y="1904279"/>
            <a:ext cx="975513" cy="65490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000" kern="1200" dirty="0" smtClean="0">
                <a:solidFill>
                  <a:srgbClr val="000000"/>
                </a:solidFill>
                <a:effectLst/>
                <a:latin typeface="Times New Roman" panose="02020603050405020304" pitchFamily="18" charset="0"/>
                <a:ea typeface="Times New Roman" panose="02020603050405020304" pitchFamily="18" charset="0"/>
              </a:rPr>
              <a:t>Add / Edit Employee Details</a:t>
            </a:r>
            <a:endParaRPr lang="en-US" sz="1200" dirty="0">
              <a:effectLst/>
              <a:latin typeface="Times New Roman" panose="02020603050405020304" pitchFamily="18" charset="0"/>
              <a:ea typeface="Times New Roman" panose="02020603050405020304" pitchFamily="18" charset="0"/>
            </a:endParaRPr>
          </a:p>
        </p:txBody>
      </p:sp>
      <p:cxnSp>
        <p:nvCxnSpPr>
          <p:cNvPr id="7" name="Straight Arrow Connector 6"/>
          <p:cNvCxnSpPr>
            <a:stCxn id="70" idx="3"/>
            <a:endCxn id="72" idx="1"/>
          </p:cNvCxnSpPr>
          <p:nvPr/>
        </p:nvCxnSpPr>
        <p:spPr>
          <a:xfrm>
            <a:off x="4327976" y="2228134"/>
            <a:ext cx="185763" cy="35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4" idx="3"/>
            <a:endCxn id="70" idx="1"/>
          </p:cNvCxnSpPr>
          <p:nvPr/>
        </p:nvCxnSpPr>
        <p:spPr>
          <a:xfrm>
            <a:off x="3022769" y="2228133"/>
            <a:ext cx="32969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3" idx="2"/>
            <a:endCxn id="44" idx="0"/>
          </p:cNvCxnSpPr>
          <p:nvPr/>
        </p:nvCxnSpPr>
        <p:spPr>
          <a:xfrm>
            <a:off x="2535013" y="1922020"/>
            <a:ext cx="0" cy="135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60561" y="4839420"/>
            <a:ext cx="975513" cy="65490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000" kern="1200" dirty="0" smtClean="0">
                <a:solidFill>
                  <a:srgbClr val="000000"/>
                </a:solidFill>
                <a:effectLst/>
                <a:latin typeface="Times New Roman" panose="02020603050405020304" pitchFamily="18" charset="0"/>
                <a:ea typeface="Times New Roman" panose="02020603050405020304" pitchFamily="18" charset="0"/>
              </a:rPr>
              <a:t>Enter Employee Details</a:t>
            </a:r>
            <a:endParaRPr lang="en-US" sz="1200" dirty="0">
              <a:effectLst/>
              <a:latin typeface="Times New Roman" panose="02020603050405020304" pitchFamily="18" charset="0"/>
              <a:ea typeface="Times New Roman" panose="02020603050405020304" pitchFamily="18" charset="0"/>
            </a:endParaRPr>
          </a:p>
        </p:txBody>
      </p:sp>
      <p:cxnSp>
        <p:nvCxnSpPr>
          <p:cNvPr id="29" name="Straight Arrow Connector 28"/>
          <p:cNvCxnSpPr/>
          <p:nvPr/>
        </p:nvCxnSpPr>
        <p:spPr>
          <a:xfrm>
            <a:off x="3666113" y="4590127"/>
            <a:ext cx="9597" cy="354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3" idx="3"/>
          </p:cNvCxnSpPr>
          <p:nvPr/>
        </p:nvCxnSpPr>
        <p:spPr>
          <a:xfrm flipV="1">
            <a:off x="5736074" y="5166872"/>
            <a:ext cx="43814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72" idx="3"/>
          </p:cNvCxnSpPr>
          <p:nvPr/>
        </p:nvCxnSpPr>
        <p:spPr>
          <a:xfrm flipV="1">
            <a:off x="5489252" y="2228133"/>
            <a:ext cx="459883" cy="3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73" idx="1"/>
          </p:cNvCxnSpPr>
          <p:nvPr/>
        </p:nvCxnSpPr>
        <p:spPr>
          <a:xfrm>
            <a:off x="4297479" y="5163494"/>
            <a:ext cx="463082" cy="33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00030" y="3582797"/>
            <a:ext cx="900846" cy="276999"/>
          </a:xfrm>
          <a:prstGeom prst="rect">
            <a:avLst/>
          </a:prstGeom>
          <a:noFill/>
        </p:spPr>
        <p:txBody>
          <a:bodyPr wrap="square" rtlCol="0">
            <a:spAutoFit/>
          </a:bodyPr>
          <a:lstStyle/>
          <a:p>
            <a:r>
              <a:rPr lang="en-IN" sz="1200" dirty="0" smtClean="0">
                <a:latin typeface="Times New Roman" panose="02020603050405020304" pitchFamily="18" charset="0"/>
                <a:cs typeface="Times New Roman" panose="02020603050405020304" pitchFamily="18" charset="0"/>
              </a:rPr>
              <a:t>Mongo </a:t>
            </a:r>
            <a:r>
              <a:rPr lang="en-IN" sz="1200" dirty="0">
                <a:latin typeface="Times New Roman" panose="02020603050405020304" pitchFamily="18" charset="0"/>
                <a:cs typeface="Times New Roman" panose="02020603050405020304" pitchFamily="18" charset="0"/>
              </a:rPr>
              <a:t>dB</a:t>
            </a:r>
            <a:endParaRPr lang="en-US" sz="1200" dirty="0">
              <a:latin typeface="Times New Roman" panose="02020603050405020304" pitchFamily="18" charset="0"/>
              <a:cs typeface="Times New Roman" panose="02020603050405020304" pitchFamily="18" charset="0"/>
            </a:endParaRPr>
          </a:p>
        </p:txBody>
      </p:sp>
      <p:sp>
        <p:nvSpPr>
          <p:cNvPr id="46" name="Rectangle 45"/>
          <p:cNvSpPr/>
          <p:nvPr/>
        </p:nvSpPr>
        <p:spPr>
          <a:xfrm>
            <a:off x="6401722" y="3371850"/>
            <a:ext cx="1813416" cy="5849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ea typeface="Times New Roman" panose="02020603050405020304" pitchFamily="18" charset="0"/>
              </a:rPr>
              <a:t>Maintain all the database like employee Details file</a:t>
            </a:r>
            <a:endParaRPr lang="en-US" sz="1200" dirty="0">
              <a:solidFill>
                <a:schemeClr val="tx1"/>
              </a:solidFill>
              <a:latin typeface="Times New Roman" panose="02020603050405020304" pitchFamily="18" charset="0"/>
              <a:ea typeface="Times New Roman" panose="02020603050405020304" pitchFamily="18" charset="0"/>
            </a:endParaRPr>
          </a:p>
        </p:txBody>
      </p:sp>
      <p:sp>
        <p:nvSpPr>
          <p:cNvPr id="13" name="TextBox 12"/>
          <p:cNvSpPr txBox="1"/>
          <p:nvPr/>
        </p:nvSpPr>
        <p:spPr>
          <a:xfrm>
            <a:off x="6174219" y="3092380"/>
            <a:ext cx="2333381" cy="1217973"/>
          </a:xfrm>
          <a:prstGeom prst="rect">
            <a:avLst/>
          </a:prstGeom>
          <a:noFill/>
          <a:ln>
            <a:solidFill>
              <a:schemeClr val="tx1"/>
            </a:solidFill>
          </a:ln>
        </p:spPr>
        <p:txBody>
          <a:bodyPr wrap="square" rtlCol="0">
            <a:spAutoFit/>
          </a:bodyPr>
          <a:lstStyle/>
          <a:p>
            <a:endParaRPr lang="en-US" dirty="0"/>
          </a:p>
        </p:txBody>
      </p:sp>
      <p:cxnSp>
        <p:nvCxnSpPr>
          <p:cNvPr id="15" name="Straight Arrow Connector 14"/>
          <p:cNvCxnSpPr>
            <a:stCxn id="45" idx="3"/>
            <a:endCxn id="13" idx="1"/>
          </p:cNvCxnSpPr>
          <p:nvPr/>
        </p:nvCxnSpPr>
        <p:spPr>
          <a:xfrm flipV="1">
            <a:off x="5500876" y="3701367"/>
            <a:ext cx="673343" cy="19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09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3307918" y="255223"/>
            <a:ext cx="4839923" cy="839236"/>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…Use Case Diagram…</a:t>
            </a:r>
            <a:endParaRPr lang="en-IN" sz="3600" dirty="0">
              <a:latin typeface="Times New Roman" panose="02020603050405020304" pitchFamily="18" charset="0"/>
              <a:cs typeface="Times New Roman" panose="02020603050405020304" pitchFamily="18" charset="0"/>
            </a:endParaRPr>
          </a:p>
        </p:txBody>
      </p:sp>
      <p:sp>
        <p:nvSpPr>
          <p:cNvPr id="25" name="Rectangle 24"/>
          <p:cNvSpPr/>
          <p:nvPr/>
        </p:nvSpPr>
        <p:spPr>
          <a:xfrm>
            <a:off x="306136" y="265205"/>
            <a:ext cx="11658600" cy="6422198"/>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29" name="Group 28"/>
          <p:cNvGrpSpPr/>
          <p:nvPr/>
        </p:nvGrpSpPr>
        <p:grpSpPr>
          <a:xfrm>
            <a:off x="2746315" y="1748385"/>
            <a:ext cx="7013278" cy="3698863"/>
            <a:chOff x="4023337" y="959303"/>
            <a:chExt cx="7013278" cy="3977273"/>
          </a:xfrm>
        </p:grpSpPr>
        <p:grpSp>
          <p:nvGrpSpPr>
            <p:cNvPr id="34" name="Group 33"/>
            <p:cNvGrpSpPr/>
            <p:nvPr/>
          </p:nvGrpSpPr>
          <p:grpSpPr>
            <a:xfrm>
              <a:off x="4023337" y="959303"/>
              <a:ext cx="7013278" cy="3977273"/>
              <a:chOff x="4023337" y="959303"/>
              <a:chExt cx="7013278" cy="3977273"/>
            </a:xfrm>
          </p:grpSpPr>
          <p:grpSp>
            <p:nvGrpSpPr>
              <p:cNvPr id="38" name="Group 37"/>
              <p:cNvGrpSpPr/>
              <p:nvPr/>
            </p:nvGrpSpPr>
            <p:grpSpPr>
              <a:xfrm>
                <a:off x="4023337" y="959303"/>
                <a:ext cx="7013278" cy="3977273"/>
                <a:chOff x="2846782" y="484288"/>
                <a:chExt cx="7013278" cy="3977273"/>
              </a:xfrm>
            </p:grpSpPr>
            <p:grpSp>
              <p:nvGrpSpPr>
                <p:cNvPr id="64" name="Group 63"/>
                <p:cNvGrpSpPr/>
                <p:nvPr/>
              </p:nvGrpSpPr>
              <p:grpSpPr>
                <a:xfrm>
                  <a:off x="2846782" y="484288"/>
                  <a:ext cx="7013278" cy="3977273"/>
                  <a:chOff x="917071" y="154645"/>
                  <a:chExt cx="9816092" cy="4332561"/>
                </a:xfrm>
              </p:grpSpPr>
              <p:sp>
                <p:nvSpPr>
                  <p:cNvPr id="66" name="Oval 65"/>
                  <p:cNvSpPr/>
                  <p:nvPr/>
                </p:nvSpPr>
                <p:spPr>
                  <a:xfrm>
                    <a:off x="991313" y="605113"/>
                    <a:ext cx="706452" cy="428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67" name="Straight Connector 66"/>
                  <p:cNvCxnSpPr>
                    <a:stCxn id="66" idx="4"/>
                  </p:cNvCxnSpPr>
                  <p:nvPr/>
                </p:nvCxnSpPr>
                <p:spPr>
                  <a:xfrm>
                    <a:off x="1344539" y="1034041"/>
                    <a:ext cx="16202" cy="560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341513" y="1264777"/>
                    <a:ext cx="247828" cy="1794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1172021" y="1273323"/>
                    <a:ext cx="179462" cy="162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360741" y="1598062"/>
                    <a:ext cx="170916" cy="153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181279" y="1598062"/>
                    <a:ext cx="179462" cy="119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840054" y="154645"/>
                    <a:ext cx="4422445" cy="4443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TextBox 72"/>
                  <p:cNvSpPr txBox="1"/>
                  <p:nvPr/>
                </p:nvSpPr>
                <p:spPr>
                  <a:xfrm>
                    <a:off x="917071" y="1733975"/>
                    <a:ext cx="1495515" cy="301743"/>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Admin</a:t>
                    </a:r>
                    <a:endParaRPr lang="en-US" sz="1200" dirty="0">
                      <a:latin typeface="Times New Roman" panose="02020603050405020304" pitchFamily="18" charset="0"/>
                      <a:cs typeface="Times New Roman" panose="02020603050405020304" pitchFamily="18" charset="0"/>
                    </a:endParaRPr>
                  </a:p>
                </p:txBody>
              </p:sp>
              <p:sp>
                <p:nvSpPr>
                  <p:cNvPr id="74" name="Oval 73"/>
                  <p:cNvSpPr/>
                  <p:nvPr/>
                </p:nvSpPr>
                <p:spPr>
                  <a:xfrm>
                    <a:off x="2840056" y="735758"/>
                    <a:ext cx="4422444" cy="4443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TextBox 74"/>
                  <p:cNvSpPr txBox="1"/>
                  <p:nvPr/>
                </p:nvSpPr>
                <p:spPr>
                  <a:xfrm>
                    <a:off x="4544938" y="799886"/>
                    <a:ext cx="1495515"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Login</a:t>
                    </a:r>
                    <a:endParaRPr lang="en-US" sz="1200" dirty="0">
                      <a:latin typeface="Times New Roman" panose="02020603050405020304" pitchFamily="18" charset="0"/>
                      <a:cs typeface="Times New Roman" panose="02020603050405020304" pitchFamily="18" charset="0"/>
                    </a:endParaRPr>
                  </a:p>
                </p:txBody>
              </p:sp>
              <p:sp>
                <p:nvSpPr>
                  <p:cNvPr id="76" name="Oval 75"/>
                  <p:cNvSpPr/>
                  <p:nvPr/>
                </p:nvSpPr>
                <p:spPr>
                  <a:xfrm>
                    <a:off x="2901198" y="2031285"/>
                    <a:ext cx="4315624" cy="4810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TextBox 76"/>
                  <p:cNvSpPr txBox="1"/>
                  <p:nvPr/>
                </p:nvSpPr>
                <p:spPr>
                  <a:xfrm>
                    <a:off x="3544102" y="2100492"/>
                    <a:ext cx="3417879" cy="324455"/>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View the details from the employee </a:t>
                    </a:r>
                    <a:endParaRPr lang="en-US" sz="1200" dirty="0">
                      <a:latin typeface="Times New Roman" panose="02020603050405020304" pitchFamily="18" charset="0"/>
                      <a:cs typeface="Times New Roman" panose="02020603050405020304" pitchFamily="18" charset="0"/>
                    </a:endParaRPr>
                  </a:p>
                </p:txBody>
              </p:sp>
              <p:sp>
                <p:nvSpPr>
                  <p:cNvPr id="81" name="Oval 80"/>
                  <p:cNvSpPr/>
                  <p:nvPr/>
                </p:nvSpPr>
                <p:spPr>
                  <a:xfrm>
                    <a:off x="2880875" y="2724701"/>
                    <a:ext cx="4422447" cy="4443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2" name="Oval 81"/>
                  <p:cNvSpPr/>
                  <p:nvPr/>
                </p:nvSpPr>
                <p:spPr>
                  <a:xfrm>
                    <a:off x="2874332" y="3411087"/>
                    <a:ext cx="4423873" cy="4143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TextBox 82"/>
                  <p:cNvSpPr txBox="1"/>
                  <p:nvPr/>
                </p:nvSpPr>
                <p:spPr>
                  <a:xfrm>
                    <a:off x="3885588" y="2803008"/>
                    <a:ext cx="2516991" cy="324455"/>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View Employee Login</a:t>
                    </a:r>
                    <a:endParaRPr lang="en-US" sz="1200" dirty="0">
                      <a:latin typeface="Times New Roman" panose="02020603050405020304" pitchFamily="18" charset="0"/>
                      <a:cs typeface="Times New Roman" panose="02020603050405020304" pitchFamily="18" charset="0"/>
                    </a:endParaRPr>
                  </a:p>
                </p:txBody>
              </p:sp>
              <p:sp>
                <p:nvSpPr>
                  <p:cNvPr id="88" name="Oval 87"/>
                  <p:cNvSpPr/>
                  <p:nvPr/>
                </p:nvSpPr>
                <p:spPr>
                  <a:xfrm>
                    <a:off x="2746135" y="4042824"/>
                    <a:ext cx="4526418" cy="4443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TextBox 88"/>
                  <p:cNvSpPr txBox="1"/>
                  <p:nvPr/>
                </p:nvSpPr>
                <p:spPr>
                  <a:xfrm>
                    <a:off x="4547658" y="4151173"/>
                    <a:ext cx="1192852"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Logout</a:t>
                    </a:r>
                    <a:endParaRPr lang="en-US" sz="1200" dirty="0">
                      <a:latin typeface="Times New Roman" panose="02020603050405020304" pitchFamily="18" charset="0"/>
                      <a:cs typeface="Times New Roman" panose="02020603050405020304" pitchFamily="18" charset="0"/>
                    </a:endParaRPr>
                  </a:p>
                </p:txBody>
              </p:sp>
              <p:sp>
                <p:nvSpPr>
                  <p:cNvPr id="96" name="TextBox 95"/>
                  <p:cNvSpPr txBox="1"/>
                  <p:nvPr/>
                </p:nvSpPr>
                <p:spPr>
                  <a:xfrm>
                    <a:off x="4537817" y="256168"/>
                    <a:ext cx="1495515"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Registration</a:t>
                    </a:r>
                    <a:endParaRPr lang="en-US" sz="1200" dirty="0">
                      <a:latin typeface="Times New Roman" panose="02020603050405020304" pitchFamily="18" charset="0"/>
                      <a:cs typeface="Times New Roman" panose="02020603050405020304" pitchFamily="18" charset="0"/>
                    </a:endParaRPr>
                  </a:p>
                </p:txBody>
              </p:sp>
              <p:sp>
                <p:nvSpPr>
                  <p:cNvPr id="98" name="TextBox 97"/>
                  <p:cNvSpPr txBox="1"/>
                  <p:nvPr/>
                </p:nvSpPr>
                <p:spPr>
                  <a:xfrm>
                    <a:off x="9237648" y="3614115"/>
                    <a:ext cx="1495515" cy="324455"/>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Employee</a:t>
                    </a:r>
                    <a:endParaRPr lang="en-US" sz="1200" dirty="0">
                      <a:latin typeface="Times New Roman" panose="02020603050405020304" pitchFamily="18" charset="0"/>
                      <a:cs typeface="Times New Roman" panose="02020603050405020304" pitchFamily="18" charset="0"/>
                    </a:endParaRPr>
                  </a:p>
                </p:txBody>
              </p:sp>
              <p:sp>
                <p:nvSpPr>
                  <p:cNvPr id="99" name="Oval 98"/>
                  <p:cNvSpPr/>
                  <p:nvPr/>
                </p:nvSpPr>
                <p:spPr>
                  <a:xfrm>
                    <a:off x="9322038" y="2524287"/>
                    <a:ext cx="663368" cy="4162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00" name="Straight Connector 99"/>
                  <p:cNvCxnSpPr/>
                  <p:nvPr/>
                </p:nvCxnSpPr>
                <p:spPr>
                  <a:xfrm>
                    <a:off x="9626837" y="2956843"/>
                    <a:ext cx="7730" cy="457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9634567" y="3096856"/>
                    <a:ext cx="247828" cy="1794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9446559" y="3105401"/>
                    <a:ext cx="179462" cy="162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9626021" y="3402733"/>
                    <a:ext cx="170916" cy="153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9446559" y="3402733"/>
                    <a:ext cx="179462" cy="119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stCxn id="66" idx="6"/>
                  <a:endCxn id="74" idx="2"/>
                </p:cNvCxnSpPr>
                <p:nvPr/>
              </p:nvCxnSpPr>
              <p:spPr>
                <a:xfrm>
                  <a:off x="3404562" y="1094693"/>
                  <a:ext cx="816130" cy="127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6" idx="6"/>
                  <a:endCxn id="76" idx="2"/>
                </p:cNvCxnSpPr>
                <p:nvPr/>
              </p:nvCxnSpPr>
              <p:spPr>
                <a:xfrm>
                  <a:off x="3404562" y="1094693"/>
                  <a:ext cx="859814" cy="1333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6" idx="6"/>
                  <a:endCxn id="81" idx="2"/>
                </p:cNvCxnSpPr>
                <p:nvPr/>
              </p:nvCxnSpPr>
              <p:spPr>
                <a:xfrm>
                  <a:off x="3404562" y="1094693"/>
                  <a:ext cx="845294" cy="19528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6" idx="6"/>
                  <a:endCxn id="88" idx="2"/>
                </p:cNvCxnSpPr>
                <p:nvPr/>
              </p:nvCxnSpPr>
              <p:spPr>
                <a:xfrm>
                  <a:off x="3404562" y="1094693"/>
                  <a:ext cx="749027" cy="3162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99" idx="2"/>
                  <a:endCxn id="72" idx="6"/>
                </p:cNvCxnSpPr>
                <p:nvPr/>
              </p:nvCxnSpPr>
              <p:spPr>
                <a:xfrm flipH="1" flipV="1">
                  <a:off x="7380384" y="688259"/>
                  <a:ext cx="1471473" cy="2162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99" idx="2"/>
                  <a:endCxn id="74" idx="6"/>
                </p:cNvCxnSpPr>
                <p:nvPr/>
              </p:nvCxnSpPr>
              <p:spPr>
                <a:xfrm flipH="1" flipV="1">
                  <a:off x="7380384" y="1221718"/>
                  <a:ext cx="1471473" cy="162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99" idx="2"/>
                  <a:endCxn id="88" idx="6"/>
                </p:cNvCxnSpPr>
                <p:nvPr/>
              </p:nvCxnSpPr>
              <p:spPr>
                <a:xfrm flipH="1">
                  <a:off x="7387567" y="2850684"/>
                  <a:ext cx="1464290" cy="1406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5988861" y="3983655"/>
                <a:ext cx="2353367" cy="297848"/>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Apply CRED in employee details</a:t>
                </a:r>
                <a:endParaRPr lang="en-US" sz="1200" dirty="0">
                  <a:latin typeface="Times New Roman" panose="02020603050405020304" pitchFamily="18" charset="0"/>
                  <a:cs typeface="Times New Roman" panose="02020603050405020304" pitchFamily="18" charset="0"/>
                </a:endParaRPr>
              </a:p>
            </p:txBody>
          </p:sp>
        </p:grpSp>
        <p:cxnSp>
          <p:nvCxnSpPr>
            <p:cNvPr id="35" name="Straight Arrow Connector 34"/>
            <p:cNvCxnSpPr>
              <a:stCxn id="76" idx="6"/>
              <a:endCxn id="99" idx="2"/>
            </p:cNvCxnSpPr>
            <p:nvPr/>
          </p:nvCxnSpPr>
          <p:spPr>
            <a:xfrm>
              <a:off x="8524304" y="2902860"/>
              <a:ext cx="1504108" cy="422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5" name="Oval 104"/>
          <p:cNvSpPr/>
          <p:nvPr/>
        </p:nvSpPr>
        <p:spPr>
          <a:xfrm>
            <a:off x="4130132" y="2797461"/>
            <a:ext cx="3159693" cy="3793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7" name="TextBox 106"/>
          <p:cNvSpPr txBox="1"/>
          <p:nvPr/>
        </p:nvSpPr>
        <p:spPr>
          <a:xfrm>
            <a:off x="5284103" y="2847833"/>
            <a:ext cx="1068497"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Enter Details</a:t>
            </a:r>
            <a:endParaRPr lang="en-US" sz="1200" dirty="0">
              <a:latin typeface="Times New Roman" panose="02020603050405020304" pitchFamily="18" charset="0"/>
              <a:cs typeface="Times New Roman" panose="02020603050405020304" pitchFamily="18" charset="0"/>
            </a:endParaRPr>
          </a:p>
        </p:txBody>
      </p:sp>
      <p:cxnSp>
        <p:nvCxnSpPr>
          <p:cNvPr id="110" name="Straight Arrow Connector 109"/>
          <p:cNvCxnSpPr>
            <a:stCxn id="99" idx="2"/>
            <a:endCxn id="105" idx="6"/>
          </p:cNvCxnSpPr>
          <p:nvPr/>
        </p:nvCxnSpPr>
        <p:spPr>
          <a:xfrm flipH="1" flipV="1">
            <a:off x="7289825" y="2987154"/>
            <a:ext cx="1461565" cy="961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66" idx="6"/>
            <a:endCxn id="82" idx="2"/>
          </p:cNvCxnSpPr>
          <p:nvPr/>
        </p:nvCxnSpPr>
        <p:spPr>
          <a:xfrm>
            <a:off x="3304095" y="2316062"/>
            <a:ext cx="840619" cy="2389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279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759" y="533340"/>
            <a:ext cx="7261765" cy="660079"/>
          </a:xfrm>
        </p:spPr>
        <p:txBody>
          <a:bodyPr>
            <a:normAutofit fontScale="90000"/>
          </a:bodyPr>
          <a:lstStyle/>
          <a:p>
            <a:pPr algn="ctr"/>
            <a:r>
              <a:rPr lang="en-IN" sz="3600" b="1" dirty="0" smtClean="0">
                <a:latin typeface="Times New Roman" panose="02020603050405020304" pitchFamily="18" charset="0"/>
                <a:cs typeface="Times New Roman" panose="02020603050405020304" pitchFamily="18" charset="0"/>
              </a:rPr>
              <a:t>…</a:t>
            </a:r>
            <a:r>
              <a:rPr lang="en-IN" sz="3600" b="1" dirty="0" smtClean="0">
                <a:latin typeface="Times New Roman" panose="02020603050405020304" pitchFamily="18" charset="0"/>
                <a:cs typeface="Times New Roman" panose="02020603050405020304" pitchFamily="18" charset="0"/>
              </a:rPr>
              <a:t>ER </a:t>
            </a:r>
            <a:r>
              <a:rPr lang="en-IN" sz="3600" b="1" dirty="0" smtClean="0">
                <a:latin typeface="Times New Roman" panose="02020603050405020304" pitchFamily="18" charset="0"/>
                <a:cs typeface="Times New Roman" panose="02020603050405020304" pitchFamily="18" charset="0"/>
              </a:rPr>
              <a:t>Architecture …</a:t>
            </a:r>
            <a:r>
              <a:rPr lang="en-IN" sz="3600" dirty="0" smtClean="0">
                <a:latin typeface="Times New Roman" panose="02020603050405020304" pitchFamily="18" charset="0"/>
                <a:cs typeface="Times New Roman" panose="02020603050405020304" pitchFamily="18" charset="0"/>
              </a:rPr>
              <a:t/>
            </a:r>
            <a:br>
              <a:rPr lang="en-IN" sz="3600" dirty="0" smtClean="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52" name="Rectangle 51"/>
          <p:cNvSpPr/>
          <p:nvPr/>
        </p:nvSpPr>
        <p:spPr>
          <a:xfrm>
            <a:off x="306136" y="265205"/>
            <a:ext cx="11658600" cy="6313016"/>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30" name="Group 29"/>
          <p:cNvGrpSpPr/>
          <p:nvPr/>
        </p:nvGrpSpPr>
        <p:grpSpPr>
          <a:xfrm>
            <a:off x="3196620" y="1042373"/>
            <a:ext cx="5877631" cy="4678409"/>
            <a:chOff x="-416545" y="-223535"/>
            <a:chExt cx="7682920" cy="4821434"/>
          </a:xfrm>
        </p:grpSpPr>
        <p:sp>
          <p:nvSpPr>
            <p:cNvPr id="32" name="Rectangle 31"/>
            <p:cNvSpPr/>
            <p:nvPr/>
          </p:nvSpPr>
          <p:spPr>
            <a:xfrm>
              <a:off x="864325" y="1644015"/>
              <a:ext cx="1645920" cy="4781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latin typeface="Times New Roman" panose="02020603050405020304" pitchFamily="18" charset="0"/>
                  <a:ea typeface="Times New Roman" panose="02020603050405020304" pitchFamily="18" charset="0"/>
                </a:rPr>
                <a:t>ADMIN</a:t>
              </a:r>
              <a:endParaRPr lang="en-IN" sz="1200" dirty="0">
                <a:effectLst/>
                <a:latin typeface="Times New Roman" panose="02020603050405020304" pitchFamily="18" charset="0"/>
                <a:ea typeface="Times New Roman" panose="02020603050405020304" pitchFamily="18" charset="0"/>
              </a:endParaRPr>
            </a:p>
          </p:txBody>
        </p:sp>
        <p:cxnSp>
          <p:nvCxnSpPr>
            <p:cNvPr id="33" name="Straight Arrow Connector 32"/>
            <p:cNvCxnSpPr>
              <a:stCxn id="32" idx="0"/>
              <a:endCxn id="37" idx="1"/>
            </p:cNvCxnSpPr>
            <p:nvPr/>
          </p:nvCxnSpPr>
          <p:spPr>
            <a:xfrm flipV="1">
              <a:off x="1687285" y="451650"/>
              <a:ext cx="1477906" cy="1192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687285" y="617220"/>
              <a:ext cx="445135" cy="10267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1235482" y="601708"/>
              <a:ext cx="434975" cy="10267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92900" y="1219563"/>
              <a:ext cx="765810" cy="40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3165191" y="146849"/>
              <a:ext cx="1394275" cy="6096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solidFill>
                    <a:srgbClr val="000000"/>
                  </a:solidFill>
                  <a:latin typeface="Times New Roman" panose="02020603050405020304" pitchFamily="18" charset="0"/>
                  <a:ea typeface="Times New Roman" panose="02020603050405020304" pitchFamily="18" charset="0"/>
                </a:rPr>
                <a:t>Display details to employee</a:t>
              </a:r>
              <a:endParaRPr lang="en-IN" sz="1200" dirty="0">
                <a:effectLst/>
                <a:latin typeface="Times New Roman" panose="02020603050405020304" pitchFamily="18" charset="0"/>
                <a:ea typeface="Times New Roman" panose="02020603050405020304" pitchFamily="18" charset="0"/>
              </a:endParaRPr>
            </a:p>
          </p:txBody>
        </p:sp>
        <p:sp>
          <p:nvSpPr>
            <p:cNvPr id="39" name="Rounded Rectangle 38"/>
            <p:cNvSpPr/>
            <p:nvPr/>
          </p:nvSpPr>
          <p:spPr>
            <a:xfrm>
              <a:off x="1874284" y="-223535"/>
              <a:ext cx="1087773" cy="82524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Times New Roman" panose="02020603050405020304" pitchFamily="18" charset="0"/>
                  <a:ea typeface="Times New Roman" panose="02020603050405020304" pitchFamily="18" charset="0"/>
                </a:rPr>
                <a:t>Apply </a:t>
              </a:r>
            </a:p>
            <a:p>
              <a:pPr algn="ctr">
                <a:spcAft>
                  <a:spcPts val="0"/>
                </a:spcAft>
              </a:pPr>
              <a:r>
                <a:rPr lang="en-US" sz="1200" dirty="0" smtClean="0">
                  <a:latin typeface="Times New Roman" panose="02020603050405020304" pitchFamily="18" charset="0"/>
                  <a:ea typeface="Times New Roman" panose="02020603050405020304" pitchFamily="18" charset="0"/>
                </a:rPr>
                <a:t>CUED on</a:t>
              </a:r>
            </a:p>
            <a:p>
              <a:pPr algn="ctr">
                <a:spcAft>
                  <a:spcPts val="0"/>
                </a:spcAft>
              </a:pPr>
              <a:r>
                <a:rPr lang="en-US" sz="1200" dirty="0" smtClean="0">
                  <a:latin typeface="Times New Roman" panose="02020603050405020304" pitchFamily="18" charset="0"/>
                  <a:ea typeface="Times New Roman" panose="02020603050405020304" pitchFamily="18" charset="0"/>
                </a:rPr>
                <a:t>Details</a:t>
              </a:r>
            </a:p>
          </p:txBody>
        </p:sp>
        <p:sp>
          <p:nvSpPr>
            <p:cNvPr id="41" name="Rounded Rectangle 40"/>
            <p:cNvSpPr/>
            <p:nvPr/>
          </p:nvSpPr>
          <p:spPr>
            <a:xfrm>
              <a:off x="431281" y="0"/>
              <a:ext cx="1216437" cy="61722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solidFill>
                    <a:srgbClr val="000000"/>
                  </a:solidFill>
                  <a:latin typeface="Times New Roman" panose="02020603050405020304" pitchFamily="18" charset="0"/>
                  <a:ea typeface="Times New Roman" panose="02020603050405020304" pitchFamily="18" charset="0"/>
                </a:rPr>
                <a:t>View employee application</a:t>
              </a:r>
              <a:endParaRPr lang="en-IN" sz="1200" dirty="0">
                <a:effectLst/>
                <a:latin typeface="Times New Roman" panose="02020603050405020304" pitchFamily="18" charset="0"/>
                <a:ea typeface="Times New Roman" panose="02020603050405020304" pitchFamily="18" charset="0"/>
              </a:endParaRPr>
            </a:p>
          </p:txBody>
        </p:sp>
        <p:sp>
          <p:nvSpPr>
            <p:cNvPr id="43" name="Rounded Rectangle 42"/>
            <p:cNvSpPr/>
            <p:nvPr/>
          </p:nvSpPr>
          <p:spPr>
            <a:xfrm>
              <a:off x="-416545" y="802357"/>
              <a:ext cx="1292555" cy="78043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200" kern="1200" dirty="0" smtClean="0">
                  <a:solidFill>
                    <a:srgbClr val="000000"/>
                  </a:solidFill>
                  <a:effectLst/>
                  <a:latin typeface="Times New Roman" panose="02020603050405020304" pitchFamily="18" charset="0"/>
                  <a:ea typeface="Times New Roman" panose="02020603050405020304" pitchFamily="18" charset="0"/>
                </a:rPr>
                <a:t>Login</a:t>
              </a:r>
              <a:endParaRPr lang="en-IN" sz="1200" dirty="0">
                <a:effectLst/>
                <a:latin typeface="Times New Roman" panose="02020603050405020304" pitchFamily="18" charset="0"/>
                <a:ea typeface="Times New Roman" panose="02020603050405020304" pitchFamily="18" charset="0"/>
              </a:endParaRPr>
            </a:p>
          </p:txBody>
        </p:sp>
        <p:sp>
          <p:nvSpPr>
            <p:cNvPr id="55" name="Rectangle 54"/>
            <p:cNvSpPr/>
            <p:nvPr/>
          </p:nvSpPr>
          <p:spPr>
            <a:xfrm>
              <a:off x="4013654" y="4088629"/>
              <a:ext cx="1835150" cy="5092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200" kern="1200" dirty="0" smtClean="0">
                  <a:solidFill>
                    <a:srgbClr val="000000"/>
                  </a:solidFill>
                  <a:effectLst/>
                  <a:latin typeface="Times New Roman" panose="02020603050405020304" pitchFamily="18" charset="0"/>
                  <a:ea typeface="Times New Roman" panose="02020603050405020304" pitchFamily="18" charset="0"/>
                </a:rPr>
                <a:t>EMPLOYEE</a:t>
              </a:r>
              <a:endParaRPr lang="en-IN" sz="1200" dirty="0">
                <a:effectLst/>
                <a:latin typeface="Times New Roman" panose="02020603050405020304" pitchFamily="18" charset="0"/>
                <a:ea typeface="Times New Roman" panose="02020603050405020304" pitchFamily="18" charset="0"/>
              </a:endParaRPr>
            </a:p>
          </p:txBody>
        </p:sp>
        <p:cxnSp>
          <p:nvCxnSpPr>
            <p:cNvPr id="56" name="Straight Arrow Connector 55"/>
            <p:cNvCxnSpPr/>
            <p:nvPr/>
          </p:nvCxnSpPr>
          <p:spPr>
            <a:xfrm flipV="1">
              <a:off x="4931229" y="3733664"/>
              <a:ext cx="917575" cy="354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4931229" y="3014119"/>
              <a:ext cx="326571" cy="1074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4663895" y="3068095"/>
              <a:ext cx="267334" cy="102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4013655" y="3604670"/>
              <a:ext cx="917574" cy="4839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5871480" y="3207480"/>
              <a:ext cx="1394895" cy="62547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Times New Roman" panose="02020603050405020304" pitchFamily="18" charset="0"/>
                  <a:ea typeface="Times New Roman" panose="02020603050405020304" pitchFamily="18" charset="0"/>
                </a:rPr>
                <a:t>Logout</a:t>
              </a:r>
              <a:endParaRPr lang="en-IN" sz="1200" dirty="0">
                <a:effectLst/>
                <a:latin typeface="Times New Roman" panose="02020603050405020304" pitchFamily="18" charset="0"/>
                <a:ea typeface="Times New Roman" panose="02020603050405020304" pitchFamily="18" charset="0"/>
              </a:endParaRPr>
            </a:p>
          </p:txBody>
        </p:sp>
        <p:sp>
          <p:nvSpPr>
            <p:cNvPr id="72" name="Rounded Rectangle 71"/>
            <p:cNvSpPr/>
            <p:nvPr/>
          </p:nvSpPr>
          <p:spPr>
            <a:xfrm>
              <a:off x="5257799" y="2368583"/>
              <a:ext cx="1342192" cy="62547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r>
                <a:rPr lang="en-US" sz="1200" dirty="0">
                  <a:latin typeface="Times New Roman" panose="02020603050405020304" pitchFamily="18" charset="0"/>
                  <a:cs typeface="Times New Roman" panose="02020603050405020304" pitchFamily="18" charset="0"/>
                </a:rPr>
                <a:t>C</a:t>
              </a:r>
              <a:r>
                <a:rPr lang="en-US" sz="1200" dirty="0" smtClean="0">
                  <a:latin typeface="Times New Roman" panose="02020603050405020304" pitchFamily="18" charset="0"/>
                  <a:cs typeface="Times New Roman" panose="02020603050405020304" pitchFamily="18" charset="0"/>
                </a:rPr>
                <a:t>an </a:t>
              </a:r>
              <a:r>
                <a:rPr lang="en-US" sz="1200" dirty="0">
                  <a:latin typeface="Times New Roman" panose="02020603050405020304" pitchFamily="18" charset="0"/>
                  <a:cs typeface="Times New Roman" panose="02020603050405020304" pitchFamily="18" charset="0"/>
                </a:rPr>
                <a:t>see the forms with details.</a:t>
              </a:r>
            </a:p>
          </p:txBody>
        </p:sp>
        <p:sp>
          <p:nvSpPr>
            <p:cNvPr id="73" name="Rounded Rectangle 72"/>
            <p:cNvSpPr/>
            <p:nvPr/>
          </p:nvSpPr>
          <p:spPr>
            <a:xfrm>
              <a:off x="3795178" y="2417295"/>
              <a:ext cx="1130867" cy="62547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200" kern="1200" dirty="0" smtClean="0">
                  <a:solidFill>
                    <a:srgbClr val="000000"/>
                  </a:solidFill>
                  <a:effectLst/>
                  <a:latin typeface="Times New Roman" panose="02020603050405020304" pitchFamily="18" charset="0"/>
                  <a:ea typeface="Times New Roman" panose="02020603050405020304" pitchFamily="18" charset="0"/>
                </a:rPr>
                <a:t>Fill-up the form</a:t>
              </a:r>
              <a:endParaRPr lang="en-IN" sz="1200" dirty="0">
                <a:effectLst/>
                <a:latin typeface="Times New Roman" panose="02020603050405020304" pitchFamily="18" charset="0"/>
                <a:ea typeface="Times New Roman" panose="02020603050405020304" pitchFamily="18" charset="0"/>
              </a:endParaRPr>
            </a:p>
          </p:txBody>
        </p:sp>
        <p:sp>
          <p:nvSpPr>
            <p:cNvPr id="74" name="Rounded Rectangle 73"/>
            <p:cNvSpPr/>
            <p:nvPr/>
          </p:nvSpPr>
          <p:spPr>
            <a:xfrm>
              <a:off x="2638112" y="3278259"/>
              <a:ext cx="1333633" cy="62547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200" kern="1200" dirty="0">
                  <a:solidFill>
                    <a:srgbClr val="000000"/>
                  </a:solidFill>
                  <a:effectLst/>
                  <a:latin typeface="Times New Roman" panose="02020603050405020304" pitchFamily="18" charset="0"/>
                  <a:ea typeface="Times New Roman" panose="02020603050405020304" pitchFamily="18" charset="0"/>
                </a:rPr>
                <a:t>Register and Login</a:t>
              </a:r>
              <a:endParaRPr lang="en-IN" sz="1200" dirty="0">
                <a:effectLst/>
                <a:latin typeface="Times New Roman" panose="02020603050405020304" pitchFamily="18" charset="0"/>
                <a:ea typeface="Times New Roman" panose="02020603050405020304" pitchFamily="18" charset="0"/>
              </a:endParaRPr>
            </a:p>
          </p:txBody>
        </p:sp>
      </p:grpSp>
      <p:cxnSp>
        <p:nvCxnSpPr>
          <p:cNvPr id="4" name="Elbow Connector 3"/>
          <p:cNvCxnSpPr>
            <a:stCxn id="32" idx="2"/>
            <a:endCxn id="55" idx="1"/>
          </p:cNvCxnSpPr>
          <p:nvPr/>
        </p:nvCxnSpPr>
        <p:spPr>
          <a:xfrm rot="16200000" flipH="1">
            <a:off x="4618367" y="3506231"/>
            <a:ext cx="2155207" cy="17797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5798223" y="2242086"/>
            <a:ext cx="1067130" cy="60692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Times New Roman" panose="02020603050405020304" pitchFamily="18" charset="0"/>
                <a:ea typeface="Times New Roman" panose="02020603050405020304" pitchFamily="18" charset="0"/>
              </a:rPr>
              <a:t>Logout</a:t>
            </a:r>
            <a:endParaRPr lang="en-IN" sz="1200" dirty="0">
              <a:effectLst/>
              <a:latin typeface="Times New Roman" panose="02020603050405020304" pitchFamily="18" charset="0"/>
              <a:ea typeface="Times New Roman" panose="02020603050405020304" pitchFamily="18" charset="0"/>
            </a:endParaRPr>
          </a:p>
        </p:txBody>
      </p:sp>
      <p:cxnSp>
        <p:nvCxnSpPr>
          <p:cNvPr id="106" name="Straight Arrow Connector 105"/>
          <p:cNvCxnSpPr>
            <a:stCxn id="32" idx="0"/>
            <a:endCxn id="105" idx="1"/>
          </p:cNvCxnSpPr>
          <p:nvPr/>
        </p:nvCxnSpPr>
        <p:spPr>
          <a:xfrm flipV="1">
            <a:off x="4806104" y="2545547"/>
            <a:ext cx="992119" cy="308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46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682209" y="437999"/>
            <a:ext cx="10470524" cy="523220"/>
          </a:xfrm>
          <a:prstGeom prst="rect">
            <a:avLst/>
          </a:prstGeom>
          <a:noFill/>
        </p:spPr>
        <p:txBody>
          <a:bodyPr wrap="square" rtlCol="0">
            <a:spAutoFit/>
          </a:bodyPr>
          <a:lstStyle/>
          <a:p>
            <a:pPr algn="ctr"/>
            <a:r>
              <a:rPr lang="en-US" sz="2800" b="1" dirty="0" smtClean="0">
                <a:latin typeface="Times New Roman" panose="02020603050405020304" pitchFamily="18" charset="0"/>
                <a:ea typeface="+mj-ea"/>
                <a:cs typeface="Times New Roman" panose="02020603050405020304" pitchFamily="18" charset="0"/>
              </a:rPr>
              <a:t>…Sequence Diagram…</a:t>
            </a:r>
          </a:p>
        </p:txBody>
      </p:sp>
      <p:grpSp>
        <p:nvGrpSpPr>
          <p:cNvPr id="2" name="Group 1"/>
          <p:cNvGrpSpPr/>
          <p:nvPr/>
        </p:nvGrpSpPr>
        <p:grpSpPr>
          <a:xfrm>
            <a:off x="1985160" y="1216573"/>
            <a:ext cx="7430933" cy="4964940"/>
            <a:chOff x="1263942" y="1069746"/>
            <a:chExt cx="7430933" cy="4964940"/>
          </a:xfrm>
        </p:grpSpPr>
        <p:grpSp>
          <p:nvGrpSpPr>
            <p:cNvPr id="63" name="Group 62"/>
            <p:cNvGrpSpPr/>
            <p:nvPr/>
          </p:nvGrpSpPr>
          <p:grpSpPr>
            <a:xfrm>
              <a:off x="1263942" y="1069746"/>
              <a:ext cx="7430933" cy="4964940"/>
              <a:chOff x="1210211" y="625246"/>
              <a:chExt cx="7430933" cy="4964940"/>
            </a:xfrm>
          </p:grpSpPr>
          <p:grpSp>
            <p:nvGrpSpPr>
              <p:cNvPr id="64" name="Group 63"/>
              <p:cNvGrpSpPr/>
              <p:nvPr/>
            </p:nvGrpSpPr>
            <p:grpSpPr>
              <a:xfrm>
                <a:off x="1210211" y="625246"/>
                <a:ext cx="7430933" cy="4964940"/>
                <a:chOff x="1772919" y="1035554"/>
                <a:chExt cx="7430933" cy="4964940"/>
              </a:xfrm>
            </p:grpSpPr>
            <p:sp>
              <p:nvSpPr>
                <p:cNvPr id="72" name="Rounded Rectangle 71"/>
                <p:cNvSpPr/>
                <p:nvPr/>
              </p:nvSpPr>
              <p:spPr>
                <a:xfrm>
                  <a:off x="2338368" y="1074785"/>
                  <a:ext cx="1529698" cy="53838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73" name="TextBox 72"/>
                <p:cNvSpPr txBox="1"/>
                <p:nvPr/>
              </p:nvSpPr>
              <p:spPr>
                <a:xfrm>
                  <a:off x="2796989" y="1190086"/>
                  <a:ext cx="1136590"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Admin</a:t>
                  </a:r>
                  <a:endParaRPr lang="en-US" sz="1200" dirty="0">
                    <a:latin typeface="Times New Roman" panose="02020603050405020304" pitchFamily="18" charset="0"/>
                    <a:cs typeface="Times New Roman" panose="02020603050405020304" pitchFamily="18" charset="0"/>
                  </a:endParaRPr>
                </a:p>
              </p:txBody>
            </p:sp>
            <p:sp>
              <p:nvSpPr>
                <p:cNvPr id="79" name="Rounded Rectangle 78"/>
                <p:cNvSpPr/>
                <p:nvPr/>
              </p:nvSpPr>
              <p:spPr>
                <a:xfrm>
                  <a:off x="4980375" y="1035554"/>
                  <a:ext cx="1529698" cy="53838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80" name="TextBox 79"/>
                <p:cNvSpPr txBox="1"/>
                <p:nvPr/>
              </p:nvSpPr>
              <p:spPr>
                <a:xfrm>
                  <a:off x="5420759" y="1150943"/>
                  <a:ext cx="824795" cy="28745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Employee</a:t>
                  </a:r>
                  <a:endParaRPr lang="en-US" sz="1200" dirty="0">
                    <a:latin typeface="Times New Roman" panose="02020603050405020304" pitchFamily="18" charset="0"/>
                    <a:cs typeface="Times New Roman" panose="02020603050405020304" pitchFamily="18" charset="0"/>
                  </a:endParaRPr>
                </a:p>
              </p:txBody>
            </p:sp>
            <p:cxnSp>
              <p:nvCxnSpPr>
                <p:cNvPr id="81" name="Straight Connector 80"/>
                <p:cNvCxnSpPr>
                  <a:stCxn id="72" idx="2"/>
                </p:cNvCxnSpPr>
                <p:nvPr/>
              </p:nvCxnSpPr>
              <p:spPr>
                <a:xfrm>
                  <a:off x="3103217" y="1613170"/>
                  <a:ext cx="0" cy="42237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721536" y="1591805"/>
                  <a:ext cx="0" cy="4266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2338368" y="2085294"/>
                  <a:ext cx="7648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772919" y="1664566"/>
                  <a:ext cx="1143001"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Login</a:t>
                  </a:r>
                  <a:endParaRPr lang="en-US" sz="1200" dirty="0">
                    <a:latin typeface="Times New Roman" panose="02020603050405020304" pitchFamily="18" charset="0"/>
                    <a:cs typeface="Times New Roman" panose="02020603050405020304" pitchFamily="18" charset="0"/>
                  </a:endParaRPr>
                </a:p>
              </p:txBody>
            </p:sp>
            <p:cxnSp>
              <p:nvCxnSpPr>
                <p:cNvPr id="91" name="Straight Arrow Connector 90"/>
                <p:cNvCxnSpPr/>
                <p:nvPr/>
              </p:nvCxnSpPr>
              <p:spPr>
                <a:xfrm>
                  <a:off x="3103217" y="2403230"/>
                  <a:ext cx="26228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289265" y="3367520"/>
                  <a:ext cx="2415965" cy="461665"/>
                </a:xfrm>
                <a:prstGeom prst="rect">
                  <a:avLst/>
                </a:prstGeom>
                <a:noFill/>
              </p:spPr>
              <p:txBody>
                <a:bodyPr wrap="square" rtlCol="0">
                  <a:spAutoFit/>
                </a:bodyPr>
                <a:lstStyle/>
                <a:p>
                  <a:pPr algn="ctr">
                    <a:spcAft>
                      <a:spcPts val="0"/>
                    </a:spcAft>
                  </a:pPr>
                  <a:r>
                    <a:rPr lang="en-US" sz="1200" dirty="0">
                      <a:solidFill>
                        <a:srgbClr val="000000"/>
                      </a:solidFill>
                      <a:latin typeface="Times New Roman" panose="02020603050405020304" pitchFamily="18" charset="0"/>
                      <a:ea typeface="Times New Roman" panose="02020603050405020304" pitchFamily="18" charset="0"/>
                    </a:rPr>
                    <a:t>Display details to employee</a:t>
                  </a:r>
                  <a:endParaRPr lang="en-IN" sz="1200" dirty="0">
                    <a:latin typeface="Times New Roman" panose="02020603050405020304" pitchFamily="18" charset="0"/>
                    <a:ea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cxnSp>
              <p:nvCxnSpPr>
                <p:cNvPr id="93" name="Straight Arrow Connector 92"/>
                <p:cNvCxnSpPr/>
                <p:nvPr/>
              </p:nvCxnSpPr>
              <p:spPr>
                <a:xfrm>
                  <a:off x="3082385" y="3777805"/>
                  <a:ext cx="26228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5712915" y="2722510"/>
                  <a:ext cx="26228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385064" y="3159663"/>
                  <a:ext cx="1478421"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Apply Details</a:t>
                  </a:r>
                  <a:endParaRPr lang="en-IN" sz="1200" dirty="0">
                    <a:latin typeface="Times New Roman" panose="02020603050405020304" pitchFamily="18" charset="0"/>
                    <a:cs typeface="Times New Roman" panose="02020603050405020304" pitchFamily="18" charset="0"/>
                  </a:endParaRPr>
                </a:p>
              </p:txBody>
            </p:sp>
            <p:cxnSp>
              <p:nvCxnSpPr>
                <p:cNvPr id="97" name="Straight Arrow Connector 96"/>
                <p:cNvCxnSpPr/>
                <p:nvPr/>
              </p:nvCxnSpPr>
              <p:spPr>
                <a:xfrm>
                  <a:off x="5745224" y="3467723"/>
                  <a:ext cx="26228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171155" y="4454102"/>
                  <a:ext cx="1869989" cy="276999"/>
                </a:xfrm>
                <a:prstGeom prst="rect">
                  <a:avLst/>
                </a:prstGeom>
                <a:noFill/>
              </p:spPr>
              <p:txBody>
                <a:bodyPr wrap="square" rtlCol="0">
                  <a:spAutoFit/>
                </a:bodyPr>
                <a:lstStyle/>
                <a:p>
                  <a:r>
                    <a:rPr lang="en-US" sz="1200" dirty="0" err="1" smtClean="0">
                      <a:latin typeface="Times New Roman" panose="02020603050405020304" pitchFamily="18" charset="0"/>
                      <a:cs typeface="Times New Roman" panose="02020603050405020304" pitchFamily="18" charset="0"/>
                    </a:rPr>
                    <a:t>ViewDetails</a:t>
                  </a:r>
                  <a:endParaRPr lang="en-IN" sz="1200" dirty="0">
                    <a:latin typeface="Times New Roman" panose="02020603050405020304" pitchFamily="18" charset="0"/>
                    <a:cs typeface="Times New Roman" panose="02020603050405020304" pitchFamily="18" charset="0"/>
                  </a:endParaRPr>
                </a:p>
              </p:txBody>
            </p:sp>
            <p:cxnSp>
              <p:nvCxnSpPr>
                <p:cNvPr id="101" name="Straight Arrow Connector 100"/>
                <p:cNvCxnSpPr/>
                <p:nvPr/>
              </p:nvCxnSpPr>
              <p:spPr>
                <a:xfrm>
                  <a:off x="5715017" y="4802227"/>
                  <a:ext cx="26228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7467668" y="1138024"/>
                  <a:ext cx="1736184" cy="53838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104" name="TextBox 103"/>
                <p:cNvSpPr txBox="1"/>
                <p:nvPr/>
              </p:nvSpPr>
              <p:spPr>
                <a:xfrm>
                  <a:off x="7533181" y="1178728"/>
                  <a:ext cx="1579755" cy="646331"/>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Database</a:t>
                  </a:r>
                </a:p>
                <a:p>
                  <a:pPr algn="ctr"/>
                  <a:r>
                    <a:rPr lang="en-IN" sz="1200" dirty="0">
                      <a:latin typeface="Times New Roman" panose="02020603050405020304" pitchFamily="18" charset="0"/>
                      <a:cs typeface="Times New Roman" panose="02020603050405020304" pitchFamily="18" charset="0"/>
                    </a:rPr>
                    <a:t>Mongo dB</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cxnSp>
              <p:nvCxnSpPr>
                <p:cNvPr id="105" name="Straight Connector 104"/>
                <p:cNvCxnSpPr/>
                <p:nvPr/>
              </p:nvCxnSpPr>
              <p:spPr>
                <a:xfrm>
                  <a:off x="8368069" y="1734038"/>
                  <a:ext cx="0" cy="4266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2887928" y="2199097"/>
                <a:ext cx="2415965" cy="276999"/>
              </a:xfrm>
              <a:prstGeom prst="rect">
                <a:avLst/>
              </a:prstGeom>
              <a:noFill/>
            </p:spPr>
            <p:txBody>
              <a:bodyPr wrap="square" rtlCol="0">
                <a:spAutoFit/>
              </a:bodyPr>
              <a:lstStyle/>
              <a:p>
                <a:pPr algn="just">
                  <a:spcAft>
                    <a:spcPts val="0"/>
                  </a:spcAft>
                </a:pPr>
                <a:r>
                  <a:rPr lang="en-US" sz="1200" dirty="0">
                    <a:latin typeface="Times New Roman" panose="02020603050405020304" pitchFamily="18" charset="0"/>
                    <a:ea typeface="Times New Roman" panose="02020603050405020304" pitchFamily="18" charset="0"/>
                  </a:rPr>
                  <a:t>Apply </a:t>
                </a:r>
                <a:r>
                  <a:rPr lang="en-US" sz="1200" dirty="0" smtClean="0">
                    <a:latin typeface="Times New Roman" panose="02020603050405020304" pitchFamily="18" charset="0"/>
                    <a:ea typeface="Times New Roman" panose="02020603050405020304" pitchFamily="18" charset="0"/>
                  </a:rPr>
                  <a:t>CUED on Details</a:t>
                </a:r>
                <a:endParaRPr lang="en-IN" sz="1200" dirty="0">
                  <a:latin typeface="Times New Roman" panose="02020603050405020304" pitchFamily="18" charset="0"/>
                  <a:cs typeface="Times New Roman" panose="02020603050405020304" pitchFamily="18" charset="0"/>
                </a:endParaRPr>
              </a:p>
            </p:txBody>
          </p:sp>
          <p:cxnSp>
            <p:nvCxnSpPr>
              <p:cNvPr id="70" name="Straight Arrow Connector 69"/>
              <p:cNvCxnSpPr/>
              <p:nvPr/>
            </p:nvCxnSpPr>
            <p:spPr>
              <a:xfrm>
                <a:off x="2519677" y="2628951"/>
                <a:ext cx="26228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TextBox 70"/>
            <p:cNvSpPr txBox="1"/>
            <p:nvPr/>
          </p:nvSpPr>
          <p:spPr>
            <a:xfrm>
              <a:off x="3031939" y="1876351"/>
              <a:ext cx="1906905" cy="791845"/>
            </a:xfrm>
            <a:prstGeom prst="rect">
              <a:avLst/>
            </a:prstGeom>
            <a:noFill/>
          </p:spPr>
          <p:txBody>
            <a:bodyPr wrap="square" rtlCol="0">
              <a:noAutofit/>
            </a:bodyPr>
            <a:lstStyle/>
            <a:p>
              <a:pPr>
                <a:spcAft>
                  <a:spcPts val="0"/>
                </a:spcAft>
              </a:pPr>
              <a:r>
                <a:rPr lang="en-US" sz="12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View the login employee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8" name="TextBox 85"/>
            <p:cNvSpPr txBox="1"/>
            <p:nvPr/>
          </p:nvSpPr>
          <p:spPr>
            <a:xfrm>
              <a:off x="6130813" y="2436677"/>
              <a:ext cx="1066165" cy="563880"/>
            </a:xfrm>
            <a:prstGeom prst="rect">
              <a:avLst/>
            </a:prstGeom>
            <a:noFill/>
          </p:spPr>
          <p:txBody>
            <a:bodyPr wrap="square" rtlCol="0">
              <a:noAutofit/>
            </a:bodyPr>
            <a:lstStyle/>
            <a:p>
              <a:pP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44" name="Rectangle 43"/>
          <p:cNvSpPr/>
          <p:nvPr/>
        </p:nvSpPr>
        <p:spPr>
          <a:xfrm>
            <a:off x="306136" y="265205"/>
            <a:ext cx="11658600" cy="6313016"/>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43962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 Modules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62335" y="1474788"/>
            <a:ext cx="4919731" cy="3396467"/>
          </a:xfrm>
        </p:spPr>
        <p:txBody>
          <a:bodyPr>
            <a:normAutofit/>
          </a:bodyPr>
          <a:lstStyle/>
          <a:p>
            <a:pPr marL="0" indent="0" algn="just">
              <a:lnSpc>
                <a:spcPct val="150000"/>
              </a:lnSpc>
              <a:buNone/>
            </a:pPr>
            <a:endParaRPr lang="en-IN" sz="1800" dirty="0" smtClean="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Admin</a:t>
            </a:r>
          </a:p>
          <a:p>
            <a:pPr lvl="0" algn="just">
              <a:lnSpc>
                <a:spcPct val="150000"/>
              </a:lnSpc>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Employee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987" y="1424781"/>
            <a:ext cx="10515600" cy="132556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 Modules Descriptions…</a:t>
            </a:r>
            <a:endParaRPr lang="en-IN"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050" name="Picture 2" descr="Project Images, HD Pictures For Free Vectors Download - Lovepik.com"/>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90000" l="10000" r="100000"/>
                    </a14:imgEffect>
                  </a14:imgLayer>
                </a14:imgProps>
              </a:ext>
              <a:ext uri="{28A0092B-C50C-407E-A947-70E740481C1C}">
                <a14:useLocalDpi xmlns:a14="http://schemas.microsoft.com/office/drawing/2010/main" val="0"/>
              </a:ext>
            </a:extLst>
          </a:blip>
          <a:srcRect/>
          <a:stretch>
            <a:fillRect/>
          </a:stretch>
        </p:blipFill>
        <p:spPr bwMode="auto">
          <a:xfrm>
            <a:off x="4041775" y="2907109"/>
            <a:ext cx="3565525" cy="356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17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705" y="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4225015732"/>
              </p:ext>
            </p:extLst>
          </p:nvPr>
        </p:nvGraphicFramePr>
        <p:xfrm>
          <a:off x="1671327" y="927651"/>
          <a:ext cx="9352273" cy="5326576"/>
        </p:xfrm>
        <a:graphic>
          <a:graphicData uri="http://schemas.openxmlformats.org/drawingml/2006/table">
            <a:tbl>
              <a:tblPr firstRow="1" bandRow="1">
                <a:tableStyleId>{5940675A-B579-460E-94D1-54222C63F5DA}</a:tableStyleId>
              </a:tblPr>
              <a:tblGrid>
                <a:gridCol w="2532373"/>
                <a:gridCol w="2870200"/>
                <a:gridCol w="3949700"/>
              </a:tblGrid>
              <a:tr h="222364">
                <a:tc>
                  <a:txBody>
                    <a:bodyPr/>
                    <a:lstStyle/>
                    <a:p>
                      <a:pPr marL="0" indent="0">
                        <a:buFont typeface="+mj-lt"/>
                        <a:buNone/>
                      </a:pPr>
                      <a:r>
                        <a:rPr lang="en-US" sz="1800" b="1" dirty="0" smtClean="0">
                          <a:latin typeface="Times New Roman" panose="02020603050405020304" pitchFamily="18" charset="0"/>
                          <a:cs typeface="Times New Roman" panose="02020603050405020304" pitchFamily="18" charset="0"/>
                        </a:rPr>
                        <a:t>Abstract</a:t>
                      </a:r>
                      <a:endParaRPr lang="en-IN" dirty="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System  Architecture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Hardware</a:t>
                      </a:r>
                      <a:r>
                        <a:rPr lang="en-IN" sz="1800" b="1" baseline="0" dirty="0" smtClean="0">
                          <a:latin typeface="Times New Roman" panose="02020603050405020304" pitchFamily="18" charset="0"/>
                          <a:cs typeface="Times New Roman" panose="02020603050405020304" pitchFamily="18" charset="0"/>
                        </a:rPr>
                        <a:t> /Software </a:t>
                      </a:r>
                      <a:r>
                        <a:rPr lang="en-IN" sz="1800" b="1" dirty="0" smtClean="0">
                          <a:latin typeface="Times New Roman" panose="02020603050405020304" pitchFamily="18" charset="0"/>
                          <a:cs typeface="Times New Roman" panose="02020603050405020304" pitchFamily="18" charset="0"/>
                        </a:rPr>
                        <a:t>Requirement </a:t>
                      </a:r>
                      <a:endParaRPr lang="en-IN" dirty="0" smtClean="0"/>
                    </a:p>
                  </a:txBody>
                  <a:tcPr/>
                </a:tc>
              </a:tr>
              <a:tr h="617371">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Domain Introduction</a:t>
                      </a:r>
                      <a:endParaRPr lang="en-IN" dirty="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Flowchart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Scope Project</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dirty="0" smtClean="0"/>
                    </a:p>
                  </a:txBody>
                  <a:tcPr/>
                </a:tc>
              </a:tr>
              <a:tr h="617371">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Introduction</a:t>
                      </a:r>
                      <a:endParaRPr lang="en-IN" dirty="0" smtClean="0"/>
                    </a:p>
                    <a:p>
                      <a:pPr marL="0" indent="0">
                        <a:buFont typeface="+mj-lt"/>
                        <a:buNone/>
                      </a:pPr>
                      <a:endParaRPr lang="en-IN" dirty="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Use case- Diagram </a:t>
                      </a:r>
                      <a:endParaRPr lang="en-IN" dirty="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Conclusion </a:t>
                      </a:r>
                      <a:endParaRPr lang="en-IN" dirty="0"/>
                    </a:p>
                  </a:txBody>
                  <a:tcPr/>
                </a:tc>
              </a:tr>
              <a:tr h="617371">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Objectives</a:t>
                      </a:r>
                      <a:endParaRPr lang="en-IN" dirty="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ER Diagram </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dirty="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Future Enhancement </a:t>
                      </a:r>
                      <a:endParaRPr lang="en-IN" dirty="0"/>
                    </a:p>
                  </a:txBody>
                  <a:tcPr/>
                </a:tc>
              </a:tr>
              <a:tr h="87821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Existing System</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Sequence Diagram</a:t>
                      </a:r>
                      <a:endParaRPr lang="en-IN" sz="18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Problem Statement</a:t>
                      </a:r>
                      <a:endParaRPr lang="en-IN" dirty="0" smtClean="0"/>
                    </a:p>
                  </a:txBody>
                  <a:tcPr/>
                </a:tc>
              </a:tr>
              <a:tr h="644072">
                <a:tc>
                  <a:txBody>
                    <a:bodyPr/>
                    <a:lstStyle/>
                    <a:p>
                      <a:pPr marL="0" indent="0">
                        <a:buFont typeface="+mj-lt"/>
                        <a:buNone/>
                      </a:pPr>
                      <a:r>
                        <a:rPr lang="en-US" sz="1800" b="1" dirty="0" smtClean="0">
                          <a:latin typeface="Times New Roman" panose="02020603050405020304" pitchFamily="18" charset="0"/>
                          <a:cs typeface="Times New Roman" panose="02020603050405020304" pitchFamily="18" charset="0"/>
                        </a:rPr>
                        <a:t>Disadvantage</a:t>
                      </a:r>
                      <a:endParaRPr lang="en-IN" dirty="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Modules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800" b="1" dirty="0" smtClean="0">
                          <a:latin typeface="Times New Roman" panose="02020603050405020304" pitchFamily="18" charset="0"/>
                          <a:cs typeface="Times New Roman" panose="02020603050405020304" pitchFamily="18" charset="0"/>
                        </a:rPr>
                        <a:t>Sample</a:t>
                      </a:r>
                      <a:r>
                        <a:rPr lang="en-US" sz="1800" b="1" baseline="0" dirty="0" smtClean="0">
                          <a:latin typeface="Times New Roman" panose="02020603050405020304" pitchFamily="18" charset="0"/>
                          <a:cs typeface="Times New Roman" panose="02020603050405020304" pitchFamily="18" charset="0"/>
                        </a:rPr>
                        <a:t> Code</a:t>
                      </a:r>
                      <a:endParaRPr lang="en-IN" dirty="0" smtClean="0"/>
                    </a:p>
                    <a:p>
                      <a:pPr marL="0" indent="0">
                        <a:buFont typeface="+mj-lt"/>
                        <a:buNone/>
                      </a:pPr>
                      <a:endParaRPr lang="en-IN" dirty="0"/>
                    </a:p>
                  </a:txBody>
                  <a:tcPr/>
                </a:tc>
              </a:tr>
              <a:tr h="57691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Proposed System</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dirty="0" smtClean="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Modules Description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800" b="1" dirty="0" smtClean="0">
                          <a:latin typeface="Times New Roman" panose="02020603050405020304" pitchFamily="18" charset="0"/>
                          <a:cs typeface="Times New Roman" panose="02020603050405020304" pitchFamily="18" charset="0"/>
                        </a:rPr>
                        <a:t>Sample</a:t>
                      </a:r>
                      <a:r>
                        <a:rPr lang="en-US" sz="1800" b="1" baseline="0" dirty="0" smtClean="0">
                          <a:latin typeface="Times New Roman" panose="02020603050405020304" pitchFamily="18" charset="0"/>
                          <a:cs typeface="Times New Roman" panose="02020603050405020304" pitchFamily="18" charset="0"/>
                        </a:rPr>
                        <a:t> Screenshot </a:t>
                      </a:r>
                      <a:endParaRPr lang="en-IN"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IN" dirty="0" smtClean="0"/>
                    </a:p>
                  </a:txBody>
                  <a:tcPr/>
                </a:tc>
              </a:tr>
              <a:tr h="87821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800" b="1" dirty="0" smtClean="0">
                          <a:latin typeface="Times New Roman" panose="02020603050405020304" pitchFamily="18" charset="0"/>
                          <a:cs typeface="Times New Roman" panose="02020603050405020304" pitchFamily="18" charset="0"/>
                        </a:rPr>
                        <a:t>Advantage</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Literature Survey(1-5) </a:t>
                      </a:r>
                      <a:endParaRPr lang="en-IN" dirty="0" smtClean="0"/>
                    </a:p>
                  </a:txBody>
                  <a:tcPr/>
                </a:tc>
                <a:tc>
                  <a:txBody>
                    <a:bodyPr/>
                    <a:lstStyle/>
                    <a:p>
                      <a:pPr marL="0" indent="0">
                        <a:buFont typeface="+mj-lt"/>
                        <a:buNone/>
                      </a:pPr>
                      <a:r>
                        <a:rPr lang="en-US" sz="1800" b="1" dirty="0" smtClean="0">
                          <a:latin typeface="Times New Roman" panose="02020603050405020304" pitchFamily="18" charset="0"/>
                          <a:cs typeface="Times New Roman" panose="02020603050405020304" pitchFamily="18" charset="0"/>
                        </a:rPr>
                        <a:t>Reference</a:t>
                      </a:r>
                      <a:endParaRPr lang="en-IN" dirty="0"/>
                    </a:p>
                  </a:txBody>
                  <a:tcPr/>
                </a:tc>
              </a:tr>
            </a:tbl>
          </a:graphicData>
        </a:graphic>
      </p:graphicFrame>
      <p:sp>
        <p:nvSpPr>
          <p:cNvPr id="2" name="TextBox 1"/>
          <p:cNvSpPr txBox="1"/>
          <p:nvPr/>
        </p:nvSpPr>
        <p:spPr>
          <a:xfrm>
            <a:off x="4737100" y="0"/>
            <a:ext cx="3903633"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 Slide Content…</a:t>
            </a:r>
            <a:endParaRPr lang="en-US" sz="3600" b="1" dirty="0">
              <a:latin typeface="Times New Roman" panose="02020603050405020304" pitchFamily="18" charset="0"/>
              <a:cs typeface="Times New Roman" panose="02020603050405020304" pitchFamily="18" charset="0"/>
            </a:endParaRPr>
          </a:p>
        </p:txBody>
      </p:sp>
      <p:pic>
        <p:nvPicPr>
          <p:cNvPr id="1026" name="Picture 2" descr="Table Of Contents Icon Vector Art, Icons, and Graphics for Free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51833" y="139700"/>
            <a:ext cx="655667" cy="6556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able Of Contents Icon Vector Art, Icons, and Graphics for Free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320000">
            <a:off x="4181575" y="128458"/>
            <a:ext cx="655667" cy="655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2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Admin …</a:t>
            </a:r>
            <a:endParaRPr lang="en-IN"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Content Placeholder 4"/>
          <p:cNvSpPr>
            <a:spLocks noGrp="1"/>
          </p:cNvSpPr>
          <p:nvPr>
            <p:ph idx="1"/>
          </p:nvPr>
        </p:nvSpPr>
        <p:spPr>
          <a:xfrm>
            <a:off x="838200" y="1524000"/>
            <a:ext cx="10985500" cy="5227637"/>
          </a:xfrm>
        </p:spPr>
        <p:txBody>
          <a:bodyPr>
            <a:norm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User Authentication and Role Management</a:t>
            </a:r>
            <a:r>
              <a:rPr lang="en-US" sz="1800" b="1"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Admins </a:t>
            </a:r>
            <a:r>
              <a:rPr lang="en-US" sz="1800" dirty="0">
                <a:latin typeface="Times New Roman" panose="02020603050405020304" pitchFamily="18" charset="0"/>
                <a:cs typeface="Times New Roman" panose="02020603050405020304" pitchFamily="18" charset="0"/>
              </a:rPr>
              <a:t>can log in securely and manage user roles (e.g., admin, employee). This module includes features for creating new user accounts, assigning roles, and managing permissions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Role-based </a:t>
            </a:r>
            <a:r>
              <a:rPr lang="en-US" sz="1800" dirty="0">
                <a:latin typeface="Times New Roman" panose="02020603050405020304" pitchFamily="18" charset="0"/>
                <a:cs typeface="Times New Roman" panose="02020603050405020304" pitchFamily="18" charset="0"/>
              </a:rPr>
              <a:t>access ensures that users can only access features relevant to their responsibilities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b="1" dirty="0" smtClean="0">
                <a:latin typeface="Times New Roman" panose="02020603050405020304" pitchFamily="18" charset="0"/>
                <a:cs typeface="Times New Roman" panose="02020603050405020304" pitchFamily="18" charset="0"/>
              </a:rPr>
              <a:t>Employee Management: </a:t>
            </a:r>
          </a:p>
          <a:p>
            <a:pPr algn="just">
              <a:lnSpc>
                <a:spcPct val="150000"/>
              </a:lnSpc>
            </a:pPr>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module allows admins to add, update, and delete employee records. It includes fields for personal information, job details, and performance </a:t>
            </a:r>
            <a:r>
              <a:rPr lang="en-US" sz="1800" dirty="0" smtClean="0">
                <a:latin typeface="Times New Roman" panose="02020603050405020304" pitchFamily="18" charset="0"/>
                <a:cs typeface="Times New Roman" panose="02020603050405020304" pitchFamily="18" charset="0"/>
              </a:rPr>
              <a:t>metrics. </a:t>
            </a:r>
          </a:p>
          <a:p>
            <a:pPr algn="just">
              <a:lnSpc>
                <a:spcPct val="150000"/>
              </a:lnSpc>
            </a:pPr>
            <a:r>
              <a:rPr lang="en-US" sz="1800" dirty="0" smtClean="0">
                <a:latin typeface="Times New Roman" panose="02020603050405020304" pitchFamily="18" charset="0"/>
                <a:cs typeface="Times New Roman" panose="02020603050405020304" pitchFamily="18" charset="0"/>
              </a:rPr>
              <a:t>Admins </a:t>
            </a:r>
            <a:r>
              <a:rPr lang="en-US" sz="1800" dirty="0">
                <a:latin typeface="Times New Roman" panose="02020603050405020304" pitchFamily="18" charset="0"/>
                <a:cs typeface="Times New Roman" panose="02020603050405020304" pitchFamily="18" charset="0"/>
              </a:rPr>
              <a:t>can search for employees, view their details, and manage their employment status (active, inactive</a:t>
            </a:r>
            <a:r>
              <a:rPr lang="en-US" sz="1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9675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Employee…</a:t>
            </a:r>
            <a:endParaRPr lang="en-IN"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Content Placeholder 4"/>
          <p:cNvSpPr>
            <a:spLocks noGrp="1"/>
          </p:cNvSpPr>
          <p:nvPr>
            <p:ph idx="1"/>
          </p:nvPr>
        </p:nvSpPr>
        <p:spPr>
          <a:xfrm>
            <a:off x="838200" y="1524000"/>
            <a:ext cx="10985500" cy="5227637"/>
          </a:xfrm>
        </p:spPr>
        <p:txBody>
          <a:bodyPr>
            <a:norm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User </a:t>
            </a:r>
            <a:r>
              <a:rPr lang="en-US" sz="1800" b="1" dirty="0" smtClean="0">
                <a:latin typeface="Times New Roman" panose="02020603050405020304" pitchFamily="18" charset="0"/>
                <a:cs typeface="Times New Roman" panose="02020603050405020304" pitchFamily="18" charset="0"/>
              </a:rPr>
              <a:t>Authentication:</a:t>
            </a:r>
          </a:p>
          <a:p>
            <a:pPr algn="just">
              <a:lnSpc>
                <a:spcPct val="150000"/>
              </a:lnSpc>
            </a:pPr>
            <a:r>
              <a:rPr lang="en-US" sz="1800" dirty="0" smtClean="0">
                <a:latin typeface="Times New Roman" panose="02020603050405020304" pitchFamily="18" charset="0"/>
                <a:cs typeface="Times New Roman" panose="02020603050405020304" pitchFamily="18" charset="0"/>
              </a:rPr>
              <a:t>Employees </a:t>
            </a:r>
            <a:r>
              <a:rPr lang="en-US" sz="1800" dirty="0">
                <a:latin typeface="Times New Roman" panose="02020603050405020304" pitchFamily="18" charset="0"/>
                <a:cs typeface="Times New Roman" panose="02020603050405020304" pitchFamily="18" charset="0"/>
              </a:rPr>
              <a:t>can securely log in to their accounts using their </a:t>
            </a:r>
            <a:r>
              <a:rPr lang="en-US" sz="1800" dirty="0" smtClean="0">
                <a:latin typeface="Times New Roman" panose="02020603050405020304" pitchFamily="18" charset="0"/>
                <a:cs typeface="Times New Roman" panose="02020603050405020304" pitchFamily="18" charset="0"/>
              </a:rPr>
              <a:t>credentials.</a:t>
            </a:r>
          </a:p>
          <a:p>
            <a:pPr algn="just">
              <a:lnSpc>
                <a:spcPct val="150000"/>
              </a:lnSpc>
            </a:pPr>
            <a:r>
              <a:rPr lang="en-US" sz="1800" dirty="0" smtClean="0">
                <a:latin typeface="Times New Roman" panose="02020603050405020304" pitchFamily="18" charset="0"/>
                <a:cs typeface="Times New Roman" panose="02020603050405020304" pitchFamily="18" charset="0"/>
              </a:rPr>
              <a:t>Ensures </a:t>
            </a:r>
            <a:r>
              <a:rPr lang="en-US" sz="1800" dirty="0">
                <a:latin typeface="Times New Roman" panose="02020603050405020304" pitchFamily="18" charset="0"/>
                <a:cs typeface="Times New Roman" panose="02020603050405020304" pitchFamily="18" charset="0"/>
              </a:rPr>
              <a:t>that only authorized users can access their personal data and features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b="1" dirty="0" smtClean="0">
                <a:latin typeface="Times New Roman" panose="02020603050405020304" pitchFamily="18" charset="0"/>
                <a:cs typeface="Times New Roman" panose="02020603050405020304" pitchFamily="18" charset="0"/>
              </a:rPr>
              <a:t>Profile Management:</a:t>
            </a:r>
          </a:p>
          <a:p>
            <a:pPr algn="just">
              <a:lnSpc>
                <a:spcPct val="150000"/>
              </a:lnSpc>
            </a:pPr>
            <a:r>
              <a:rPr lang="en-US" sz="1800" dirty="0" smtClean="0">
                <a:latin typeface="Times New Roman" panose="02020603050405020304" pitchFamily="18" charset="0"/>
                <a:cs typeface="Times New Roman" panose="02020603050405020304" pitchFamily="18" charset="0"/>
              </a:rPr>
              <a:t>Employees </a:t>
            </a:r>
            <a:r>
              <a:rPr lang="en-US" sz="1800" dirty="0">
                <a:latin typeface="Times New Roman" panose="02020603050405020304" pitchFamily="18" charset="0"/>
                <a:cs typeface="Times New Roman" panose="02020603050405020304" pitchFamily="18" charset="0"/>
              </a:rPr>
              <a:t>can view and update their personal information, job details, and contact information</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Provides </a:t>
            </a:r>
            <a:r>
              <a:rPr lang="en-US" sz="1800" dirty="0">
                <a:latin typeface="Times New Roman" panose="02020603050405020304" pitchFamily="18" charset="0"/>
                <a:cs typeface="Times New Roman" panose="02020603050405020304" pitchFamily="18" charset="0"/>
              </a:rPr>
              <a:t>employees with the ability to keep their records current and accurate.</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289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63" y="2425745"/>
            <a:ext cx="11658600" cy="1325563"/>
          </a:xfrm>
        </p:spPr>
        <p:txBody>
          <a:bodyPr/>
          <a:lstStyle/>
          <a:p>
            <a:pPr algn="ctr"/>
            <a:r>
              <a:rPr lang="en-US" b="1" dirty="0" smtClean="0">
                <a:latin typeface="Times New Roman" pitchFamily="18" charset="0"/>
                <a:cs typeface="Times New Roman" pitchFamily="18" charset="0"/>
              </a:rPr>
              <a:t>… Literature Survey …</a:t>
            </a:r>
            <a:endParaRPr lang="en-IN" b="1"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descr="Graphy Book Citation Reference work, book, smiley, publishing, apa Style  png | PNGWin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9043" l="0" r="100000"/>
                    </a14:imgEffect>
                  </a14:imgLayer>
                </a14:imgProps>
              </a:ext>
              <a:ext uri="{28A0092B-C50C-407E-A947-70E740481C1C}">
                <a14:useLocalDpi xmlns:a14="http://schemas.microsoft.com/office/drawing/2010/main" val="0"/>
              </a:ext>
            </a:extLst>
          </a:blip>
          <a:srcRect/>
          <a:stretch>
            <a:fillRect/>
          </a:stretch>
        </p:blipFill>
        <p:spPr bwMode="auto">
          <a:xfrm>
            <a:off x="4495801" y="3482434"/>
            <a:ext cx="3479800" cy="301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377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21808" y="447604"/>
            <a:ext cx="4974439" cy="646331"/>
          </a:xfrm>
          <a:prstGeom prst="rect">
            <a:avLst/>
          </a:prstGeom>
        </p:spPr>
        <p:txBody>
          <a:bodyPr wrap="none">
            <a:spAutoFit/>
          </a:bodyPr>
          <a:lstStyle/>
          <a:p>
            <a:pPr algn="ctr"/>
            <a:r>
              <a:rPr lang="en-US" b="1" dirty="0">
                <a:latin typeface="Times New Roman" pitchFamily="18" charset="0"/>
                <a:cs typeface="Times New Roman" pitchFamily="18" charset="0"/>
              </a:rPr>
              <a:t>LITERATURE </a:t>
            </a:r>
            <a:r>
              <a:rPr lang="en-US" b="1" dirty="0" smtClean="0">
                <a:latin typeface="Times New Roman" pitchFamily="18" charset="0"/>
                <a:cs typeface="Times New Roman" pitchFamily="18" charset="0"/>
              </a:rPr>
              <a:t>SURVEY-1</a:t>
            </a:r>
          </a:p>
          <a:p>
            <a:r>
              <a:rPr lang="en-US" b="1" dirty="0">
                <a:latin typeface="Times New Roman" pitchFamily="18" charset="0"/>
                <a:cs typeface="Times New Roman" pitchFamily="18" charset="0"/>
              </a:rPr>
              <a:t>citation link: </a:t>
            </a:r>
            <a:r>
              <a:rPr lang="en-US" b="1" u="sng" dirty="0">
                <a:solidFill>
                  <a:schemeClr val="accent1"/>
                </a:solidFill>
                <a:latin typeface="Times New Roman" pitchFamily="18" charset="0"/>
                <a:cs typeface="Times New Roman" pitchFamily="18" charset="0"/>
              </a:rPr>
              <a:t>https://jidt.org/jidt/article/view/477</a:t>
            </a:r>
            <a:endParaRPr lang="en-IN" u="sng" dirty="0">
              <a:solidFill>
                <a:schemeClr val="accent1"/>
              </a:solidFill>
            </a:endParaRPr>
          </a:p>
        </p:txBody>
      </p:sp>
      <p:graphicFrame>
        <p:nvGraphicFramePr>
          <p:cNvPr id="7" name="Table 6"/>
          <p:cNvGraphicFramePr>
            <a:graphicFrameLocks noGrp="1"/>
          </p:cNvGraphicFramePr>
          <p:nvPr>
            <p:extLst/>
          </p:nvPr>
        </p:nvGraphicFramePr>
        <p:xfrm>
          <a:off x="606248" y="1160060"/>
          <a:ext cx="11103531" cy="4940489"/>
        </p:xfrm>
        <a:graphic>
          <a:graphicData uri="http://schemas.openxmlformats.org/drawingml/2006/table">
            <a:tbl>
              <a:tblPr firstRow="1" bandRow="1">
                <a:tableStyleId>{2D5ABB26-0587-4C30-8999-92F81FD0307C}</a:tableStyleId>
              </a:tblPr>
              <a:tblGrid>
                <a:gridCol w="2306603"/>
                <a:gridCol w="785692"/>
                <a:gridCol w="1378424"/>
                <a:gridCol w="4258102"/>
                <a:gridCol w="2374710"/>
              </a:tblGrid>
              <a:tr h="978829">
                <a:tc>
                  <a:txBody>
                    <a:bodyPr/>
                    <a:lstStyle/>
                    <a:p>
                      <a:pPr algn="ctr">
                        <a:lnSpc>
                          <a:spcPct val="150000"/>
                        </a:lnSpc>
                      </a:pPr>
                      <a:r>
                        <a:rPr lang="en-US" sz="1900" dirty="0" smtClean="0">
                          <a:latin typeface="Times New Roman" panose="02020603050405020304" pitchFamily="18" charset="0"/>
                          <a:cs typeface="Times New Roman" panose="02020603050405020304" pitchFamily="18" charset="0"/>
                        </a:rPr>
                        <a:t>Title</a:t>
                      </a:r>
                      <a:endParaRPr lang="en-US" sz="1900" dirty="0">
                        <a:solidFill>
                          <a:schemeClr val="bg1"/>
                        </a:solidFill>
                        <a:latin typeface="Times New Roman" panose="02020603050405020304" pitchFamily="18" charset="0"/>
                        <a:cs typeface="Times New Roman" panose="02020603050405020304" pitchFamily="18" charset="0"/>
                      </a:endParaRPr>
                    </a:p>
                  </a:txBody>
                  <a:tcPr marL="64088" marR="64088" marT="42726" marB="42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900" dirty="0" smtClean="0">
                          <a:latin typeface="Times New Roman" panose="02020603050405020304" pitchFamily="18" charset="0"/>
                          <a:cs typeface="Times New Roman" panose="02020603050405020304" pitchFamily="18" charset="0"/>
                        </a:rPr>
                        <a:t>Year</a:t>
                      </a:r>
                      <a:endParaRPr lang="en-US" sz="1900" dirty="0">
                        <a:solidFill>
                          <a:schemeClr val="bg1"/>
                        </a:solidFill>
                        <a:latin typeface="Times New Roman" panose="02020603050405020304" pitchFamily="18" charset="0"/>
                        <a:cs typeface="Times New Roman" panose="02020603050405020304" pitchFamily="18" charset="0"/>
                      </a:endParaRPr>
                    </a:p>
                  </a:txBody>
                  <a:tcPr marL="64088" marR="64088" marT="42726" marB="42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900" dirty="0" smtClean="0">
                          <a:latin typeface="Times New Roman" panose="02020603050405020304" pitchFamily="18" charset="0"/>
                          <a:cs typeface="Times New Roman" panose="02020603050405020304" pitchFamily="18" charset="0"/>
                        </a:rPr>
                        <a:t>Author</a:t>
                      </a:r>
                    </a:p>
                    <a:p>
                      <a:pPr algn="ctr">
                        <a:lnSpc>
                          <a:spcPct val="150000"/>
                        </a:lnSpc>
                      </a:pPr>
                      <a:endParaRPr lang="en-US" sz="1900" dirty="0">
                        <a:solidFill>
                          <a:schemeClr val="bg1"/>
                        </a:solidFill>
                        <a:latin typeface="Times New Roman" pitchFamily="18" charset="0"/>
                        <a:cs typeface="Times New Roman" pitchFamily="18" charset="0"/>
                      </a:endParaRPr>
                    </a:p>
                  </a:txBody>
                  <a:tcPr marL="64088" marR="64088" marT="42726" marB="42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900" dirty="0" smtClean="0">
                          <a:latin typeface="Times New Roman" panose="02020603050405020304" pitchFamily="18" charset="0"/>
                          <a:cs typeface="Times New Roman" panose="02020603050405020304" pitchFamily="18" charset="0"/>
                        </a:rPr>
                        <a:t>Methodology</a:t>
                      </a:r>
                      <a:endParaRPr lang="en-US" sz="1900" dirty="0">
                        <a:solidFill>
                          <a:schemeClr val="bg1"/>
                        </a:solidFill>
                        <a:latin typeface="Times New Roman" panose="02020603050405020304" pitchFamily="18" charset="0"/>
                        <a:cs typeface="Times New Roman" panose="02020603050405020304" pitchFamily="18" charset="0"/>
                      </a:endParaRPr>
                    </a:p>
                  </a:txBody>
                  <a:tcPr marL="64088" marR="64088" marT="42726" marB="42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900" dirty="0" smtClean="0">
                          <a:latin typeface="Times New Roman" panose="02020603050405020304" pitchFamily="18" charset="0"/>
                          <a:cs typeface="Times New Roman" panose="02020603050405020304" pitchFamily="18" charset="0"/>
                        </a:rPr>
                        <a:t>Disadvantages</a:t>
                      </a:r>
                      <a:endParaRPr lang="en-US" sz="1900" dirty="0">
                        <a:solidFill>
                          <a:schemeClr val="bg1"/>
                        </a:solidFill>
                        <a:latin typeface="Times New Roman" panose="02020603050405020304" pitchFamily="18" charset="0"/>
                        <a:cs typeface="Times New Roman" panose="02020603050405020304" pitchFamily="18" charset="0"/>
                      </a:endParaRPr>
                    </a:p>
                  </a:txBody>
                  <a:tcPr marL="64088" marR="64088" marT="42726" marB="42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1660">
                <a:tc>
                  <a:txBody>
                    <a:bodyPr/>
                    <a:lstStyle/>
                    <a:p>
                      <a:pPr fontAlgn="base"/>
                      <a:r>
                        <a:rPr lang="en-US" sz="1700" dirty="0" smtClean="0">
                          <a:effectLst/>
                          <a:latin typeface="Times New Roman" panose="02020603050405020304" pitchFamily="18" charset="0"/>
                          <a:cs typeface="Times New Roman" panose="02020603050405020304" pitchFamily="18" charset="0"/>
                        </a:rPr>
                        <a:t> </a:t>
                      </a:r>
                    </a:p>
                    <a:p>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Exploring Role of Technology Performance Expectancy, Application Effort Expectancy, Perceived Risk and Perceived Cost On Digital Behavioral Intention of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GoFood</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Users</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85451" marR="85451" marT="42726" marB="42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700" dirty="0" smtClean="0">
                        <a:effectLst/>
                        <a:latin typeface="Times New Roman" panose="02020603050405020304" pitchFamily="18" charset="0"/>
                        <a:cs typeface="Times New Roman" panose="02020603050405020304" pitchFamily="18" charset="0"/>
                      </a:endParaRPr>
                    </a:p>
                    <a:p>
                      <a:pPr fontAlgn="base"/>
                      <a:endParaRPr lang="en-IN" sz="1700" dirty="0" smtClean="0">
                        <a:effectLst/>
                        <a:latin typeface="Times New Roman" panose="02020603050405020304" pitchFamily="18" charset="0"/>
                        <a:cs typeface="Times New Roman" panose="02020603050405020304" pitchFamily="18" charset="0"/>
                      </a:endParaRPr>
                    </a:p>
                    <a:p>
                      <a:pPr fontAlgn="base"/>
                      <a:endParaRPr lang="en-IN" sz="1700" dirty="0" smtClean="0">
                        <a:effectLst/>
                        <a:latin typeface="Times New Roman" panose="02020603050405020304" pitchFamily="18" charset="0"/>
                        <a:cs typeface="Times New Roman" panose="02020603050405020304" pitchFamily="18" charset="0"/>
                      </a:endParaRPr>
                    </a:p>
                    <a:p>
                      <a:pPr fontAlgn="base"/>
                      <a:endParaRPr lang="en-IN" sz="1700" dirty="0" smtClean="0">
                        <a:effectLst/>
                        <a:latin typeface="Times New Roman" panose="02020603050405020304" pitchFamily="18" charset="0"/>
                        <a:cs typeface="Times New Roman" panose="02020603050405020304" pitchFamily="18" charset="0"/>
                      </a:endParaRPr>
                    </a:p>
                    <a:p>
                      <a:pPr fontAlgn="base"/>
                      <a:endParaRPr lang="en-IN" sz="1700" dirty="0" smtClean="0">
                        <a:effectLst/>
                        <a:latin typeface="Times New Roman" panose="02020603050405020304" pitchFamily="18" charset="0"/>
                        <a:cs typeface="Times New Roman" panose="02020603050405020304" pitchFamily="18" charset="0"/>
                      </a:endParaRPr>
                    </a:p>
                    <a:p>
                      <a:pPr fontAlgn="base"/>
                      <a:r>
                        <a:rPr lang="en-IN" sz="1700" dirty="0" smtClean="0">
                          <a:effectLst/>
                          <a:latin typeface="Times New Roman" panose="02020603050405020304" pitchFamily="18" charset="0"/>
                          <a:cs typeface="Times New Roman" panose="02020603050405020304" pitchFamily="18" charset="0"/>
                        </a:rPr>
                        <a:t>2024</a:t>
                      </a:r>
                      <a:endParaRPr lang="en-IN" sz="1700" dirty="0">
                        <a:effectLst/>
                        <a:latin typeface="Times New Roman" panose="02020603050405020304" pitchFamily="18" charset="0"/>
                        <a:cs typeface="Times New Roman" panose="02020603050405020304" pitchFamily="18" charset="0"/>
                      </a:endParaRPr>
                    </a:p>
                  </a:txBody>
                  <a:tcPr marL="85451" marR="85451" marT="42726" marB="42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fontAlgn="base">
                        <a:buFont typeface="Arial" panose="020B0604020202020204" pitchFamily="34" charset="0"/>
                        <a:buNone/>
                      </a:pPr>
                      <a:endParaRPr lang="en-US" sz="1600" dirty="0" smtClean="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600" dirty="0" smtClean="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600" dirty="0" smtClean="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600" dirty="0" smtClean="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Tannady</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H.,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Dewi</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C. S., &amp; Gilbert.</a:t>
                      </a:r>
                      <a:endParaRPr lang="en-US" sz="1600" dirty="0" smtClean="0">
                        <a:latin typeface="Times New Roman" panose="02020603050405020304" pitchFamily="18" charset="0"/>
                        <a:cs typeface="Times New Roman" panose="02020603050405020304" pitchFamily="18" charset="0"/>
                      </a:endParaRPr>
                    </a:p>
                  </a:txBody>
                  <a:tcPr marL="85451" marR="85451" marT="42726" marB="42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dirty="0" smtClean="0">
                          <a:latin typeface="Times New Roman" panose="02020603050405020304" pitchFamily="18" charset="0"/>
                          <a:cs typeface="Times New Roman" panose="02020603050405020304" pitchFamily="18" charset="0"/>
                        </a:rPr>
                        <a:t>This study explores the influence of key technological factors—performance expectancy, application effort expectancy, perceived risk, and perceived cost—on the digital behavioral intention of </a:t>
                      </a:r>
                      <a:r>
                        <a:rPr lang="en-US" sz="1600" dirty="0" err="1" smtClean="0">
                          <a:latin typeface="Times New Roman" panose="02020603050405020304" pitchFamily="18" charset="0"/>
                          <a:cs typeface="Times New Roman" panose="02020603050405020304" pitchFamily="18" charset="0"/>
                        </a:rPr>
                        <a:t>GoFood</a:t>
                      </a:r>
                      <a:r>
                        <a:rPr lang="en-US" sz="1600" dirty="0" smtClean="0">
                          <a:latin typeface="Times New Roman" panose="02020603050405020304" pitchFamily="18" charset="0"/>
                          <a:cs typeface="Times New Roman" panose="02020603050405020304" pitchFamily="18" charset="0"/>
                        </a:rPr>
                        <a:t> users. As a leading food delivery service, </a:t>
                      </a:r>
                      <a:r>
                        <a:rPr lang="en-US" sz="1600" dirty="0" err="1" smtClean="0">
                          <a:latin typeface="Times New Roman" panose="02020603050405020304" pitchFamily="18" charset="0"/>
                          <a:cs typeface="Times New Roman" panose="02020603050405020304" pitchFamily="18" charset="0"/>
                        </a:rPr>
                        <a:t>GoFood</a:t>
                      </a:r>
                      <a:r>
                        <a:rPr lang="en-US" sz="1600" dirty="0" smtClean="0">
                          <a:latin typeface="Times New Roman" panose="02020603050405020304" pitchFamily="18" charset="0"/>
                          <a:cs typeface="Times New Roman" panose="02020603050405020304" pitchFamily="18" charset="0"/>
                        </a:rPr>
                        <a:t> faces a rapidly evolving market where user engagement is critical. Performance expectancy refers to the perceived benefits of using the app, such as convenience and speed of service.</a:t>
                      </a:r>
                      <a:endParaRPr lang="en-US" sz="1600" dirty="0" smtClean="0">
                        <a:effectLst/>
                        <a:latin typeface="Times New Roman" panose="02020603050405020304" pitchFamily="18" charset="0"/>
                        <a:cs typeface="Times New Roman" panose="02020603050405020304" pitchFamily="18" charset="0"/>
                      </a:endParaRPr>
                    </a:p>
                  </a:txBody>
                  <a:tcPr marL="85451" marR="85451" marT="42726" marB="42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fontAlgn="base">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Users may be apprehensive about sharing personal information and payment details, leading to decreased trust in the platform.</a:t>
                      </a:r>
                    </a:p>
                    <a:p>
                      <a:pPr marL="285750" indent="-285750" fontAlgn="base">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Over-reliance on digital platforms can alienate users who prefer traditional methods of ordering, potentially limiting the user base.</a:t>
                      </a:r>
                      <a:endParaRPr lang="en-US" sz="16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85451" marR="85451" marT="42726" marB="42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06136" y="265204"/>
            <a:ext cx="11658600" cy="6476789"/>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63454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33516" y="639902"/>
            <a:ext cx="8707272" cy="646331"/>
          </a:xfrm>
          <a:prstGeom prst="rect">
            <a:avLst/>
          </a:prstGeom>
        </p:spPr>
        <p:txBody>
          <a:bodyPr wrap="square">
            <a:spAutoFit/>
          </a:bodyPr>
          <a:lstStyle/>
          <a:p>
            <a:pPr algn="ctr"/>
            <a:r>
              <a:rPr lang="en-US" b="1" dirty="0">
                <a:latin typeface="Times New Roman" pitchFamily="18" charset="0"/>
                <a:cs typeface="Times New Roman" pitchFamily="18" charset="0"/>
              </a:rPr>
              <a:t>LITERATURE </a:t>
            </a:r>
            <a:r>
              <a:rPr lang="en-US" b="1" dirty="0" smtClean="0">
                <a:latin typeface="Times New Roman" pitchFamily="18" charset="0"/>
                <a:cs typeface="Times New Roman" pitchFamily="18" charset="0"/>
              </a:rPr>
              <a:t>SURVEY-2</a:t>
            </a:r>
          </a:p>
          <a:p>
            <a:r>
              <a:rPr lang="en-US" b="1" dirty="0" smtClean="0">
                <a:latin typeface="Times New Roman" pitchFamily="18" charset="0"/>
                <a:cs typeface="Times New Roman" pitchFamily="18" charset="0"/>
              </a:rPr>
              <a:t>Citation  </a:t>
            </a:r>
            <a:r>
              <a:rPr lang="en-US" b="1" dirty="0" err="1" smtClean="0">
                <a:latin typeface="Times New Roman" pitchFamily="18" charset="0"/>
                <a:cs typeface="Times New Roman" pitchFamily="18" charset="0"/>
              </a:rPr>
              <a:t>link:</a:t>
            </a:r>
            <a:r>
              <a:rPr lang="en-US" b="1" u="sng" dirty="0" err="1" smtClean="0">
                <a:solidFill>
                  <a:schemeClr val="accent1"/>
                </a:solidFill>
                <a:latin typeface="Times New Roman" pitchFamily="18" charset="0"/>
                <a:cs typeface="Times New Roman" pitchFamily="18" charset="0"/>
              </a:rPr>
              <a:t>https</a:t>
            </a:r>
            <a:r>
              <a:rPr lang="en-US" b="1" u="sng" dirty="0">
                <a:solidFill>
                  <a:schemeClr val="accent1"/>
                </a:solidFill>
                <a:latin typeface="Times New Roman" pitchFamily="18" charset="0"/>
                <a:cs typeface="Times New Roman" pitchFamily="18" charset="0"/>
              </a:rPr>
              <a:t>://www.sciencedirect.com/science/article/pii/S2405844023096810</a:t>
            </a:r>
            <a:endParaRPr lang="en-IN" u="sng" dirty="0">
              <a:solidFill>
                <a:schemeClr val="accent1"/>
              </a:solidFill>
            </a:endParaRPr>
          </a:p>
        </p:txBody>
      </p:sp>
      <p:graphicFrame>
        <p:nvGraphicFramePr>
          <p:cNvPr id="7" name="Table 6"/>
          <p:cNvGraphicFramePr>
            <a:graphicFrameLocks noGrp="1"/>
          </p:cNvGraphicFramePr>
          <p:nvPr>
            <p:extLst/>
          </p:nvPr>
        </p:nvGraphicFramePr>
        <p:xfrm>
          <a:off x="516518" y="1562422"/>
          <a:ext cx="11343385" cy="4754880"/>
        </p:xfrm>
        <a:graphic>
          <a:graphicData uri="http://schemas.openxmlformats.org/drawingml/2006/table">
            <a:tbl>
              <a:tblPr firstRow="1" bandRow="1">
                <a:tableStyleId>{2D5ABB26-0587-4C30-8999-92F81FD0307C}</a:tableStyleId>
              </a:tblPr>
              <a:tblGrid>
                <a:gridCol w="1912783"/>
                <a:gridCol w="791571"/>
                <a:gridCol w="1774209"/>
                <a:gridCol w="4080680"/>
                <a:gridCol w="2784142"/>
              </a:tblGrid>
              <a:tr h="988905">
                <a:tc>
                  <a:txBody>
                    <a:bodyPr/>
                    <a:lstStyle/>
                    <a:p>
                      <a:pPr algn="ctr">
                        <a:lnSpc>
                          <a:spcPct val="150000"/>
                        </a:lnSpc>
                      </a:pPr>
                      <a:r>
                        <a:rPr lang="en-US" sz="2000" dirty="0" smtClean="0">
                          <a:latin typeface="Times New Roman" panose="02020603050405020304" pitchFamily="18" charset="0"/>
                          <a:cs typeface="Times New Roman" panose="02020603050405020304" pitchFamily="18" charset="0"/>
                        </a:rPr>
                        <a:t>Title</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2000" dirty="0" smtClean="0">
                          <a:latin typeface="Times New Roman" panose="02020603050405020304" pitchFamily="18" charset="0"/>
                          <a:cs typeface="Times New Roman" panose="02020603050405020304" pitchFamily="18" charset="0"/>
                        </a:rPr>
                        <a:t>Year</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Author</a:t>
                      </a:r>
                    </a:p>
                    <a:p>
                      <a:pPr algn="ctr">
                        <a:lnSpc>
                          <a:spcPct val="150000"/>
                        </a:lnSpc>
                      </a:pPr>
                      <a:endParaRPr lang="en-US" sz="2000" dirty="0">
                        <a:solidFill>
                          <a:schemeClr val="bg1"/>
                        </a:solidFill>
                        <a:latin typeface="Times New Roman" pitchFamily="18" charset="0"/>
                        <a:cs typeface="Times New Roman"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2000" dirty="0" smtClean="0">
                          <a:latin typeface="Times New Roman" panose="02020603050405020304" pitchFamily="18" charset="0"/>
                          <a:cs typeface="Times New Roman" panose="02020603050405020304" pitchFamily="18" charset="0"/>
                        </a:rPr>
                        <a:t>Methodology</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2000" dirty="0" smtClean="0">
                          <a:latin typeface="Times New Roman" panose="02020603050405020304" pitchFamily="18" charset="0"/>
                          <a:cs typeface="Times New Roman" panose="02020603050405020304" pitchFamily="18" charset="0"/>
                        </a:rPr>
                        <a:t>Disadvantages</a:t>
                      </a:r>
                      <a:endParaRPr lang="en-US" sz="2000" dirty="0">
                        <a:solidFill>
                          <a:schemeClr val="bg1"/>
                        </a:solidFill>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44757">
                <a:tc>
                  <a:txBody>
                    <a:bodyPr/>
                    <a:lstStyle/>
                    <a:p>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Green human resources management practices, leadership style and employee engagement: Green banking context</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dirty="0" smtClean="0">
                        <a:effectLst/>
                        <a:latin typeface="Times New Roman" panose="02020603050405020304" pitchFamily="18" charset="0"/>
                        <a:cs typeface="Times New Roman" panose="02020603050405020304" pitchFamily="18" charset="0"/>
                      </a:endParaRPr>
                    </a:p>
                    <a:p>
                      <a:pPr fontAlgn="base"/>
                      <a:endParaRPr lang="en-IN" dirty="0" smtClean="0">
                        <a:effectLst/>
                        <a:latin typeface="Times New Roman" panose="02020603050405020304" pitchFamily="18" charset="0"/>
                        <a:cs typeface="Times New Roman" panose="02020603050405020304" pitchFamily="18" charset="0"/>
                      </a:endParaRPr>
                    </a:p>
                    <a:p>
                      <a:pPr fontAlgn="base"/>
                      <a:endParaRPr lang="en-IN" dirty="0" smtClean="0">
                        <a:effectLst/>
                        <a:latin typeface="Times New Roman" panose="02020603050405020304" pitchFamily="18" charset="0"/>
                        <a:cs typeface="Times New Roman" panose="02020603050405020304" pitchFamily="18" charset="0"/>
                      </a:endParaRPr>
                    </a:p>
                    <a:p>
                      <a:pPr fontAlgn="base"/>
                      <a:endParaRPr lang="en-IN" dirty="0" smtClean="0">
                        <a:effectLst/>
                        <a:latin typeface="Times New Roman" panose="02020603050405020304" pitchFamily="18" charset="0"/>
                        <a:cs typeface="Times New Roman" panose="02020603050405020304" pitchFamily="18" charset="0"/>
                      </a:endParaRPr>
                    </a:p>
                    <a:p>
                      <a:pPr fontAlgn="base"/>
                      <a:endParaRPr lang="en-IN" dirty="0" smtClean="0">
                        <a:effectLst/>
                        <a:latin typeface="Times New Roman" panose="02020603050405020304" pitchFamily="18" charset="0"/>
                        <a:cs typeface="Times New Roman" panose="02020603050405020304" pitchFamily="18" charset="0"/>
                      </a:endParaRPr>
                    </a:p>
                    <a:p>
                      <a:pPr fontAlgn="base"/>
                      <a:r>
                        <a:rPr lang="en-IN" dirty="0" smtClean="0">
                          <a:effectLst/>
                          <a:latin typeface="Times New Roman" panose="02020603050405020304" pitchFamily="18" charset="0"/>
                          <a:cs typeface="Times New Roman" panose="02020603050405020304" pitchFamily="18" charset="0"/>
                        </a:rPr>
                        <a:t>2023</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fontAlgn="base">
                        <a:lnSpc>
                          <a:spcPct val="150000"/>
                        </a:lnSpc>
                        <a:buFont typeface="Arial" panose="020B0604020202020204" pitchFamily="34" charset="0"/>
                        <a:buNone/>
                      </a:pPr>
                      <a:endParaRPr lang="en-US" sz="1600" dirty="0" smtClean="0">
                        <a:effectLst/>
                        <a:latin typeface="Times New Roman" panose="02020603050405020304" pitchFamily="18" charset="0"/>
                        <a:cs typeface="Times New Roman" panose="02020603050405020304" pitchFamily="18" charset="0"/>
                      </a:endParaRPr>
                    </a:p>
                    <a:p>
                      <a:pPr marL="0" indent="0" algn="ctr" fontAlgn="base">
                        <a:lnSpc>
                          <a:spcPct val="150000"/>
                        </a:lnSpc>
                        <a:buFont typeface="Arial" panose="020B0604020202020204" pitchFamily="34" charset="0"/>
                        <a:buNone/>
                      </a:pPr>
                      <a:r>
                        <a:rPr lang="sv-SE" sz="1800" b="0" i="0" kern="1200" dirty="0" smtClean="0">
                          <a:solidFill>
                            <a:schemeClr val="tx1"/>
                          </a:solidFill>
                          <a:effectLst/>
                          <a:latin typeface="Times New Roman" panose="02020603050405020304" pitchFamily="18" charset="0"/>
                          <a:ea typeface="+mn-ea"/>
                          <a:cs typeface="Times New Roman" panose="02020603050405020304" pitchFamily="18" charset="0"/>
                        </a:rPr>
                        <a:t>Noor, J., Tunnufus, Z., Handrian, V. Y., &amp; Yumhi, Y. </a:t>
                      </a:r>
                      <a:endParaRPr lang="en-US" sz="1600" dirty="0" smtClean="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dirty="0" smtClean="0">
                          <a:latin typeface="Times New Roman" panose="02020603050405020304" pitchFamily="18" charset="0"/>
                          <a:cs typeface="Times New Roman" panose="02020603050405020304" pitchFamily="18" charset="0"/>
                        </a:rPr>
                        <a:t>Green Human Resources Management (GHRM) practices refer to the strategies and policies implemented by organizations to promote environmental sustainability while enhancing employee performance and engagement. This approach integrates eco-friendly practices into various HR functions, such as recruitment, training, and performance management, fostering a culture of sustainability within the organization. Leadership styles that prioritize environmental responsibility and employee engagement are critical in driving GHRM initiatives. </a:t>
                      </a:r>
                      <a:endParaRPr lang="en-US" sz="1600" dirty="0" smtClean="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fontAlgn="base">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Employees and management may resist changes associated with GHRM practices, particularly if they perceive them as disruptive to existing processes or unnecessary.</a:t>
                      </a:r>
                    </a:p>
                    <a:p>
                      <a:pPr marL="285750" indent="-285750" fontAlgn="base">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If leadership does not consistently model and commit to green practices, employee engagement in these initiatives may wane, undermining their effectiveness.</a:t>
                      </a:r>
                      <a:endPar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06136" y="265204"/>
            <a:ext cx="11658600" cy="646314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00605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3877" y="420309"/>
            <a:ext cx="10263117" cy="646331"/>
          </a:xfrm>
          <a:prstGeom prst="rect">
            <a:avLst/>
          </a:prstGeom>
        </p:spPr>
        <p:txBody>
          <a:bodyPr wrap="square">
            <a:spAutoFit/>
          </a:bodyPr>
          <a:lstStyle/>
          <a:p>
            <a:pPr algn="ctr"/>
            <a:r>
              <a:rPr lang="en-US" b="1" dirty="0">
                <a:latin typeface="Times New Roman" pitchFamily="18" charset="0"/>
                <a:cs typeface="Times New Roman" pitchFamily="18" charset="0"/>
              </a:rPr>
              <a:t>LITERATURE </a:t>
            </a:r>
            <a:r>
              <a:rPr lang="en-US" b="1" dirty="0" smtClean="0">
                <a:latin typeface="Times New Roman" pitchFamily="18" charset="0"/>
                <a:cs typeface="Times New Roman" pitchFamily="18" charset="0"/>
              </a:rPr>
              <a:t>SURVEY-3</a:t>
            </a:r>
          </a:p>
          <a:p>
            <a:pPr algn="ctr"/>
            <a:r>
              <a:rPr lang="en-US" b="1" dirty="0" smtClean="0">
                <a:latin typeface="Times New Roman" pitchFamily="18" charset="0"/>
                <a:cs typeface="Times New Roman" pitchFamily="18" charset="0"/>
              </a:rPr>
              <a:t>citation link: </a:t>
            </a:r>
            <a:r>
              <a:rPr lang="en-US" b="1" u="sng" dirty="0">
                <a:solidFill>
                  <a:schemeClr val="accent1"/>
                </a:solidFill>
                <a:latin typeface="Times New Roman" pitchFamily="18" charset="0"/>
                <a:cs typeface="Times New Roman" pitchFamily="18" charset="0"/>
              </a:rPr>
              <a:t>https://onlinelibrary.wiley.com/doi/abs/10.1111/ijcs.13017</a:t>
            </a:r>
            <a:endParaRPr lang="en-IN" u="sng" dirty="0">
              <a:solidFill>
                <a:schemeClr val="accent1"/>
              </a:solidFill>
            </a:endParaRPr>
          </a:p>
        </p:txBody>
      </p:sp>
      <p:graphicFrame>
        <p:nvGraphicFramePr>
          <p:cNvPr id="7" name="Table 6"/>
          <p:cNvGraphicFramePr>
            <a:graphicFrameLocks noGrp="1"/>
          </p:cNvGraphicFramePr>
          <p:nvPr>
            <p:extLst/>
          </p:nvPr>
        </p:nvGraphicFramePr>
        <p:xfrm>
          <a:off x="677839" y="1269242"/>
          <a:ext cx="11018292" cy="5213445"/>
        </p:xfrm>
        <a:graphic>
          <a:graphicData uri="http://schemas.openxmlformats.org/drawingml/2006/table">
            <a:tbl>
              <a:tblPr firstRow="1" bandRow="1">
                <a:tableStyleId>{2D5ABB26-0587-4C30-8999-92F81FD0307C}</a:tableStyleId>
              </a:tblPr>
              <a:tblGrid>
                <a:gridCol w="1683223"/>
                <a:gridCol w="941696"/>
                <a:gridCol w="1364776"/>
                <a:gridCol w="4585648"/>
                <a:gridCol w="2442949"/>
              </a:tblGrid>
              <a:tr h="1067731">
                <a:tc>
                  <a:txBody>
                    <a:bodyPr/>
                    <a:lstStyle/>
                    <a:p>
                      <a:pPr algn="ctr">
                        <a:lnSpc>
                          <a:spcPct val="150000"/>
                        </a:lnSpc>
                      </a:pPr>
                      <a:r>
                        <a:rPr lang="en-US" sz="1800" dirty="0" smtClean="0">
                          <a:latin typeface="Times New Roman" panose="02020603050405020304" pitchFamily="18" charset="0"/>
                          <a:cs typeface="Times New Roman" panose="02020603050405020304" pitchFamily="18" charset="0"/>
                        </a:rPr>
                        <a:t>Title</a:t>
                      </a:r>
                      <a:endParaRPr lang="en-US" sz="1800" dirty="0">
                        <a:solidFill>
                          <a:schemeClr val="bg1"/>
                        </a:solidFill>
                        <a:latin typeface="Times New Roman" panose="02020603050405020304" pitchFamily="18" charset="0"/>
                        <a:cs typeface="Times New Roman" panose="02020603050405020304"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800" dirty="0" smtClean="0">
                          <a:latin typeface="Times New Roman" panose="02020603050405020304" pitchFamily="18" charset="0"/>
                          <a:cs typeface="Times New Roman" panose="02020603050405020304" pitchFamily="18" charset="0"/>
                        </a:rPr>
                        <a:t>Year</a:t>
                      </a:r>
                      <a:endParaRPr lang="en-US" sz="1800" dirty="0">
                        <a:solidFill>
                          <a:schemeClr val="bg1"/>
                        </a:solidFill>
                        <a:latin typeface="Times New Roman" panose="02020603050405020304" pitchFamily="18" charset="0"/>
                        <a:cs typeface="Times New Roman" panose="02020603050405020304"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Author</a:t>
                      </a:r>
                    </a:p>
                    <a:p>
                      <a:pPr algn="ctr">
                        <a:lnSpc>
                          <a:spcPct val="150000"/>
                        </a:lnSpc>
                      </a:pPr>
                      <a:endParaRPr lang="en-US" sz="1800" dirty="0">
                        <a:solidFill>
                          <a:schemeClr val="bg1"/>
                        </a:solidFill>
                        <a:latin typeface="Times New Roman" pitchFamily="18" charset="0"/>
                        <a:cs typeface="Times New Roman"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800" dirty="0" smtClean="0">
                          <a:latin typeface="Times New Roman" panose="02020603050405020304" pitchFamily="18" charset="0"/>
                          <a:cs typeface="Times New Roman" panose="02020603050405020304" pitchFamily="18" charset="0"/>
                        </a:rPr>
                        <a:t>Methodology</a:t>
                      </a:r>
                      <a:endParaRPr lang="en-US" sz="1800" dirty="0">
                        <a:solidFill>
                          <a:schemeClr val="bg1"/>
                        </a:solidFill>
                        <a:latin typeface="Times New Roman" panose="02020603050405020304" pitchFamily="18" charset="0"/>
                        <a:cs typeface="Times New Roman" panose="02020603050405020304"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800" dirty="0" smtClean="0">
                          <a:latin typeface="Times New Roman" panose="02020603050405020304" pitchFamily="18" charset="0"/>
                          <a:cs typeface="Times New Roman" panose="02020603050405020304" pitchFamily="18" charset="0"/>
                        </a:rPr>
                        <a:t>Disadvantages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45714">
                <a:tc>
                  <a:txBody>
                    <a:bodyPr/>
                    <a:lstStyle/>
                    <a:p>
                      <a:pPr fontAlgn="base"/>
                      <a:endParaRPr lang="en-US" sz="1800" dirty="0" smtClean="0">
                        <a:effectLst/>
                        <a:latin typeface="Times New Roman" panose="02020603050405020304" pitchFamily="18" charset="0"/>
                        <a:cs typeface="Times New Roman" panose="02020603050405020304" pitchFamily="18" charset="0"/>
                      </a:endParaRPr>
                    </a:p>
                    <a:p>
                      <a:pPr fontAlgn="base"/>
                      <a:endParaRPr lang="en-US" sz="1800" dirty="0" smtClean="0">
                        <a:effectLst/>
                        <a:latin typeface="Times New Roman" panose="02020603050405020304" pitchFamily="18" charset="0"/>
                        <a:cs typeface="Times New Roman" panose="02020603050405020304" pitchFamily="18" charset="0"/>
                      </a:endParaRPr>
                    </a:p>
                    <a:p>
                      <a:pPr fontAlgn="base"/>
                      <a:r>
                        <a:rPr lang="en-US" dirty="0" smtClean="0">
                          <a:latin typeface="Times New Roman" panose="02020603050405020304" pitchFamily="18" charset="0"/>
                          <a:cs typeface="Times New Roman" panose="02020603050405020304" pitchFamily="18" charset="0"/>
                        </a:rPr>
                        <a:t>Analysis Of The Influence Of E-Word Of Mouth, Brand Image And E-Service Quality On Repurchase Intention Of Digital Bank Customers.</a:t>
                      </a:r>
                      <a:endParaRPr lang="en-US" sz="1800" dirty="0" smtClean="0">
                        <a:effectLst/>
                        <a:latin typeface="Times New Roman" panose="02020603050405020304" pitchFamily="18" charset="0"/>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r>
                        <a:rPr lang="en-IN" sz="1600" dirty="0" smtClean="0">
                          <a:effectLst/>
                          <a:latin typeface="Times New Roman" panose="02020603050405020304" pitchFamily="18" charset="0"/>
                          <a:cs typeface="Times New Roman" panose="02020603050405020304" pitchFamily="18" charset="0"/>
                        </a:rPr>
                        <a:t>2023</a:t>
                      </a:r>
                      <a:endParaRPr lang="en-IN" sz="1600" dirty="0">
                        <a:effectLst/>
                        <a:latin typeface="Times New Roman" panose="02020603050405020304" pitchFamily="18" charset="0"/>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US" sz="1600" dirty="0" smtClean="0">
                        <a:effectLst/>
                        <a:latin typeface="Times New Roman" panose="02020603050405020304" pitchFamily="18" charset="0"/>
                        <a:cs typeface="Times New Roman" panose="02020603050405020304" pitchFamily="18" charset="0"/>
                      </a:endParaRPr>
                    </a:p>
                    <a:p>
                      <a:pPr fontAlgn="base"/>
                      <a:endParaRPr lang="en-US" sz="1600" dirty="0" smtClean="0">
                        <a:effectLst/>
                        <a:latin typeface="Times New Roman" panose="02020603050405020304" pitchFamily="18" charset="0"/>
                        <a:cs typeface="Times New Roman" panose="02020603050405020304" pitchFamily="18" charset="0"/>
                      </a:endParaRPr>
                    </a:p>
                    <a:p>
                      <a:pPr fontAlgn="base"/>
                      <a:endParaRPr lang="en-US" sz="1600" dirty="0" smtClean="0">
                        <a:effectLst/>
                        <a:latin typeface="Times New Roman" panose="02020603050405020304" pitchFamily="18" charset="0"/>
                        <a:cs typeface="Times New Roman" panose="02020603050405020304" pitchFamily="18" charset="0"/>
                      </a:endParaRPr>
                    </a:p>
                    <a:p>
                      <a:pPr fontAlgn="base"/>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Dharmawan</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D.,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Judijanto</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L.,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Rahmi</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N., &amp;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Lotte</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L. N. A.</a:t>
                      </a:r>
                      <a:endParaRPr lang="en-IN" sz="1600" dirty="0">
                        <a:effectLst/>
                        <a:latin typeface="Times New Roman" panose="02020603050405020304" pitchFamily="18" charset="0"/>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dirty="0" smtClean="0">
                          <a:latin typeface="Times New Roman" panose="02020603050405020304" pitchFamily="18" charset="0"/>
                          <a:cs typeface="Times New Roman" panose="02020603050405020304" pitchFamily="18" charset="0"/>
                        </a:rPr>
                        <a:t>This study analyzes the influence of electronic word of mouth (e-WOM), brand image, and e-service quality on the repurchase intention of digital bank customers. With the rapid growth of digital banking, understanding these factors is essential for enhancing customer loyalty and retention. E-WOM, characterized by online reviews and customer recommendations, significantly impacts customer perceptions and behaviors. Brand image plays a crucial role in shaping customer trust and loyalty, while e-service quality determines the overall customer experience in the digital banking environment. </a:t>
                      </a:r>
                      <a:endPar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fontAlgn="base">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The rapid evolution of digital banking technology and consumer preferences may render findings outdated quickly, necessitating ongoing research.</a:t>
                      </a:r>
                    </a:p>
                    <a:p>
                      <a:pPr marL="285750" indent="-285750" fontAlgn="base">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A focus on quantitative data might overlook qualitative insights that could provide a deeper understanding of customer motivations and behaviors.</a:t>
                      </a:r>
                      <a:endPar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06136" y="265205"/>
            <a:ext cx="11658600" cy="6422198"/>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01594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6178" y="265205"/>
            <a:ext cx="9775112" cy="646331"/>
          </a:xfrm>
          <a:prstGeom prst="rect">
            <a:avLst/>
          </a:prstGeom>
        </p:spPr>
        <p:txBody>
          <a:bodyPr wrap="none">
            <a:spAutoFit/>
          </a:bodyPr>
          <a:lstStyle/>
          <a:p>
            <a:pPr algn="ctr"/>
            <a:r>
              <a:rPr lang="en-US" b="1" dirty="0">
                <a:latin typeface="Times New Roman" pitchFamily="18" charset="0"/>
                <a:cs typeface="Times New Roman" pitchFamily="18" charset="0"/>
              </a:rPr>
              <a:t>LITERATURE </a:t>
            </a:r>
            <a:r>
              <a:rPr lang="en-US" b="1" dirty="0" smtClean="0">
                <a:latin typeface="Times New Roman" pitchFamily="18" charset="0"/>
                <a:cs typeface="Times New Roman" pitchFamily="18" charset="0"/>
              </a:rPr>
              <a:t>SURVEY-4</a:t>
            </a:r>
          </a:p>
          <a:p>
            <a:r>
              <a:rPr lang="en-US" b="1" dirty="0">
                <a:latin typeface="Times New Roman" pitchFamily="18" charset="0"/>
                <a:cs typeface="Times New Roman" pitchFamily="18" charset="0"/>
              </a:rPr>
              <a:t>citation link: </a:t>
            </a:r>
            <a:r>
              <a:rPr lang="en-US" b="1" u="sng" dirty="0">
                <a:solidFill>
                  <a:schemeClr val="accent1"/>
                </a:solidFill>
                <a:latin typeface="Times New Roman" pitchFamily="18" charset="0"/>
                <a:cs typeface="Times New Roman" pitchFamily="18" charset="0"/>
              </a:rPr>
              <a:t>https://pdfs.semanticscholar.org/7714/9a1ac44bd942c851dfdadd7f87439529db5c.pdf</a:t>
            </a:r>
          </a:p>
        </p:txBody>
      </p:sp>
      <p:graphicFrame>
        <p:nvGraphicFramePr>
          <p:cNvPr id="7" name="Table 6"/>
          <p:cNvGraphicFramePr>
            <a:graphicFrameLocks noGrp="1"/>
          </p:cNvGraphicFramePr>
          <p:nvPr>
            <p:extLst/>
          </p:nvPr>
        </p:nvGraphicFramePr>
        <p:xfrm>
          <a:off x="609600" y="1132763"/>
          <a:ext cx="11194618" cy="5036024"/>
        </p:xfrm>
        <a:graphic>
          <a:graphicData uri="http://schemas.openxmlformats.org/drawingml/2006/table">
            <a:tbl>
              <a:tblPr firstRow="1" bandRow="1">
                <a:tableStyleId>{2D5ABB26-0587-4C30-8999-92F81FD0307C}</a:tableStyleId>
              </a:tblPr>
              <a:tblGrid>
                <a:gridCol w="1751463"/>
                <a:gridCol w="832513"/>
                <a:gridCol w="1487606"/>
                <a:gridCol w="4585648"/>
                <a:gridCol w="2537388"/>
              </a:tblGrid>
              <a:tr h="1031395">
                <a:tc>
                  <a:txBody>
                    <a:bodyPr/>
                    <a:lstStyle/>
                    <a:p>
                      <a:pPr algn="ctr">
                        <a:lnSpc>
                          <a:spcPct val="150000"/>
                        </a:lnSpc>
                      </a:pPr>
                      <a:r>
                        <a:rPr lang="en-US" sz="1800" dirty="0" smtClean="0">
                          <a:latin typeface="Times New Roman" panose="02020603050405020304" pitchFamily="18" charset="0"/>
                          <a:cs typeface="Times New Roman" panose="02020603050405020304" pitchFamily="18" charset="0"/>
                        </a:rPr>
                        <a:t>Title</a:t>
                      </a:r>
                      <a:endParaRPr lang="en-US" sz="1800" dirty="0">
                        <a:solidFill>
                          <a:schemeClr val="bg1"/>
                        </a:solidFill>
                        <a:latin typeface="Times New Roman" panose="02020603050405020304" pitchFamily="18" charset="0"/>
                        <a:cs typeface="Times New Roman" panose="02020603050405020304"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800" dirty="0" smtClean="0">
                          <a:latin typeface="Times New Roman" panose="02020603050405020304" pitchFamily="18" charset="0"/>
                          <a:cs typeface="Times New Roman" panose="02020603050405020304" pitchFamily="18" charset="0"/>
                        </a:rPr>
                        <a:t>Year</a:t>
                      </a:r>
                      <a:endParaRPr lang="en-US" sz="1800" dirty="0">
                        <a:solidFill>
                          <a:schemeClr val="bg1"/>
                        </a:solidFill>
                        <a:latin typeface="Times New Roman" panose="02020603050405020304" pitchFamily="18" charset="0"/>
                        <a:cs typeface="Times New Roman" panose="02020603050405020304"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Author</a:t>
                      </a:r>
                    </a:p>
                    <a:p>
                      <a:pPr algn="ctr">
                        <a:lnSpc>
                          <a:spcPct val="150000"/>
                        </a:lnSpc>
                      </a:pPr>
                      <a:endParaRPr lang="en-US" sz="1800" dirty="0">
                        <a:solidFill>
                          <a:schemeClr val="bg1"/>
                        </a:solidFill>
                        <a:latin typeface="Times New Roman" pitchFamily="18" charset="0"/>
                        <a:cs typeface="Times New Roman"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800" dirty="0" smtClean="0">
                          <a:latin typeface="Times New Roman" panose="02020603050405020304" pitchFamily="18" charset="0"/>
                          <a:cs typeface="Times New Roman" panose="02020603050405020304" pitchFamily="18" charset="0"/>
                        </a:rPr>
                        <a:t>Methodology</a:t>
                      </a:r>
                      <a:endParaRPr lang="en-US" sz="1800" dirty="0">
                        <a:solidFill>
                          <a:schemeClr val="bg1"/>
                        </a:solidFill>
                        <a:latin typeface="Times New Roman" panose="02020603050405020304" pitchFamily="18" charset="0"/>
                        <a:cs typeface="Times New Roman" panose="02020603050405020304"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800" dirty="0" smtClean="0">
                          <a:latin typeface="Times New Roman" panose="02020603050405020304" pitchFamily="18" charset="0"/>
                          <a:cs typeface="Times New Roman" panose="02020603050405020304" pitchFamily="18" charset="0"/>
                        </a:rPr>
                        <a:t>Disadvantages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4629">
                <a:tc>
                  <a:txBody>
                    <a:bodyPr/>
                    <a:lstStyle/>
                    <a:p>
                      <a:pPr fontAlgn="base"/>
                      <a:endParaRPr lang="en-US" sz="18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endParaRPr>
                    </a:p>
                    <a:p>
                      <a:pPr fontAlgn="base"/>
                      <a:r>
                        <a:rPr lang="en-US" dirty="0" err="1" smtClean="0">
                          <a:latin typeface="Times New Roman" panose="02020603050405020304" pitchFamily="18" charset="0"/>
                          <a:cs typeface="Times New Roman" panose="02020603050405020304" pitchFamily="18" charset="0"/>
                        </a:rPr>
                        <a:t>Judul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Peran</a:t>
                      </a:r>
                      <a:r>
                        <a:rPr lang="en-US" dirty="0" smtClean="0">
                          <a:latin typeface="Times New Roman" panose="02020603050405020304" pitchFamily="18" charset="0"/>
                          <a:cs typeface="Times New Roman" panose="02020603050405020304" pitchFamily="18" charset="0"/>
                        </a:rPr>
                        <a:t> Social Media Marketing </a:t>
                      </a:r>
                      <a:r>
                        <a:rPr lang="en-US" dirty="0" err="1" smtClean="0">
                          <a:latin typeface="Times New Roman" panose="02020603050405020304" pitchFamily="18" charset="0"/>
                          <a:cs typeface="Times New Roman" panose="02020603050405020304" pitchFamily="18" charset="0"/>
                        </a:rPr>
                        <a:t>dan</a:t>
                      </a:r>
                      <a:r>
                        <a:rPr lang="en-US" dirty="0" smtClean="0">
                          <a:latin typeface="Times New Roman" panose="02020603050405020304" pitchFamily="18" charset="0"/>
                          <a:cs typeface="Times New Roman" panose="02020603050405020304" pitchFamily="18" charset="0"/>
                        </a:rPr>
                        <a:t> Brand Awareness </a:t>
                      </a:r>
                      <a:r>
                        <a:rPr lang="en-US" dirty="0" err="1" smtClean="0">
                          <a:latin typeface="Times New Roman" panose="02020603050405020304" pitchFamily="18" charset="0"/>
                          <a:cs typeface="Times New Roman" panose="02020603050405020304" pitchFamily="18" charset="0"/>
                        </a:rPr>
                        <a:t>Terhadap</a:t>
                      </a:r>
                      <a:r>
                        <a:rPr lang="en-US" dirty="0" smtClean="0">
                          <a:latin typeface="Times New Roman" panose="02020603050405020304" pitchFamily="18" charset="0"/>
                          <a:cs typeface="Times New Roman" panose="02020603050405020304" pitchFamily="18" charset="0"/>
                        </a:rPr>
                        <a:t> Purchase Intention </a:t>
                      </a:r>
                      <a:r>
                        <a:rPr lang="en-US" dirty="0" err="1" smtClean="0">
                          <a:latin typeface="Times New Roman" panose="02020603050405020304" pitchFamily="18" charset="0"/>
                          <a:cs typeface="Times New Roman" panose="02020603050405020304" pitchFamily="18" charset="0"/>
                        </a:rPr>
                        <a:t>Produk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Teh</a:t>
                      </a:r>
                      <a:r>
                        <a:rPr lang="en-US" dirty="0" smtClean="0">
                          <a:latin typeface="Times New Roman" panose="02020603050405020304" pitchFamily="18" charset="0"/>
                          <a:cs typeface="Times New Roman" panose="02020603050405020304" pitchFamily="18" charset="0"/>
                        </a:rPr>
                        <a:t> Indonesia</a:t>
                      </a:r>
                      <a:endParaRPr lang="en-US" sz="18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r>
                        <a:rPr lang="en-IN" sz="1600" dirty="0" smtClean="0">
                          <a:effectLst/>
                          <a:latin typeface="Times New Roman" panose="02020603050405020304" pitchFamily="18" charset="0"/>
                          <a:cs typeface="Times New Roman" panose="02020603050405020304" pitchFamily="18" charset="0"/>
                        </a:rPr>
                        <a:t>2022</a:t>
                      </a:r>
                      <a:endParaRPr lang="en-IN" sz="1600" dirty="0">
                        <a:effectLst/>
                        <a:latin typeface="Times New Roman" panose="02020603050405020304" pitchFamily="18" charset="0"/>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US" sz="1600" dirty="0" smtClean="0">
                        <a:effectLst/>
                        <a:latin typeface="Times New Roman" panose="02020603050405020304" pitchFamily="18" charset="0"/>
                        <a:cs typeface="Times New Roman" panose="02020603050405020304" pitchFamily="18" charset="0"/>
                      </a:endParaRPr>
                    </a:p>
                    <a:p>
                      <a:pPr fontAlgn="base"/>
                      <a:endParaRPr lang="en-US" sz="1600" dirty="0" smtClean="0">
                        <a:effectLst/>
                        <a:latin typeface="Times New Roman" panose="02020603050405020304" pitchFamily="18" charset="0"/>
                        <a:cs typeface="Times New Roman" panose="02020603050405020304" pitchFamily="18" charset="0"/>
                      </a:endParaRPr>
                    </a:p>
                    <a:p>
                      <a:pPr fontAlgn="base"/>
                      <a:endParaRPr lang="en-US" sz="1600" dirty="0" smtClean="0">
                        <a:effectLst/>
                        <a:latin typeface="Times New Roman" panose="02020603050405020304" pitchFamily="18" charset="0"/>
                        <a:cs typeface="Times New Roman" panose="02020603050405020304" pitchFamily="18" charset="0"/>
                      </a:endParaRPr>
                    </a:p>
                    <a:p>
                      <a:pPr fontAlgn="base"/>
                      <a:endParaRPr lang="en-US" sz="1600" dirty="0" smtClean="0">
                        <a:effectLst/>
                        <a:latin typeface="Times New Roman" panose="02020603050405020304" pitchFamily="18" charset="0"/>
                        <a:cs typeface="Times New Roman" panose="02020603050405020304" pitchFamily="18" charset="0"/>
                      </a:endParaRPr>
                    </a:p>
                    <a:p>
                      <a:pPr fontAlgn="base"/>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Taufik</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Y., Sari, A. R.,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Zakhra</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A., Ayesha, I.,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Siregar</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A. P.,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Kusnadi</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I. H., &amp;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Tannady</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H.</a:t>
                      </a:r>
                      <a:endParaRPr lang="en-IN" sz="1600" dirty="0">
                        <a:effectLst/>
                        <a:latin typeface="Times New Roman" panose="02020603050405020304" pitchFamily="18" charset="0"/>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dirty="0" err="1" smtClean="0">
                          <a:latin typeface="Times New Roman" panose="02020603050405020304" pitchFamily="18" charset="0"/>
                          <a:cs typeface="Times New Roman" panose="02020603050405020304" pitchFamily="18" charset="0"/>
                        </a:rPr>
                        <a:t>Penelitian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mengkaji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peran</a:t>
                      </a:r>
                      <a:r>
                        <a:rPr lang="en-US" sz="1600" dirty="0" smtClean="0">
                          <a:latin typeface="Times New Roman" panose="02020603050405020304" pitchFamily="18" charset="0"/>
                          <a:cs typeface="Times New Roman" panose="02020603050405020304" pitchFamily="18" charset="0"/>
                        </a:rPr>
                        <a:t> social media marketing </a:t>
                      </a:r>
                      <a:r>
                        <a:rPr lang="en-US" sz="1600" dirty="0" err="1" smtClean="0">
                          <a:latin typeface="Times New Roman" panose="02020603050405020304" pitchFamily="18" charset="0"/>
                          <a:cs typeface="Times New Roman" panose="02020603050405020304" pitchFamily="18" charset="0"/>
                        </a:rPr>
                        <a:t>dan</a:t>
                      </a:r>
                      <a:r>
                        <a:rPr lang="en-US" sz="1600" dirty="0" smtClean="0">
                          <a:latin typeface="Times New Roman" panose="02020603050405020304" pitchFamily="18" charset="0"/>
                          <a:cs typeface="Times New Roman" panose="02020603050405020304" pitchFamily="18" charset="0"/>
                        </a:rPr>
                        <a:t> brand awareness </a:t>
                      </a:r>
                      <a:r>
                        <a:rPr lang="en-US" sz="1600" dirty="0" err="1" smtClean="0">
                          <a:latin typeface="Times New Roman" panose="02020603050405020304" pitchFamily="18" charset="0"/>
                          <a:cs typeface="Times New Roman" panose="02020603050405020304" pitchFamily="18" charset="0"/>
                        </a:rPr>
                        <a:t>dalam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mempengaruhi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niat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beli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produk</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es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teh</a:t>
                      </a:r>
                      <a:r>
                        <a:rPr lang="en-US" sz="1600" dirty="0" smtClean="0">
                          <a:latin typeface="Times New Roman" panose="02020603050405020304" pitchFamily="18" charset="0"/>
                          <a:cs typeface="Times New Roman" panose="02020603050405020304" pitchFamily="18" charset="0"/>
                        </a:rPr>
                        <a:t> di Indonesia. </a:t>
                      </a:r>
                      <a:r>
                        <a:rPr lang="en-US" sz="1600" dirty="0" err="1" smtClean="0">
                          <a:latin typeface="Times New Roman" panose="02020603050405020304" pitchFamily="18" charset="0"/>
                          <a:cs typeface="Times New Roman" panose="02020603050405020304" pitchFamily="18" charset="0"/>
                        </a:rPr>
                        <a:t>Dengan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meningkatnya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penggunaan</a:t>
                      </a:r>
                      <a:r>
                        <a:rPr lang="en-US" sz="1600" dirty="0" smtClean="0">
                          <a:latin typeface="Times New Roman" panose="02020603050405020304" pitchFamily="18" charset="0"/>
                          <a:cs typeface="Times New Roman" panose="02020603050405020304" pitchFamily="18" charset="0"/>
                        </a:rPr>
                        <a:t> media </a:t>
                      </a:r>
                      <a:r>
                        <a:rPr lang="en-US" sz="1600" dirty="0" err="1" smtClean="0">
                          <a:latin typeface="Times New Roman" panose="02020603050405020304" pitchFamily="18" charset="0"/>
                          <a:cs typeface="Times New Roman" panose="02020603050405020304" pitchFamily="18" charset="0"/>
                        </a:rPr>
                        <a:t>sosial</a:t>
                      </a:r>
                      <a:r>
                        <a:rPr lang="en-US" sz="1600" dirty="0" smtClean="0">
                          <a:latin typeface="Times New Roman" panose="02020603050405020304" pitchFamily="18" charset="0"/>
                          <a:cs typeface="Times New Roman" panose="02020603050405020304" pitchFamily="18" charset="0"/>
                        </a:rPr>
                        <a:t> di </a:t>
                      </a:r>
                      <a:r>
                        <a:rPr lang="en-US" sz="1600" dirty="0" err="1" smtClean="0">
                          <a:latin typeface="Times New Roman" panose="02020603050405020304" pitchFamily="18" charset="0"/>
                          <a:cs typeface="Times New Roman" panose="02020603050405020304" pitchFamily="18" charset="0"/>
                        </a:rPr>
                        <a:t>kalangan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konsumen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perusahaan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es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teh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berupaya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memanfaatkan</a:t>
                      </a:r>
                      <a:r>
                        <a:rPr lang="en-US" sz="1600" dirty="0" smtClean="0">
                          <a:latin typeface="Times New Roman" panose="02020603050405020304" pitchFamily="18" charset="0"/>
                          <a:cs typeface="Times New Roman" panose="02020603050405020304" pitchFamily="18" charset="0"/>
                        </a:rPr>
                        <a:t> platform </a:t>
                      </a:r>
                      <a:r>
                        <a:rPr lang="en-US" sz="1600" dirty="0" err="1" smtClean="0">
                          <a:latin typeface="Times New Roman" panose="02020603050405020304" pitchFamily="18" charset="0"/>
                          <a:cs typeface="Times New Roman" panose="02020603050405020304" pitchFamily="18" charset="0"/>
                        </a:rPr>
                        <a:t>ini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untuk</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meningkatkan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kesadaran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merek</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menarik</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perhatian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pelanggan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Melalui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pendekatan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kuantitatif</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penelitian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mengumpulkan</a:t>
                      </a:r>
                      <a:r>
                        <a:rPr lang="en-US" sz="1600" dirty="0" smtClean="0">
                          <a:latin typeface="Times New Roman" panose="02020603050405020304" pitchFamily="18" charset="0"/>
                          <a:cs typeface="Times New Roman" panose="02020603050405020304" pitchFamily="18" charset="0"/>
                        </a:rPr>
                        <a:t> data </a:t>
                      </a:r>
                      <a:r>
                        <a:rPr lang="en-US" sz="1600" dirty="0" err="1" smtClean="0">
                          <a:latin typeface="Times New Roman" panose="02020603050405020304" pitchFamily="18" charset="0"/>
                          <a:cs typeface="Times New Roman" panose="02020603050405020304" pitchFamily="18" charset="0"/>
                        </a:rPr>
                        <a:t>dari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konsumen</a:t>
                      </a:r>
                      <a:r>
                        <a:rPr lang="en-US" sz="1600" dirty="0" smtClean="0">
                          <a:latin typeface="Times New Roman" panose="02020603050405020304" pitchFamily="18" charset="0"/>
                          <a:cs typeface="Times New Roman" panose="02020603050405020304" pitchFamily="18" charset="0"/>
                        </a:rPr>
                        <a:t> yang </a:t>
                      </a:r>
                      <a:r>
                        <a:rPr lang="en-US" sz="1600" dirty="0" err="1" smtClean="0">
                          <a:latin typeface="Times New Roman" panose="02020603050405020304" pitchFamily="18" charset="0"/>
                          <a:cs typeface="Times New Roman" panose="02020603050405020304" pitchFamily="18" charset="0"/>
                        </a:rPr>
                        <a:t>aktif</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menggunakan</a:t>
                      </a:r>
                      <a:r>
                        <a:rPr lang="en-US" sz="1600" dirty="0" smtClean="0">
                          <a:latin typeface="Times New Roman" panose="02020603050405020304" pitchFamily="18" charset="0"/>
                          <a:cs typeface="Times New Roman" panose="02020603050405020304" pitchFamily="18" charset="0"/>
                        </a:rPr>
                        <a:t> media </a:t>
                      </a:r>
                      <a:r>
                        <a:rPr lang="en-US" sz="1600" dirty="0" err="1" smtClean="0">
                          <a:latin typeface="Times New Roman" panose="02020603050405020304" pitchFamily="18" charset="0"/>
                          <a:cs typeface="Times New Roman" panose="02020603050405020304" pitchFamily="18" charset="0"/>
                        </a:rPr>
                        <a:t>sosial</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menganalisis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pengaruh</a:t>
                      </a:r>
                      <a:r>
                        <a:rPr lang="en-US" sz="1600" dirty="0" smtClean="0">
                          <a:latin typeface="Times New Roman" panose="02020603050405020304" pitchFamily="18" charset="0"/>
                          <a:cs typeface="Times New Roman" panose="02020603050405020304" pitchFamily="18" charset="0"/>
                        </a:rPr>
                        <a:t> social media marketing </a:t>
                      </a:r>
                      <a:r>
                        <a:rPr lang="en-US" sz="1600" dirty="0" err="1" smtClean="0">
                          <a:latin typeface="Times New Roman" panose="02020603050405020304" pitchFamily="18" charset="0"/>
                          <a:cs typeface="Times New Roman" panose="02020603050405020304" pitchFamily="18" charset="0"/>
                        </a:rPr>
                        <a:t>serta</a:t>
                      </a:r>
                      <a:r>
                        <a:rPr lang="en-US" sz="1600" dirty="0" smtClean="0">
                          <a:latin typeface="Times New Roman" panose="02020603050405020304" pitchFamily="18" charset="0"/>
                          <a:cs typeface="Times New Roman" panose="02020603050405020304" pitchFamily="18" charset="0"/>
                        </a:rPr>
                        <a:t> brand awareness </a:t>
                      </a:r>
                      <a:r>
                        <a:rPr lang="en-US" sz="1600" dirty="0" err="1" smtClean="0">
                          <a:latin typeface="Times New Roman" panose="02020603050405020304" pitchFamily="18" charset="0"/>
                          <a:cs typeface="Times New Roman" panose="02020603050405020304" pitchFamily="18" charset="0"/>
                        </a:rPr>
                        <a:t>terhadap</a:t>
                      </a:r>
                      <a:r>
                        <a:rPr lang="en-US" sz="1600" dirty="0" smtClean="0">
                          <a:latin typeface="Times New Roman" panose="02020603050405020304" pitchFamily="18" charset="0"/>
                          <a:cs typeface="Times New Roman" panose="02020603050405020304" pitchFamily="18" charset="0"/>
                        </a:rPr>
                        <a:t> purchase intention. </a:t>
                      </a:r>
                      <a:r>
                        <a:rPr lang="en-US" sz="1600" dirty="0" err="1" smtClean="0">
                          <a:latin typeface="Times New Roman" panose="02020603050405020304" pitchFamily="18" charset="0"/>
                          <a:cs typeface="Times New Roman" panose="02020603050405020304" pitchFamily="18" charset="0"/>
                        </a:rPr>
                        <a:t>Hasil</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penelitian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menunjukkan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bahwa</a:t>
                      </a:r>
                      <a:r>
                        <a:rPr lang="en-US" sz="1600" dirty="0" smtClean="0">
                          <a:latin typeface="Times New Roman" panose="02020603050405020304" pitchFamily="18" charset="0"/>
                          <a:cs typeface="Times New Roman" panose="02020603050405020304" pitchFamily="18" charset="0"/>
                        </a:rPr>
                        <a:t> social media marketing </a:t>
                      </a:r>
                      <a:r>
                        <a:rPr lang="en-US" sz="1600" dirty="0" err="1" smtClean="0">
                          <a:latin typeface="Times New Roman" panose="02020603050405020304" pitchFamily="18" charset="0"/>
                          <a:cs typeface="Times New Roman" panose="02020603050405020304" pitchFamily="18" charset="0"/>
                        </a:rPr>
                        <a:t>secara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signifikan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meningkatkan</a:t>
                      </a:r>
                      <a:r>
                        <a:rPr lang="en-US" sz="1600" dirty="0" smtClean="0">
                          <a:latin typeface="Times New Roman" panose="02020603050405020304" pitchFamily="18" charset="0"/>
                          <a:cs typeface="Times New Roman" panose="02020603050405020304" pitchFamily="18" charset="0"/>
                        </a:rPr>
                        <a:t> brand awareness, yang </a:t>
                      </a:r>
                      <a:r>
                        <a:rPr lang="en-US" sz="1600" dirty="0" err="1" smtClean="0">
                          <a:latin typeface="Times New Roman" panose="02020603050405020304" pitchFamily="18" charset="0"/>
                          <a:cs typeface="Times New Roman" panose="02020603050405020304" pitchFamily="18" charset="0"/>
                        </a:rPr>
                        <a:t>pada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gilirannya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berdampak</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positif</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terhadap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niat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beli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produk</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es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teh</a:t>
                      </a:r>
                      <a:r>
                        <a:rPr lang="en-US" sz="1600" dirty="0" smtClean="0">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fontAlgn="base">
                        <a:buFont typeface="Wingdings" panose="05000000000000000000" pitchFamily="2" charset="2"/>
                        <a:buChar char="§"/>
                      </a:pPr>
                      <a:r>
                        <a:rPr lang="en-US" sz="1600" dirty="0" err="1" smtClean="0">
                          <a:latin typeface="Times New Roman" panose="02020603050405020304" pitchFamily="18" charset="0"/>
                          <a:cs typeface="Times New Roman" panose="02020603050405020304" pitchFamily="18" charset="0"/>
                        </a:rPr>
                        <a:t>Pemasaran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melalui</a:t>
                      </a:r>
                      <a:r>
                        <a:rPr lang="en-US" sz="1600" dirty="0" smtClean="0">
                          <a:latin typeface="Times New Roman" panose="02020603050405020304" pitchFamily="18" charset="0"/>
                          <a:cs typeface="Times New Roman" panose="02020603050405020304" pitchFamily="18" charset="0"/>
                        </a:rPr>
                        <a:t> media </a:t>
                      </a:r>
                      <a:r>
                        <a:rPr lang="en-US" sz="1600" dirty="0" err="1" smtClean="0">
                          <a:latin typeface="Times New Roman" panose="02020603050405020304" pitchFamily="18" charset="0"/>
                          <a:cs typeface="Times New Roman" panose="02020603050405020304" pitchFamily="18" charset="0"/>
                        </a:rPr>
                        <a:t>sosial</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dapat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sangat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bergantung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pada</a:t>
                      </a:r>
                      <a:r>
                        <a:rPr lang="en-US" sz="1600" dirty="0" smtClean="0">
                          <a:latin typeface="Times New Roman" panose="02020603050405020304" pitchFamily="18" charset="0"/>
                          <a:cs typeface="Times New Roman" panose="02020603050405020304" pitchFamily="18" charset="0"/>
                        </a:rPr>
                        <a:t> platform </a:t>
                      </a:r>
                      <a:r>
                        <a:rPr lang="en-US" sz="1600" dirty="0" err="1" smtClean="0">
                          <a:latin typeface="Times New Roman" panose="02020603050405020304" pitchFamily="18" charset="0"/>
                          <a:cs typeface="Times New Roman" panose="02020603050405020304" pitchFamily="18" charset="0"/>
                        </a:rPr>
                        <a:t>tertentu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perubahan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algoritma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dapat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mempengaruhi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visibilitas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konten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merek</a:t>
                      </a:r>
                      <a:r>
                        <a:rPr lang="en-US" sz="1600" dirty="0" smtClean="0">
                          <a:latin typeface="Times New Roman" panose="02020603050405020304" pitchFamily="18" charset="0"/>
                          <a:cs typeface="Times New Roman" panose="02020603050405020304" pitchFamily="18" charset="0"/>
                        </a:rPr>
                        <a:t>.</a:t>
                      </a:r>
                    </a:p>
                    <a:p>
                      <a:pPr marL="285750" indent="-285750" fontAlgn="base">
                        <a:buFont typeface="Wingdings" panose="05000000000000000000" pitchFamily="2" charset="2"/>
                        <a:buChar char="§"/>
                      </a:pPr>
                      <a:r>
                        <a:rPr lang="en-US" sz="1600" dirty="0" err="1" smtClean="0">
                          <a:latin typeface="Times New Roman" panose="02020603050405020304" pitchFamily="18" charset="0"/>
                          <a:cs typeface="Times New Roman" panose="02020603050405020304" pitchFamily="18" charset="0"/>
                        </a:rPr>
                        <a:t>Perilaku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konsumen</a:t>
                      </a:r>
                      <a:r>
                        <a:rPr lang="en-US" sz="1600" dirty="0" smtClean="0">
                          <a:latin typeface="Times New Roman" panose="02020603050405020304" pitchFamily="18" charset="0"/>
                          <a:cs typeface="Times New Roman" panose="02020603050405020304" pitchFamily="18" charset="0"/>
                        </a:rPr>
                        <a:t> di media </a:t>
                      </a:r>
                      <a:r>
                        <a:rPr lang="en-US" sz="1600" dirty="0" err="1" smtClean="0">
                          <a:latin typeface="Times New Roman" panose="02020603050405020304" pitchFamily="18" charset="0"/>
                          <a:cs typeface="Times New Roman" panose="02020603050405020304" pitchFamily="18" charset="0"/>
                        </a:rPr>
                        <a:t>sosial</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cepat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berubah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sehingga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strategi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pemasaran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harus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selalu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diperbarui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untuk</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tetap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relevan</a:t>
                      </a:r>
                      <a:r>
                        <a:rPr lang="en-US" sz="1600" dirty="0" smtClean="0">
                          <a:latin typeface="Times New Roman" panose="02020603050405020304" pitchFamily="18" charset="0"/>
                          <a:cs typeface="Times New Roman" panose="02020603050405020304" pitchFamily="18" charset="0"/>
                        </a:rPr>
                        <a:t>.</a:t>
                      </a:r>
                      <a:endPar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06136" y="265205"/>
            <a:ext cx="11658600" cy="6313016"/>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45205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79521" y="265205"/>
            <a:ext cx="9685344" cy="1200329"/>
          </a:xfrm>
          <a:prstGeom prst="rect">
            <a:avLst/>
          </a:prstGeom>
        </p:spPr>
        <p:txBody>
          <a:bodyPr wrap="none">
            <a:spAutoFit/>
          </a:bodyPr>
          <a:lstStyle/>
          <a:p>
            <a:pPr algn="ctr"/>
            <a:r>
              <a:rPr lang="en-US" b="1" dirty="0">
                <a:latin typeface="Times New Roman" pitchFamily="18" charset="0"/>
                <a:cs typeface="Times New Roman" pitchFamily="18" charset="0"/>
              </a:rPr>
              <a:t>LITERATURE </a:t>
            </a:r>
            <a:r>
              <a:rPr lang="en-US" b="1" dirty="0" smtClean="0">
                <a:latin typeface="Times New Roman" pitchFamily="18" charset="0"/>
                <a:cs typeface="Times New Roman" pitchFamily="18" charset="0"/>
              </a:rPr>
              <a:t>SURVEY-5</a:t>
            </a:r>
          </a:p>
          <a:p>
            <a:r>
              <a:rPr lang="en-US" b="1" dirty="0">
                <a:latin typeface="Times New Roman" pitchFamily="18" charset="0"/>
                <a:cs typeface="Times New Roman" pitchFamily="18" charset="0"/>
              </a:rPr>
              <a:t>citation link: </a:t>
            </a:r>
            <a:r>
              <a:rPr lang="en-US" b="1" u="sng" dirty="0">
                <a:solidFill>
                  <a:schemeClr val="accent1"/>
                </a:solidFill>
                <a:latin typeface="Times New Roman" pitchFamily="18" charset="0"/>
                <a:cs typeface="Times New Roman" pitchFamily="18" charset="0"/>
              </a:rPr>
              <a:t>https://pdfs.semanticscholar.org/c67d/77fef541909e32b1988c550dac710a8ec7bb.pdf</a:t>
            </a:r>
            <a:endParaRPr lang="en-US" b="1" u="sng" dirty="0" smtClean="0">
              <a:solidFill>
                <a:schemeClr val="accent1"/>
              </a:solidFill>
              <a:latin typeface="Times New Roman" pitchFamily="18" charset="0"/>
              <a:cs typeface="Times New Roman" pitchFamily="18" charset="0"/>
            </a:endParaRPr>
          </a:p>
          <a:p>
            <a:r>
              <a:rPr lang="en-US" b="1" dirty="0"/>
              <a:t/>
            </a:r>
            <a:br>
              <a:rPr lang="en-US" b="1" dirty="0"/>
            </a:br>
            <a:endParaRPr lang="en-IN" dirty="0"/>
          </a:p>
        </p:txBody>
      </p:sp>
      <p:graphicFrame>
        <p:nvGraphicFramePr>
          <p:cNvPr id="7" name="Table 6"/>
          <p:cNvGraphicFramePr>
            <a:graphicFrameLocks noGrp="1"/>
          </p:cNvGraphicFramePr>
          <p:nvPr>
            <p:extLst/>
          </p:nvPr>
        </p:nvGraphicFramePr>
        <p:xfrm>
          <a:off x="436728" y="1364776"/>
          <a:ext cx="11341290" cy="5131558"/>
        </p:xfrm>
        <a:graphic>
          <a:graphicData uri="http://schemas.openxmlformats.org/drawingml/2006/table">
            <a:tbl>
              <a:tblPr firstRow="1" bandRow="1">
                <a:tableStyleId>{2D5ABB26-0587-4C30-8999-92F81FD0307C}</a:tableStyleId>
              </a:tblPr>
              <a:tblGrid>
                <a:gridCol w="1637732"/>
                <a:gridCol w="805218"/>
                <a:gridCol w="1569492"/>
                <a:gridCol w="4449170"/>
                <a:gridCol w="2879678"/>
              </a:tblGrid>
              <a:tr h="1050961">
                <a:tc>
                  <a:txBody>
                    <a:bodyPr/>
                    <a:lstStyle/>
                    <a:p>
                      <a:pPr algn="ctr">
                        <a:lnSpc>
                          <a:spcPct val="150000"/>
                        </a:lnSpc>
                      </a:pPr>
                      <a:r>
                        <a:rPr lang="en-US" sz="1800" dirty="0" smtClean="0">
                          <a:latin typeface="Times New Roman" panose="02020603050405020304" pitchFamily="18" charset="0"/>
                          <a:cs typeface="Times New Roman" panose="02020603050405020304" pitchFamily="18" charset="0"/>
                        </a:rPr>
                        <a:t>Title</a:t>
                      </a:r>
                      <a:endParaRPr lang="en-US" sz="1800" dirty="0">
                        <a:solidFill>
                          <a:schemeClr val="bg1"/>
                        </a:solidFill>
                        <a:latin typeface="Times New Roman" panose="02020603050405020304" pitchFamily="18" charset="0"/>
                        <a:cs typeface="Times New Roman" panose="02020603050405020304"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800" dirty="0" smtClean="0">
                          <a:latin typeface="Times New Roman" panose="02020603050405020304" pitchFamily="18" charset="0"/>
                          <a:cs typeface="Times New Roman" panose="02020603050405020304" pitchFamily="18" charset="0"/>
                        </a:rPr>
                        <a:t>Year</a:t>
                      </a:r>
                      <a:endParaRPr lang="en-US" sz="1800" dirty="0">
                        <a:solidFill>
                          <a:schemeClr val="bg1"/>
                        </a:solidFill>
                        <a:latin typeface="Times New Roman" panose="02020603050405020304" pitchFamily="18" charset="0"/>
                        <a:cs typeface="Times New Roman" panose="02020603050405020304"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Author</a:t>
                      </a:r>
                    </a:p>
                    <a:p>
                      <a:pPr algn="ctr">
                        <a:lnSpc>
                          <a:spcPct val="150000"/>
                        </a:lnSpc>
                      </a:pPr>
                      <a:endParaRPr lang="en-US" sz="1800" dirty="0">
                        <a:solidFill>
                          <a:schemeClr val="bg1"/>
                        </a:solidFill>
                        <a:latin typeface="Times New Roman" pitchFamily="18" charset="0"/>
                        <a:cs typeface="Times New Roman"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800" dirty="0" smtClean="0">
                          <a:latin typeface="Times New Roman" panose="02020603050405020304" pitchFamily="18" charset="0"/>
                          <a:cs typeface="Times New Roman" panose="02020603050405020304" pitchFamily="18" charset="0"/>
                        </a:rPr>
                        <a:t>Methodology</a:t>
                      </a:r>
                      <a:endParaRPr lang="en-US" sz="1800" dirty="0">
                        <a:solidFill>
                          <a:schemeClr val="bg1"/>
                        </a:solidFill>
                        <a:latin typeface="Times New Roman" panose="02020603050405020304" pitchFamily="18" charset="0"/>
                        <a:cs typeface="Times New Roman" panose="02020603050405020304"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800" dirty="0" smtClean="0">
                          <a:latin typeface="Times New Roman" panose="02020603050405020304" pitchFamily="18" charset="0"/>
                          <a:cs typeface="Times New Roman" panose="02020603050405020304" pitchFamily="18" charset="0"/>
                        </a:rPr>
                        <a:t>Disadvantages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1503" marR="61503"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80597">
                <a:tc>
                  <a:txBody>
                    <a:bodyPr/>
                    <a:lstStyle/>
                    <a:p>
                      <a:pPr fontAlgn="base"/>
                      <a:endParaRPr lang="en-US"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p>
                      <a:pPr fontAlgn="base"/>
                      <a:endParaRPr lang="en-US"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The Influence of User Trust and Experience On User Satisfaction Of E-Commerce Applications During Transactions in Mini Markets Using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Delon</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and McLean Method</a:t>
                      </a: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endParaRPr lang="en-IN" sz="1600" dirty="0" smtClean="0">
                        <a:effectLst/>
                        <a:latin typeface="Times New Roman" panose="02020603050405020304" pitchFamily="18" charset="0"/>
                        <a:cs typeface="Times New Roman" panose="02020603050405020304" pitchFamily="18" charset="0"/>
                      </a:endParaRPr>
                    </a:p>
                    <a:p>
                      <a:pPr fontAlgn="base"/>
                      <a:r>
                        <a:rPr lang="en-IN" sz="1600" dirty="0" smtClean="0">
                          <a:effectLst/>
                          <a:latin typeface="Times New Roman" panose="02020603050405020304" pitchFamily="18" charset="0"/>
                          <a:cs typeface="Times New Roman" panose="02020603050405020304" pitchFamily="18" charset="0"/>
                        </a:rPr>
                        <a:t>2023</a:t>
                      </a:r>
                      <a:endParaRPr lang="en-IN" sz="1600" dirty="0">
                        <a:effectLst/>
                        <a:latin typeface="Times New Roman" panose="02020603050405020304" pitchFamily="18" charset="0"/>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endParaRPr lang="de-DE"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p>
                      <a:pPr fontAlgn="base"/>
                      <a:endParaRPr lang="de-DE"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p>
                      <a:pPr fontAlgn="base"/>
                      <a:endParaRPr lang="de-DE"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p>
                      <a:pPr fontAlgn="base"/>
                      <a:endParaRPr lang="de-DE"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p>
                      <a:pPr fontAlgn="base"/>
                      <a:endParaRPr lang="de-DE"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p>
                      <a:pPr fontAlgn="base"/>
                      <a:r>
                        <a:rPr lang="it-IT" sz="1800" b="0" i="0" kern="1200" dirty="0" smtClean="0">
                          <a:solidFill>
                            <a:schemeClr val="tx1"/>
                          </a:solidFill>
                          <a:effectLst/>
                          <a:latin typeface="Times New Roman" panose="02020603050405020304" pitchFamily="18" charset="0"/>
                          <a:ea typeface="+mn-ea"/>
                          <a:cs typeface="Times New Roman" panose="02020603050405020304" pitchFamily="18" charset="0"/>
                        </a:rPr>
                        <a:t>D. . K. Pramudito, A. . Titin Sumarni, E. . Diah Astuti, B. . Aditi, and Magdalena</a:t>
                      </a:r>
                      <a:endParaRPr lang="en-IN" sz="1600" b="0" dirty="0">
                        <a:effectLst/>
                        <a:latin typeface="Times New Roman" panose="02020603050405020304" pitchFamily="18" charset="0"/>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dirty="0" smtClean="0">
                          <a:latin typeface="Times New Roman" panose="02020603050405020304" pitchFamily="18" charset="0"/>
                          <a:cs typeface="Times New Roman" panose="02020603050405020304" pitchFamily="18" charset="0"/>
                        </a:rPr>
                        <a:t>This study examines the influence of user trust and experience on user satisfaction with e-commerce applications during transactions in mini markets, utilizing the </a:t>
                      </a:r>
                      <a:r>
                        <a:rPr lang="en-US" sz="1600" dirty="0" err="1" smtClean="0">
                          <a:latin typeface="Times New Roman" panose="02020603050405020304" pitchFamily="18" charset="0"/>
                          <a:cs typeface="Times New Roman" panose="02020603050405020304" pitchFamily="18" charset="0"/>
                        </a:rPr>
                        <a:t>Delon</a:t>
                      </a:r>
                      <a:r>
                        <a:rPr lang="en-US" sz="1600" dirty="0" smtClean="0">
                          <a:latin typeface="Times New Roman" panose="02020603050405020304" pitchFamily="18" charset="0"/>
                          <a:cs typeface="Times New Roman" panose="02020603050405020304" pitchFamily="18" charset="0"/>
                        </a:rPr>
                        <a:t> and McLean model as a framework. As the adoption of e-commerce continues to grow, particularly in the context of mini markets, understanding the factors that drive user satisfaction is crucial for enhancing customer loyalty and retention. The research employs a quantitative approach, collecting data from users of various e-commerce platforms operating in mini markets. Results indicate that both user trust and experience significantly contribute to overall user satisfaction, with trust acting as a mediator between user experience and satisfaction levels.</a:t>
                      </a:r>
                      <a:endParaRPr lang="en-US" sz="160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fontAlgn="base">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User trust and experience are subjective, making it difficult to quantify and generalize results across diverse user demographics.</a:t>
                      </a:r>
                    </a:p>
                    <a:p>
                      <a:pPr marL="342900" indent="-342900" fontAlgn="base">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The e-commerce landscape is rapidly evolving, which may render findings less relevant over time as new technologies and practices emerge.</a:t>
                      </a:r>
                      <a:endParaRPr lang="en-IN" sz="1600" dirty="0">
                        <a:effectLst/>
                        <a:latin typeface="Times New Roman" panose="02020603050405020304" pitchFamily="18" charset="0"/>
                        <a:cs typeface="Times New Roman" panose="02020603050405020304" pitchFamily="18" charset="0"/>
                      </a:endParaRPr>
                    </a:p>
                  </a:txBody>
                  <a:tcPr marL="82005" marR="82005" marT="41002" marB="410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06136" y="136478"/>
            <a:ext cx="11658600" cy="6605516"/>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97391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2963" y="1397309"/>
            <a:ext cx="10515600" cy="4351338"/>
          </a:xfrm>
        </p:spPr>
        <p:txBody>
          <a:bodyPr>
            <a:normAutofit/>
          </a:bodyPr>
          <a:lstStyle/>
          <a:p>
            <a:pPr marL="0" indent="0" algn="just">
              <a:lnSpc>
                <a:spcPct val="200000"/>
              </a:lnSpc>
              <a:buNone/>
            </a:pPr>
            <a:r>
              <a:rPr lang="en-IN" sz="2000" b="1" u="sng" dirty="0" smtClean="0">
                <a:latin typeface="Times New Roman" panose="02020603050405020304" pitchFamily="18" charset="0"/>
                <a:cs typeface="Times New Roman" panose="02020603050405020304" pitchFamily="18" charset="0"/>
              </a:rPr>
              <a:t>SOFTWARE REQUIREMENTS</a:t>
            </a:r>
          </a:p>
          <a:p>
            <a:pPr marL="0" indent="0" algn="just">
              <a:lnSpc>
                <a:spcPct val="200000"/>
              </a:lnSpc>
              <a:buNone/>
            </a:pPr>
            <a:endParaRPr lang="en-IN" sz="1800" u="sng" dirty="0" smtClean="0">
              <a:latin typeface="Times New Roman" panose="02020603050405020304" pitchFamily="18" charset="0"/>
              <a:cs typeface="Times New Roman" panose="02020603050405020304" pitchFamily="18" charset="0"/>
            </a:endParaRPr>
          </a:p>
          <a:p>
            <a:pPr lvl="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Operating System          </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Windows </a:t>
            </a:r>
            <a:r>
              <a:rPr lang="en-US" sz="2000" dirty="0" smtClean="0">
                <a:latin typeface="Times New Roman" panose="02020603050405020304" pitchFamily="18" charset="0"/>
                <a:cs typeface="Times New Roman" panose="02020603050405020304" pitchFamily="18" charset="0"/>
              </a:rPr>
              <a:t>10</a:t>
            </a:r>
            <a:endParaRPr lang="en-US" sz="2000" dirty="0">
              <a:latin typeface="Times New Roman" panose="02020603050405020304" pitchFamily="18" charset="0"/>
              <a:cs typeface="Times New Roman" panose="02020603050405020304" pitchFamily="18" charset="0"/>
            </a:endParaRPr>
          </a:p>
          <a:p>
            <a:pPr lvl="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Language Used              </a:t>
            </a:r>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Java </a:t>
            </a:r>
            <a:r>
              <a:rPr lang="en-US" sz="2000" dirty="0" smtClean="0">
                <a:latin typeface="Times New Roman" panose="02020603050405020304" pitchFamily="18" charset="0"/>
                <a:cs typeface="Times New Roman" panose="02020603050405020304" pitchFamily="18" charset="0"/>
              </a:rPr>
              <a:t>17</a:t>
            </a:r>
            <a:endParaRPr lang="en-US" sz="2000" dirty="0">
              <a:latin typeface="Times New Roman" panose="02020603050405020304" pitchFamily="18" charset="0"/>
              <a:cs typeface="Times New Roman" panose="02020603050405020304" pitchFamily="18" charset="0"/>
            </a:endParaRPr>
          </a:p>
          <a:p>
            <a:pPr lvl="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Database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MongoDB</a:t>
            </a:r>
            <a:endParaRPr lang="en-US" sz="2000" dirty="0">
              <a:latin typeface="Times New Roman" panose="02020603050405020304" pitchFamily="18" charset="0"/>
              <a:cs typeface="Times New Roman" panose="02020603050405020304" pitchFamily="18" charset="0"/>
            </a:endParaRPr>
          </a:p>
          <a:p>
            <a:pPr lvl="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User Interface Design    </a:t>
            </a:r>
            <a:r>
              <a:rPr lang="en-US" sz="2000" b="1"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Webapplication</a:t>
            </a:r>
            <a:endParaRPr lang="en-US" sz="20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127078" y="476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latin typeface="Times New Roman" panose="02020603050405020304" pitchFamily="18" charset="0"/>
                <a:cs typeface="Times New Roman" panose="02020603050405020304" pitchFamily="18" charset="0"/>
              </a:rPr>
              <a:t>...</a:t>
            </a:r>
            <a:r>
              <a:rPr lang="en-US" sz="3600" b="1" dirty="0" smtClean="0">
                <a:latin typeface="Times New Roman" panose="02020603050405020304" pitchFamily="18" charset="0"/>
                <a:cs typeface="Times New Roman" panose="02020603050405020304" pitchFamily="18" charset="0"/>
              </a:rPr>
              <a:t>System Requirements…</a:t>
            </a:r>
            <a:endParaRPr lang="en-IN" sz="3600" b="1"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6792466" y="1373188"/>
            <a:ext cx="4566097" cy="4495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buFont typeface="Arial" panose="020B0604020202020204" pitchFamily="34" charset="0"/>
              <a:buNone/>
            </a:pPr>
            <a:r>
              <a:rPr lang="en-IN" sz="2000" b="1" u="sng" dirty="0" smtClean="0">
                <a:latin typeface="Times New Roman" panose="02020603050405020304" pitchFamily="18" charset="0"/>
                <a:cs typeface="Times New Roman" panose="02020603050405020304" pitchFamily="18" charset="0"/>
              </a:rPr>
              <a:t>HARDWARE REQUIREMENTS</a:t>
            </a:r>
          </a:p>
          <a:p>
            <a:pPr marL="0" indent="0" algn="just">
              <a:lnSpc>
                <a:spcPct val="200000"/>
              </a:lnSpc>
              <a:buFont typeface="Arial" panose="020B0604020202020204" pitchFamily="34" charset="0"/>
              <a:buNone/>
            </a:pPr>
            <a:endParaRPr lang="en-IN" sz="1800" u="sng" dirty="0" smtClean="0">
              <a:latin typeface="Times New Roman" panose="02020603050405020304" pitchFamily="18" charset="0"/>
              <a:cs typeface="Times New Roman" panose="02020603050405020304" pitchFamily="18" charset="0"/>
            </a:endParaRPr>
          </a:p>
          <a:p>
            <a:pPr lvl="0">
              <a:lnSpc>
                <a:spcPct val="150000"/>
              </a:lnSpc>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Processor          </a:t>
            </a:r>
            <a:r>
              <a:rPr lang="en-US" sz="2000" b="1"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Intel Core i5</a:t>
            </a:r>
          </a:p>
          <a:p>
            <a:pPr lvl="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Hard Disk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200 GB</a:t>
            </a:r>
          </a:p>
          <a:p>
            <a:pPr lvl="0">
              <a:lnSpc>
                <a:spcPct val="150000"/>
              </a:lnSpc>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Monitor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18’ LED color</a:t>
            </a:r>
          </a:p>
          <a:p>
            <a:pPr lvl="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Mouse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DELL.</a:t>
            </a:r>
          </a:p>
          <a:p>
            <a:pPr lvl="0">
              <a:lnSpc>
                <a:spcPct val="150000"/>
              </a:lnSpc>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Keyboard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110 keys enhanced</a:t>
            </a:r>
          </a:p>
          <a:p>
            <a:pPr lvl="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RAM	              </a:t>
            </a:r>
            <a:r>
              <a:rPr lang="en-US" sz="20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3GB</a:t>
            </a:r>
          </a:p>
          <a:p>
            <a:pPr algn="just">
              <a:lnSpc>
                <a:spcPct val="200000"/>
              </a:lnSpc>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306136" y="265205"/>
            <a:ext cx="11658600" cy="6313016"/>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15619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 Scope Of Project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690688"/>
            <a:ext cx="11505060" cy="4938712"/>
          </a:xfrm>
        </p:spPr>
        <p:txBody>
          <a:bodyPr>
            <a:normAutofit/>
          </a:bodyPr>
          <a:lstStyle/>
          <a:p>
            <a:pPr algn="just">
              <a:lnSpc>
                <a:spcPct val="150000"/>
              </a:lnSpc>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User Roles and Access Control: </a:t>
            </a:r>
            <a:r>
              <a:rPr lang="en-US" sz="1800" dirty="0">
                <a:latin typeface="Times New Roman" panose="02020603050405020304" pitchFamily="18" charset="0"/>
                <a:cs typeface="Times New Roman" panose="02020603050405020304" pitchFamily="18" charset="0"/>
              </a:rPr>
              <a:t>Implementing role-based access for different users, including administrators and employees, to ensure secure and appropriate access to the system</a:t>
            </a:r>
            <a:r>
              <a:rPr lang="en-US" sz="18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q"/>
            </a:pPr>
            <a:r>
              <a:rPr lang="en-US" sz="1800" b="1" dirty="0" smtClean="0">
                <a:latin typeface="Times New Roman" panose="02020603050405020304" pitchFamily="18" charset="0"/>
                <a:cs typeface="Times New Roman" panose="02020603050405020304" pitchFamily="18" charset="0"/>
              </a:rPr>
              <a:t>Employee </a:t>
            </a:r>
            <a:r>
              <a:rPr lang="en-US" sz="1800" b="1" dirty="0">
                <a:latin typeface="Times New Roman" panose="02020603050405020304" pitchFamily="18" charset="0"/>
                <a:cs typeface="Times New Roman" panose="02020603050405020304" pitchFamily="18" charset="0"/>
              </a:rPr>
              <a:t>Data Management: </a:t>
            </a:r>
            <a:r>
              <a:rPr lang="en-US" sz="1800" dirty="0">
                <a:latin typeface="Times New Roman" panose="02020603050405020304" pitchFamily="18" charset="0"/>
                <a:cs typeface="Times New Roman" panose="02020603050405020304" pitchFamily="18" charset="0"/>
              </a:rPr>
              <a:t>Facilitating comprehensive management of employee records, including creation, updating, deletion, and retrieval of information such as personal details, job roles, and performance data</a:t>
            </a:r>
            <a:r>
              <a:rPr lang="en-US" sz="18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q"/>
            </a:pPr>
            <a:r>
              <a:rPr lang="en-US" sz="1800" b="1" dirty="0" smtClean="0">
                <a:latin typeface="Times New Roman" panose="02020603050405020304" pitchFamily="18" charset="0"/>
                <a:cs typeface="Times New Roman" panose="02020603050405020304" pitchFamily="18" charset="0"/>
              </a:rPr>
              <a:t>Authentication </a:t>
            </a:r>
            <a:r>
              <a:rPr lang="en-US" sz="1800" b="1" dirty="0">
                <a:latin typeface="Times New Roman" panose="02020603050405020304" pitchFamily="18" charset="0"/>
                <a:cs typeface="Times New Roman" panose="02020603050405020304" pitchFamily="18" charset="0"/>
              </a:rPr>
              <a:t>and Security: </a:t>
            </a:r>
            <a:r>
              <a:rPr lang="en-US" sz="1800" dirty="0">
                <a:latin typeface="Times New Roman" panose="02020603050405020304" pitchFamily="18" charset="0"/>
                <a:cs typeface="Times New Roman" panose="02020603050405020304" pitchFamily="18" charset="0"/>
              </a:rPr>
              <a:t>Developing a secure authentication mechanism to protect sensitive data and ensure only authorized users can access the system</a:t>
            </a:r>
            <a:r>
              <a:rPr lang="en-US" sz="18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q"/>
            </a:pPr>
            <a:r>
              <a:rPr lang="en-US" sz="1800" b="1" dirty="0" smtClean="0">
                <a:latin typeface="Times New Roman" panose="02020603050405020304" pitchFamily="18" charset="0"/>
                <a:cs typeface="Times New Roman" panose="02020603050405020304" pitchFamily="18" charset="0"/>
              </a:rPr>
              <a:t>User-Friendly </a:t>
            </a:r>
            <a:r>
              <a:rPr lang="en-US" sz="1800" b="1" dirty="0">
                <a:latin typeface="Times New Roman" panose="02020603050405020304" pitchFamily="18" charset="0"/>
                <a:cs typeface="Times New Roman" panose="02020603050405020304" pitchFamily="18" charset="0"/>
              </a:rPr>
              <a:t>Interface: </a:t>
            </a:r>
            <a:r>
              <a:rPr lang="en-US" sz="1800" dirty="0">
                <a:latin typeface="Times New Roman" panose="02020603050405020304" pitchFamily="18" charset="0"/>
                <a:cs typeface="Times New Roman" panose="02020603050405020304" pitchFamily="18" charset="0"/>
              </a:rPr>
              <a:t>Designing an intuitive interface for both administrators and employees, enabling easy navigation and efficient use of system features.</a:t>
            </a: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24321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842963" y="242888"/>
            <a:ext cx="10515600" cy="132556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 Abstract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034" y="1352281"/>
            <a:ext cx="11050074" cy="4932609"/>
          </a:xfrm>
        </p:spPr>
        <p:txBody>
          <a:bodyPr>
            <a:noAutofit/>
          </a:bodyPr>
          <a:lstStyle/>
          <a:p>
            <a:pPr lvl="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Employee Management System (EMS) is a software application designed to help organizations manage their workforce effectively.</a:t>
            </a:r>
          </a:p>
          <a:p>
            <a:pPr lvl="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It provides a centralized platform for storing and organizing employee information, including personal details, job roles, and performance metrics. </a:t>
            </a:r>
          </a:p>
          <a:p>
            <a:pPr lvl="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system enables Admin departments to automate various processes such as hired date, position, department, status, salary, skills, and performance evaluations. </a:t>
            </a:r>
          </a:p>
          <a:p>
            <a:pPr lvl="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With a user-friendly interface, the EMS allows HR personnel to quickly access, update, and analyze employee data, facilitating better decision-making and improved operational efficiency.</a:t>
            </a:r>
          </a:p>
          <a:p>
            <a:pPr lvl="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By streamlining these functions, the EMS not only enhances productivity but also fosters a positive work environment by ensuring that employee needs are addressed promptly and accurately.</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07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690688"/>
            <a:ext cx="11093897" cy="3567112"/>
          </a:xfrm>
        </p:spPr>
        <p:txBody>
          <a:bodyPr>
            <a:noAutofit/>
          </a:bodyPr>
          <a:lstStyle/>
          <a:p>
            <a:pPr algn="just">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 conclusion, employee management systems are vital for optimizing human resources processes, boosting efficiency, and enhancing overall organizational performance. </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They </a:t>
            </a:r>
            <a:r>
              <a:rPr lang="en-US" sz="1800" dirty="0">
                <a:latin typeface="Times New Roman" panose="02020603050405020304" pitchFamily="18" charset="0"/>
                <a:cs typeface="Times New Roman" panose="02020603050405020304" pitchFamily="18" charset="0"/>
              </a:rPr>
              <a:t>provide substantial benefits, including centralized data management, improved communication, and enhanced reporting capabilities, while also mitigating compliance and regulatory risks. </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However</a:t>
            </a:r>
            <a:r>
              <a:rPr lang="en-US" sz="1800" dirty="0">
                <a:latin typeface="Times New Roman" panose="02020603050405020304" pitchFamily="18" charset="0"/>
                <a:cs typeface="Times New Roman" panose="02020603050405020304" pitchFamily="18" charset="0"/>
              </a:rPr>
              <a:t>, organizations must consider potential drawbacks, such as the lack of standardization in implementation and varying technologies, which can complicate vendor comparisons. </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Ongoing </a:t>
            </a:r>
            <a:r>
              <a:rPr lang="en-US" sz="1800" dirty="0">
                <a:latin typeface="Times New Roman" panose="02020603050405020304" pitchFamily="18" charset="0"/>
                <a:cs typeface="Times New Roman" panose="02020603050405020304" pitchFamily="18" charset="0"/>
              </a:rPr>
              <a:t>evaluation and adaptation of the system are crucial to maximizing its value, ensuring that it evolves in alignment with the organization’s goals and workforce dynamics.</a:t>
            </a: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4153657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…Future Enhancement…</a:t>
            </a:r>
            <a:endParaRPr lang="en-IN" sz="3600" dirty="0"/>
          </a:p>
        </p:txBody>
      </p:sp>
      <p:sp>
        <p:nvSpPr>
          <p:cNvPr id="3" name="Content Placeholder 2"/>
          <p:cNvSpPr>
            <a:spLocks noGrp="1"/>
          </p:cNvSpPr>
          <p:nvPr>
            <p:ph idx="1"/>
          </p:nvPr>
        </p:nvSpPr>
        <p:spPr>
          <a:xfrm>
            <a:off x="271463" y="1525588"/>
            <a:ext cx="11209337" cy="5003800"/>
          </a:xfrm>
        </p:spPr>
        <p:txBody>
          <a:bodyPr>
            <a:norm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Mobile Application Development: </a:t>
            </a:r>
            <a:r>
              <a:rPr lang="en-US" sz="1800" dirty="0">
                <a:latin typeface="Times New Roman" panose="02020603050405020304" pitchFamily="18" charset="0"/>
                <a:cs typeface="Times New Roman" panose="02020603050405020304" pitchFamily="18" charset="0"/>
              </a:rPr>
              <a:t>Creating a mobile version of the EMS would enable employees and administrators to access important features and information on the go, increasing flexibility and responsiveness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b="1" dirty="0" smtClean="0">
                <a:latin typeface="Times New Roman" panose="02020603050405020304" pitchFamily="18" charset="0"/>
                <a:cs typeface="Times New Roman" panose="02020603050405020304" pitchFamily="18" charset="0"/>
              </a:rPr>
              <a:t>Integration </a:t>
            </a:r>
            <a:r>
              <a:rPr lang="en-US" sz="1800" b="1" dirty="0">
                <a:latin typeface="Times New Roman" panose="02020603050405020304" pitchFamily="18" charset="0"/>
                <a:cs typeface="Times New Roman" panose="02020603050405020304" pitchFamily="18" charset="0"/>
              </a:rPr>
              <a:t>with Third-Party Applications: </a:t>
            </a:r>
            <a:r>
              <a:rPr lang="en-US" sz="1800" dirty="0">
                <a:latin typeface="Times New Roman" panose="02020603050405020304" pitchFamily="18" charset="0"/>
                <a:cs typeface="Times New Roman" panose="02020603050405020304" pitchFamily="18" charset="0"/>
              </a:rPr>
              <a:t>Enhancing the EMS to integrate with popular tools such as payroll systems, project management software, and collaboration platforms would streamline workflows and improve data consistency across systems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b="1" dirty="0" smtClean="0">
                <a:latin typeface="Times New Roman" panose="02020603050405020304" pitchFamily="18" charset="0"/>
                <a:cs typeface="Times New Roman" panose="02020603050405020304" pitchFamily="18" charset="0"/>
              </a:rPr>
              <a:t>AI </a:t>
            </a:r>
            <a:r>
              <a:rPr lang="en-US" sz="1800" b="1" dirty="0">
                <a:latin typeface="Times New Roman" panose="02020603050405020304" pitchFamily="18" charset="0"/>
                <a:cs typeface="Times New Roman" panose="02020603050405020304" pitchFamily="18" charset="0"/>
              </a:rPr>
              <a:t>and Machine Learning Features: </a:t>
            </a:r>
            <a:r>
              <a:rPr lang="en-US" sz="1800" dirty="0">
                <a:latin typeface="Times New Roman" panose="02020603050405020304" pitchFamily="18" charset="0"/>
                <a:cs typeface="Times New Roman" panose="02020603050405020304" pitchFamily="18" charset="0"/>
              </a:rPr>
              <a:t>Implementing AI-driven analytics could provide insights into employee performance, turnover trends, and </a:t>
            </a:r>
            <a:r>
              <a:rPr lang="en-US" sz="1800" dirty="0" smtClean="0">
                <a:latin typeface="Times New Roman" panose="02020603050405020304" pitchFamily="18" charset="0"/>
                <a:cs typeface="Times New Roman" panose="02020603050405020304" pitchFamily="18" charset="0"/>
              </a:rPr>
              <a:t>workforce </a:t>
            </a:r>
            <a:r>
              <a:rPr lang="en-US" sz="1800" dirty="0">
                <a:latin typeface="Times New Roman" panose="02020603050405020304" pitchFamily="18" charset="0"/>
                <a:cs typeface="Times New Roman" panose="02020603050405020304" pitchFamily="18" charset="0"/>
              </a:rPr>
              <a:t>optimization, helping organizations make data-informed decisions.</a:t>
            </a: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8883141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63" y="2027657"/>
            <a:ext cx="11658600" cy="1325563"/>
          </a:xfrm>
        </p:spPr>
        <p:txBody>
          <a:bodyPr/>
          <a:lstStyle/>
          <a:p>
            <a:pPr algn="ct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References…</a:t>
            </a:r>
            <a:endParaRPr lang="en-IN" b="1"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3074" name="Picture 2" descr="Reference Books Search Monotone Icon In Powerpoint Pptx Png And Editable  Eps Format"/>
          <p:cNvPicPr>
            <a:picLocks noChangeAspect="1" noChangeArrowheads="1"/>
          </p:cNvPicPr>
          <p:nvPr/>
        </p:nvPicPr>
        <p:blipFill rotWithShape="1">
          <a:blip r:embed="rId2">
            <a:extLst>
              <a:ext uri="{28A0092B-C50C-407E-A947-70E740481C1C}">
                <a14:useLocalDpi xmlns:a14="http://schemas.microsoft.com/office/drawing/2010/main" val="0"/>
              </a:ext>
            </a:extLst>
          </a:blip>
          <a:srcRect t="16797"/>
          <a:stretch/>
        </p:blipFill>
        <p:spPr bwMode="auto">
          <a:xfrm>
            <a:off x="3023773" y="3263900"/>
            <a:ext cx="6458318" cy="30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506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…Reference Paper…</a:t>
            </a:r>
            <a:endParaRPr lang="en-IN" sz="3600" dirty="0"/>
          </a:p>
        </p:txBody>
      </p:sp>
      <p:sp>
        <p:nvSpPr>
          <p:cNvPr id="3" name="Content Placeholder 2"/>
          <p:cNvSpPr>
            <a:spLocks noGrp="1"/>
          </p:cNvSpPr>
          <p:nvPr>
            <p:ph idx="1"/>
          </p:nvPr>
        </p:nvSpPr>
        <p:spPr>
          <a:xfrm>
            <a:off x="589697" y="1009934"/>
            <a:ext cx="11012606" cy="5183578"/>
          </a:xfrm>
        </p:spPr>
        <p:txBody>
          <a:bodyPr>
            <a:noAutofit/>
          </a:bodyPr>
          <a:lstStyle/>
          <a:p>
            <a:pPr>
              <a:lnSpc>
                <a:spcPct val="150000"/>
              </a:lnSpc>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Tannady</a:t>
            </a:r>
            <a:r>
              <a:rPr lang="en-US" sz="1600" dirty="0">
                <a:latin typeface="Times New Roman" panose="02020603050405020304" pitchFamily="18" charset="0"/>
                <a:cs typeface="Times New Roman" panose="02020603050405020304" pitchFamily="18" charset="0"/>
              </a:rPr>
              <a:t>, H., </a:t>
            </a:r>
            <a:r>
              <a:rPr lang="en-US" sz="1600" dirty="0" err="1">
                <a:latin typeface="Times New Roman" panose="02020603050405020304" pitchFamily="18" charset="0"/>
                <a:cs typeface="Times New Roman" panose="02020603050405020304" pitchFamily="18" charset="0"/>
              </a:rPr>
              <a:t>Dewi</a:t>
            </a:r>
            <a:r>
              <a:rPr lang="en-US" sz="1600" dirty="0">
                <a:latin typeface="Times New Roman" panose="02020603050405020304" pitchFamily="18" charset="0"/>
                <a:cs typeface="Times New Roman" panose="02020603050405020304" pitchFamily="18" charset="0"/>
              </a:rPr>
              <a:t>, C. S., &amp; Gilbert. (2024). Exploring Role of Technology Performance Expectancy, Application Effort Expectancy, Perceived Risk and Perceived Cost On Digital Behavioral Intention of </a:t>
            </a:r>
            <a:r>
              <a:rPr lang="en-US" sz="1600" dirty="0" err="1">
                <a:latin typeface="Times New Roman" panose="02020603050405020304" pitchFamily="18" charset="0"/>
                <a:cs typeface="Times New Roman" panose="02020603050405020304" pitchFamily="18" charset="0"/>
              </a:rPr>
              <a:t>GoFood</a:t>
            </a:r>
            <a:r>
              <a:rPr lang="en-US" sz="1600" dirty="0">
                <a:latin typeface="Times New Roman" panose="02020603050405020304" pitchFamily="18" charset="0"/>
                <a:cs typeface="Times New Roman" panose="02020603050405020304" pitchFamily="18" charset="0"/>
              </a:rPr>
              <a:t> Users. </a:t>
            </a:r>
            <a:r>
              <a:rPr lang="en-US" sz="1600" dirty="0" err="1">
                <a:latin typeface="Times New Roman" panose="02020603050405020304" pitchFamily="18" charset="0"/>
                <a:cs typeface="Times New Roman" panose="02020603050405020304" pitchFamily="18" charset="0"/>
              </a:rPr>
              <a:t>Jurnal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Informasi</a:t>
            </a:r>
            <a:r>
              <a:rPr lang="en-US" sz="1600" dirty="0">
                <a:latin typeface="Times New Roman" panose="02020603050405020304" pitchFamily="18" charset="0"/>
                <a:cs typeface="Times New Roman" panose="02020603050405020304" pitchFamily="18" charset="0"/>
              </a:rPr>
              <a:t> Dan </a:t>
            </a:r>
            <a:r>
              <a:rPr lang="en-US" sz="1600" dirty="0" err="1">
                <a:latin typeface="Times New Roman" panose="02020603050405020304" pitchFamily="18" charset="0"/>
                <a:cs typeface="Times New Roman" panose="02020603050405020304" pitchFamily="18" charset="0"/>
              </a:rPr>
              <a:t>Teknologi</a:t>
            </a:r>
            <a:r>
              <a:rPr lang="en-US" sz="1600" dirty="0">
                <a:latin typeface="Times New Roman" panose="02020603050405020304" pitchFamily="18" charset="0"/>
                <a:cs typeface="Times New Roman" panose="02020603050405020304" pitchFamily="18" charset="0"/>
              </a:rPr>
              <a:t>, 6(1), 80-85. https://doi.org/10.60083/jidt.v6i1.477</a:t>
            </a:r>
          </a:p>
          <a:p>
            <a:pPr>
              <a:lnSpc>
                <a:spcPct val="150000"/>
              </a:lnSpc>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Yumhi</a:t>
            </a:r>
            <a:r>
              <a:rPr lang="en-US" sz="1600" dirty="0">
                <a:latin typeface="Times New Roman" panose="02020603050405020304" pitchFamily="18" charset="0"/>
                <a:cs typeface="Times New Roman" panose="02020603050405020304" pitchFamily="18" charset="0"/>
              </a:rPr>
              <a:t>, Y., &amp; Noor, J. (2022). Entrepreneurıal Orıentatıon and Transformatıonal Leadershıp As Determınants of Employee Creatıvıty: The Medıatıng Role of Knowledge Sharıng. APMBA (Asia Pacific Management and Business Application), 10(3), 307-318.</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Noor, J., </a:t>
            </a:r>
            <a:r>
              <a:rPr lang="en-US" sz="1600" dirty="0" err="1">
                <a:latin typeface="Times New Roman" panose="02020603050405020304" pitchFamily="18" charset="0"/>
                <a:cs typeface="Times New Roman" panose="02020603050405020304" pitchFamily="18" charset="0"/>
              </a:rPr>
              <a:t>Tunnufus</a:t>
            </a:r>
            <a:r>
              <a:rPr lang="en-US" sz="1600" dirty="0">
                <a:latin typeface="Times New Roman" panose="02020603050405020304" pitchFamily="18" charset="0"/>
                <a:cs typeface="Times New Roman" panose="02020603050405020304" pitchFamily="18" charset="0"/>
              </a:rPr>
              <a:t>, Z., </a:t>
            </a:r>
            <a:r>
              <a:rPr lang="en-US" sz="1600" dirty="0" err="1">
                <a:latin typeface="Times New Roman" panose="02020603050405020304" pitchFamily="18" charset="0"/>
                <a:cs typeface="Times New Roman" panose="02020603050405020304" pitchFamily="18" charset="0"/>
              </a:rPr>
              <a:t>Handrian</a:t>
            </a:r>
            <a:r>
              <a:rPr lang="en-US" sz="1600" dirty="0">
                <a:latin typeface="Times New Roman" panose="02020603050405020304" pitchFamily="18" charset="0"/>
                <a:cs typeface="Times New Roman" panose="02020603050405020304" pitchFamily="18" charset="0"/>
              </a:rPr>
              <a:t>, V. Y., &amp; </a:t>
            </a:r>
            <a:r>
              <a:rPr lang="en-US" sz="1600" dirty="0" err="1">
                <a:latin typeface="Times New Roman" panose="02020603050405020304" pitchFamily="18" charset="0"/>
                <a:cs typeface="Times New Roman" panose="02020603050405020304" pitchFamily="18" charset="0"/>
              </a:rPr>
              <a:t>Yumhi</a:t>
            </a:r>
            <a:r>
              <a:rPr lang="en-US" sz="1600" dirty="0">
                <a:latin typeface="Times New Roman" panose="02020603050405020304" pitchFamily="18" charset="0"/>
                <a:cs typeface="Times New Roman" panose="02020603050405020304" pitchFamily="18" charset="0"/>
              </a:rPr>
              <a:t>, Y. (2023). Green human resources management practices, leadership style and employee engagement: Green banking context. </a:t>
            </a:r>
            <a:r>
              <a:rPr lang="en-US" sz="1600" dirty="0" err="1">
                <a:latin typeface="Times New Roman" panose="02020603050405020304" pitchFamily="18" charset="0"/>
                <a:cs typeface="Times New Roman" panose="02020603050405020304" pitchFamily="18" charset="0"/>
              </a:rPr>
              <a:t>Heliyon</a:t>
            </a:r>
            <a:r>
              <a:rPr lang="en-US" sz="1600" dirty="0">
                <a:latin typeface="Times New Roman" panose="02020603050405020304" pitchFamily="18" charset="0"/>
                <a:cs typeface="Times New Roman" panose="02020603050405020304" pitchFamily="18" charset="0"/>
              </a:rPr>
              <a:t>, 9(12).</a:t>
            </a:r>
          </a:p>
          <a:p>
            <a:pPr>
              <a:lnSpc>
                <a:spcPct val="150000"/>
              </a:lnSpc>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annady</a:t>
            </a:r>
            <a:r>
              <a:rPr lang="en-US" sz="1600" dirty="0">
                <a:latin typeface="Times New Roman" panose="02020603050405020304" pitchFamily="18" charset="0"/>
                <a:cs typeface="Times New Roman" panose="02020603050405020304" pitchFamily="18" charset="0"/>
              </a:rPr>
              <a:t>, H., </a:t>
            </a:r>
            <a:r>
              <a:rPr lang="en-US" sz="1600" dirty="0" err="1">
                <a:latin typeface="Times New Roman" panose="02020603050405020304" pitchFamily="18" charset="0"/>
                <a:cs typeface="Times New Roman" panose="02020603050405020304" pitchFamily="18" charset="0"/>
              </a:rPr>
              <a:t>Andry</a:t>
            </a:r>
            <a:r>
              <a:rPr lang="en-US" sz="1600" dirty="0">
                <a:latin typeface="Times New Roman" panose="02020603050405020304" pitchFamily="18" charset="0"/>
                <a:cs typeface="Times New Roman" panose="02020603050405020304" pitchFamily="18" charset="0"/>
              </a:rPr>
              <a:t>, J. F., &amp; </a:t>
            </a:r>
            <a:r>
              <a:rPr lang="en-US" sz="1600" dirty="0" err="1">
                <a:latin typeface="Times New Roman" panose="02020603050405020304" pitchFamily="18" charset="0"/>
                <a:cs typeface="Times New Roman" panose="02020603050405020304" pitchFamily="18" charset="0"/>
              </a:rPr>
              <a:t>Nurprihatin</a:t>
            </a:r>
            <a:r>
              <a:rPr lang="en-US" sz="1600" dirty="0">
                <a:latin typeface="Times New Roman" panose="02020603050405020304" pitchFamily="18" charset="0"/>
                <a:cs typeface="Times New Roman" panose="02020603050405020304" pitchFamily="18" charset="0"/>
              </a:rPr>
              <a:t>, F. (2020, March). Determinants factors toward the performance of the employee in the crude palm oil industry in West Sumatera, Indonesia. In IOP Conference Series: Materials Science and Engineering (Vol. 771, No. 1, p. 012066). IOP Publishing.</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Chen, Z., &amp; </a:t>
            </a:r>
            <a:r>
              <a:rPr lang="en-US" sz="1600" dirty="0" err="1">
                <a:latin typeface="Times New Roman" panose="02020603050405020304" pitchFamily="18" charset="0"/>
                <a:cs typeface="Times New Roman" panose="02020603050405020304" pitchFamily="18" charset="0"/>
              </a:rPr>
              <a:t>Xu</a:t>
            </a:r>
            <a:r>
              <a:rPr lang="en-US" sz="1600" dirty="0">
                <a:latin typeface="Times New Roman" panose="02020603050405020304" pitchFamily="18" charset="0"/>
                <a:cs typeface="Times New Roman" panose="02020603050405020304" pitchFamily="18" charset="0"/>
              </a:rPr>
              <a:t>, X, "Study on Construction of Knowledge Management System Based on Enhancing Core Competence of Industrial Clusters," International Journal of Business and Management, vol. 5, no. 3, pp. 217–222, 2020</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5" name="Rectangle 4"/>
          <p:cNvSpPr/>
          <p:nvPr/>
        </p:nvSpPr>
        <p:spPr>
          <a:xfrm>
            <a:off x="306136" y="265205"/>
            <a:ext cx="11658600" cy="6313016"/>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335226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…Reference Paper</a:t>
            </a:r>
            <a:r>
              <a:rPr lang="en-IN" sz="3600" b="1" dirty="0" smtClean="0">
                <a:latin typeface="Times New Roman" panose="02020603050405020304" pitchFamily="18" charset="0"/>
                <a:cs typeface="Times New Roman" panose="02020603050405020304" pitchFamily="18" charset="0"/>
                <a:sym typeface="Symbol" panose="05050102010706020507" pitchFamily="18" charset="2"/>
              </a:rPr>
              <a:t>…</a:t>
            </a:r>
            <a:endParaRPr lang="en-IN" sz="3600" dirty="0"/>
          </a:p>
        </p:txBody>
      </p:sp>
      <p:sp>
        <p:nvSpPr>
          <p:cNvPr id="3" name="Content Placeholder 2"/>
          <p:cNvSpPr>
            <a:spLocks noGrp="1"/>
          </p:cNvSpPr>
          <p:nvPr>
            <p:ph idx="1"/>
          </p:nvPr>
        </p:nvSpPr>
        <p:spPr>
          <a:xfrm>
            <a:off x="589697" y="1009934"/>
            <a:ext cx="11012606" cy="5183578"/>
          </a:xfrm>
        </p:spPr>
        <p:txBody>
          <a:bodyPr>
            <a:noAutofit/>
          </a:bodyPr>
          <a:lstStyle/>
          <a:p>
            <a:pPr>
              <a:lnSpc>
                <a:spcPct val="150000"/>
              </a:lnSpc>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Nurprihatin</a:t>
            </a:r>
            <a:r>
              <a:rPr lang="en-US" sz="1600" dirty="0">
                <a:latin typeface="Times New Roman" panose="02020603050405020304" pitchFamily="18" charset="0"/>
                <a:cs typeface="Times New Roman" panose="02020603050405020304" pitchFamily="18" charset="0"/>
              </a:rPr>
              <a:t>, F., </a:t>
            </a:r>
            <a:r>
              <a:rPr lang="en-US" sz="1600" dirty="0" err="1">
                <a:latin typeface="Times New Roman" panose="02020603050405020304" pitchFamily="18" charset="0"/>
                <a:cs typeface="Times New Roman" panose="02020603050405020304" pitchFamily="18" charset="0"/>
              </a:rPr>
              <a:t>Jayadi</a:t>
            </a:r>
            <a:r>
              <a:rPr lang="en-US" sz="1600" dirty="0">
                <a:latin typeface="Times New Roman" panose="02020603050405020304" pitchFamily="18" charset="0"/>
                <a:cs typeface="Times New Roman" panose="02020603050405020304" pitchFamily="18" charset="0"/>
              </a:rPr>
              <a:t>, E. L., &amp; </a:t>
            </a:r>
            <a:r>
              <a:rPr lang="en-US" sz="1600" dirty="0" err="1">
                <a:latin typeface="Times New Roman" panose="02020603050405020304" pitchFamily="18" charset="0"/>
                <a:cs typeface="Times New Roman" panose="02020603050405020304" pitchFamily="18" charset="0"/>
              </a:rPr>
              <a:t>Tannady</a:t>
            </a:r>
            <a:r>
              <a:rPr lang="en-US" sz="1600" dirty="0">
                <a:latin typeface="Times New Roman" panose="02020603050405020304" pitchFamily="18" charset="0"/>
                <a:cs typeface="Times New Roman" panose="02020603050405020304" pitchFamily="18" charset="0"/>
              </a:rPr>
              <a:t>, H. (2020). Comparing heuristic methods' performance for pure flow shop scheduling under </a:t>
            </a:r>
            <a:r>
              <a:rPr lang="en-US" sz="1600" dirty="0" err="1">
                <a:latin typeface="Times New Roman" panose="02020603050405020304" pitchFamily="18" charset="0"/>
                <a:cs typeface="Times New Roman" panose="02020603050405020304" pitchFamily="18" charset="0"/>
              </a:rPr>
              <a:t>certainand</a:t>
            </a:r>
            <a:r>
              <a:rPr lang="en-US" sz="1600" dirty="0">
                <a:latin typeface="Times New Roman" panose="02020603050405020304" pitchFamily="18" charset="0"/>
                <a:cs typeface="Times New Roman" panose="02020603050405020304" pitchFamily="18" charset="0"/>
              </a:rPr>
              <a:t> uncertain demand. Management and production engineering review.</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Lestari, A. S., &amp; </a:t>
            </a:r>
            <a:r>
              <a:rPr lang="en-US" sz="1600" dirty="0" err="1">
                <a:latin typeface="Times New Roman" panose="02020603050405020304" pitchFamily="18" charset="0"/>
                <a:cs typeface="Times New Roman" panose="02020603050405020304" pitchFamily="18" charset="0"/>
              </a:rPr>
              <a:t>Hamka</a:t>
            </a:r>
            <a:r>
              <a:rPr lang="en-US" sz="1600" dirty="0">
                <a:latin typeface="Times New Roman" panose="02020603050405020304" pitchFamily="18" charset="0"/>
                <a:cs typeface="Times New Roman" panose="02020603050405020304" pitchFamily="18" charset="0"/>
              </a:rPr>
              <a:t>, S. R, "Analysis of the Components of Knowledge Management on the Postgraduate IAIN </a:t>
            </a:r>
            <a:r>
              <a:rPr lang="en-US" sz="1600" dirty="0" err="1">
                <a:latin typeface="Times New Roman" panose="02020603050405020304" pitchFamily="18" charset="0"/>
                <a:cs typeface="Times New Roman" panose="02020603050405020304" pitchFamily="18" charset="0"/>
              </a:rPr>
              <a:t>Kendari</a:t>
            </a:r>
            <a:r>
              <a:rPr lang="en-US" sz="1600" dirty="0">
                <a:latin typeface="Times New Roman" panose="02020603050405020304" pitchFamily="18" charset="0"/>
                <a:cs typeface="Times New Roman" panose="02020603050405020304" pitchFamily="18" charset="0"/>
              </a:rPr>
              <a:t>," Advances in Social Science, Education and Humanities Research, vol. 261, pp. 19–22, 2018.</a:t>
            </a:r>
          </a:p>
          <a:p>
            <a:pPr>
              <a:lnSpc>
                <a:spcPct val="150000"/>
              </a:lnSpc>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Nawawi</a:t>
            </a:r>
            <a:r>
              <a:rPr lang="en-US" sz="1600" dirty="0">
                <a:latin typeface="Times New Roman" panose="02020603050405020304" pitchFamily="18" charset="0"/>
                <a:cs typeface="Times New Roman" panose="02020603050405020304" pitchFamily="18" charset="0"/>
              </a:rPr>
              <a:t>, I, "Knowledge Management: Theory and Application in Realizing the Competitiveness of Business and Public Organizations," Bogor: </a:t>
            </a:r>
            <a:r>
              <a:rPr lang="en-US" sz="1600" dirty="0" err="1">
                <a:latin typeface="Times New Roman" panose="02020603050405020304" pitchFamily="18" charset="0"/>
                <a:cs typeface="Times New Roman" panose="02020603050405020304" pitchFamily="18" charset="0"/>
              </a:rPr>
              <a:t>Ghalia</a:t>
            </a:r>
            <a:r>
              <a:rPr lang="en-US" sz="1600" dirty="0">
                <a:latin typeface="Times New Roman" panose="02020603050405020304" pitchFamily="18" charset="0"/>
                <a:cs typeface="Times New Roman" panose="02020603050405020304" pitchFamily="18" charset="0"/>
              </a:rPr>
              <a:t> Indonesia, 2022.</a:t>
            </a:r>
          </a:p>
          <a:p>
            <a:pPr>
              <a:lnSpc>
                <a:spcPct val="150000"/>
              </a:lnSpc>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Fajariah</a:t>
            </a:r>
            <a:r>
              <a:rPr lang="en-US" sz="1600" dirty="0">
                <a:latin typeface="Times New Roman" panose="02020603050405020304" pitchFamily="18" charset="0"/>
                <a:cs typeface="Times New Roman" panose="02020603050405020304" pitchFamily="18" charset="0"/>
              </a:rPr>
              <a:t>, F., </a:t>
            </a:r>
            <a:r>
              <a:rPr lang="en-US" sz="1600" dirty="0" err="1">
                <a:latin typeface="Times New Roman" panose="02020603050405020304" pitchFamily="18" charset="0"/>
                <a:cs typeface="Times New Roman" panose="02020603050405020304" pitchFamily="18" charset="0"/>
              </a:rPr>
              <a:t>Saragih</a:t>
            </a:r>
            <a:r>
              <a:rPr lang="en-US" sz="1600" dirty="0">
                <a:latin typeface="Times New Roman" panose="02020603050405020304" pitchFamily="18" charset="0"/>
                <a:cs typeface="Times New Roman" panose="02020603050405020304" pitchFamily="18" charset="0"/>
              </a:rPr>
              <a:t>, H., </a:t>
            </a:r>
            <a:r>
              <a:rPr lang="en-US" sz="1600" dirty="0" err="1">
                <a:latin typeface="Times New Roman" panose="02020603050405020304" pitchFamily="18" charset="0"/>
                <a:cs typeface="Times New Roman" panose="02020603050405020304" pitchFamily="18" charset="0"/>
              </a:rPr>
              <a:t>Dharmawan</a:t>
            </a:r>
            <a:r>
              <a:rPr lang="en-US" sz="1600" dirty="0">
                <a:latin typeface="Times New Roman" panose="02020603050405020304" pitchFamily="18" charset="0"/>
                <a:cs typeface="Times New Roman" panose="02020603050405020304" pitchFamily="18" charset="0"/>
              </a:rPr>
              <a:t>, D., </a:t>
            </a:r>
            <a:r>
              <a:rPr lang="en-US" sz="1600" dirty="0" err="1">
                <a:latin typeface="Times New Roman" panose="02020603050405020304" pitchFamily="18" charset="0"/>
                <a:cs typeface="Times New Roman" panose="02020603050405020304" pitchFamily="18" charset="0"/>
              </a:rPr>
              <a:t>Judijanto</a:t>
            </a:r>
            <a:r>
              <a:rPr lang="en-US" sz="1600" dirty="0">
                <a:latin typeface="Times New Roman" panose="02020603050405020304" pitchFamily="18" charset="0"/>
                <a:cs typeface="Times New Roman" panose="02020603050405020304" pitchFamily="18" charset="0"/>
              </a:rPr>
              <a:t>, L., &amp; </a:t>
            </a:r>
            <a:r>
              <a:rPr lang="en-US" sz="1600" dirty="0" err="1">
                <a:latin typeface="Times New Roman" panose="02020603050405020304" pitchFamily="18" charset="0"/>
                <a:cs typeface="Times New Roman" panose="02020603050405020304" pitchFamily="18" charset="0"/>
              </a:rPr>
              <a:t>Munizu</a:t>
            </a:r>
            <a:r>
              <a:rPr lang="en-US" sz="1600" dirty="0">
                <a:latin typeface="Times New Roman" panose="02020603050405020304" pitchFamily="18" charset="0"/>
                <a:cs typeface="Times New Roman" panose="02020603050405020304" pitchFamily="18" charset="0"/>
              </a:rPr>
              <a:t>, M. (2023). Application of Principal Component Analysis and Maximum Likelihood Estimation Method to Identify the Determinant Factors Intention to Use of </a:t>
            </a:r>
            <a:r>
              <a:rPr lang="en-US" sz="1600" dirty="0" err="1">
                <a:latin typeface="Times New Roman" panose="02020603050405020304" pitchFamily="18" charset="0"/>
                <a:cs typeface="Times New Roman" panose="02020603050405020304" pitchFamily="18" charset="0"/>
              </a:rPr>
              <a:t>Paylater</a:t>
            </a:r>
            <a:r>
              <a:rPr lang="en-US" sz="1600" dirty="0">
                <a:latin typeface="Times New Roman" panose="02020603050405020304" pitchFamily="18" charset="0"/>
                <a:cs typeface="Times New Roman" panose="02020603050405020304" pitchFamily="18" charset="0"/>
              </a:rPr>
              <a:t> in E-Commerce. </a:t>
            </a:r>
            <a:r>
              <a:rPr lang="en-US" sz="1600" dirty="0" err="1">
                <a:latin typeface="Times New Roman" panose="02020603050405020304" pitchFamily="18" charset="0"/>
                <a:cs typeface="Times New Roman" panose="02020603050405020304" pitchFamily="18" charset="0"/>
              </a:rPr>
              <a:t>Jurnal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Informasi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Teknologi</a:t>
            </a:r>
            <a:r>
              <a:rPr lang="en-US" sz="1600" dirty="0">
                <a:latin typeface="Times New Roman" panose="02020603050405020304" pitchFamily="18" charset="0"/>
                <a:cs typeface="Times New Roman" panose="02020603050405020304" pitchFamily="18" charset="0"/>
              </a:rPr>
              <a:t>, 118-123.</a:t>
            </a:r>
          </a:p>
          <a:p>
            <a:pPr>
              <a:lnSpc>
                <a:spcPct val="150000"/>
              </a:lnSpc>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Dharmawan</a:t>
            </a:r>
            <a:r>
              <a:rPr lang="en-US" sz="1600" dirty="0">
                <a:latin typeface="Times New Roman" panose="02020603050405020304" pitchFamily="18" charset="0"/>
                <a:cs typeface="Times New Roman" panose="02020603050405020304" pitchFamily="18" charset="0"/>
              </a:rPr>
              <a:t>, D., </a:t>
            </a:r>
            <a:r>
              <a:rPr lang="en-US" sz="1600" dirty="0" err="1">
                <a:latin typeface="Times New Roman" panose="02020603050405020304" pitchFamily="18" charset="0"/>
                <a:cs typeface="Times New Roman" panose="02020603050405020304" pitchFamily="18" charset="0"/>
              </a:rPr>
              <a:t>Judijanto</a:t>
            </a:r>
            <a:r>
              <a:rPr lang="en-US" sz="1600" dirty="0">
                <a:latin typeface="Times New Roman" panose="02020603050405020304" pitchFamily="18" charset="0"/>
                <a:cs typeface="Times New Roman" panose="02020603050405020304" pitchFamily="18" charset="0"/>
              </a:rPr>
              <a:t>, L., </a:t>
            </a:r>
            <a:r>
              <a:rPr lang="en-US" sz="1600" dirty="0" err="1">
                <a:latin typeface="Times New Roman" panose="02020603050405020304" pitchFamily="18" charset="0"/>
                <a:cs typeface="Times New Roman" panose="02020603050405020304" pitchFamily="18" charset="0"/>
              </a:rPr>
              <a:t>Rahmi</a:t>
            </a:r>
            <a:r>
              <a:rPr lang="en-US" sz="1600" dirty="0">
                <a:latin typeface="Times New Roman" panose="02020603050405020304" pitchFamily="18" charset="0"/>
                <a:cs typeface="Times New Roman" panose="02020603050405020304" pitchFamily="18" charset="0"/>
              </a:rPr>
              <a:t>, N., &amp; </a:t>
            </a:r>
            <a:r>
              <a:rPr lang="en-US" sz="1600" dirty="0" err="1">
                <a:latin typeface="Times New Roman" panose="02020603050405020304" pitchFamily="18" charset="0"/>
                <a:cs typeface="Times New Roman" panose="02020603050405020304" pitchFamily="18" charset="0"/>
              </a:rPr>
              <a:t>Lotte</a:t>
            </a:r>
            <a:r>
              <a:rPr lang="en-US" sz="1600" dirty="0">
                <a:latin typeface="Times New Roman" panose="02020603050405020304" pitchFamily="18" charset="0"/>
                <a:cs typeface="Times New Roman" panose="02020603050405020304" pitchFamily="18" charset="0"/>
              </a:rPr>
              <a:t>, L. N. A. (2023). Analysis Of The Influence Of E-Word Of Mouth, Brand Image And E-Service Quality On Repurchase Intention Of Digital Bank Customers. JEMSI (</a:t>
            </a:r>
            <a:r>
              <a:rPr lang="en-US" sz="1600" dirty="0" err="1">
                <a:latin typeface="Times New Roman" panose="02020603050405020304" pitchFamily="18" charset="0"/>
                <a:cs typeface="Times New Roman" panose="02020603050405020304" pitchFamily="18" charset="0"/>
              </a:rPr>
              <a:t>Jurnal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Ekonomi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Manajemen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Akuntansi</a:t>
            </a:r>
            <a:r>
              <a:rPr lang="en-US" sz="1600" dirty="0">
                <a:latin typeface="Times New Roman" panose="02020603050405020304" pitchFamily="18" charset="0"/>
                <a:cs typeface="Times New Roman" panose="02020603050405020304" pitchFamily="18" charset="0"/>
              </a:rPr>
              <a:t>), 9(6), 2606-2612.</a:t>
            </a:r>
          </a:p>
        </p:txBody>
      </p:sp>
      <p:sp>
        <p:nvSpPr>
          <p:cNvPr id="5" name="Rectangle 4"/>
          <p:cNvSpPr/>
          <p:nvPr/>
        </p:nvSpPr>
        <p:spPr>
          <a:xfrm>
            <a:off x="306136" y="265205"/>
            <a:ext cx="11658600" cy="6313016"/>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12153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463" y="1825624"/>
            <a:ext cx="11658600" cy="4803775"/>
          </a:xfrm>
        </p:spPr>
        <p:txBody>
          <a:bodyPr>
            <a:normAutofit/>
          </a:bodyPr>
          <a:lstStyle/>
          <a:p>
            <a:pPr>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Employee Management System (EMS) is a robust Java-based web application designed to facilitate the management of employee information and related activities within organizations. Utilizing the Java ecosystem, this system provides a scalable and secure platform for handling various HR tasks, ensuring efficient operations and streamlined </a:t>
            </a:r>
            <a:r>
              <a:rPr lang="en-US" sz="1800" dirty="0" smtClean="0">
                <a:latin typeface="Times New Roman" panose="02020603050405020304" pitchFamily="18" charset="0"/>
                <a:cs typeface="Times New Roman" panose="02020603050405020304" pitchFamily="18" charset="0"/>
              </a:rPr>
              <a:t>workflows.</a:t>
            </a:r>
          </a:p>
          <a:p>
            <a:pPr>
              <a:lnSpc>
                <a:spcPct val="150000"/>
              </a:lnSpc>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The application </a:t>
            </a:r>
            <a:r>
              <a:rPr lang="en-US" sz="1800" dirty="0">
                <a:latin typeface="Times New Roman" panose="02020603050405020304" pitchFamily="18" charset="0"/>
                <a:cs typeface="Times New Roman" panose="02020603050405020304" pitchFamily="18" charset="0"/>
              </a:rPr>
              <a:t>is built using Spring Boot, a popular Java framework that simplifies the development of stand-alone, production-ready applications. It provides features like dependency injection, transaction management, and easy integration with </a:t>
            </a:r>
            <a:r>
              <a:rPr lang="en-US" sz="1800" dirty="0" smtClean="0">
                <a:latin typeface="Times New Roman" panose="02020603050405020304" pitchFamily="18" charset="0"/>
                <a:cs typeface="Times New Roman" panose="02020603050405020304" pitchFamily="18" charset="0"/>
              </a:rPr>
              <a:t>databases.</a:t>
            </a:r>
          </a:p>
          <a:p>
            <a:pPr>
              <a:lnSpc>
                <a:spcPct val="150000"/>
              </a:lnSpc>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rendering dynamic HTML content, </a:t>
            </a:r>
            <a:r>
              <a:rPr lang="en-US" sz="1800" dirty="0" smtClean="0">
                <a:latin typeface="Times New Roman" panose="02020603050405020304" pitchFamily="18" charset="0"/>
                <a:cs typeface="Times New Roman" panose="02020603050405020304" pitchFamily="18" charset="0"/>
              </a:rPr>
              <a:t>Thyme leaf </a:t>
            </a:r>
            <a:r>
              <a:rPr lang="en-US" sz="1800" dirty="0">
                <a:latin typeface="Times New Roman" panose="02020603050405020304" pitchFamily="18" charset="0"/>
                <a:cs typeface="Times New Roman" panose="02020603050405020304" pitchFamily="18" charset="0"/>
              </a:rPr>
              <a:t>is used as the templating engine. It allows seamless integration of server-side data into web pages, enhancing user interactivity.</a:t>
            </a:r>
            <a:endParaRPr lang="en-IN" sz="1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842963" y="500060"/>
            <a:ext cx="10515600" cy="1325563"/>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 Domain Introduction …</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715262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 Objectives …</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The main objective of our project is, </a:t>
            </a:r>
            <a:endParaRPr lang="en-US" sz="18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tabLst>
                <a:tab pos="5048250" algn="l"/>
              </a:tabLst>
            </a:pPr>
            <a:r>
              <a:rPr lang="en-US" sz="1800" dirty="0">
                <a:latin typeface="Times New Roman" panose="02020603050405020304" pitchFamily="18" charset="0"/>
                <a:cs typeface="Times New Roman" panose="02020603050405020304" pitchFamily="18" charset="0"/>
              </a:rPr>
              <a:t>The respective employee to enter the frame page with proper </a:t>
            </a:r>
            <a:r>
              <a:rPr lang="en-US" sz="1800" dirty="0" smtClean="0">
                <a:latin typeface="Times New Roman" panose="02020603050405020304" pitchFamily="18" charset="0"/>
                <a:cs typeface="Times New Roman" panose="02020603050405020304" pitchFamily="18" charset="0"/>
              </a:rPr>
              <a:t>ID.</a:t>
            </a:r>
            <a:endParaRPr lang="en-US" sz="18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tabLst>
                <a:tab pos="5048250" algn="l"/>
              </a:tabLst>
            </a:pPr>
            <a:r>
              <a:rPr lang="en-US" sz="1800" dirty="0" smtClean="0">
                <a:latin typeface="Times New Roman" panose="02020603050405020304" pitchFamily="18" charset="0"/>
                <a:cs typeface="Times New Roman" panose="02020603050405020304" pitchFamily="18" charset="0"/>
              </a:rPr>
              <a:t>Admin </a:t>
            </a:r>
            <a:r>
              <a:rPr lang="en-US" sz="1800" dirty="0">
                <a:latin typeface="Times New Roman" panose="02020603050405020304" pitchFamily="18" charset="0"/>
                <a:cs typeface="Times New Roman" panose="02020603050405020304" pitchFamily="18" charset="0"/>
              </a:rPr>
              <a:t>can enter to view the employee details and give ID for that employee and </a:t>
            </a:r>
            <a:r>
              <a:rPr lang="en-US" sz="1800" dirty="0" smtClean="0">
                <a:latin typeface="Times New Roman" panose="02020603050405020304" pitchFamily="18" charset="0"/>
                <a:cs typeface="Times New Roman" panose="02020603050405020304" pitchFamily="18" charset="0"/>
              </a:rPr>
              <a:t>her/his details.</a:t>
            </a:r>
            <a:endParaRPr lang="en-US" sz="18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tabLst>
                <a:tab pos="5048250" algn="l"/>
              </a:tabLst>
            </a:pPr>
            <a:r>
              <a:rPr lang="en-US" sz="1800" dirty="0">
                <a:latin typeface="Times New Roman" panose="02020603050405020304" pitchFamily="18" charset="0"/>
                <a:cs typeface="Times New Roman" panose="02020603050405020304" pitchFamily="18" charset="0"/>
              </a:rPr>
              <a:t>To avoid the unnecessary entry, we have the verification of checking the employee file with name and size.</a:t>
            </a:r>
          </a:p>
          <a:p>
            <a:pPr marL="457200" lvl="1" indent="0">
              <a:lnSpc>
                <a:spcPct val="150000"/>
              </a:lnSpc>
              <a:buNone/>
            </a:pPr>
            <a:endParaRPr lang="en-US" sz="2300" dirty="0"/>
          </a:p>
          <a:p>
            <a:pPr algn="just">
              <a:lnSpc>
                <a:spcPct val="150000"/>
              </a:lnSpc>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7814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 Introduction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693" y="1236371"/>
            <a:ext cx="11392370" cy="5393029"/>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Employee Management System (EMS) is a web application developed in Java using the Spring Boot framework, designed to streamline the management of employee records within organizations. It features role-based access control, secure user authentication, and a user-friendly interface, allowing administrators to efficiently handle employee data while providing employees with personalized dashboards. The system supports essential functions like creating, updating, and deleting employee records, all backed by a robust database for secure data storage. Aimed at organizations of all sizes, the EMS enhances operational efficiency and fosters effective communication, making it an essential tool for modern human resource </a:t>
            </a:r>
            <a:r>
              <a:rPr lang="en-US" sz="1800" dirty="0" smtClean="0">
                <a:latin typeface="Times New Roman" panose="02020603050405020304" pitchFamily="18" charset="0"/>
                <a:cs typeface="Times New Roman" panose="02020603050405020304" pitchFamily="18" charset="0"/>
              </a:rPr>
              <a:t>management. In </a:t>
            </a:r>
            <a:r>
              <a:rPr lang="en-US" sz="1800" dirty="0">
                <a:latin typeface="Times New Roman" panose="02020603050405020304" pitchFamily="18" charset="0"/>
                <a:cs typeface="Times New Roman" panose="02020603050405020304" pitchFamily="18" charset="0"/>
              </a:rPr>
              <a:t>addition to its core functionalities, the EMS incorporates advanced reporting and analytics features, enabling managers to gain valuable insights into workforce metrics such as attendance, performance, and departmental productivity. This data-driven approach facilitates informed decision-making and strategic planning, empowering organizations to optimize their human resources. The system is designed with scalability in mind, allowing for future enhancements and integration with other business applications. By automating routine tasks and reducing administrative burdens, the EMS not only improves productivity but also contributes to a more engaged and satisfied workforce, ultimately driving organizational success.</a:t>
            </a: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03217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465137"/>
            <a:ext cx="10515600" cy="1325563"/>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 Existing System …</a:t>
            </a:r>
            <a:r>
              <a:rPr lang="en-IN" sz="3600" dirty="0" smtClean="0">
                <a:latin typeface="Times New Roman" panose="02020603050405020304" pitchFamily="18" charset="0"/>
                <a:cs typeface="Times New Roman" panose="02020603050405020304" pitchFamily="18" charset="0"/>
              </a:rPr>
              <a:t/>
            </a:r>
            <a:br>
              <a:rPr lang="en-IN" sz="3600" dirty="0" smtClean="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8800" y="1790700"/>
            <a:ext cx="11150600" cy="4572000"/>
          </a:xfrm>
        </p:spPr>
        <p:txBody>
          <a:bodyPr>
            <a:normAutofit/>
          </a:bodyPr>
          <a:lstStyle/>
          <a:p>
            <a:pPr marL="0" lvl="0" indent="0" algn="just">
              <a:lnSpc>
                <a:spcPct val="150000"/>
              </a:lnSpc>
              <a:buNone/>
            </a:pPr>
            <a:r>
              <a:rPr lang="en-IN" sz="1800" b="1" dirty="0">
                <a:latin typeface="Times New Roman" panose="02020603050405020304" pitchFamily="18" charset="0"/>
                <a:cs typeface="Times New Roman" panose="02020603050405020304" pitchFamily="18" charset="0"/>
              </a:rPr>
              <a:t>On-Premises Solutions (e.g., outdated HR software</a:t>
            </a:r>
            <a:r>
              <a:rPr lang="en-IN" sz="1800" b="1" dirty="0" smtClean="0">
                <a:latin typeface="Times New Roman" panose="02020603050405020304" pitchFamily="18" charset="0"/>
                <a:cs typeface="Times New Roman" panose="02020603050405020304" pitchFamily="18" charset="0"/>
              </a:rPr>
              <a:t>):</a:t>
            </a:r>
          </a:p>
          <a:p>
            <a:pPr marL="0" lvl="0" indent="0" algn="just">
              <a:lnSpc>
                <a:spcPct val="150000"/>
              </a:lnSpc>
              <a:buNone/>
            </a:pPr>
            <a:r>
              <a:rPr lang="en-US" sz="1800" dirty="0" smtClean="0">
                <a:latin typeface="Times New Roman" panose="02020603050405020304" pitchFamily="18" charset="0"/>
                <a:cs typeface="Times New Roman" panose="02020603050405020304" pitchFamily="18" charset="0"/>
              </a:rPr>
              <a:t>On-premises </a:t>
            </a:r>
            <a:r>
              <a:rPr lang="en-US" sz="1800" dirty="0">
                <a:latin typeface="Times New Roman" panose="02020603050405020304" pitchFamily="18" charset="0"/>
                <a:cs typeface="Times New Roman" panose="02020603050405020304" pitchFamily="18" charset="0"/>
              </a:rPr>
              <a:t>solutions refer to software systems that are installed and run on an organization's own servers and infrastructure. While they were once the standard for many businesses, these systems are increasingly viewed as outdated, especially in comparison to cloud-based alternatives.</a:t>
            </a:r>
            <a:endParaRPr lang="en-IN" sz="1800" dirty="0">
              <a:latin typeface="Times New Roman" panose="02020603050405020304" pitchFamily="18" charset="0"/>
              <a:cs typeface="Times New Roman" panose="02020603050405020304" pitchFamily="18" charset="0"/>
            </a:endParaRPr>
          </a:p>
        </p:txBody>
      </p:sp>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itle 1"/>
          <p:cNvSpPr txBox="1">
            <a:spLocks/>
          </p:cNvSpPr>
          <p:nvPr/>
        </p:nvSpPr>
        <p:spPr>
          <a:xfrm>
            <a:off x="838200" y="26003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059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itle 1"/>
          <p:cNvSpPr txBox="1">
            <a:spLocks/>
          </p:cNvSpPr>
          <p:nvPr/>
        </p:nvSpPr>
        <p:spPr>
          <a:xfrm>
            <a:off x="6223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latin typeface="Times New Roman" panose="02020603050405020304" pitchFamily="18" charset="0"/>
                <a:cs typeface="Times New Roman" panose="02020603050405020304" pitchFamily="18" charset="0"/>
              </a:rPr>
              <a:t>… Disadvantage …</a:t>
            </a:r>
            <a:endParaRPr lang="en-IN" sz="3600" b="1"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idx="1"/>
          </p:nvPr>
        </p:nvSpPr>
        <p:spPr>
          <a:xfrm>
            <a:off x="569913" y="1213644"/>
            <a:ext cx="11061700" cy="5527676"/>
          </a:xfrm>
        </p:spPr>
        <p:txBody>
          <a:bodyPr>
            <a:normAutofit lnSpcReduction="10000"/>
          </a:bodyPr>
          <a:lstStyle/>
          <a:p>
            <a:pPr algn="just">
              <a:lnSpc>
                <a:spcPct val="150000"/>
              </a:lnSpc>
            </a:pPr>
            <a:r>
              <a:rPr lang="en-US" sz="1800" dirty="0">
                <a:latin typeface="Times New Roman" panose="02020603050405020304" pitchFamily="18" charset="0"/>
                <a:cs typeface="Times New Roman" panose="02020603050405020304" pitchFamily="18" charset="0"/>
              </a:rPr>
              <a:t>Accessibility Challenges</a:t>
            </a:r>
            <a:r>
              <a:rPr lang="en-US" sz="1800" dirty="0" smtClean="0">
                <a:latin typeface="Times New Roman" panose="02020603050405020304" pitchFamily="18" charset="0"/>
                <a:cs typeface="Times New Roman" panose="02020603050405020304" pitchFamily="18" charset="0"/>
              </a:rPr>
              <a:t>: Users </a:t>
            </a:r>
            <a:r>
              <a:rPr lang="en-US" sz="1800" dirty="0">
                <a:latin typeface="Times New Roman" panose="02020603050405020304" pitchFamily="18" charset="0"/>
                <a:cs typeface="Times New Roman" panose="02020603050405020304" pitchFamily="18" charset="0"/>
              </a:rPr>
              <a:t>can only access the software from specific locations, typically within the office. This limits flexibility, especially for remote work or during travel, where employees may need access to HR </a:t>
            </a:r>
            <a:r>
              <a:rPr lang="en-US" sz="1800" dirty="0" err="1">
                <a:latin typeface="Times New Roman" panose="02020603050405020304" pitchFamily="18" charset="0"/>
                <a:cs typeface="Times New Roman" panose="02020603050405020304" pitchFamily="18" charset="0"/>
              </a:rPr>
              <a:t>systems.High</a:t>
            </a:r>
            <a:r>
              <a:rPr lang="en-US" sz="1800" dirty="0">
                <a:latin typeface="Times New Roman" panose="02020603050405020304" pitchFamily="18" charset="0"/>
                <a:cs typeface="Times New Roman" panose="02020603050405020304" pitchFamily="18" charset="0"/>
              </a:rPr>
              <a:t> Maintenance Costs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Organizations </a:t>
            </a:r>
            <a:r>
              <a:rPr lang="en-US" sz="1800" dirty="0">
                <a:latin typeface="Times New Roman" panose="02020603050405020304" pitchFamily="18" charset="0"/>
                <a:cs typeface="Times New Roman" panose="02020603050405020304" pitchFamily="18" charset="0"/>
              </a:rPr>
              <a:t>bear the responsibility for hardware maintenance, software updates, and troubleshooting. This can lead to increased operational costs and the need for specialized IT staff</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Scalability </a:t>
            </a:r>
            <a:r>
              <a:rPr lang="en-US" sz="1800" dirty="0">
                <a:latin typeface="Times New Roman" panose="02020603050405020304" pitchFamily="18" charset="0"/>
                <a:cs typeface="Times New Roman" panose="02020603050405020304" pitchFamily="18" charset="0"/>
              </a:rPr>
              <a:t>Limitations</a:t>
            </a:r>
            <a:r>
              <a:rPr lang="en-US" sz="1800" dirty="0" smtClean="0">
                <a:latin typeface="Times New Roman" panose="02020603050405020304" pitchFamily="18" charset="0"/>
                <a:cs typeface="Times New Roman" panose="02020603050405020304" pitchFamily="18" charset="0"/>
              </a:rPr>
              <a:t>: As </a:t>
            </a:r>
            <a:r>
              <a:rPr lang="en-US" sz="1800" dirty="0">
                <a:latin typeface="Times New Roman" panose="02020603050405020304" pitchFamily="18" charset="0"/>
                <a:cs typeface="Times New Roman" panose="02020603050405020304" pitchFamily="18" charset="0"/>
              </a:rPr>
              <a:t>businesses grow, scaling on-premises solutions can be challenging. Upgrading hardware and software to accommodate more users or larger datasets often requires significant investments and planning</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Long </a:t>
            </a:r>
            <a:r>
              <a:rPr lang="en-US" sz="1800" dirty="0">
                <a:latin typeface="Times New Roman" panose="02020603050405020304" pitchFamily="18" charset="0"/>
                <a:cs typeface="Times New Roman" panose="02020603050405020304" pitchFamily="18" charset="0"/>
              </a:rPr>
              <a:t>Deployment Times</a:t>
            </a:r>
            <a:r>
              <a:rPr lang="en-US" sz="1800" dirty="0" smtClean="0">
                <a:latin typeface="Times New Roman" panose="02020603050405020304" pitchFamily="18" charset="0"/>
                <a:cs typeface="Times New Roman" panose="02020603050405020304" pitchFamily="18" charset="0"/>
              </a:rPr>
              <a:t>: Implementing </a:t>
            </a:r>
            <a:r>
              <a:rPr lang="en-US" sz="1800" dirty="0">
                <a:latin typeface="Times New Roman" panose="02020603050405020304" pitchFamily="18" charset="0"/>
                <a:cs typeface="Times New Roman" panose="02020603050405020304" pitchFamily="18" charset="0"/>
              </a:rPr>
              <a:t>on-premises solutions can be a lengthy process, involving installation, configuration, and integration with existing systems. This delays the time to benefit from the software</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Limited </a:t>
            </a:r>
            <a:r>
              <a:rPr lang="en-US" sz="1800" dirty="0">
                <a:latin typeface="Times New Roman" panose="02020603050405020304" pitchFamily="18" charset="0"/>
                <a:cs typeface="Times New Roman" panose="02020603050405020304" pitchFamily="18" charset="0"/>
              </a:rPr>
              <a:t>Integration</a:t>
            </a:r>
            <a:r>
              <a:rPr lang="en-US" sz="1800" dirty="0" smtClean="0">
                <a:latin typeface="Times New Roman" panose="02020603050405020304" pitchFamily="18" charset="0"/>
                <a:cs typeface="Times New Roman" panose="02020603050405020304" pitchFamily="18" charset="0"/>
              </a:rPr>
              <a:t>: Many </a:t>
            </a:r>
            <a:r>
              <a:rPr lang="en-US" sz="1800" dirty="0">
                <a:latin typeface="Times New Roman" panose="02020603050405020304" pitchFamily="18" charset="0"/>
                <a:cs typeface="Times New Roman" panose="02020603050405020304" pitchFamily="18" charset="0"/>
              </a:rPr>
              <a:t>on-premises solutions do not easily integrate with other software applications, leading to data silos. This can hinder comprehensive data analysis and reporting, reducing the overall effectiveness of HR processes.</a:t>
            </a:r>
          </a:p>
        </p:txBody>
      </p:sp>
    </p:spTree>
    <p:extLst>
      <p:ext uri="{BB962C8B-B14F-4D97-AF65-F5344CB8AC3E}">
        <p14:creationId xmlns:p14="http://schemas.microsoft.com/office/powerpoint/2010/main" val="3144119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 Proposed System …</a:t>
            </a:r>
            <a:r>
              <a:rPr lang="en-IN" sz="3600" dirty="0" smtClean="0">
                <a:latin typeface="Times New Roman" panose="02020603050405020304" pitchFamily="18" charset="0"/>
                <a:cs typeface="Times New Roman" panose="02020603050405020304" pitchFamily="18" charset="0"/>
              </a:rPr>
              <a:t/>
            </a:r>
            <a:br>
              <a:rPr lang="en-IN" sz="3600" dirty="0" smtClean="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4786" y="1260474"/>
            <a:ext cx="11094613" cy="4899025"/>
          </a:xfrm>
        </p:spPr>
        <p:txBody>
          <a:bodyPr>
            <a:normAutofit/>
          </a:bodyPr>
          <a:lstStyle/>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The proposed system is a cloud-based Employee Management System designed to enhance the management of employee records. It utilizes modern technologies to offer a more efficient, scalable, and user-friendly solution compared to traditional on-premises systems.</a:t>
            </a:r>
            <a:endParaRPr lang="en-US" sz="18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10517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2198</TotalTime>
  <Words>3311</Words>
  <Application>Microsoft Office PowerPoint</Application>
  <PresentationFormat>Widescreen</PresentationFormat>
  <Paragraphs>334</Paragraphs>
  <Slides>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Courier New</vt:lpstr>
      <vt:lpstr>Symbol</vt:lpstr>
      <vt:lpstr>Times New Roman</vt:lpstr>
      <vt:lpstr>Wingdings</vt:lpstr>
      <vt:lpstr>Office Theme</vt:lpstr>
      <vt:lpstr>…Employee Management System… </vt:lpstr>
      <vt:lpstr>PowerPoint Presentation</vt:lpstr>
      <vt:lpstr>… Abstract …</vt:lpstr>
      <vt:lpstr>… Domain Introduction …</vt:lpstr>
      <vt:lpstr>… Objectives …</vt:lpstr>
      <vt:lpstr>… Introduction … </vt:lpstr>
      <vt:lpstr>… Existing System … </vt:lpstr>
      <vt:lpstr>PowerPoint Presentation</vt:lpstr>
      <vt:lpstr>… Proposed System … </vt:lpstr>
      <vt:lpstr>PowerPoint Presentation</vt:lpstr>
      <vt:lpstr>PowerPoint Presentation</vt:lpstr>
      <vt:lpstr>PowerPoint Presentation</vt:lpstr>
      <vt:lpstr>PowerPoint Presentation</vt:lpstr>
      <vt:lpstr> …System  Architecture… </vt:lpstr>
      <vt:lpstr>…Use Case Diagram…</vt:lpstr>
      <vt:lpstr>…ER Architecture … </vt:lpstr>
      <vt:lpstr>PowerPoint Presentation</vt:lpstr>
      <vt:lpstr>… Modules …</vt:lpstr>
      <vt:lpstr>… Modules Descriptions…</vt:lpstr>
      <vt:lpstr>… Admin …</vt:lpstr>
      <vt:lpstr>… Employee…</vt:lpstr>
      <vt:lpstr>… Literature Survey …</vt:lpstr>
      <vt:lpstr>PowerPoint Presentation</vt:lpstr>
      <vt:lpstr>PowerPoint Presentation</vt:lpstr>
      <vt:lpstr>PowerPoint Presentation</vt:lpstr>
      <vt:lpstr>PowerPoint Presentation</vt:lpstr>
      <vt:lpstr>PowerPoint Presentation</vt:lpstr>
      <vt:lpstr>PowerPoint Presentation</vt:lpstr>
      <vt:lpstr>… Scope Of Project …</vt:lpstr>
      <vt:lpstr>…Conclusion…</vt:lpstr>
      <vt:lpstr>…Future Enhancement…</vt:lpstr>
      <vt:lpstr>… References…</vt:lpstr>
      <vt:lpstr>…Reference Paper…</vt:lpstr>
      <vt:lpstr>…Reference Paper…</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UZER</cp:lastModifiedBy>
  <cp:revision>465</cp:revision>
  <dcterms:created xsi:type="dcterms:W3CDTF">2021-12-17T07:36:29Z</dcterms:created>
  <dcterms:modified xsi:type="dcterms:W3CDTF">2024-10-16T11:31:55Z</dcterms:modified>
</cp:coreProperties>
</file>