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4"/>
  </p:sldMasterIdLst>
  <p:notesMasterIdLst>
    <p:notesMasterId r:id="rId26"/>
  </p:notesMasterIdLst>
  <p:sldIdLst>
    <p:sldId id="256" r:id="rId5"/>
    <p:sldId id="257" r:id="rId6"/>
    <p:sldId id="258" r:id="rId7"/>
    <p:sldId id="259" r:id="rId8"/>
    <p:sldId id="260" r:id="rId9"/>
    <p:sldId id="261" r:id="rId10"/>
    <p:sldId id="262" r:id="rId11"/>
    <p:sldId id="263" r:id="rId12"/>
    <p:sldId id="264" r:id="rId13"/>
    <p:sldId id="265" r:id="rId14"/>
    <p:sldId id="270" r:id="rId15"/>
    <p:sldId id="267" r:id="rId16"/>
    <p:sldId id="268" r:id="rId17"/>
    <p:sldId id="269" r:id="rId18"/>
    <p:sldId id="266" r:id="rId19"/>
    <p:sldId id="272" r:id="rId20"/>
    <p:sldId id="273" r:id="rId21"/>
    <p:sldId id="274" r:id="rId22"/>
    <p:sldId id="275" r:id="rId23"/>
    <p:sldId id="271"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iq Hasan" initials="AH" lastIdx="1" clrIdx="0">
    <p:extLst>
      <p:ext uri="{19B8F6BF-5375-455C-9EA6-DF929625EA0E}">
        <p15:presenceInfo xmlns:p15="http://schemas.microsoft.com/office/powerpoint/2012/main" userId="S::ashiq.hasan@stud.uni-duisburg-essen.de::c695f5fd-9f9a-453a-b085-0d5ab986d8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75" autoAdjust="0"/>
    <p:restoredTop sz="94947" autoAdjust="0"/>
  </p:normalViewPr>
  <p:slideViewPr>
    <p:cSldViewPr snapToGrid="0">
      <p:cViewPr varScale="1">
        <p:scale>
          <a:sx n="62" d="100"/>
          <a:sy n="62" d="100"/>
        </p:scale>
        <p:origin x="8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8767E5-215B-46C8-A6A4-D9B248E7FC36}" type="datetimeFigureOut">
              <a:rPr lang="en-US" smtClean="0"/>
              <a:t>7/14/2020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6A6E80-0859-4CE5-83F6-DEF17E1F540E}" type="slidenum">
              <a:rPr lang="en-US" smtClean="0"/>
              <a:t>‹#›</a:t>
            </a:fld>
            <a:endParaRPr lang="en-US"/>
          </a:p>
        </p:txBody>
      </p:sp>
    </p:spTree>
    <p:extLst>
      <p:ext uri="{BB962C8B-B14F-4D97-AF65-F5344CB8AC3E}">
        <p14:creationId xmlns:p14="http://schemas.microsoft.com/office/powerpoint/2010/main" val="4059084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Hello Everyone,</a:t>
            </a:r>
            <a:br>
              <a:rPr lang="de-DE" dirty="0"/>
            </a:br>
            <a:r>
              <a:rPr lang="de-DE" dirty="0"/>
              <a:t>As a group we took the project 2 (Regression Analysis) as our work .Here is  a small presentation of what we did ,hope you like it.</a:t>
            </a:r>
            <a:br>
              <a:rPr lang="de-DE" dirty="0"/>
            </a:br>
            <a:r>
              <a:rPr lang="de-DE" dirty="0"/>
              <a:t>Thanks</a:t>
            </a:r>
          </a:p>
          <a:p>
            <a:endParaRPr lang="en-US" dirty="0"/>
          </a:p>
        </p:txBody>
      </p:sp>
      <p:sp>
        <p:nvSpPr>
          <p:cNvPr id="4" name="Slide Number Placeholder 3"/>
          <p:cNvSpPr>
            <a:spLocks noGrp="1"/>
          </p:cNvSpPr>
          <p:nvPr>
            <p:ph type="sldNum" sz="quarter" idx="5"/>
          </p:nvPr>
        </p:nvSpPr>
        <p:spPr/>
        <p:txBody>
          <a:bodyPr/>
          <a:lstStyle/>
          <a:p>
            <a:fld id="{EA6A6E80-0859-4CE5-83F6-DEF17E1F540E}" type="slidenum">
              <a:rPr lang="en-US" smtClean="0"/>
              <a:t>1</a:t>
            </a:fld>
            <a:endParaRPr lang="en-US"/>
          </a:p>
        </p:txBody>
      </p:sp>
    </p:spTree>
    <p:extLst>
      <p:ext uri="{BB962C8B-B14F-4D97-AF65-F5344CB8AC3E}">
        <p14:creationId xmlns:p14="http://schemas.microsoft.com/office/powerpoint/2010/main" val="2183102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6A6E80-0859-4CE5-83F6-DEF17E1F540E}" type="slidenum">
              <a:rPr lang="en-US" smtClean="0"/>
              <a:t>21</a:t>
            </a:fld>
            <a:endParaRPr lang="en-US"/>
          </a:p>
        </p:txBody>
      </p:sp>
    </p:spTree>
    <p:extLst>
      <p:ext uri="{BB962C8B-B14F-4D97-AF65-F5344CB8AC3E}">
        <p14:creationId xmlns:p14="http://schemas.microsoft.com/office/powerpoint/2010/main" val="317963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7/14/2020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1124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1159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7/14/2020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066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7/14/2020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4324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7/14/2020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2139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6015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2883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427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875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2216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751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7/14/2020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9226753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3">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1" name="Rectangle 29">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BAF139-E5C6-4365-9DB0-7B75B1D03A75}"/>
              </a:ext>
            </a:extLst>
          </p:cNvPr>
          <p:cNvSpPr>
            <a:spLocks noGrp="1"/>
          </p:cNvSpPr>
          <p:nvPr>
            <p:ph type="ctrTitle"/>
          </p:nvPr>
        </p:nvSpPr>
        <p:spPr>
          <a:xfrm>
            <a:off x="581193" y="702156"/>
            <a:ext cx="6309003" cy="1013800"/>
          </a:xfrm>
        </p:spPr>
        <p:txBody>
          <a:bodyPr vert="horz" lIns="91440" tIns="45720" rIns="91440" bIns="45720" rtlCol="0" anchor="b">
            <a:normAutofit/>
          </a:bodyPr>
          <a:lstStyle/>
          <a:p>
            <a:r>
              <a:rPr lang="en-US" sz="2800" b="0" kern="1200" cap="all" dirty="0">
                <a:solidFill>
                  <a:schemeClr val="tx2"/>
                </a:solidFill>
                <a:latin typeface="Times New Roman" panose="02020603050405020304" pitchFamily="18" charset="0"/>
                <a:cs typeface="Times New Roman" panose="02020603050405020304" pitchFamily="18" charset="0"/>
              </a:rPr>
              <a:t>Project 2</a:t>
            </a:r>
            <a:br>
              <a:rPr lang="en-US" sz="2800" b="0" kern="1200" cap="all" dirty="0">
                <a:solidFill>
                  <a:schemeClr val="tx2"/>
                </a:solidFill>
                <a:latin typeface="Times New Roman" panose="02020603050405020304" pitchFamily="18" charset="0"/>
                <a:cs typeface="Times New Roman" panose="02020603050405020304" pitchFamily="18" charset="0"/>
              </a:rPr>
            </a:br>
            <a:r>
              <a:rPr lang="en-US" sz="2800" b="0" kern="1200" cap="all" dirty="0">
                <a:solidFill>
                  <a:schemeClr val="tx2"/>
                </a:solidFill>
                <a:latin typeface="Times New Roman" panose="02020603050405020304" pitchFamily="18" charset="0"/>
                <a:cs typeface="Times New Roman" panose="02020603050405020304" pitchFamily="18" charset="0"/>
              </a:rPr>
              <a:t>Regression Analysis</a:t>
            </a:r>
          </a:p>
        </p:txBody>
      </p:sp>
      <p:sp>
        <p:nvSpPr>
          <p:cNvPr id="42" name="Rectangle 31">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34BF4F7-215F-4098-9008-1785FC7CC05A}"/>
              </a:ext>
            </a:extLst>
          </p:cNvPr>
          <p:cNvSpPr>
            <a:spLocks noGrp="1"/>
          </p:cNvSpPr>
          <p:nvPr>
            <p:ph type="subTitle" idx="1"/>
          </p:nvPr>
        </p:nvSpPr>
        <p:spPr>
          <a:xfrm>
            <a:off x="651624" y="1961188"/>
            <a:ext cx="6309003" cy="3962266"/>
          </a:xfrm>
        </p:spPr>
        <p:txBody>
          <a:bodyPr vert="horz" lIns="91440" tIns="45720" rIns="91440" bIns="45720" rtlCol="0" anchor="ctr">
            <a:normAutofit/>
          </a:bodyPr>
          <a:lstStyle/>
          <a:p>
            <a:r>
              <a:rPr lang="en-US" b="1" u="sng" dirty="0">
                <a:solidFill>
                  <a:schemeClr val="tx2"/>
                </a:solidFill>
                <a:latin typeface="Times New Roman" panose="02020603050405020304" pitchFamily="18" charset="0"/>
                <a:cs typeface="Times New Roman" panose="02020603050405020304" pitchFamily="18" charset="0"/>
              </a:rPr>
              <a:t>Group Member</a:t>
            </a:r>
          </a:p>
          <a:p>
            <a:endParaRPr lang="en-US" b="1" u="sng" dirty="0">
              <a:solidFill>
                <a:schemeClr val="tx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defRPr>
                <a:solidFill>
                  <a:srgbClr val="3D3D3D"/>
                </a:solidFill>
                <a:latin typeface="Times New Roman"/>
                <a:ea typeface="Times New Roman"/>
                <a:cs typeface="Times New Roman"/>
                <a:sym typeface="Times New Roman"/>
              </a:defRPr>
            </a:pPr>
            <a:r>
              <a:rPr lang="en-US" dirty="0"/>
              <a:t>Dalia </a:t>
            </a:r>
            <a:r>
              <a:rPr lang="en-US" dirty="0" err="1"/>
              <a:t>Heitham</a:t>
            </a:r>
            <a:r>
              <a:rPr lang="en-US" dirty="0"/>
              <a:t> Yousif (3019136)</a:t>
            </a:r>
          </a:p>
          <a:p>
            <a:pPr marL="285750" indent="-285750">
              <a:buFont typeface="Wingdings" panose="05000000000000000000" pitchFamily="2" charset="2"/>
              <a:buChar char="v"/>
              <a:defRPr>
                <a:solidFill>
                  <a:srgbClr val="3D3D3D"/>
                </a:solidFill>
                <a:latin typeface="Times New Roman"/>
                <a:ea typeface="Times New Roman"/>
                <a:cs typeface="Times New Roman"/>
                <a:sym typeface="Times New Roman"/>
              </a:defRPr>
            </a:pPr>
            <a:r>
              <a:rPr lang="en-US" dirty="0"/>
              <a:t>Ishrat Jahan (3001900)</a:t>
            </a:r>
          </a:p>
          <a:p>
            <a:pPr marL="285750" indent="-285750">
              <a:buFont typeface="Wingdings" panose="05000000000000000000" pitchFamily="2" charset="2"/>
              <a:buChar char="v"/>
            </a:pPr>
            <a:r>
              <a:rPr lang="en-US" dirty="0">
                <a:solidFill>
                  <a:schemeClr val="tx2"/>
                </a:solidFill>
                <a:latin typeface="Times New Roman" panose="02020603050405020304" pitchFamily="18" charset="0"/>
                <a:cs typeface="Times New Roman" panose="02020603050405020304" pitchFamily="18" charset="0"/>
              </a:rPr>
              <a:t>Md </a:t>
            </a:r>
            <a:r>
              <a:rPr lang="en-US" dirty="0" err="1">
                <a:solidFill>
                  <a:schemeClr val="tx2"/>
                </a:solidFill>
                <a:latin typeface="Times New Roman" panose="02020603050405020304" pitchFamily="18" charset="0"/>
                <a:cs typeface="Times New Roman" panose="02020603050405020304" pitchFamily="18" charset="0"/>
              </a:rPr>
              <a:t>Mozahidul</a:t>
            </a:r>
            <a:r>
              <a:rPr lang="en-US" dirty="0">
                <a:solidFill>
                  <a:schemeClr val="tx2"/>
                </a:solidFill>
                <a:latin typeface="Times New Roman" panose="02020603050405020304" pitchFamily="18" charset="0"/>
                <a:cs typeface="Times New Roman" panose="02020603050405020304" pitchFamily="18" charset="0"/>
              </a:rPr>
              <a:t> Islam (3022958)</a:t>
            </a:r>
          </a:p>
          <a:p>
            <a:pPr marL="285750" indent="-285750">
              <a:buFont typeface="Wingdings" panose="05000000000000000000" pitchFamily="2" charset="2"/>
              <a:buChar char="v"/>
            </a:pPr>
            <a:r>
              <a:rPr lang="en-US" dirty="0">
                <a:solidFill>
                  <a:schemeClr val="tx2"/>
                </a:solidFill>
                <a:latin typeface="Times New Roman" panose="02020603050405020304" pitchFamily="18" charset="0"/>
                <a:cs typeface="Times New Roman" panose="02020603050405020304" pitchFamily="18" charset="0"/>
              </a:rPr>
              <a:t>Ashiq Hasan (3023634)</a:t>
            </a:r>
          </a:p>
        </p:txBody>
      </p:sp>
      <p:pic>
        <p:nvPicPr>
          <p:cNvPr id="18" name="Picture 3">
            <a:extLst>
              <a:ext uri="{FF2B5EF4-FFF2-40B4-BE49-F238E27FC236}">
                <a16:creationId xmlns:a16="http://schemas.microsoft.com/office/drawing/2014/main" id="{1817EF19-FC0E-4D00-A306-5E55217C275E}"/>
              </a:ext>
            </a:extLst>
          </p:cNvPr>
          <p:cNvPicPr>
            <a:picLocks noChangeAspect="1"/>
          </p:cNvPicPr>
          <p:nvPr/>
        </p:nvPicPr>
        <p:blipFill rotWithShape="1">
          <a:blip r:embed="rId3"/>
          <a:srcRect l="19240" r="12654"/>
          <a:stretch/>
        </p:blipFill>
        <p:spPr>
          <a:xfrm>
            <a:off x="7521283" y="10"/>
            <a:ext cx="4670717" cy="6857990"/>
          </a:xfrm>
          <a:prstGeom prst="rect">
            <a:avLst/>
          </a:prstGeom>
        </p:spPr>
      </p:pic>
      <p:sp>
        <p:nvSpPr>
          <p:cNvPr id="4" name="Rechteck 3">
            <a:extLst>
              <a:ext uri="{FF2B5EF4-FFF2-40B4-BE49-F238E27FC236}">
                <a16:creationId xmlns:a16="http://schemas.microsoft.com/office/drawing/2014/main" id="{9BE42DA9-9B6B-4ADC-A92B-F68CD64F90DB}"/>
              </a:ext>
            </a:extLst>
          </p:cNvPr>
          <p:cNvSpPr/>
          <p:nvPr/>
        </p:nvSpPr>
        <p:spPr>
          <a:xfrm>
            <a:off x="0" y="6654056"/>
            <a:ext cx="1270000" cy="153888"/>
          </a:xfrm>
          <a:prstGeom prst="rect">
            <a:avLst/>
          </a:prstGeom>
          <a:noFill/>
          <a:ln w="22225" cap="rnd"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cap="rnd"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de-DE" sz="1000">
                <a:solidFill>
                  <a:srgbClr val="000000"/>
                </a:solidFill>
              </a:rPr>
              <a:t>Frei verwendbar</a:t>
            </a:r>
          </a:p>
        </p:txBody>
      </p:sp>
    </p:spTree>
    <p:extLst>
      <p:ext uri="{BB962C8B-B14F-4D97-AF65-F5344CB8AC3E}">
        <p14:creationId xmlns:p14="http://schemas.microsoft.com/office/powerpoint/2010/main" val="1681274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DEAC-18B1-4DAC-8FC7-AD6968EA2A06}"/>
              </a:ext>
            </a:extLst>
          </p:cNvPr>
          <p:cNvSpPr>
            <a:spLocks noGrp="1"/>
          </p:cNvSpPr>
          <p:nvPr>
            <p:ph type="title"/>
          </p:nvPr>
        </p:nvSpPr>
        <p:spPr/>
        <p:txBody>
          <a:bodyPr/>
          <a:lstStyle/>
          <a:p>
            <a:r>
              <a:rPr lang="de-DE" b="1" dirty="0">
                <a:latin typeface="Times New Roman" panose="02020603050405020304" pitchFamily="18" charset="0"/>
                <a:cs typeface="Times New Roman" panose="02020603050405020304" pitchFamily="18" charset="0"/>
              </a:rPr>
              <a:t>Results-100C</a:t>
            </a:r>
            <a:r>
              <a:rPr lang="de-DE" b="1" cap="none" dirty="0">
                <a:latin typeface="Times New Roman" panose="02020603050405020304" pitchFamily="18" charset="0"/>
                <a:cs typeface="Times New Roman" panose="02020603050405020304" pitchFamily="18" charset="0"/>
              </a:rPr>
              <a:t>r</a:t>
            </a:r>
            <a:r>
              <a:rPr lang="de-DE" b="1" dirty="0">
                <a:latin typeface="Times New Roman" panose="02020603050405020304" pitchFamily="18" charset="0"/>
                <a:cs typeface="Times New Roman" panose="02020603050405020304" pitchFamily="18" charset="0"/>
              </a:rPr>
              <a:t>6</a:t>
            </a:r>
            <a:endParaRPr lang="en-US" b="1"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7714297D-8D92-4E3A-9017-4DD78D38D477}"/>
              </a:ext>
            </a:extLst>
          </p:cNvPr>
          <p:cNvSpPr>
            <a:spLocks noGrp="1"/>
          </p:cNvSpPr>
          <p:nvPr>
            <p:ph type="body" idx="1"/>
          </p:nvPr>
        </p:nvSpPr>
        <p:spPr/>
        <p:txBody>
          <a:bodyPr/>
          <a:lstStyle/>
          <a:p>
            <a:r>
              <a:rPr lang="de-DE" i="1" dirty="0">
                <a:latin typeface="Times New Roman" panose="02020603050405020304" pitchFamily="18" charset="0"/>
                <a:cs typeface="Times New Roman" panose="02020603050405020304" pitchFamily="18" charset="0"/>
              </a:rPr>
              <a:t>Model 1</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9B0535CD-AB9D-462A-A659-9F29A371113F}"/>
                  </a:ext>
                </a:extLst>
              </p:cNvPr>
              <p:cNvSpPr>
                <a:spLocks noGrp="1"/>
              </p:cNvSpPr>
              <p:nvPr>
                <p:ph sz="half" idx="2"/>
              </p:nvPr>
            </p:nvSpPr>
            <p:spPr/>
            <p:txBody>
              <a:bodyPr>
                <a:normAutofit fontScale="62500" lnSpcReduction="20000"/>
              </a:bodyPr>
              <a:lstStyle/>
              <a:p>
                <a:pPr marL="0" indent="0">
                  <a:buNone/>
                </a:pPr>
                <a:r>
                  <a:rPr lang="en-US" sz="1700" dirty="0">
                    <a:latin typeface="Times New Roman" panose="02020603050405020304" pitchFamily="18" charset="0"/>
                    <a:cs typeface="Times New Roman" panose="02020603050405020304" pitchFamily="18" charset="0"/>
                  </a:rPr>
                  <a:t>RSquared: </a:t>
                </a:r>
                <a:r>
                  <a:rPr lang="en-US" sz="1700" b="1" dirty="0">
                    <a:latin typeface="Times New Roman" panose="02020603050405020304" pitchFamily="18" charset="0"/>
                    <a:cs typeface="Times New Roman" panose="02020603050405020304" pitchFamily="18" charset="0"/>
                  </a:rPr>
                  <a:t>0.6145</a:t>
                </a:r>
              </a:p>
              <a:p>
                <a:pPr marL="0" indent="0">
                  <a:buNone/>
                </a:pPr>
                <a:r>
                  <a:rPr lang="en-US" sz="1700" dirty="0">
                    <a:latin typeface="Times New Roman" panose="02020603050405020304" pitchFamily="18" charset="0"/>
                    <a:cs typeface="Times New Roman" panose="02020603050405020304" pitchFamily="18" charset="0"/>
                  </a:rPr>
                  <a:t>Transformed parameters for the non linear model function: </a:t>
                </a: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x1 =  -0.0013</a:t>
                </a:r>
              </a:p>
              <a:p>
                <a:pPr marL="0" indent="0">
                  <a:buNone/>
                </a:pPr>
                <a:r>
                  <a:rPr lang="en-US" sz="1700" dirty="0">
                    <a:latin typeface="Times New Roman" panose="02020603050405020304" pitchFamily="18" charset="0"/>
                    <a:cs typeface="Times New Roman" panose="02020603050405020304" pitchFamily="18" charset="0"/>
                  </a:rPr>
                  <a:t>x2 =   0.0623</a:t>
                </a:r>
              </a:p>
              <a:p>
                <a:pPr marL="0" indent="0">
                  <a:buNone/>
                </a:pPr>
                <a:r>
                  <a:rPr lang="en-US" sz="1700" dirty="0">
                    <a:latin typeface="Times New Roman" panose="02020603050405020304" pitchFamily="18" charset="0"/>
                    <a:cs typeface="Times New Roman" panose="02020603050405020304" pitchFamily="18" charset="0"/>
                  </a:rPr>
                  <a:t>x3 =   0.1520</a:t>
                </a:r>
              </a:p>
              <a:p>
                <a:pPr marL="0" indent="0">
                  <a:buNone/>
                </a:pPr>
                <a:r>
                  <a:rPr lang="en-US" sz="1700" dirty="0">
                    <a:latin typeface="Times New Roman" panose="02020603050405020304" pitchFamily="18" charset="0"/>
                    <a:cs typeface="Times New Roman" panose="02020603050405020304" pitchFamily="18" charset="0"/>
                  </a:rPr>
                  <a:t>x4 =  -0.1681</a:t>
                </a:r>
              </a:p>
              <a:p>
                <a:pPr marL="0" indent="0">
                  <a:buNone/>
                </a:pPr>
                <a:r>
                  <a:rPr lang="en-US" sz="1700" dirty="0">
                    <a:latin typeface="Times New Roman" panose="02020603050405020304" pitchFamily="18" charset="0"/>
                    <a:cs typeface="Times New Roman" panose="02020603050405020304" pitchFamily="18" charset="0"/>
                  </a:rPr>
                  <a:t>x5 = -0.0001</a:t>
                </a:r>
              </a:p>
              <a:p>
                <a:pPr marL="0" indent="0">
                  <a:buNone/>
                </a:pPr>
                <a:r>
                  <a:rPr lang="en-US" sz="1700" dirty="0">
                    <a:latin typeface="Times New Roman" panose="02020603050405020304" pitchFamily="18" charset="0"/>
                    <a:cs typeface="Times New Roman" panose="02020603050405020304" pitchFamily="18" charset="0"/>
                  </a:rPr>
                  <a:t>x6 = exp( 7.1509)=1275.25</a:t>
                </a:r>
              </a:p>
              <a:p>
                <a:pPr marL="0" indent="0">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𝑘</m:t>
                      </m:r>
                      <m:r>
                        <a:rPr lang="de-DE" i="1" baseline="-25000">
                          <a:latin typeface="Cambria Math" panose="02040503050406030204" pitchFamily="18" charset="0"/>
                        </a:rPr>
                        <m:t>𝑓</m:t>
                      </m:r>
                      <m:r>
                        <a:rPr lang="de-DE" i="1">
                          <a:latin typeface="Cambria Math" panose="02040503050406030204" pitchFamily="18" charset="0"/>
                        </a:rPr>
                        <m:t>=</m:t>
                      </m:r>
                      <m:r>
                        <a:rPr lang="de-DE" i="1">
                          <a:latin typeface="Cambria Math" panose="02040503050406030204" pitchFamily="18" charset="0"/>
                        </a:rPr>
                        <m:t>𝑔</m:t>
                      </m:r>
                      <m:d>
                        <m:dPr>
                          <m:ctrlPr>
                            <a:rPr lang="de-DE" i="1">
                              <a:latin typeface="Cambria Math" panose="02040503050406030204" pitchFamily="18" charset="0"/>
                            </a:rPr>
                          </m:ctrlPr>
                        </m:dPr>
                        <m:e>
                          <m:r>
                            <a:rPr lang="de-DE" b="1" i="1">
                              <a:latin typeface="Cambria Math" panose="02040503050406030204" pitchFamily="18" charset="0"/>
                            </a:rPr>
                            <m:t>𝒙</m:t>
                          </m:r>
                          <m:r>
                            <a:rPr lang="de-DE" i="1">
                              <a:latin typeface="Cambria Math" panose="02040503050406030204" pitchFamily="18" charset="0"/>
                            </a:rPr>
                            <m:t>,</m:t>
                          </m:r>
                          <m:r>
                            <a:rPr lang="de-DE" i="1">
                              <a:latin typeface="Cambria Math" panose="02040503050406030204" pitchFamily="18" charset="0"/>
                            </a:rPr>
                            <m:t>𝑇</m:t>
                          </m:r>
                          <m:r>
                            <a:rPr lang="de-DE" i="1">
                              <a:latin typeface="Cambria Math" panose="02040503050406030204" pitchFamily="18" charset="0"/>
                            </a:rPr>
                            <m:t>,</m:t>
                          </m:r>
                          <m:r>
                            <a:rPr lang="de-DE" i="1" dirty="0">
                              <a:latin typeface="Cambria Math" panose="02040503050406030204" pitchFamily="18" charset="0"/>
                            </a:rPr>
                            <m:t>𝜑</m:t>
                          </m:r>
                          <m:r>
                            <a:rPr lang="de-DE" i="1" dirty="0">
                              <a:latin typeface="Cambria Math" panose="02040503050406030204" pitchFamily="18" charset="0"/>
                            </a:rPr>
                            <m:t>,</m:t>
                          </m:r>
                          <m:acc>
                            <m:accPr>
                              <m:chr m:val="̇"/>
                              <m:ctrlPr>
                                <a:rPr lang="de-DE" i="1" dirty="0">
                                  <a:latin typeface="Cambria Math" panose="02040503050406030204" pitchFamily="18" charset="0"/>
                                </a:rPr>
                              </m:ctrlPr>
                            </m:accPr>
                            <m:e>
                              <m:r>
                                <a:rPr lang="de-DE" i="1" dirty="0">
                                  <a:latin typeface="Cambria Math" panose="02040503050406030204" pitchFamily="18" charset="0"/>
                                </a:rPr>
                                <m:t>𝜑</m:t>
                              </m:r>
                            </m:e>
                          </m:acc>
                        </m:e>
                      </m:d>
                      <m:r>
                        <a:rPr lang="de-DE" i="1" dirty="0">
                          <a:latin typeface="Cambria Math" panose="02040503050406030204" pitchFamily="18" charset="0"/>
                        </a:rPr>
                        <m:t>=</m:t>
                      </m:r>
                      <m:r>
                        <a:rPr lang="de-DE" b="0" i="1" dirty="0" smtClean="0">
                          <a:latin typeface="Cambria Math" panose="02040503050406030204" pitchFamily="18" charset="0"/>
                        </a:rPr>
                        <m:t>(1275.25)</m:t>
                      </m:r>
                      <m:sSup>
                        <m:sSupPr>
                          <m:ctrlPr>
                            <a:rPr lang="de-DE" i="1" dirty="0">
                              <a:latin typeface="Cambria Math" panose="02040503050406030204" pitchFamily="18" charset="0"/>
                            </a:rPr>
                          </m:ctrlPr>
                        </m:sSupPr>
                        <m:e>
                          <m:r>
                            <a:rPr lang="de-DE" i="1" dirty="0">
                              <a:latin typeface="Cambria Math" panose="02040503050406030204" pitchFamily="18" charset="0"/>
                            </a:rPr>
                            <m:t>.</m:t>
                          </m:r>
                          <m:r>
                            <a:rPr lang="de-DE" i="1" dirty="0">
                              <a:latin typeface="Cambria Math" panose="02040503050406030204" pitchFamily="18" charset="0"/>
                            </a:rPr>
                            <m:t>𝑒</m:t>
                          </m:r>
                        </m:e>
                        <m:sup>
                          <m:r>
                            <a:rPr lang="de-DE" b="0" i="1" dirty="0" smtClean="0">
                              <a:latin typeface="Cambria Math" panose="02040503050406030204" pitchFamily="18" charset="0"/>
                            </a:rPr>
                            <m:t>(−0.0013)</m:t>
                          </m:r>
                          <m:r>
                            <a:rPr lang="de-DE" i="1" dirty="0">
                              <a:latin typeface="Cambria Math" panose="02040503050406030204" pitchFamily="18" charset="0"/>
                            </a:rPr>
                            <m:t>.</m:t>
                          </m:r>
                          <m:r>
                            <a:rPr lang="de-DE" i="1" dirty="0">
                              <a:latin typeface="Cambria Math" panose="02040503050406030204" pitchFamily="18" charset="0"/>
                            </a:rPr>
                            <m:t>𝑇</m:t>
                          </m:r>
                        </m:sup>
                      </m:sSup>
                      <m:r>
                        <a:rPr lang="de-DE" i="1" dirty="0">
                          <a:latin typeface="Cambria Math" panose="02040503050406030204" pitchFamily="18" charset="0"/>
                        </a:rPr>
                        <m:t>.</m:t>
                      </m:r>
                      <m:sSup>
                        <m:sSupPr>
                          <m:ctrlPr>
                            <a:rPr lang="de-DE" i="1" dirty="0">
                              <a:latin typeface="Cambria Math" panose="02040503050406030204" pitchFamily="18" charset="0"/>
                            </a:rPr>
                          </m:ctrlPr>
                        </m:sSupPr>
                        <m:e>
                          <m:acc>
                            <m:accPr>
                              <m:chr m:val="̇"/>
                              <m:ctrlPr>
                                <a:rPr lang="de-DE" i="1" dirty="0">
                                  <a:latin typeface="Cambria Math" panose="02040503050406030204" pitchFamily="18" charset="0"/>
                                </a:rPr>
                              </m:ctrlPr>
                            </m:accPr>
                            <m:e>
                              <m:r>
                                <a:rPr lang="de-DE" i="1" dirty="0">
                                  <a:latin typeface="Cambria Math" panose="02040503050406030204" pitchFamily="18" charset="0"/>
                                </a:rPr>
                                <m:t>𝜑</m:t>
                              </m:r>
                            </m:e>
                          </m:acc>
                        </m:e>
                        <m:sup>
                          <m:r>
                            <a:rPr lang="de-DE" b="0" i="1" dirty="0" smtClean="0">
                              <a:latin typeface="Cambria Math" panose="02040503050406030204" pitchFamily="18" charset="0"/>
                            </a:rPr>
                            <m:t>(0.0623</m:t>
                          </m:r>
                          <m:r>
                            <a:rPr lang="de-DE" i="1" dirty="0">
                              <a:latin typeface="Cambria Math" panose="02040503050406030204" pitchFamily="18" charset="0"/>
                            </a:rPr>
                            <m:t>+</m:t>
                          </m:r>
                          <m:r>
                            <a:rPr lang="de-DE" b="0" i="1" dirty="0" smtClean="0">
                              <a:latin typeface="Cambria Math" panose="02040503050406030204" pitchFamily="18" charset="0"/>
                            </a:rPr>
                            <m:t>(−0.0001))</m:t>
                          </m:r>
                          <m:r>
                            <a:rPr lang="de-DE" i="1" dirty="0">
                              <a:latin typeface="Cambria Math" panose="02040503050406030204" pitchFamily="18" charset="0"/>
                            </a:rPr>
                            <m:t>.</m:t>
                          </m:r>
                          <m:r>
                            <a:rPr lang="de-DE" i="1" dirty="0">
                              <a:latin typeface="Cambria Math" panose="02040503050406030204" pitchFamily="18" charset="0"/>
                            </a:rPr>
                            <m:t>𝑇</m:t>
                          </m:r>
                        </m:sup>
                      </m:sSup>
                      <m:r>
                        <a:rPr lang="de-DE" i="1" dirty="0">
                          <a:latin typeface="Cambria Math" panose="02040503050406030204" pitchFamily="18" charset="0"/>
                        </a:rPr>
                        <m:t>.</m:t>
                      </m:r>
                      <m:sSup>
                        <m:sSupPr>
                          <m:ctrlPr>
                            <a:rPr lang="de-DE" i="1" dirty="0">
                              <a:latin typeface="Cambria Math" panose="02040503050406030204" pitchFamily="18" charset="0"/>
                            </a:rPr>
                          </m:ctrlPr>
                        </m:sSupPr>
                        <m:e>
                          <m:r>
                            <a:rPr lang="de-DE" i="1" dirty="0">
                              <a:latin typeface="Cambria Math" panose="02040503050406030204" pitchFamily="18" charset="0"/>
                            </a:rPr>
                            <m:t>𝜑</m:t>
                          </m:r>
                        </m:e>
                        <m:sup>
                          <m:r>
                            <a:rPr lang="de-DE" b="0" i="1" dirty="0" smtClean="0">
                              <a:latin typeface="Cambria Math" panose="02040503050406030204" pitchFamily="18" charset="0"/>
                            </a:rPr>
                            <m:t>(0.1520)</m:t>
                          </m:r>
                        </m:sup>
                      </m:sSup>
                      <m:r>
                        <a:rPr lang="de-DE" i="1" dirty="0">
                          <a:latin typeface="Cambria Math" panose="02040503050406030204" pitchFamily="18" charset="0"/>
                        </a:rPr>
                        <m:t>.</m:t>
                      </m:r>
                      <m:sSup>
                        <m:sSupPr>
                          <m:ctrlPr>
                            <a:rPr lang="de-DE" i="1" dirty="0">
                              <a:latin typeface="Cambria Math" panose="02040503050406030204" pitchFamily="18" charset="0"/>
                            </a:rPr>
                          </m:ctrlPr>
                        </m:sSupPr>
                        <m:e>
                          <m:r>
                            <a:rPr lang="de-DE" i="1" dirty="0">
                              <a:latin typeface="Cambria Math" panose="02040503050406030204" pitchFamily="18" charset="0"/>
                            </a:rPr>
                            <m:t>𝑒</m:t>
                          </m:r>
                        </m:e>
                        <m:sup>
                          <m:r>
                            <a:rPr lang="de-DE" b="0" i="1" dirty="0" smtClean="0">
                              <a:latin typeface="Cambria Math" panose="02040503050406030204" pitchFamily="18" charset="0"/>
                            </a:rPr>
                            <m:t>(−0.1681)</m:t>
                          </m:r>
                          <m:r>
                            <a:rPr lang="de-DE" i="1" dirty="0">
                              <a:latin typeface="Cambria Math" panose="02040503050406030204" pitchFamily="18" charset="0"/>
                            </a:rPr>
                            <m:t>.</m:t>
                          </m:r>
                          <m:r>
                            <a:rPr lang="de-DE" i="1" dirty="0">
                              <a:latin typeface="Cambria Math" panose="02040503050406030204" pitchFamily="18" charset="0"/>
                            </a:rPr>
                            <m:t>𝜑</m:t>
                          </m:r>
                        </m:sup>
                      </m:sSup>
                    </m:oMath>
                  </m:oMathPara>
                </a14:m>
                <a:endParaRPr lang="en-US" dirty="0"/>
              </a:p>
            </p:txBody>
          </p:sp>
        </mc:Choice>
        <mc:Fallback>
          <p:sp>
            <p:nvSpPr>
              <p:cNvPr id="5" name="Content Placeholder 4">
                <a:extLst>
                  <a:ext uri="{FF2B5EF4-FFF2-40B4-BE49-F238E27FC236}">
                    <a16:creationId xmlns:a16="http://schemas.microsoft.com/office/drawing/2014/main" id="{9B0535CD-AB9D-462A-A659-9F29A371113F}"/>
                  </a:ext>
                </a:extLst>
              </p:cNvPr>
              <p:cNvSpPr>
                <a:spLocks noGrp="1" noRot="1" noChangeAspect="1" noMove="1" noResize="1" noEditPoints="1" noAdjustHandles="1" noChangeArrowheads="1" noChangeShapeType="1" noTextEdit="1"/>
              </p:cNvSpPr>
              <p:nvPr>
                <p:ph sz="half" idx="2"/>
              </p:nvPr>
            </p:nvSpPr>
            <p:spPr>
              <a:blipFill>
                <a:blip r:embed="rId2"/>
                <a:stretch>
                  <a:fillRect/>
                </a:stretch>
              </a:blipFill>
            </p:spPr>
            <p:txBody>
              <a:bodyPr/>
              <a:lstStyle/>
              <a:p>
                <a:r>
                  <a:rPr lang="en-US">
                    <a:noFill/>
                  </a:rPr>
                  <a:t> </a:t>
                </a:r>
              </a:p>
            </p:txBody>
          </p:sp>
        </mc:Fallback>
      </mc:AlternateContent>
      <p:sp>
        <p:nvSpPr>
          <p:cNvPr id="8" name="Text Placeholder 7">
            <a:extLst>
              <a:ext uri="{FF2B5EF4-FFF2-40B4-BE49-F238E27FC236}">
                <a16:creationId xmlns:a16="http://schemas.microsoft.com/office/drawing/2014/main" id="{B44413F5-69E8-4889-9227-1EF873F6852B}"/>
              </a:ext>
            </a:extLst>
          </p:cNvPr>
          <p:cNvSpPr>
            <a:spLocks noGrp="1"/>
          </p:cNvSpPr>
          <p:nvPr>
            <p:ph type="body" sz="quarter" idx="3"/>
          </p:nvPr>
        </p:nvSpPr>
        <p:spPr/>
        <p:txBody>
          <a:bodyPr/>
          <a:lstStyle/>
          <a:p>
            <a:r>
              <a:rPr lang="de-DE" i="1" dirty="0">
                <a:latin typeface="Times New Roman" panose="02020603050405020304" pitchFamily="18" charset="0"/>
                <a:cs typeface="Times New Roman" panose="02020603050405020304" pitchFamily="18" charset="0"/>
              </a:rPr>
              <a:t>Model 2</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42F2F82D-2439-4E68-990D-513191BA9261}"/>
                  </a:ext>
                </a:extLst>
              </p:cNvPr>
              <p:cNvSpPr>
                <a:spLocks noGrp="1"/>
              </p:cNvSpPr>
              <p:nvPr>
                <p:ph sz="quarter" idx="4"/>
              </p:nvPr>
            </p:nvSpPr>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RSquared: </a:t>
                </a:r>
                <a:r>
                  <a:rPr lang="en-US" b="1" dirty="0">
                    <a:latin typeface="Times New Roman" panose="02020603050405020304" pitchFamily="18" charset="0"/>
                    <a:cs typeface="Times New Roman" panose="02020603050405020304" pitchFamily="18" charset="0"/>
                  </a:rPr>
                  <a:t>0.6003</a:t>
                </a:r>
              </a:p>
              <a:p>
                <a:pPr marL="0" indent="0">
                  <a:buNone/>
                </a:pPr>
                <a:r>
                  <a:rPr lang="en-US" dirty="0">
                    <a:latin typeface="Times New Roman" panose="02020603050405020304" pitchFamily="18" charset="0"/>
                    <a:cs typeface="Times New Roman" panose="02020603050405020304" pitchFamily="18" charset="0"/>
                  </a:rPr>
                  <a:t>Transformed parameters for the non linear model function: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x1 =  -0.0015</a:t>
                </a:r>
              </a:p>
              <a:p>
                <a:pPr marL="0" indent="0">
                  <a:buNone/>
                </a:pPr>
                <a:r>
                  <a:rPr lang="en-US" dirty="0">
                    <a:latin typeface="Times New Roman" panose="02020603050405020304" pitchFamily="18" charset="0"/>
                    <a:cs typeface="Times New Roman" panose="02020603050405020304" pitchFamily="18" charset="0"/>
                  </a:rPr>
                  <a:t>x2 =   0.0125</a:t>
                </a:r>
              </a:p>
              <a:p>
                <a:pPr marL="0" indent="0">
                  <a:buNone/>
                </a:pPr>
                <a:r>
                  <a:rPr lang="en-US" dirty="0">
                    <a:latin typeface="Times New Roman" panose="02020603050405020304" pitchFamily="18" charset="0"/>
                    <a:cs typeface="Times New Roman" panose="02020603050405020304" pitchFamily="18" charset="0"/>
                  </a:rPr>
                  <a:t>x3 =   0.2023</a:t>
                </a:r>
              </a:p>
              <a:p>
                <a:pPr marL="0" indent="0">
                  <a:buNone/>
                </a:pPr>
                <a:r>
                  <a:rPr lang="en-US" dirty="0">
                    <a:latin typeface="Times New Roman" panose="02020603050405020304" pitchFamily="18" charset="0"/>
                    <a:cs typeface="Times New Roman" panose="02020603050405020304" pitchFamily="18" charset="0"/>
                  </a:rPr>
                  <a:t>x4 =  -0.3873</a:t>
                </a:r>
              </a:p>
              <a:p>
                <a:pPr marL="0" indent="0">
                  <a:buNone/>
                </a:pPr>
                <a:r>
                  <a:rPr lang="en-US" dirty="0">
                    <a:latin typeface="Times New Roman" panose="02020603050405020304" pitchFamily="18" charset="0"/>
                    <a:cs typeface="Times New Roman" panose="02020603050405020304" pitchFamily="18" charset="0"/>
                  </a:rPr>
                  <a:t>x5 =   exp(7.4531)=1725.20</a:t>
                </a:r>
              </a:p>
              <a:p>
                <a:pPr marL="0" indent="0">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𝑘</m:t>
                      </m:r>
                      <m:r>
                        <a:rPr lang="de-DE" i="1" baseline="-25000">
                          <a:latin typeface="Cambria Math" panose="02040503050406030204" pitchFamily="18" charset="0"/>
                        </a:rPr>
                        <m:t>𝑓</m:t>
                      </m:r>
                      <m:r>
                        <a:rPr lang="de-DE" i="1" dirty="0">
                          <a:latin typeface="Cambria Math" panose="02040503050406030204" pitchFamily="18" charset="0"/>
                        </a:rPr>
                        <m:t>=</m:t>
                      </m:r>
                      <m:r>
                        <a:rPr lang="de-DE" b="0" i="1" dirty="0" smtClean="0">
                          <a:latin typeface="Cambria Math" panose="02040503050406030204" pitchFamily="18" charset="0"/>
                        </a:rPr>
                        <m:t>(1725.20</m:t>
                      </m:r>
                      <m:sSup>
                        <m:sSupPr>
                          <m:ctrlPr>
                            <a:rPr lang="de-DE" i="1" dirty="0">
                              <a:latin typeface="Cambria Math" panose="02040503050406030204" pitchFamily="18" charset="0"/>
                            </a:rPr>
                          </m:ctrlPr>
                        </m:sSupPr>
                        <m:e>
                          <m:r>
                            <a:rPr lang="de-DE" b="0" i="1" dirty="0" smtClean="0">
                              <a:latin typeface="Cambria Math" panose="02040503050406030204" pitchFamily="18" charset="0"/>
                            </a:rPr>
                            <m:t>)</m:t>
                          </m:r>
                          <m:r>
                            <a:rPr lang="de-DE" i="1" dirty="0">
                              <a:latin typeface="Cambria Math" panose="02040503050406030204" pitchFamily="18" charset="0"/>
                            </a:rPr>
                            <m:t>.</m:t>
                          </m:r>
                          <m:r>
                            <a:rPr lang="de-DE" i="1" dirty="0">
                              <a:latin typeface="Cambria Math" panose="02040503050406030204" pitchFamily="18" charset="0"/>
                            </a:rPr>
                            <m:t>𝑒</m:t>
                          </m:r>
                        </m:e>
                        <m:sup>
                          <m:r>
                            <a:rPr lang="de-DE" b="0" i="1" dirty="0" smtClean="0">
                              <a:latin typeface="Cambria Math" panose="02040503050406030204" pitchFamily="18" charset="0"/>
                            </a:rPr>
                            <m:t>(−0.0015)</m:t>
                          </m:r>
                          <m:r>
                            <a:rPr lang="de-DE" i="1" dirty="0">
                              <a:latin typeface="Cambria Math" panose="02040503050406030204" pitchFamily="18" charset="0"/>
                            </a:rPr>
                            <m:t>.</m:t>
                          </m:r>
                          <m:r>
                            <a:rPr lang="de-DE" i="1" dirty="0">
                              <a:latin typeface="Cambria Math" panose="02040503050406030204" pitchFamily="18" charset="0"/>
                            </a:rPr>
                            <m:t>𝑇</m:t>
                          </m:r>
                        </m:sup>
                      </m:sSup>
                      <m:r>
                        <a:rPr lang="de-DE" i="1" dirty="0">
                          <a:latin typeface="Cambria Math" panose="02040503050406030204" pitchFamily="18" charset="0"/>
                        </a:rPr>
                        <m:t>.</m:t>
                      </m:r>
                      <m:sSup>
                        <m:sSupPr>
                          <m:ctrlPr>
                            <a:rPr lang="de-DE" i="1" dirty="0">
                              <a:latin typeface="Cambria Math" panose="02040503050406030204" pitchFamily="18" charset="0"/>
                            </a:rPr>
                          </m:ctrlPr>
                        </m:sSupPr>
                        <m:e>
                          <m:acc>
                            <m:accPr>
                              <m:chr m:val="̇"/>
                              <m:ctrlPr>
                                <a:rPr lang="de-DE" i="1" dirty="0">
                                  <a:latin typeface="Cambria Math" panose="02040503050406030204" pitchFamily="18" charset="0"/>
                                </a:rPr>
                              </m:ctrlPr>
                            </m:accPr>
                            <m:e>
                              <m:r>
                                <a:rPr lang="de-DE" i="1" dirty="0">
                                  <a:latin typeface="Cambria Math" panose="02040503050406030204" pitchFamily="18" charset="0"/>
                                </a:rPr>
                                <m:t>𝜑</m:t>
                              </m:r>
                            </m:e>
                          </m:acc>
                        </m:e>
                        <m:sup>
                          <m:r>
                            <a:rPr lang="de-DE" b="0" i="1" dirty="0" smtClean="0">
                              <a:latin typeface="Cambria Math" panose="02040503050406030204" pitchFamily="18" charset="0"/>
                            </a:rPr>
                            <m:t>(0.0125)</m:t>
                          </m:r>
                        </m:sup>
                      </m:sSup>
                      <m:r>
                        <a:rPr lang="de-DE" i="1" dirty="0">
                          <a:latin typeface="Cambria Math" panose="02040503050406030204" pitchFamily="18" charset="0"/>
                        </a:rPr>
                        <m:t>.</m:t>
                      </m:r>
                      <m:sSup>
                        <m:sSupPr>
                          <m:ctrlPr>
                            <a:rPr lang="de-DE" i="1" dirty="0">
                              <a:latin typeface="Cambria Math" panose="02040503050406030204" pitchFamily="18" charset="0"/>
                            </a:rPr>
                          </m:ctrlPr>
                        </m:sSupPr>
                        <m:e>
                          <m:r>
                            <a:rPr lang="de-DE" i="1" dirty="0">
                              <a:latin typeface="Cambria Math" panose="02040503050406030204" pitchFamily="18" charset="0"/>
                            </a:rPr>
                            <m:t>𝜑</m:t>
                          </m:r>
                        </m:e>
                        <m:sup>
                          <m:r>
                            <a:rPr lang="de-DE" b="0" i="1" dirty="0" smtClean="0">
                              <a:latin typeface="Cambria Math" panose="02040503050406030204" pitchFamily="18" charset="0"/>
                            </a:rPr>
                            <m:t>(0.2023)</m:t>
                          </m:r>
                        </m:sup>
                      </m:sSup>
                      <m:r>
                        <a:rPr lang="de-DE" i="1" dirty="0">
                          <a:latin typeface="Cambria Math" panose="02040503050406030204" pitchFamily="18" charset="0"/>
                        </a:rPr>
                        <m:t>.</m:t>
                      </m:r>
                      <m:sSup>
                        <m:sSupPr>
                          <m:ctrlPr>
                            <a:rPr lang="de-DE" i="1" dirty="0">
                              <a:latin typeface="Cambria Math" panose="02040503050406030204" pitchFamily="18" charset="0"/>
                            </a:rPr>
                          </m:ctrlPr>
                        </m:sSupPr>
                        <m:e>
                          <m:r>
                            <a:rPr lang="de-DE" i="1" dirty="0">
                              <a:latin typeface="Cambria Math" panose="02040503050406030204" pitchFamily="18" charset="0"/>
                            </a:rPr>
                            <m:t>𝑒</m:t>
                          </m:r>
                        </m:e>
                        <m:sup>
                          <m:r>
                            <a:rPr lang="de-DE" b="0" i="1" dirty="0" smtClean="0">
                              <a:latin typeface="Cambria Math" panose="02040503050406030204" pitchFamily="18" charset="0"/>
                            </a:rPr>
                            <m:t>(−0.3873)</m:t>
                          </m:r>
                          <m:r>
                            <a:rPr lang="de-DE" i="1" dirty="0">
                              <a:latin typeface="Cambria Math" panose="02040503050406030204" pitchFamily="18" charset="0"/>
                            </a:rPr>
                            <m:t>.</m:t>
                          </m:r>
                          <m:r>
                            <a:rPr lang="de-DE" i="1" dirty="0">
                              <a:latin typeface="Cambria Math" panose="02040503050406030204" pitchFamily="18" charset="0"/>
                              <a:ea typeface="Cambria Math" panose="02040503050406030204" pitchFamily="18" charset="0"/>
                            </a:rPr>
                            <m:t>√</m:t>
                          </m:r>
                          <m:r>
                            <a:rPr lang="de-DE" i="1" dirty="0">
                              <a:latin typeface="Cambria Math" panose="02040503050406030204" pitchFamily="18" charset="0"/>
                            </a:rPr>
                            <m:t>𝜑</m:t>
                          </m:r>
                        </m:sup>
                      </m:sSup>
                    </m:oMath>
                  </m:oMathPara>
                </a14:m>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mc:Choice>
        <mc:Fallback>
          <p:sp>
            <p:nvSpPr>
              <p:cNvPr id="6" name="Content Placeholder 5">
                <a:extLst>
                  <a:ext uri="{FF2B5EF4-FFF2-40B4-BE49-F238E27FC236}">
                    <a16:creationId xmlns:a16="http://schemas.microsoft.com/office/drawing/2014/main" id="{42F2F82D-2439-4E68-990D-513191BA9261}"/>
                  </a:ext>
                </a:extLst>
              </p:cNvPr>
              <p:cNvSpPr>
                <a:spLocks noGrp="1" noRot="1" noChangeAspect="1" noMove="1" noResize="1" noEditPoints="1" noAdjustHandles="1" noChangeArrowheads="1" noChangeShapeType="1" noTextEdit="1"/>
              </p:cNvSpPr>
              <p:nvPr>
                <p:ph sz="quarter" idx="4"/>
              </p:nvPr>
            </p:nvSpPr>
            <p:spPr>
              <a:blipFill>
                <a:blip r:embed="rId3"/>
                <a:stretch>
                  <a:fillRect t="-208"/>
                </a:stretch>
              </a:blipFill>
            </p:spPr>
            <p:txBody>
              <a:bodyPr/>
              <a:lstStyle/>
              <a:p>
                <a:r>
                  <a:rPr lang="en-US">
                    <a:noFill/>
                  </a:rPr>
                  <a:t> </a:t>
                </a:r>
              </a:p>
            </p:txBody>
          </p:sp>
        </mc:Fallback>
      </mc:AlternateContent>
    </p:spTree>
    <p:extLst>
      <p:ext uri="{BB962C8B-B14F-4D97-AF65-F5344CB8AC3E}">
        <p14:creationId xmlns:p14="http://schemas.microsoft.com/office/powerpoint/2010/main" val="3499624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E8D2AFC-933F-4B20-9833-D119E0558437}"/>
              </a:ext>
            </a:extLst>
          </p:cNvPr>
          <p:cNvSpPr>
            <a:spLocks noGrp="1"/>
          </p:cNvSpPr>
          <p:nvPr>
            <p:ph type="title"/>
          </p:nvPr>
        </p:nvSpPr>
        <p:spPr>
          <a:xfrm>
            <a:off x="609906" y="702155"/>
            <a:ext cx="3568661" cy="1269713"/>
          </a:xfrm>
        </p:spPr>
        <p:txBody>
          <a:bodyPr>
            <a:normAutofit/>
          </a:bodyPr>
          <a:lstStyle/>
          <a:p>
            <a:r>
              <a:rPr lang="de-DE" b="1" dirty="0">
                <a:latin typeface="Times New Roman" panose="02020603050405020304" pitchFamily="18" charset="0"/>
                <a:cs typeface="Times New Roman" panose="02020603050405020304" pitchFamily="18" charset="0"/>
              </a:rPr>
              <a:t>Graphical Results-C15 (2D)</a:t>
            </a:r>
            <a:endParaRPr lang="en-US" b="1" dirty="0">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46DDCE98-C31B-4676-9207-13A05C4B8C61}"/>
                  </a:ext>
                </a:extLst>
              </p:cNvPr>
              <p:cNvSpPr>
                <a:spLocks noGrp="1"/>
              </p:cNvSpPr>
              <p:nvPr>
                <p:ph idx="1"/>
              </p:nvPr>
            </p:nvSpPr>
            <p:spPr>
              <a:xfrm>
                <a:off x="609906" y="2340864"/>
                <a:ext cx="3568661" cy="3634486"/>
              </a:xfrm>
            </p:spPr>
            <p:txBody>
              <a:bodyPr>
                <a:normAutofit fontScale="92500" lnSpcReduction="10000"/>
              </a:bodyPr>
              <a:lstStyle/>
              <a:p>
                <a:r>
                  <a:rPr lang="de-DE" dirty="0">
                    <a:latin typeface="Times New Roman" panose="02020603050405020304" pitchFamily="18" charset="0"/>
                    <a:cs typeface="Times New Roman" panose="02020603050405020304" pitchFamily="18" charset="0"/>
                  </a:rPr>
                  <a:t>Here is the graphical result of measured values for the C15 in 2-Dimension.</a:t>
                </a:r>
              </a:p>
              <a:p>
                <a:r>
                  <a:rPr lang="de-DE" dirty="0">
                    <a:latin typeface="Times New Roman" panose="02020603050405020304" pitchFamily="18" charset="0"/>
                    <a:cs typeface="Times New Roman" panose="02020603050405020304" pitchFamily="18" charset="0"/>
                  </a:rPr>
                  <a:t>The black lines is for the </a:t>
                </a:r>
                <a14:m>
                  <m:oMath xmlns:m="http://schemas.openxmlformats.org/officeDocument/2006/math">
                    <m:r>
                      <a:rPr lang="de-DE" i="1">
                        <a:latin typeface="Cambria Math" panose="02040503050406030204" pitchFamily="18" charset="0"/>
                      </a:rPr>
                      <m:t>𝑘</m:t>
                    </m:r>
                    <m:r>
                      <a:rPr lang="de-DE" i="1" baseline="-25000">
                        <a:latin typeface="Cambria Math" panose="02040503050406030204" pitchFamily="18" charset="0"/>
                      </a:rPr>
                      <m:t>𝑓</m:t>
                    </m:r>
                  </m:oMath>
                </a14:m>
                <a:r>
                  <a:rPr lang="de-DE" dirty="0">
                    <a:latin typeface="Times New Roman" panose="02020603050405020304" pitchFamily="18" charset="0"/>
                    <a:cs typeface="Times New Roman" panose="02020603050405020304" pitchFamily="18" charset="0"/>
                  </a:rPr>
                  <a:t> from database ,all straight line is for Model 1 and all dotted line is for model 2.The yellow line is when variable are fixed</a:t>
                </a:r>
                <a14:m>
                  <m:oMath xmlns:m="http://schemas.openxmlformats.org/officeDocument/2006/math">
                    <m:r>
                      <a:rPr lang="de-DE" i="1" baseline="-25000">
                        <a:latin typeface="Cambria Math" panose="02040503050406030204" pitchFamily="18" charset="0"/>
                      </a:rPr>
                      <m:t> </m:t>
                    </m:r>
                  </m:oMath>
                </a14:m>
                <a:r>
                  <a:rPr lang="de-DE" dirty="0">
                    <a:latin typeface="Times New Roman" panose="02020603050405020304" pitchFamily="18" charset="0"/>
                    <a:cs typeface="Times New Roman" panose="02020603050405020304" pitchFamily="18" charset="0"/>
                  </a:rPr>
                  <a:t>at min ,red is when variable are fixed at max and green when variable are fixed at  mean. </a:t>
                </a:r>
              </a:p>
              <a:p>
                <a:r>
                  <a:rPr lang="en-US" dirty="0">
                    <a:latin typeface="Times New Roman" panose="02020603050405020304" pitchFamily="18" charset="0"/>
                    <a:cs typeface="Times New Roman" panose="02020603050405020304" pitchFamily="18" charset="0"/>
                  </a:rPr>
                  <a:t>We determined 3 graph where first one T and </a:t>
                </a:r>
                <a:r>
                  <a:rPr lang="en-US" dirty="0" err="1">
                    <a:latin typeface="Times New Roman" panose="02020603050405020304" pitchFamily="18" charset="0"/>
                    <a:cs typeface="Times New Roman" panose="02020603050405020304" pitchFamily="18" charset="0"/>
                  </a:rPr>
                  <a:t>phidot</a:t>
                </a:r>
                <a:r>
                  <a:rPr lang="en-US" dirty="0">
                    <a:latin typeface="Times New Roman" panose="02020603050405020304" pitchFamily="18" charset="0"/>
                    <a:cs typeface="Times New Roman" panose="02020603050405020304" pitchFamily="18" charset="0"/>
                  </a:rPr>
                  <a:t> were fixed ,second one phi and T were fixed and the third one phi and </a:t>
                </a:r>
                <a:r>
                  <a:rPr lang="en-US" dirty="0" err="1">
                    <a:latin typeface="Times New Roman" panose="02020603050405020304" pitchFamily="18" charset="0"/>
                    <a:cs typeface="Times New Roman" panose="02020603050405020304" pitchFamily="18" charset="0"/>
                  </a:rPr>
                  <a:t>phitdot</a:t>
                </a:r>
                <a:r>
                  <a:rPr lang="en-US" dirty="0">
                    <a:latin typeface="Times New Roman" panose="02020603050405020304" pitchFamily="18" charset="0"/>
                    <a:cs typeface="Times New Roman" panose="02020603050405020304" pitchFamily="18" charset="0"/>
                  </a:rPr>
                  <a:t> were fixed.</a:t>
                </a:r>
              </a:p>
            </p:txBody>
          </p:sp>
        </mc:Choice>
        <mc:Fallback xmlns="">
          <p:sp>
            <p:nvSpPr>
              <p:cNvPr id="12" name="Content Placeholder 11">
                <a:extLst>
                  <a:ext uri="{FF2B5EF4-FFF2-40B4-BE49-F238E27FC236}">
                    <a16:creationId xmlns:a16="http://schemas.microsoft.com/office/drawing/2014/main" id="{46DDCE98-C31B-4676-9207-13A05C4B8C61}"/>
                  </a:ext>
                </a:extLst>
              </p:cNvPr>
              <p:cNvSpPr>
                <a:spLocks noGrp="1" noRot="1" noChangeAspect="1" noMove="1" noResize="1" noEditPoints="1" noAdjustHandles="1" noChangeArrowheads="1" noChangeShapeType="1" noTextEdit="1"/>
              </p:cNvSpPr>
              <p:nvPr>
                <p:ph idx="1"/>
              </p:nvPr>
            </p:nvSpPr>
            <p:spPr>
              <a:xfrm>
                <a:off x="609906" y="2340864"/>
                <a:ext cx="3568661" cy="3634486"/>
              </a:xfrm>
              <a:blipFill>
                <a:blip r:embed="rId2"/>
                <a:stretch>
                  <a:fillRect r="-1538" b="-1174"/>
                </a:stretch>
              </a:blipFill>
            </p:spPr>
            <p:txBody>
              <a:bodyPr/>
              <a:lstStyle/>
              <a:p>
                <a:r>
                  <a:rPr lang="en-US">
                    <a:noFill/>
                  </a:rPr>
                  <a:t> </a:t>
                </a:r>
              </a:p>
            </p:txBody>
          </p:sp>
        </mc:Fallback>
      </mc:AlternateContent>
      <p:pic>
        <p:nvPicPr>
          <p:cNvPr id="4" name="Picture 3" descr="A screenshot of a cell phone&#10;&#10;Description automatically generated">
            <a:extLst>
              <a:ext uri="{FF2B5EF4-FFF2-40B4-BE49-F238E27FC236}">
                <a16:creationId xmlns:a16="http://schemas.microsoft.com/office/drawing/2014/main" id="{DC858426-84EB-4515-8AFF-E5D974AD12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566" y="625151"/>
            <a:ext cx="8013433" cy="5861374"/>
          </a:xfrm>
          <a:prstGeom prst="rect">
            <a:avLst/>
          </a:prstGeom>
        </p:spPr>
      </p:pic>
    </p:spTree>
    <p:extLst>
      <p:ext uri="{BB962C8B-B14F-4D97-AF65-F5344CB8AC3E}">
        <p14:creationId xmlns:p14="http://schemas.microsoft.com/office/powerpoint/2010/main" val="38376461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8C43C-37F7-49E3-AD9A-359C1A48C311}"/>
              </a:ext>
            </a:extLst>
          </p:cNvPr>
          <p:cNvSpPr>
            <a:spLocks noGrp="1"/>
          </p:cNvSpPr>
          <p:nvPr>
            <p:ph type="title"/>
          </p:nvPr>
        </p:nvSpPr>
        <p:spPr/>
        <p:txBody>
          <a:bodyPr/>
          <a:lstStyle/>
          <a:p>
            <a:r>
              <a:rPr lang="de-DE" b="1" dirty="0">
                <a:latin typeface="Times New Roman" panose="02020603050405020304" pitchFamily="18" charset="0"/>
                <a:cs typeface="Times New Roman" panose="02020603050405020304" pitchFamily="18" charset="0"/>
              </a:rPr>
              <a:t>Graphical Results-C15 (3D) T MEAN</a:t>
            </a:r>
            <a:endParaRPr lang="en-US" dirty="0"/>
          </a:p>
        </p:txBody>
      </p:sp>
      <p:sp>
        <p:nvSpPr>
          <p:cNvPr id="7" name="Text Placeholder 6">
            <a:extLst>
              <a:ext uri="{FF2B5EF4-FFF2-40B4-BE49-F238E27FC236}">
                <a16:creationId xmlns:a16="http://schemas.microsoft.com/office/drawing/2014/main" id="{E266DC92-8F27-4BC4-B1E9-0B5BC689A954}"/>
              </a:ext>
            </a:extLst>
          </p:cNvPr>
          <p:cNvSpPr>
            <a:spLocks noGrp="1"/>
          </p:cNvSpPr>
          <p:nvPr>
            <p:ph type="body" sz="half" idx="2"/>
          </p:nvPr>
        </p:nvSpPr>
        <p:spPr/>
        <p:txBody>
          <a:bodyPr/>
          <a:lstStyle/>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Here is the graphical result of measured values for the C15  in 3-Dimension.</a:t>
            </a:r>
          </a:p>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We measured the value while T fixed at mean.</a:t>
            </a:r>
          </a:p>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In the left side we got the graph for model 1 and right side for model 2.</a:t>
            </a:r>
          </a:p>
          <a:p>
            <a:endParaRPr lang="en-US" dirty="0">
              <a:latin typeface="Times New Roman" panose="02020603050405020304" pitchFamily="18" charset="0"/>
              <a:cs typeface="Times New Roman" panose="02020603050405020304" pitchFamily="18" charset="0"/>
            </a:endParaRPr>
          </a:p>
        </p:txBody>
      </p:sp>
      <p:pic>
        <p:nvPicPr>
          <p:cNvPr id="8" name="Content Placeholder 7" descr="A close up of a map&#10;&#10;Description automatically generated">
            <a:extLst>
              <a:ext uri="{FF2B5EF4-FFF2-40B4-BE49-F238E27FC236}">
                <a16:creationId xmlns:a16="http://schemas.microsoft.com/office/drawing/2014/main" id="{6B5EDC7D-A938-469C-9F9D-E40270BD9A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3461" y="1456291"/>
            <a:ext cx="8053711" cy="4039439"/>
          </a:xfrm>
        </p:spPr>
      </p:pic>
    </p:spTree>
    <p:extLst>
      <p:ext uri="{BB962C8B-B14F-4D97-AF65-F5344CB8AC3E}">
        <p14:creationId xmlns:p14="http://schemas.microsoft.com/office/powerpoint/2010/main" val="2125292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37AB4-2DBE-4DAD-93AD-D8151363DA46}"/>
              </a:ext>
            </a:extLst>
          </p:cNvPr>
          <p:cNvSpPr>
            <a:spLocks noGrp="1"/>
          </p:cNvSpPr>
          <p:nvPr>
            <p:ph type="title"/>
          </p:nvPr>
        </p:nvSpPr>
        <p:spPr/>
        <p:txBody>
          <a:bodyPr/>
          <a:lstStyle/>
          <a:p>
            <a:r>
              <a:rPr lang="de-DE" b="1" dirty="0">
                <a:latin typeface="Times New Roman" panose="02020603050405020304" pitchFamily="18" charset="0"/>
                <a:cs typeface="Times New Roman" panose="02020603050405020304" pitchFamily="18" charset="0"/>
              </a:rPr>
              <a:t>Graphical Results-C15 (3D) phidot mean</a:t>
            </a:r>
            <a:endParaRPr lang="en-US" dirty="0"/>
          </a:p>
        </p:txBody>
      </p:sp>
      <p:sp>
        <p:nvSpPr>
          <p:cNvPr id="4" name="Text Placeholder 3">
            <a:extLst>
              <a:ext uri="{FF2B5EF4-FFF2-40B4-BE49-F238E27FC236}">
                <a16:creationId xmlns:a16="http://schemas.microsoft.com/office/drawing/2014/main" id="{16E6CF0F-1138-43E3-A174-EC288F021017}"/>
              </a:ext>
            </a:extLst>
          </p:cNvPr>
          <p:cNvSpPr>
            <a:spLocks noGrp="1"/>
          </p:cNvSpPr>
          <p:nvPr>
            <p:ph type="body" sz="half" idx="2"/>
          </p:nvPr>
        </p:nvSpPr>
        <p:spPr/>
        <p:txBody>
          <a:bodyPr/>
          <a:lstStyle/>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Here is the graphical result of measured values for the C15  in 3-Dimension.</a:t>
            </a:r>
          </a:p>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We measured the value while phidot fixed at mean.</a:t>
            </a:r>
          </a:p>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In the left side we got the graph for model 1 and right side for model 2.</a:t>
            </a:r>
          </a:p>
          <a:p>
            <a:endParaRPr lang="en-US" dirty="0"/>
          </a:p>
        </p:txBody>
      </p:sp>
      <p:pic>
        <p:nvPicPr>
          <p:cNvPr id="8" name="Content Placeholder 7" descr="A close up of a map&#10;&#10;Description automatically generated">
            <a:extLst>
              <a:ext uri="{FF2B5EF4-FFF2-40B4-BE49-F238E27FC236}">
                <a16:creationId xmlns:a16="http://schemas.microsoft.com/office/drawing/2014/main" id="{1CFF3B85-3504-4D99-87F5-9EFC1388AF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3672" y="1592428"/>
            <a:ext cx="8058328" cy="4041754"/>
          </a:xfrm>
        </p:spPr>
      </p:pic>
    </p:spTree>
    <p:extLst>
      <p:ext uri="{BB962C8B-B14F-4D97-AF65-F5344CB8AC3E}">
        <p14:creationId xmlns:p14="http://schemas.microsoft.com/office/powerpoint/2010/main" val="383929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117B-A017-439C-AE49-E434D77DB635}"/>
              </a:ext>
            </a:extLst>
          </p:cNvPr>
          <p:cNvSpPr>
            <a:spLocks noGrp="1"/>
          </p:cNvSpPr>
          <p:nvPr>
            <p:ph type="title"/>
          </p:nvPr>
        </p:nvSpPr>
        <p:spPr/>
        <p:txBody>
          <a:bodyPr/>
          <a:lstStyle/>
          <a:p>
            <a:r>
              <a:rPr lang="de-DE" b="1" dirty="0">
                <a:latin typeface="Times New Roman" panose="02020603050405020304" pitchFamily="18" charset="0"/>
                <a:cs typeface="Times New Roman" panose="02020603050405020304" pitchFamily="18" charset="0"/>
              </a:rPr>
              <a:t>Graphical Results-C15 (3D) Phi Mean</a:t>
            </a:r>
            <a:endParaRPr lang="en-US" dirty="0"/>
          </a:p>
        </p:txBody>
      </p:sp>
      <p:sp>
        <p:nvSpPr>
          <p:cNvPr id="4" name="Text Placeholder 3">
            <a:extLst>
              <a:ext uri="{FF2B5EF4-FFF2-40B4-BE49-F238E27FC236}">
                <a16:creationId xmlns:a16="http://schemas.microsoft.com/office/drawing/2014/main" id="{BEECF1B3-BFA2-4978-9941-EA3FD59DDB4B}"/>
              </a:ext>
            </a:extLst>
          </p:cNvPr>
          <p:cNvSpPr>
            <a:spLocks noGrp="1"/>
          </p:cNvSpPr>
          <p:nvPr>
            <p:ph type="body" sz="half" idx="2"/>
          </p:nvPr>
        </p:nvSpPr>
        <p:spPr/>
        <p:txBody>
          <a:bodyPr/>
          <a:lstStyle/>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Here is the graphical result of measured values for the C15  in 3-Dimension.</a:t>
            </a:r>
          </a:p>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We measured the value while phi fixed at mean.</a:t>
            </a:r>
          </a:p>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In the left side we got the graph for model 1 and right side for model 2.</a:t>
            </a:r>
          </a:p>
          <a:p>
            <a:endParaRPr lang="en-US" dirty="0"/>
          </a:p>
        </p:txBody>
      </p:sp>
      <p:pic>
        <p:nvPicPr>
          <p:cNvPr id="7" name="Content Placeholder 6" descr="A close up of a map&#10;&#10;Description automatically generated">
            <a:extLst>
              <a:ext uri="{FF2B5EF4-FFF2-40B4-BE49-F238E27FC236}">
                <a16:creationId xmlns:a16="http://schemas.microsoft.com/office/drawing/2014/main" id="{C4073B59-78FD-4ADE-89BD-BD727D3B89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1381" y="1569380"/>
            <a:ext cx="8030619" cy="4027856"/>
          </a:xfrm>
        </p:spPr>
      </p:pic>
    </p:spTree>
    <p:extLst>
      <p:ext uri="{BB962C8B-B14F-4D97-AF65-F5344CB8AC3E}">
        <p14:creationId xmlns:p14="http://schemas.microsoft.com/office/powerpoint/2010/main" val="3251069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DEAC-18B1-4DAC-8FC7-AD6968EA2A06}"/>
              </a:ext>
            </a:extLst>
          </p:cNvPr>
          <p:cNvSpPr>
            <a:spLocks noGrp="1"/>
          </p:cNvSpPr>
          <p:nvPr>
            <p:ph type="title"/>
          </p:nvPr>
        </p:nvSpPr>
        <p:spPr/>
        <p:txBody>
          <a:bodyPr/>
          <a:lstStyle/>
          <a:p>
            <a:r>
              <a:rPr lang="de-DE" b="1" dirty="0">
                <a:latin typeface="Times New Roman" panose="02020603050405020304" pitchFamily="18" charset="0"/>
                <a:cs typeface="Times New Roman" panose="02020603050405020304" pitchFamily="18" charset="0"/>
              </a:rPr>
              <a:t>Results-C</a:t>
            </a:r>
            <a:r>
              <a:rPr lang="de-DE" b="1" cap="none" dirty="0">
                <a:latin typeface="Times New Roman" panose="02020603050405020304" pitchFamily="18" charset="0"/>
                <a:cs typeface="Times New Roman" panose="02020603050405020304" pitchFamily="18" charset="0"/>
              </a:rPr>
              <a:t>15</a:t>
            </a:r>
            <a:endParaRPr lang="en-US" b="1"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7714297D-8D92-4E3A-9017-4DD78D38D477}"/>
              </a:ext>
            </a:extLst>
          </p:cNvPr>
          <p:cNvSpPr>
            <a:spLocks noGrp="1"/>
          </p:cNvSpPr>
          <p:nvPr>
            <p:ph type="body" idx="1"/>
          </p:nvPr>
        </p:nvSpPr>
        <p:spPr/>
        <p:txBody>
          <a:bodyPr/>
          <a:lstStyle/>
          <a:p>
            <a:r>
              <a:rPr lang="de-DE" i="1" dirty="0">
                <a:latin typeface="Times New Roman" panose="02020603050405020304" pitchFamily="18" charset="0"/>
                <a:cs typeface="Times New Roman" panose="02020603050405020304" pitchFamily="18" charset="0"/>
              </a:rPr>
              <a:t>Model 1</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9B0535CD-AB9D-462A-A659-9F29A371113F}"/>
                  </a:ext>
                </a:extLst>
              </p:cNvPr>
              <p:cNvSpPr>
                <a:spLocks noGrp="1"/>
              </p:cNvSpPr>
              <p:nvPr>
                <p:ph sz="half" idx="2"/>
              </p:nvPr>
            </p:nvSpPr>
            <p:spPr/>
            <p:txBody>
              <a:bodyPr>
                <a:normAutofit fontScale="62500" lnSpcReduction="20000"/>
              </a:bodyPr>
              <a:lstStyle/>
              <a:p>
                <a:pPr marL="0" indent="0">
                  <a:buNone/>
                </a:pPr>
                <a:r>
                  <a:rPr lang="en-US" sz="1700" dirty="0">
                    <a:latin typeface="Times New Roman" panose="02020603050405020304" pitchFamily="18" charset="0"/>
                    <a:cs typeface="Times New Roman" panose="02020603050405020304" pitchFamily="18" charset="0"/>
                  </a:rPr>
                  <a:t>RSquared: </a:t>
                </a:r>
                <a:r>
                  <a:rPr lang="en-US" sz="1700" b="1" dirty="0">
                    <a:latin typeface="Times New Roman" panose="02020603050405020304" pitchFamily="18" charset="0"/>
                    <a:cs typeface="Times New Roman" panose="02020603050405020304" pitchFamily="18" charset="0"/>
                  </a:rPr>
                  <a:t>0.4425</a:t>
                </a:r>
              </a:p>
              <a:p>
                <a:pPr marL="0" indent="0">
                  <a:buNone/>
                </a:pPr>
                <a:r>
                  <a:rPr lang="en-US" sz="1700" dirty="0">
                    <a:latin typeface="Times New Roman" panose="02020603050405020304" pitchFamily="18" charset="0"/>
                    <a:cs typeface="Times New Roman" panose="02020603050405020304" pitchFamily="18" charset="0"/>
                  </a:rPr>
                  <a:t>Transformed parameters for the non linear model function: </a:t>
                </a: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x1 =  -0.0009</a:t>
                </a:r>
              </a:p>
              <a:p>
                <a:pPr marL="0" indent="0">
                  <a:buNone/>
                </a:pPr>
                <a:r>
                  <a:rPr lang="en-US" sz="1700" dirty="0">
                    <a:latin typeface="Times New Roman" panose="02020603050405020304" pitchFamily="18" charset="0"/>
                    <a:cs typeface="Times New Roman" panose="02020603050405020304" pitchFamily="18" charset="0"/>
                  </a:rPr>
                  <a:t>x2 =   0.0520</a:t>
                </a:r>
              </a:p>
              <a:p>
                <a:pPr marL="0" indent="0">
                  <a:buNone/>
                </a:pPr>
                <a:r>
                  <a:rPr lang="en-US" sz="1700" dirty="0">
                    <a:latin typeface="Times New Roman" panose="02020603050405020304" pitchFamily="18" charset="0"/>
                    <a:cs typeface="Times New Roman" panose="02020603050405020304" pitchFamily="18" charset="0"/>
                  </a:rPr>
                  <a:t>x3 =   0.0987</a:t>
                </a:r>
              </a:p>
              <a:p>
                <a:pPr marL="0" indent="0">
                  <a:buNone/>
                </a:pPr>
                <a:r>
                  <a:rPr lang="en-US" sz="1700" dirty="0">
                    <a:latin typeface="Times New Roman" panose="02020603050405020304" pitchFamily="18" charset="0"/>
                    <a:cs typeface="Times New Roman" panose="02020603050405020304" pitchFamily="18" charset="0"/>
                  </a:rPr>
                  <a:t>x4 =  -0.0476</a:t>
                </a:r>
              </a:p>
              <a:p>
                <a:pPr marL="0" indent="0">
                  <a:buNone/>
                </a:pPr>
                <a:r>
                  <a:rPr lang="en-US" sz="1700" dirty="0">
                    <a:latin typeface="Times New Roman" panose="02020603050405020304" pitchFamily="18" charset="0"/>
                    <a:cs typeface="Times New Roman" panose="02020603050405020304" pitchFamily="18" charset="0"/>
                  </a:rPr>
                  <a:t>x5 = -0.0001</a:t>
                </a:r>
              </a:p>
              <a:p>
                <a:pPr marL="0" indent="0">
                  <a:buNone/>
                </a:pPr>
                <a:r>
                  <a:rPr lang="en-US" sz="1700" dirty="0">
                    <a:latin typeface="Times New Roman" panose="02020603050405020304" pitchFamily="18" charset="0"/>
                    <a:cs typeface="Times New Roman" panose="02020603050405020304" pitchFamily="18" charset="0"/>
                  </a:rPr>
                  <a:t>x6 =  exp(6.6426)=767.087</a:t>
                </a:r>
              </a:p>
              <a:p>
                <a:pPr marL="0" indent="0">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𝑘</m:t>
                      </m:r>
                      <m:r>
                        <a:rPr lang="de-DE" i="1" baseline="-25000">
                          <a:latin typeface="Cambria Math" panose="02040503050406030204" pitchFamily="18" charset="0"/>
                        </a:rPr>
                        <m:t>𝑓</m:t>
                      </m:r>
                      <m:r>
                        <a:rPr lang="de-DE" i="1">
                          <a:latin typeface="Cambria Math" panose="02040503050406030204" pitchFamily="18" charset="0"/>
                        </a:rPr>
                        <m:t>=</m:t>
                      </m:r>
                      <m:r>
                        <a:rPr lang="de-DE" i="1">
                          <a:latin typeface="Cambria Math" panose="02040503050406030204" pitchFamily="18" charset="0"/>
                        </a:rPr>
                        <m:t>𝑔</m:t>
                      </m:r>
                      <m:d>
                        <m:dPr>
                          <m:ctrlPr>
                            <a:rPr lang="de-DE" i="1">
                              <a:latin typeface="Cambria Math" panose="02040503050406030204" pitchFamily="18" charset="0"/>
                            </a:rPr>
                          </m:ctrlPr>
                        </m:dPr>
                        <m:e>
                          <m:r>
                            <a:rPr lang="de-DE" b="1" i="1">
                              <a:latin typeface="Cambria Math" panose="02040503050406030204" pitchFamily="18" charset="0"/>
                            </a:rPr>
                            <m:t>𝒙</m:t>
                          </m:r>
                          <m:r>
                            <a:rPr lang="de-DE" i="1">
                              <a:latin typeface="Cambria Math" panose="02040503050406030204" pitchFamily="18" charset="0"/>
                            </a:rPr>
                            <m:t>,</m:t>
                          </m:r>
                          <m:r>
                            <a:rPr lang="de-DE" i="1">
                              <a:latin typeface="Cambria Math" panose="02040503050406030204" pitchFamily="18" charset="0"/>
                            </a:rPr>
                            <m:t>𝑇</m:t>
                          </m:r>
                          <m:r>
                            <a:rPr lang="de-DE" i="1">
                              <a:latin typeface="Cambria Math" panose="02040503050406030204" pitchFamily="18" charset="0"/>
                            </a:rPr>
                            <m:t>,</m:t>
                          </m:r>
                          <m:r>
                            <a:rPr lang="de-DE" i="1" dirty="0">
                              <a:latin typeface="Cambria Math" panose="02040503050406030204" pitchFamily="18" charset="0"/>
                            </a:rPr>
                            <m:t>𝜑</m:t>
                          </m:r>
                          <m:r>
                            <a:rPr lang="de-DE" i="1" dirty="0">
                              <a:latin typeface="Cambria Math" panose="02040503050406030204" pitchFamily="18" charset="0"/>
                            </a:rPr>
                            <m:t>,</m:t>
                          </m:r>
                          <m:acc>
                            <m:accPr>
                              <m:chr m:val="̇"/>
                              <m:ctrlPr>
                                <a:rPr lang="de-DE" i="1" dirty="0">
                                  <a:latin typeface="Cambria Math" panose="02040503050406030204" pitchFamily="18" charset="0"/>
                                </a:rPr>
                              </m:ctrlPr>
                            </m:accPr>
                            <m:e>
                              <m:r>
                                <a:rPr lang="de-DE" i="1" dirty="0">
                                  <a:latin typeface="Cambria Math" panose="02040503050406030204" pitchFamily="18" charset="0"/>
                                </a:rPr>
                                <m:t>𝜑</m:t>
                              </m:r>
                            </m:e>
                          </m:acc>
                        </m:e>
                      </m:d>
                      <m:r>
                        <a:rPr lang="de-DE" i="1" dirty="0">
                          <a:latin typeface="Cambria Math" panose="02040503050406030204" pitchFamily="18" charset="0"/>
                        </a:rPr>
                        <m:t>=</m:t>
                      </m:r>
                      <m:r>
                        <a:rPr lang="de-DE" b="0" i="1" dirty="0" smtClean="0">
                          <a:latin typeface="Cambria Math" panose="02040503050406030204" pitchFamily="18" charset="0"/>
                        </a:rPr>
                        <m:t>(</m:t>
                      </m:r>
                      <m:r>
                        <m:rPr>
                          <m:nor/>
                        </m:rPr>
                        <a:rPr lang="de-DE" b="0" i="0" dirty="0" smtClean="0">
                          <a:latin typeface="Times New Roman" panose="02020603050405020304" pitchFamily="18" charset="0"/>
                          <a:cs typeface="Times New Roman" panose="02020603050405020304" pitchFamily="18" charset="0"/>
                        </a:rPr>
                        <m:t>767.087</m:t>
                      </m:r>
                      <m:r>
                        <a:rPr lang="de-DE" b="0" i="1" dirty="0" smtClean="0">
                          <a:latin typeface="Cambria Math" panose="02040503050406030204" pitchFamily="18" charset="0"/>
                        </a:rPr>
                        <m:t>)</m:t>
                      </m:r>
                      <m:sSup>
                        <m:sSupPr>
                          <m:ctrlPr>
                            <a:rPr lang="de-DE" i="1" dirty="0">
                              <a:latin typeface="Cambria Math" panose="02040503050406030204" pitchFamily="18" charset="0"/>
                            </a:rPr>
                          </m:ctrlPr>
                        </m:sSupPr>
                        <m:e>
                          <m:r>
                            <a:rPr lang="de-DE" i="1" dirty="0">
                              <a:latin typeface="Cambria Math" panose="02040503050406030204" pitchFamily="18" charset="0"/>
                            </a:rPr>
                            <m:t>.</m:t>
                          </m:r>
                          <m:r>
                            <a:rPr lang="de-DE" i="1" dirty="0">
                              <a:latin typeface="Cambria Math" panose="02040503050406030204" pitchFamily="18" charset="0"/>
                            </a:rPr>
                            <m:t>𝑒</m:t>
                          </m:r>
                        </m:e>
                        <m:sup>
                          <m:r>
                            <a:rPr lang="de-DE" b="0" i="1" dirty="0" smtClean="0">
                              <a:latin typeface="Cambria Math" panose="02040503050406030204" pitchFamily="18" charset="0"/>
                            </a:rPr>
                            <m:t>(−0.0009)</m:t>
                          </m:r>
                          <m:r>
                            <a:rPr lang="de-DE" i="1" dirty="0">
                              <a:latin typeface="Cambria Math" panose="02040503050406030204" pitchFamily="18" charset="0"/>
                            </a:rPr>
                            <m:t>.</m:t>
                          </m:r>
                          <m:r>
                            <a:rPr lang="de-DE" i="1" dirty="0">
                              <a:latin typeface="Cambria Math" panose="02040503050406030204" pitchFamily="18" charset="0"/>
                            </a:rPr>
                            <m:t>𝑇</m:t>
                          </m:r>
                        </m:sup>
                      </m:sSup>
                      <m:r>
                        <a:rPr lang="de-DE" i="1" dirty="0">
                          <a:latin typeface="Cambria Math" panose="02040503050406030204" pitchFamily="18" charset="0"/>
                        </a:rPr>
                        <m:t>.</m:t>
                      </m:r>
                      <m:sSup>
                        <m:sSupPr>
                          <m:ctrlPr>
                            <a:rPr lang="de-DE" i="1" dirty="0">
                              <a:latin typeface="Cambria Math" panose="02040503050406030204" pitchFamily="18" charset="0"/>
                            </a:rPr>
                          </m:ctrlPr>
                        </m:sSupPr>
                        <m:e>
                          <m:acc>
                            <m:accPr>
                              <m:chr m:val="̇"/>
                              <m:ctrlPr>
                                <a:rPr lang="de-DE" i="1" dirty="0">
                                  <a:latin typeface="Cambria Math" panose="02040503050406030204" pitchFamily="18" charset="0"/>
                                </a:rPr>
                              </m:ctrlPr>
                            </m:accPr>
                            <m:e>
                              <m:r>
                                <a:rPr lang="de-DE" i="1" dirty="0">
                                  <a:latin typeface="Cambria Math" panose="02040503050406030204" pitchFamily="18" charset="0"/>
                                </a:rPr>
                                <m:t>𝜑</m:t>
                              </m:r>
                            </m:e>
                          </m:acc>
                        </m:e>
                        <m:sup>
                          <m:r>
                            <a:rPr lang="de-DE" b="0" i="1" dirty="0" smtClean="0">
                              <a:latin typeface="Cambria Math" panose="02040503050406030204" pitchFamily="18" charset="0"/>
                            </a:rPr>
                            <m:t>(0.0520</m:t>
                          </m:r>
                          <m:r>
                            <a:rPr lang="de-DE" i="1" dirty="0">
                              <a:latin typeface="Cambria Math" panose="02040503050406030204" pitchFamily="18" charset="0"/>
                            </a:rPr>
                            <m:t>+</m:t>
                          </m:r>
                          <m:r>
                            <a:rPr lang="de-DE" b="0" i="1" dirty="0" smtClean="0">
                              <a:latin typeface="Cambria Math" panose="02040503050406030204" pitchFamily="18" charset="0"/>
                            </a:rPr>
                            <m:t>(−0.0001))</m:t>
                          </m:r>
                          <m:r>
                            <a:rPr lang="de-DE" i="1" dirty="0">
                              <a:latin typeface="Cambria Math" panose="02040503050406030204" pitchFamily="18" charset="0"/>
                            </a:rPr>
                            <m:t>.</m:t>
                          </m:r>
                          <m:r>
                            <a:rPr lang="de-DE" i="1" dirty="0">
                              <a:latin typeface="Cambria Math" panose="02040503050406030204" pitchFamily="18" charset="0"/>
                            </a:rPr>
                            <m:t>𝑇</m:t>
                          </m:r>
                        </m:sup>
                      </m:sSup>
                      <m:r>
                        <a:rPr lang="de-DE" i="1" dirty="0">
                          <a:latin typeface="Cambria Math" panose="02040503050406030204" pitchFamily="18" charset="0"/>
                        </a:rPr>
                        <m:t>.</m:t>
                      </m:r>
                      <m:sSup>
                        <m:sSupPr>
                          <m:ctrlPr>
                            <a:rPr lang="de-DE" i="1" dirty="0">
                              <a:latin typeface="Cambria Math" panose="02040503050406030204" pitchFamily="18" charset="0"/>
                            </a:rPr>
                          </m:ctrlPr>
                        </m:sSupPr>
                        <m:e>
                          <m:r>
                            <a:rPr lang="de-DE" i="1" dirty="0">
                              <a:latin typeface="Cambria Math" panose="02040503050406030204" pitchFamily="18" charset="0"/>
                            </a:rPr>
                            <m:t>𝜑</m:t>
                          </m:r>
                        </m:e>
                        <m:sup>
                          <m:r>
                            <a:rPr lang="de-DE" b="0" i="1" dirty="0" smtClean="0">
                              <a:latin typeface="Cambria Math" panose="02040503050406030204" pitchFamily="18" charset="0"/>
                            </a:rPr>
                            <m:t>(0.0987)</m:t>
                          </m:r>
                        </m:sup>
                      </m:sSup>
                      <m:r>
                        <a:rPr lang="de-DE" i="1" dirty="0">
                          <a:latin typeface="Cambria Math" panose="02040503050406030204" pitchFamily="18" charset="0"/>
                        </a:rPr>
                        <m:t>.</m:t>
                      </m:r>
                      <m:sSup>
                        <m:sSupPr>
                          <m:ctrlPr>
                            <a:rPr lang="de-DE" i="1" dirty="0">
                              <a:latin typeface="Cambria Math" panose="02040503050406030204" pitchFamily="18" charset="0"/>
                            </a:rPr>
                          </m:ctrlPr>
                        </m:sSupPr>
                        <m:e>
                          <m:r>
                            <a:rPr lang="de-DE" i="1" dirty="0">
                              <a:latin typeface="Cambria Math" panose="02040503050406030204" pitchFamily="18" charset="0"/>
                            </a:rPr>
                            <m:t>𝑒</m:t>
                          </m:r>
                        </m:e>
                        <m:sup>
                          <m:r>
                            <a:rPr lang="de-DE" b="0" i="1" dirty="0" smtClean="0">
                              <a:latin typeface="Cambria Math" panose="02040503050406030204" pitchFamily="18" charset="0"/>
                            </a:rPr>
                            <m:t>(−0.0476)</m:t>
                          </m:r>
                          <m:r>
                            <a:rPr lang="de-DE" i="1" dirty="0">
                              <a:latin typeface="Cambria Math" panose="02040503050406030204" pitchFamily="18" charset="0"/>
                            </a:rPr>
                            <m:t>.</m:t>
                          </m:r>
                          <m:r>
                            <a:rPr lang="de-DE" i="1" dirty="0">
                              <a:latin typeface="Cambria Math" panose="02040503050406030204" pitchFamily="18" charset="0"/>
                            </a:rPr>
                            <m:t>𝜑</m:t>
                          </m:r>
                        </m:sup>
                      </m:sSup>
                    </m:oMath>
                  </m:oMathPara>
                </a14:m>
                <a:endParaRPr lang="en-US" dirty="0"/>
              </a:p>
            </p:txBody>
          </p:sp>
        </mc:Choice>
        <mc:Fallback>
          <p:sp>
            <p:nvSpPr>
              <p:cNvPr id="5" name="Content Placeholder 4">
                <a:extLst>
                  <a:ext uri="{FF2B5EF4-FFF2-40B4-BE49-F238E27FC236}">
                    <a16:creationId xmlns:a16="http://schemas.microsoft.com/office/drawing/2014/main" id="{9B0535CD-AB9D-462A-A659-9F29A371113F}"/>
                  </a:ext>
                </a:extLst>
              </p:cNvPr>
              <p:cNvSpPr>
                <a:spLocks noGrp="1" noRot="1" noChangeAspect="1" noMove="1" noResize="1" noEditPoints="1" noAdjustHandles="1" noChangeArrowheads="1" noChangeShapeType="1" noTextEdit="1"/>
              </p:cNvSpPr>
              <p:nvPr>
                <p:ph sz="half" idx="2"/>
              </p:nvPr>
            </p:nvSpPr>
            <p:spPr>
              <a:blipFill>
                <a:blip r:embed="rId2"/>
                <a:stretch>
                  <a:fillRect/>
                </a:stretch>
              </a:blipFill>
            </p:spPr>
            <p:txBody>
              <a:bodyPr/>
              <a:lstStyle/>
              <a:p>
                <a:r>
                  <a:rPr lang="en-US">
                    <a:noFill/>
                  </a:rPr>
                  <a:t> </a:t>
                </a:r>
              </a:p>
            </p:txBody>
          </p:sp>
        </mc:Fallback>
      </mc:AlternateContent>
      <p:sp>
        <p:nvSpPr>
          <p:cNvPr id="8" name="Text Placeholder 7">
            <a:extLst>
              <a:ext uri="{FF2B5EF4-FFF2-40B4-BE49-F238E27FC236}">
                <a16:creationId xmlns:a16="http://schemas.microsoft.com/office/drawing/2014/main" id="{B44413F5-69E8-4889-9227-1EF873F6852B}"/>
              </a:ext>
            </a:extLst>
          </p:cNvPr>
          <p:cNvSpPr>
            <a:spLocks noGrp="1"/>
          </p:cNvSpPr>
          <p:nvPr>
            <p:ph type="body" sz="quarter" idx="3"/>
          </p:nvPr>
        </p:nvSpPr>
        <p:spPr/>
        <p:txBody>
          <a:bodyPr/>
          <a:lstStyle/>
          <a:p>
            <a:r>
              <a:rPr lang="de-DE" i="1" dirty="0">
                <a:latin typeface="Times New Roman" panose="02020603050405020304" pitchFamily="18" charset="0"/>
                <a:cs typeface="Times New Roman" panose="02020603050405020304" pitchFamily="18" charset="0"/>
              </a:rPr>
              <a:t>Model 2</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42F2F82D-2439-4E68-990D-513191BA9261}"/>
                  </a:ext>
                </a:extLst>
              </p:cNvPr>
              <p:cNvSpPr>
                <a:spLocks noGrp="1"/>
              </p:cNvSpPr>
              <p:nvPr>
                <p:ph sz="quarter" idx="4"/>
              </p:nvPr>
            </p:nvSpPr>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RSquared: </a:t>
                </a:r>
                <a:r>
                  <a:rPr lang="en-US" b="1" dirty="0">
                    <a:latin typeface="Times New Roman" panose="02020603050405020304" pitchFamily="18" charset="0"/>
                    <a:cs typeface="Times New Roman" panose="02020603050405020304" pitchFamily="18" charset="0"/>
                  </a:rPr>
                  <a:t>0.4294</a:t>
                </a:r>
              </a:p>
              <a:p>
                <a:pPr marL="0" indent="0">
                  <a:buNone/>
                </a:pPr>
                <a:r>
                  <a:rPr lang="en-US" dirty="0">
                    <a:latin typeface="Times New Roman" panose="02020603050405020304" pitchFamily="18" charset="0"/>
                    <a:cs typeface="Times New Roman" panose="02020603050405020304" pitchFamily="18" charset="0"/>
                  </a:rPr>
                  <a:t>Transformed parameters for the non linear model function: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x1 =  -0.0011</a:t>
                </a:r>
              </a:p>
              <a:p>
                <a:pPr marL="0" indent="0">
                  <a:buNone/>
                </a:pPr>
                <a:r>
                  <a:rPr lang="en-US" dirty="0">
                    <a:latin typeface="Times New Roman" panose="02020603050405020304" pitchFamily="18" charset="0"/>
                    <a:cs typeface="Times New Roman" panose="02020603050405020304" pitchFamily="18" charset="0"/>
                  </a:rPr>
                  <a:t>x2 =   0.0095</a:t>
                </a:r>
              </a:p>
              <a:p>
                <a:pPr marL="0" indent="0">
                  <a:buNone/>
                </a:pPr>
                <a:r>
                  <a:rPr lang="en-US" dirty="0">
                    <a:latin typeface="Times New Roman" panose="02020603050405020304" pitchFamily="18" charset="0"/>
                    <a:cs typeface="Times New Roman" panose="02020603050405020304" pitchFamily="18" charset="0"/>
                  </a:rPr>
                  <a:t>x3 =   0.1106</a:t>
                </a:r>
              </a:p>
              <a:p>
                <a:pPr marL="0" indent="0">
                  <a:buNone/>
                </a:pPr>
                <a:r>
                  <a:rPr lang="en-US" dirty="0">
                    <a:latin typeface="Times New Roman" panose="02020603050405020304" pitchFamily="18" charset="0"/>
                    <a:cs typeface="Times New Roman" panose="02020603050405020304" pitchFamily="18" charset="0"/>
                  </a:rPr>
                  <a:t>x4 =  -0.1008</a:t>
                </a:r>
              </a:p>
              <a:p>
                <a:pPr marL="0" indent="0">
                  <a:buNone/>
                </a:pPr>
                <a:r>
                  <a:rPr lang="en-US" dirty="0">
                    <a:latin typeface="Times New Roman" panose="02020603050405020304" pitchFamily="18" charset="0"/>
                    <a:cs typeface="Times New Roman" panose="02020603050405020304" pitchFamily="18" charset="0"/>
                  </a:rPr>
                  <a:t>x5 =   exp(6.7652)=867.14</a:t>
                </a:r>
              </a:p>
              <a:p>
                <a:pPr marL="0" indent="0">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𝑘</m:t>
                      </m:r>
                      <m:r>
                        <a:rPr lang="de-DE" i="1" baseline="-25000">
                          <a:latin typeface="Cambria Math" panose="02040503050406030204" pitchFamily="18" charset="0"/>
                        </a:rPr>
                        <m:t>𝑓</m:t>
                      </m:r>
                      <m:r>
                        <a:rPr lang="de-DE" i="1" dirty="0">
                          <a:latin typeface="Cambria Math" panose="02040503050406030204" pitchFamily="18" charset="0"/>
                        </a:rPr>
                        <m:t>=</m:t>
                      </m:r>
                      <m:r>
                        <a:rPr lang="de-DE" b="0" i="1" dirty="0" smtClean="0">
                          <a:latin typeface="Cambria Math" panose="02040503050406030204" pitchFamily="18" charset="0"/>
                        </a:rPr>
                        <m:t>(</m:t>
                      </m:r>
                      <m:r>
                        <a:rPr lang="de-DE" i="1" dirty="0">
                          <a:latin typeface="Cambria Math" panose="02040503050406030204" pitchFamily="18" charset="0"/>
                        </a:rPr>
                        <m:t>867.1</m:t>
                      </m:r>
                      <m:r>
                        <a:rPr lang="de-DE" b="0" i="1" dirty="0" smtClean="0">
                          <a:latin typeface="Cambria Math" panose="02040503050406030204" pitchFamily="18" charset="0"/>
                        </a:rPr>
                        <m:t>4</m:t>
                      </m:r>
                      <m:sSup>
                        <m:sSupPr>
                          <m:ctrlPr>
                            <a:rPr lang="de-DE" i="1" dirty="0">
                              <a:latin typeface="Cambria Math" panose="02040503050406030204" pitchFamily="18" charset="0"/>
                            </a:rPr>
                          </m:ctrlPr>
                        </m:sSupPr>
                        <m:e>
                          <m:r>
                            <a:rPr lang="de-DE" b="0" i="1" dirty="0" smtClean="0">
                              <a:latin typeface="Cambria Math" panose="02040503050406030204" pitchFamily="18" charset="0"/>
                            </a:rPr>
                            <m:t>)</m:t>
                          </m:r>
                          <m:r>
                            <a:rPr lang="de-DE" i="1" dirty="0">
                              <a:latin typeface="Cambria Math" panose="02040503050406030204" pitchFamily="18" charset="0"/>
                            </a:rPr>
                            <m:t>.</m:t>
                          </m:r>
                          <m:r>
                            <a:rPr lang="de-DE" i="1" dirty="0">
                              <a:latin typeface="Cambria Math" panose="02040503050406030204" pitchFamily="18" charset="0"/>
                            </a:rPr>
                            <m:t>𝑒</m:t>
                          </m:r>
                        </m:e>
                        <m:sup>
                          <m:r>
                            <a:rPr lang="de-DE" b="0" i="1" dirty="0" smtClean="0">
                              <a:latin typeface="Cambria Math" panose="02040503050406030204" pitchFamily="18" charset="0"/>
                            </a:rPr>
                            <m:t>(−0.0011)</m:t>
                          </m:r>
                          <m:r>
                            <a:rPr lang="de-DE" i="1" dirty="0">
                              <a:latin typeface="Cambria Math" panose="02040503050406030204" pitchFamily="18" charset="0"/>
                            </a:rPr>
                            <m:t>.</m:t>
                          </m:r>
                          <m:r>
                            <a:rPr lang="de-DE" i="1" dirty="0">
                              <a:latin typeface="Cambria Math" panose="02040503050406030204" pitchFamily="18" charset="0"/>
                            </a:rPr>
                            <m:t>𝑇</m:t>
                          </m:r>
                        </m:sup>
                      </m:sSup>
                      <m:r>
                        <a:rPr lang="de-DE" i="1" dirty="0">
                          <a:latin typeface="Cambria Math" panose="02040503050406030204" pitchFamily="18" charset="0"/>
                        </a:rPr>
                        <m:t>.</m:t>
                      </m:r>
                      <m:sSup>
                        <m:sSupPr>
                          <m:ctrlPr>
                            <a:rPr lang="de-DE" i="1" dirty="0">
                              <a:latin typeface="Cambria Math" panose="02040503050406030204" pitchFamily="18" charset="0"/>
                            </a:rPr>
                          </m:ctrlPr>
                        </m:sSupPr>
                        <m:e>
                          <m:acc>
                            <m:accPr>
                              <m:chr m:val="̇"/>
                              <m:ctrlPr>
                                <a:rPr lang="de-DE" i="1" dirty="0">
                                  <a:latin typeface="Cambria Math" panose="02040503050406030204" pitchFamily="18" charset="0"/>
                                </a:rPr>
                              </m:ctrlPr>
                            </m:accPr>
                            <m:e>
                              <m:r>
                                <a:rPr lang="de-DE" i="1" dirty="0">
                                  <a:latin typeface="Cambria Math" panose="02040503050406030204" pitchFamily="18" charset="0"/>
                                </a:rPr>
                                <m:t>𝜑</m:t>
                              </m:r>
                            </m:e>
                          </m:acc>
                        </m:e>
                        <m:sup>
                          <m:r>
                            <a:rPr lang="de-DE" b="0" i="1" dirty="0" smtClean="0">
                              <a:latin typeface="Cambria Math" panose="02040503050406030204" pitchFamily="18" charset="0"/>
                            </a:rPr>
                            <m:t>(0.0095)</m:t>
                          </m:r>
                        </m:sup>
                      </m:sSup>
                      <m:r>
                        <a:rPr lang="de-DE" i="1" dirty="0">
                          <a:latin typeface="Cambria Math" panose="02040503050406030204" pitchFamily="18" charset="0"/>
                        </a:rPr>
                        <m:t>.</m:t>
                      </m:r>
                      <m:sSup>
                        <m:sSupPr>
                          <m:ctrlPr>
                            <a:rPr lang="de-DE" i="1" dirty="0">
                              <a:latin typeface="Cambria Math" panose="02040503050406030204" pitchFamily="18" charset="0"/>
                            </a:rPr>
                          </m:ctrlPr>
                        </m:sSupPr>
                        <m:e>
                          <m:r>
                            <a:rPr lang="de-DE" i="1" dirty="0">
                              <a:latin typeface="Cambria Math" panose="02040503050406030204" pitchFamily="18" charset="0"/>
                            </a:rPr>
                            <m:t>𝜑</m:t>
                          </m:r>
                        </m:e>
                        <m:sup>
                          <m:r>
                            <a:rPr lang="de-DE" b="0" i="1" dirty="0" smtClean="0">
                              <a:latin typeface="Cambria Math" panose="02040503050406030204" pitchFamily="18" charset="0"/>
                            </a:rPr>
                            <m:t>(0.1106)</m:t>
                          </m:r>
                        </m:sup>
                      </m:sSup>
                      <m:r>
                        <a:rPr lang="de-DE" i="1" dirty="0">
                          <a:latin typeface="Cambria Math" panose="02040503050406030204" pitchFamily="18" charset="0"/>
                        </a:rPr>
                        <m:t>.</m:t>
                      </m:r>
                      <m:sSup>
                        <m:sSupPr>
                          <m:ctrlPr>
                            <a:rPr lang="de-DE" i="1" dirty="0">
                              <a:latin typeface="Cambria Math" panose="02040503050406030204" pitchFamily="18" charset="0"/>
                            </a:rPr>
                          </m:ctrlPr>
                        </m:sSupPr>
                        <m:e>
                          <m:r>
                            <a:rPr lang="de-DE" i="1" dirty="0">
                              <a:latin typeface="Cambria Math" panose="02040503050406030204" pitchFamily="18" charset="0"/>
                            </a:rPr>
                            <m:t>𝑒</m:t>
                          </m:r>
                        </m:e>
                        <m:sup>
                          <m:r>
                            <a:rPr lang="de-DE" b="0" i="1" dirty="0" smtClean="0">
                              <a:latin typeface="Cambria Math" panose="02040503050406030204" pitchFamily="18" charset="0"/>
                            </a:rPr>
                            <m:t>(−0.1008)</m:t>
                          </m:r>
                          <m:r>
                            <a:rPr lang="de-DE" i="1" dirty="0">
                              <a:latin typeface="Cambria Math" panose="02040503050406030204" pitchFamily="18" charset="0"/>
                            </a:rPr>
                            <m:t>.</m:t>
                          </m:r>
                          <m:r>
                            <a:rPr lang="de-DE" i="1" dirty="0">
                              <a:latin typeface="Cambria Math" panose="02040503050406030204" pitchFamily="18" charset="0"/>
                              <a:ea typeface="Cambria Math" panose="02040503050406030204" pitchFamily="18" charset="0"/>
                            </a:rPr>
                            <m:t>√</m:t>
                          </m:r>
                          <m:r>
                            <a:rPr lang="de-DE" i="1" dirty="0">
                              <a:latin typeface="Cambria Math" panose="02040503050406030204" pitchFamily="18" charset="0"/>
                            </a:rPr>
                            <m:t>𝜑</m:t>
                          </m:r>
                        </m:sup>
                      </m:sSup>
                    </m:oMath>
                  </m:oMathPara>
                </a14:m>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mc:Choice>
        <mc:Fallback>
          <p:sp>
            <p:nvSpPr>
              <p:cNvPr id="6" name="Content Placeholder 5">
                <a:extLst>
                  <a:ext uri="{FF2B5EF4-FFF2-40B4-BE49-F238E27FC236}">
                    <a16:creationId xmlns:a16="http://schemas.microsoft.com/office/drawing/2014/main" id="{42F2F82D-2439-4E68-990D-513191BA9261}"/>
                  </a:ext>
                </a:extLst>
              </p:cNvPr>
              <p:cNvSpPr>
                <a:spLocks noGrp="1" noRot="1" noChangeAspect="1" noMove="1" noResize="1" noEditPoints="1" noAdjustHandles="1" noChangeArrowheads="1" noChangeShapeType="1" noTextEdit="1"/>
              </p:cNvSpPr>
              <p:nvPr>
                <p:ph sz="quarter" idx="4"/>
              </p:nvPr>
            </p:nvSpPr>
            <p:spPr>
              <a:blipFill>
                <a:blip r:embed="rId3"/>
                <a:stretch>
                  <a:fillRect t="-208"/>
                </a:stretch>
              </a:blipFill>
            </p:spPr>
            <p:txBody>
              <a:bodyPr/>
              <a:lstStyle/>
              <a:p>
                <a:r>
                  <a:rPr lang="en-US">
                    <a:noFill/>
                  </a:rPr>
                  <a:t> </a:t>
                </a:r>
              </a:p>
            </p:txBody>
          </p:sp>
        </mc:Fallback>
      </mc:AlternateContent>
    </p:spTree>
    <p:extLst>
      <p:ext uri="{BB962C8B-B14F-4D97-AF65-F5344CB8AC3E}">
        <p14:creationId xmlns:p14="http://schemas.microsoft.com/office/powerpoint/2010/main" val="2890013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E8D2AFC-933F-4B20-9833-D119E0558437}"/>
              </a:ext>
            </a:extLst>
          </p:cNvPr>
          <p:cNvSpPr>
            <a:spLocks noGrp="1"/>
          </p:cNvSpPr>
          <p:nvPr>
            <p:ph type="title"/>
          </p:nvPr>
        </p:nvSpPr>
        <p:spPr>
          <a:xfrm>
            <a:off x="609906" y="702155"/>
            <a:ext cx="3568661" cy="1269713"/>
          </a:xfrm>
        </p:spPr>
        <p:txBody>
          <a:bodyPr>
            <a:normAutofit/>
          </a:bodyPr>
          <a:lstStyle/>
          <a:p>
            <a:r>
              <a:rPr lang="de-DE" b="1" dirty="0">
                <a:latin typeface="Times New Roman" panose="02020603050405020304" pitchFamily="18" charset="0"/>
                <a:cs typeface="Times New Roman" panose="02020603050405020304" pitchFamily="18" charset="0"/>
              </a:rPr>
              <a:t>Graphical Results- C60 (2D)</a:t>
            </a:r>
            <a:endParaRPr lang="en-US" b="1" dirty="0">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46DDCE98-C31B-4676-9207-13A05C4B8C61}"/>
                  </a:ext>
                </a:extLst>
              </p:cNvPr>
              <p:cNvSpPr>
                <a:spLocks noGrp="1"/>
              </p:cNvSpPr>
              <p:nvPr>
                <p:ph idx="1"/>
              </p:nvPr>
            </p:nvSpPr>
            <p:spPr>
              <a:xfrm>
                <a:off x="609906" y="2340864"/>
                <a:ext cx="3568661" cy="3634486"/>
              </a:xfrm>
            </p:spPr>
            <p:txBody>
              <a:bodyPr>
                <a:normAutofit/>
              </a:bodyPr>
              <a:lstStyle/>
              <a:p>
                <a:r>
                  <a:rPr lang="de-DE" dirty="0">
                    <a:latin typeface="Times New Roman" panose="02020603050405020304" pitchFamily="18" charset="0"/>
                    <a:cs typeface="Times New Roman" panose="02020603050405020304" pitchFamily="18" charset="0"/>
                  </a:rPr>
                  <a:t>Here is the graphical result of measured values for the </a:t>
                </a:r>
                <a:r>
                  <a:rPr lang="de-DE" b="1" dirty="0">
                    <a:latin typeface="Times New Roman" panose="02020603050405020304" pitchFamily="18" charset="0"/>
                    <a:cs typeface="Times New Roman" panose="02020603050405020304" pitchFamily="18" charset="0"/>
                  </a:rPr>
                  <a:t>C60</a:t>
                </a:r>
                <a:r>
                  <a:rPr lang="de-DE" dirty="0">
                    <a:latin typeface="Times New Roman" panose="02020603050405020304" pitchFamily="18" charset="0"/>
                    <a:cs typeface="Times New Roman" panose="02020603050405020304" pitchFamily="18" charset="0"/>
                  </a:rPr>
                  <a:t> in 2-Dimension.</a:t>
                </a:r>
              </a:p>
              <a:p>
                <a:r>
                  <a:rPr lang="de-DE" dirty="0">
                    <a:latin typeface="Times New Roman" panose="02020603050405020304" pitchFamily="18" charset="0"/>
                    <a:cs typeface="Times New Roman" panose="02020603050405020304" pitchFamily="18" charset="0"/>
                  </a:rPr>
                  <a:t>The black lines is for the </a:t>
                </a:r>
                <a14:m>
                  <m:oMath xmlns:m="http://schemas.openxmlformats.org/officeDocument/2006/math">
                    <m:r>
                      <a:rPr lang="de-DE" i="1" smtClean="0">
                        <a:latin typeface="Cambria Math" panose="02040503050406030204" pitchFamily="18" charset="0"/>
                      </a:rPr>
                      <m:t>𝑘</m:t>
                    </m:r>
                    <m:r>
                      <a:rPr lang="de-DE" i="1" baseline="-25000">
                        <a:latin typeface="Cambria Math" panose="02040503050406030204" pitchFamily="18" charset="0"/>
                      </a:rPr>
                      <m:t>𝑓</m:t>
                    </m:r>
                  </m:oMath>
                </a14:m>
                <a:r>
                  <a:rPr lang="de-DE" dirty="0">
                    <a:latin typeface="Times New Roman" panose="02020603050405020304" pitchFamily="18" charset="0"/>
                    <a:cs typeface="Times New Roman" panose="02020603050405020304" pitchFamily="18" charset="0"/>
                  </a:rPr>
                  <a:t> from database ,red for </a:t>
                </a:r>
                <a14:m>
                  <m:oMath xmlns:m="http://schemas.openxmlformats.org/officeDocument/2006/math">
                    <m:r>
                      <a:rPr lang="de-DE" i="1" smtClean="0">
                        <a:latin typeface="Cambria Math" panose="02040503050406030204" pitchFamily="18" charset="0"/>
                      </a:rPr>
                      <m:t>𝑘</m:t>
                    </m:r>
                    <m:r>
                      <a:rPr lang="de-DE" i="1" baseline="-25000">
                        <a:latin typeface="Cambria Math" panose="02040503050406030204" pitchFamily="18" charset="0"/>
                      </a:rPr>
                      <m:t>𝑓</m:t>
                    </m:r>
                    <m:r>
                      <a:rPr lang="de-DE" i="1" baseline="-25000">
                        <a:latin typeface="Cambria Math" panose="02040503050406030204" pitchFamily="18" charset="0"/>
                      </a:rPr>
                      <m:t> </m:t>
                    </m:r>
                  </m:oMath>
                </a14:m>
                <a:r>
                  <a:rPr lang="de-DE" dirty="0">
                    <a:latin typeface="Times New Roman" panose="02020603050405020304" pitchFamily="18" charset="0"/>
                    <a:cs typeface="Times New Roman" panose="02020603050405020304" pitchFamily="18" charset="0"/>
                  </a:rPr>
                  <a:t> from model 1 and green for </a:t>
                </a:r>
                <a14:m>
                  <m:oMath xmlns:m="http://schemas.openxmlformats.org/officeDocument/2006/math">
                    <m:r>
                      <a:rPr lang="de-DE" i="1" smtClean="0">
                        <a:latin typeface="Cambria Math" panose="02040503050406030204" pitchFamily="18" charset="0"/>
                      </a:rPr>
                      <m:t>𝑘</m:t>
                    </m:r>
                    <m:r>
                      <a:rPr lang="de-DE" i="1" baseline="-25000">
                        <a:latin typeface="Cambria Math" panose="02040503050406030204" pitchFamily="18" charset="0"/>
                      </a:rPr>
                      <m:t>𝑓</m:t>
                    </m:r>
                  </m:oMath>
                </a14:m>
                <a:r>
                  <a:rPr lang="en-US" dirty="0">
                    <a:latin typeface="Times New Roman" panose="02020603050405020304" pitchFamily="18" charset="0"/>
                    <a:cs typeface="Times New Roman" panose="02020603050405020304" pitchFamily="18" charset="0"/>
                  </a:rPr>
                  <a:t> from model 2.</a:t>
                </a:r>
              </a:p>
              <a:p>
                <a:r>
                  <a:rPr lang="en-US" dirty="0">
                    <a:latin typeface="Times New Roman" panose="02020603050405020304" pitchFamily="18" charset="0"/>
                    <a:cs typeface="Times New Roman" panose="02020603050405020304" pitchFamily="18" charset="0"/>
                  </a:rPr>
                  <a:t>We determined 3 graph while T and </a:t>
                </a:r>
                <a:r>
                  <a:rPr lang="en-US" dirty="0" err="1">
                    <a:latin typeface="Times New Roman" panose="02020603050405020304" pitchFamily="18" charset="0"/>
                    <a:cs typeface="Times New Roman" panose="02020603050405020304" pitchFamily="18" charset="0"/>
                  </a:rPr>
                  <a:t>phidot</a:t>
                </a:r>
                <a:r>
                  <a:rPr lang="en-US" dirty="0">
                    <a:latin typeface="Times New Roman" panose="02020603050405020304" pitchFamily="18" charset="0"/>
                    <a:cs typeface="Times New Roman" panose="02020603050405020304" pitchFamily="18" charset="0"/>
                  </a:rPr>
                  <a:t> were fixed at minimum, maximum and mean.</a:t>
                </a:r>
              </a:p>
            </p:txBody>
          </p:sp>
        </mc:Choice>
        <mc:Fallback xmlns="">
          <p:sp>
            <p:nvSpPr>
              <p:cNvPr id="12" name="Content Placeholder 11">
                <a:extLst>
                  <a:ext uri="{FF2B5EF4-FFF2-40B4-BE49-F238E27FC236}">
                    <a16:creationId xmlns:a16="http://schemas.microsoft.com/office/drawing/2014/main" id="{46DDCE98-C31B-4676-9207-13A05C4B8C61}"/>
                  </a:ext>
                </a:extLst>
              </p:cNvPr>
              <p:cNvSpPr>
                <a:spLocks noGrp="1" noRot="1" noChangeAspect="1" noMove="1" noResize="1" noEditPoints="1" noAdjustHandles="1" noChangeArrowheads="1" noChangeShapeType="1" noTextEdit="1"/>
              </p:cNvSpPr>
              <p:nvPr>
                <p:ph idx="1"/>
              </p:nvPr>
            </p:nvSpPr>
            <p:spPr>
              <a:xfrm>
                <a:off x="609906" y="2340864"/>
                <a:ext cx="3568661" cy="3634486"/>
              </a:xfrm>
              <a:blipFill>
                <a:blip r:embed="rId2"/>
                <a:stretch>
                  <a:fillRect l="-342"/>
                </a:stretch>
              </a:blipFill>
            </p:spPr>
            <p:txBody>
              <a:bodyPr/>
              <a:lstStyle/>
              <a:p>
                <a:r>
                  <a:rPr lang="en-US">
                    <a:noFill/>
                  </a:rPr>
                  <a:t> </a:t>
                </a:r>
              </a:p>
            </p:txBody>
          </p:sp>
        </mc:Fallback>
      </mc:AlternateContent>
      <p:pic>
        <p:nvPicPr>
          <p:cNvPr id="5" name="Picture 4" descr="A screenshot of a cell phone&#10;&#10;Description automatically generated">
            <a:extLst>
              <a:ext uri="{FF2B5EF4-FFF2-40B4-BE49-F238E27FC236}">
                <a16:creationId xmlns:a16="http://schemas.microsoft.com/office/drawing/2014/main" id="{222E91F8-68C4-46A4-8C89-DDB6FD455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236" y="548639"/>
            <a:ext cx="8118764" cy="5937885"/>
          </a:xfrm>
          <a:prstGeom prst="rect">
            <a:avLst/>
          </a:prstGeom>
        </p:spPr>
      </p:pic>
    </p:spTree>
    <p:extLst>
      <p:ext uri="{BB962C8B-B14F-4D97-AF65-F5344CB8AC3E}">
        <p14:creationId xmlns:p14="http://schemas.microsoft.com/office/powerpoint/2010/main" val="274133271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8C43C-37F7-49E3-AD9A-359C1A48C311}"/>
              </a:ext>
            </a:extLst>
          </p:cNvPr>
          <p:cNvSpPr>
            <a:spLocks noGrp="1"/>
          </p:cNvSpPr>
          <p:nvPr>
            <p:ph type="title"/>
          </p:nvPr>
        </p:nvSpPr>
        <p:spPr/>
        <p:txBody>
          <a:bodyPr/>
          <a:lstStyle/>
          <a:p>
            <a:r>
              <a:rPr lang="de-DE" b="1" dirty="0">
                <a:latin typeface="Times New Roman" panose="02020603050405020304" pitchFamily="18" charset="0"/>
                <a:cs typeface="Times New Roman" panose="02020603050405020304" pitchFamily="18" charset="0"/>
              </a:rPr>
              <a:t>Graphical Results-C60 (3D) T MEAN</a:t>
            </a:r>
            <a:endParaRPr lang="en-US" dirty="0"/>
          </a:p>
        </p:txBody>
      </p:sp>
      <p:sp>
        <p:nvSpPr>
          <p:cNvPr id="7" name="Text Placeholder 6">
            <a:extLst>
              <a:ext uri="{FF2B5EF4-FFF2-40B4-BE49-F238E27FC236}">
                <a16:creationId xmlns:a16="http://schemas.microsoft.com/office/drawing/2014/main" id="{E266DC92-8F27-4BC4-B1E9-0B5BC689A954}"/>
              </a:ext>
            </a:extLst>
          </p:cNvPr>
          <p:cNvSpPr>
            <a:spLocks noGrp="1"/>
          </p:cNvSpPr>
          <p:nvPr>
            <p:ph type="body" sz="half" idx="2"/>
          </p:nvPr>
        </p:nvSpPr>
        <p:spPr/>
        <p:txBody>
          <a:bodyPr/>
          <a:lstStyle/>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Here is the graphical result of measured values for the C60  in 3-Dimension.</a:t>
            </a:r>
          </a:p>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We measured the value while T fixed at mean.</a:t>
            </a:r>
          </a:p>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In the left side we got the graph for model 1 and right side for model 2.</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pic>
        <p:nvPicPr>
          <p:cNvPr id="6" name="Content Placeholder 5" descr="A close up of a piece of paper&#10;&#10;Description automatically generated">
            <a:extLst>
              <a:ext uri="{FF2B5EF4-FFF2-40B4-BE49-F238E27FC236}">
                <a16:creationId xmlns:a16="http://schemas.microsoft.com/office/drawing/2014/main" id="{F0A9027A-BFAA-43F4-B59E-28F3F68EC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2142" y="1583219"/>
            <a:ext cx="8039858" cy="4032490"/>
          </a:xfrm>
        </p:spPr>
      </p:pic>
    </p:spTree>
    <p:extLst>
      <p:ext uri="{BB962C8B-B14F-4D97-AF65-F5344CB8AC3E}">
        <p14:creationId xmlns:p14="http://schemas.microsoft.com/office/powerpoint/2010/main" val="2461492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37AB4-2DBE-4DAD-93AD-D8151363DA46}"/>
              </a:ext>
            </a:extLst>
          </p:cNvPr>
          <p:cNvSpPr>
            <a:spLocks noGrp="1"/>
          </p:cNvSpPr>
          <p:nvPr>
            <p:ph type="title"/>
          </p:nvPr>
        </p:nvSpPr>
        <p:spPr/>
        <p:txBody>
          <a:bodyPr/>
          <a:lstStyle/>
          <a:p>
            <a:r>
              <a:rPr lang="de-DE" b="1" dirty="0">
                <a:latin typeface="Times New Roman" panose="02020603050405020304" pitchFamily="18" charset="0"/>
                <a:cs typeface="Times New Roman" panose="02020603050405020304" pitchFamily="18" charset="0"/>
              </a:rPr>
              <a:t>Graphical Results-C60 (3D) PHIDOT MEAN</a:t>
            </a:r>
            <a:endParaRPr lang="en-US" dirty="0"/>
          </a:p>
        </p:txBody>
      </p:sp>
      <p:sp>
        <p:nvSpPr>
          <p:cNvPr id="4" name="Text Placeholder 3">
            <a:extLst>
              <a:ext uri="{FF2B5EF4-FFF2-40B4-BE49-F238E27FC236}">
                <a16:creationId xmlns:a16="http://schemas.microsoft.com/office/drawing/2014/main" id="{16E6CF0F-1138-43E3-A174-EC288F021017}"/>
              </a:ext>
            </a:extLst>
          </p:cNvPr>
          <p:cNvSpPr>
            <a:spLocks noGrp="1"/>
          </p:cNvSpPr>
          <p:nvPr>
            <p:ph type="body" sz="half" idx="2"/>
          </p:nvPr>
        </p:nvSpPr>
        <p:spPr/>
        <p:txBody>
          <a:bodyPr/>
          <a:lstStyle/>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Here is the graphical result of measured values for the C60  in 3-Dimension.</a:t>
            </a:r>
          </a:p>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We measured the value while phidot fixed at mean.</a:t>
            </a:r>
          </a:p>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In the left side we got the graph for model 1 and right side for model 2.</a:t>
            </a:r>
          </a:p>
          <a:p>
            <a:endParaRPr lang="en-US" dirty="0"/>
          </a:p>
        </p:txBody>
      </p:sp>
      <p:pic>
        <p:nvPicPr>
          <p:cNvPr id="7" name="Content Placeholder 6" descr="A close up of a map&#10;&#10;Description automatically generated">
            <a:extLst>
              <a:ext uri="{FF2B5EF4-FFF2-40B4-BE49-F238E27FC236}">
                <a16:creationId xmlns:a16="http://schemas.microsoft.com/office/drawing/2014/main" id="{0E0B4D92-29AB-4257-B913-C985CC5AD4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7891" y="1458514"/>
            <a:ext cx="8049091" cy="4037122"/>
          </a:xfrm>
        </p:spPr>
      </p:pic>
    </p:spTree>
    <p:extLst>
      <p:ext uri="{BB962C8B-B14F-4D97-AF65-F5344CB8AC3E}">
        <p14:creationId xmlns:p14="http://schemas.microsoft.com/office/powerpoint/2010/main" val="3072620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117B-A017-439C-AE49-E434D77DB635}"/>
              </a:ext>
            </a:extLst>
          </p:cNvPr>
          <p:cNvSpPr>
            <a:spLocks noGrp="1"/>
          </p:cNvSpPr>
          <p:nvPr>
            <p:ph type="title"/>
          </p:nvPr>
        </p:nvSpPr>
        <p:spPr/>
        <p:txBody>
          <a:bodyPr/>
          <a:lstStyle/>
          <a:p>
            <a:r>
              <a:rPr lang="de-DE" b="1" dirty="0">
                <a:latin typeface="Times New Roman" panose="02020603050405020304" pitchFamily="18" charset="0"/>
                <a:cs typeface="Times New Roman" panose="02020603050405020304" pitchFamily="18" charset="0"/>
              </a:rPr>
              <a:t>Graphical Results-C60 (3D) PHI MEAN</a:t>
            </a:r>
            <a:endParaRPr lang="en-US" dirty="0"/>
          </a:p>
        </p:txBody>
      </p:sp>
      <p:sp>
        <p:nvSpPr>
          <p:cNvPr id="4" name="Text Placeholder 3">
            <a:extLst>
              <a:ext uri="{FF2B5EF4-FFF2-40B4-BE49-F238E27FC236}">
                <a16:creationId xmlns:a16="http://schemas.microsoft.com/office/drawing/2014/main" id="{BEECF1B3-BFA2-4978-9941-EA3FD59DDB4B}"/>
              </a:ext>
            </a:extLst>
          </p:cNvPr>
          <p:cNvSpPr>
            <a:spLocks noGrp="1"/>
          </p:cNvSpPr>
          <p:nvPr>
            <p:ph type="body" sz="half" idx="2"/>
          </p:nvPr>
        </p:nvSpPr>
        <p:spPr/>
        <p:txBody>
          <a:bodyPr/>
          <a:lstStyle/>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Here is the graphical result of measured values for the C60  in 3-Dimension.</a:t>
            </a:r>
          </a:p>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We measured the value while phi fixed at mean.</a:t>
            </a:r>
          </a:p>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In the left side we got the graph for model 1 and right side for model 2.</a:t>
            </a:r>
          </a:p>
          <a:p>
            <a:endParaRPr lang="en-US" dirty="0"/>
          </a:p>
        </p:txBody>
      </p:sp>
      <p:pic>
        <p:nvPicPr>
          <p:cNvPr id="8" name="Content Placeholder 7" descr="A close up of a map&#10;&#10;Description automatically generated">
            <a:extLst>
              <a:ext uri="{FF2B5EF4-FFF2-40B4-BE49-F238E27FC236}">
                <a16:creationId xmlns:a16="http://schemas.microsoft.com/office/drawing/2014/main" id="{68142A58-62E8-47F1-86C3-EF625CF1BA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9418" y="1449248"/>
            <a:ext cx="8067567" cy="4046388"/>
          </a:xfrm>
        </p:spPr>
      </p:pic>
    </p:spTree>
    <p:extLst>
      <p:ext uri="{BB962C8B-B14F-4D97-AF65-F5344CB8AC3E}">
        <p14:creationId xmlns:p14="http://schemas.microsoft.com/office/powerpoint/2010/main" val="4009775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CDD5865-E353-4BFA-A024-7898BDCBC3D3}"/>
              </a:ext>
            </a:extLst>
          </p:cNvPr>
          <p:cNvSpPr>
            <a:spLocks noGrp="1"/>
          </p:cNvSpPr>
          <p:nvPr>
            <p:ph type="title"/>
          </p:nvPr>
        </p:nvSpPr>
        <p:spPr>
          <a:xfrm>
            <a:off x="771148" y="1037967"/>
            <a:ext cx="3054091" cy="4709131"/>
          </a:xfrm>
        </p:spPr>
        <p:txBody>
          <a:bodyPr anchor="ctr">
            <a:normAutofit/>
          </a:bodyPr>
          <a:lstStyle/>
          <a:p>
            <a:r>
              <a:rPr lang="de-DE" dirty="0">
                <a:solidFill>
                  <a:srgbClr val="FFFEFF"/>
                </a:solidFill>
                <a:latin typeface="Times New Roman" panose="02020603050405020304" pitchFamily="18" charset="0"/>
                <a:cs typeface="Times New Roman" panose="02020603050405020304" pitchFamily="18" charset="0"/>
              </a:rPr>
              <a:t>Introduction</a:t>
            </a:r>
            <a:br>
              <a:rPr lang="de-DE" dirty="0">
                <a:solidFill>
                  <a:srgbClr val="FFFEFF"/>
                </a:solidFill>
              </a:rPr>
            </a:br>
            <a:endParaRPr lang="en-US" dirty="0">
              <a:solidFill>
                <a:srgbClr val="FFFE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1ACFCB-325D-445D-82C5-D6F08A95340A}"/>
                  </a:ext>
                </a:extLst>
              </p:cNvPr>
              <p:cNvSpPr>
                <a:spLocks noGrp="1"/>
              </p:cNvSpPr>
              <p:nvPr>
                <p:ph idx="1"/>
              </p:nvPr>
            </p:nvSpPr>
            <p:spPr>
              <a:xfrm>
                <a:off x="4534935" y="1037968"/>
                <a:ext cx="6725899" cy="4820832"/>
              </a:xfrm>
            </p:spPr>
            <p:txBody>
              <a:bodyPr>
                <a:normAutofit/>
              </a:bodyPr>
              <a:lstStyle/>
              <a:p>
                <a:r>
                  <a:rPr lang="de-DE" b="1" dirty="0">
                    <a:latin typeface="Times New Roman" panose="02020603050405020304" pitchFamily="18" charset="0"/>
                    <a:cs typeface="Times New Roman" panose="02020603050405020304" pitchFamily="18" charset="0"/>
                  </a:rPr>
                  <a:t>Regression Method </a:t>
                </a:r>
                <a:r>
                  <a:rPr lang="de-DE" dirty="0">
                    <a:latin typeface="Times New Roman" panose="02020603050405020304" pitchFamily="18" charset="0"/>
                    <a:cs typeface="Times New Roman" panose="02020603050405020304" pitchFamily="18" charset="0"/>
                  </a:rPr>
                  <a:t>is an important concept in Satistics,which is also known as </a:t>
                </a:r>
                <a:r>
                  <a:rPr lang="de-DE" b="1" dirty="0">
                    <a:latin typeface="Times New Roman" panose="02020603050405020304" pitchFamily="18" charset="0"/>
                    <a:cs typeface="Times New Roman" panose="02020603050405020304" pitchFamily="18" charset="0"/>
                  </a:rPr>
                  <a:t>Linear Curve Fitting.</a:t>
                </a:r>
              </a:p>
              <a:p>
                <a:r>
                  <a:rPr lang="de-DE" dirty="0">
                    <a:latin typeface="Times New Roman" panose="02020603050405020304" pitchFamily="18" charset="0"/>
                    <a:cs typeface="Times New Roman" panose="02020603050405020304" pitchFamily="18" charset="0"/>
                  </a:rPr>
                  <a:t>It is used to determine the functional relation from measured values.</a:t>
                </a:r>
              </a:p>
              <a:p>
                <a:r>
                  <a:rPr lang="de-DE" dirty="0">
                    <a:latin typeface="Times New Roman" panose="02020603050405020304" pitchFamily="18" charset="0"/>
                    <a:cs typeface="Times New Roman" panose="02020603050405020304" pitchFamily="18" charset="0"/>
                  </a:rPr>
                  <a:t>We accomplish this task through a model function</a:t>
                </a:r>
                <a:endParaRPr lang="de-DE" b="1"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m:rPr>
                          <m:nor/>
                        </m:rPr>
                        <a:rPr lang="de-DE" b="1" i="1" dirty="0">
                          <a:latin typeface="Times New Roman" panose="02020603050405020304" pitchFamily="18" charset="0"/>
                          <a:cs typeface="Times New Roman" panose="02020603050405020304" pitchFamily="18" charset="0"/>
                        </a:rPr>
                        <m:t>x</m:t>
                      </m:r>
                      <m:r>
                        <m:rPr>
                          <m:nor/>
                        </m:rPr>
                        <a:rPr lang="de-DE" b="1" i="1" dirty="0">
                          <a:latin typeface="Times New Roman" panose="02020603050405020304" pitchFamily="18" charset="0"/>
                          <a:cs typeface="Times New Roman" panose="02020603050405020304" pitchFamily="18" charset="0"/>
                        </a:rPr>
                        <m:t> </m:t>
                      </m:r>
                      <m:r>
                        <m:rPr>
                          <m:nor/>
                        </m:rPr>
                        <a:rPr lang="de-DE" i="1" dirty="0">
                          <a:latin typeface="Times New Roman" panose="02020603050405020304" pitchFamily="18" charset="0"/>
                          <a:cs typeface="Times New Roman" panose="02020603050405020304" pitchFamily="18" charset="0"/>
                        </a:rPr>
                        <m:t>= (</m:t>
                      </m:r>
                      <m:r>
                        <m:rPr>
                          <m:nor/>
                        </m:rPr>
                        <a:rPr lang="de-DE" i="1" dirty="0">
                          <a:latin typeface="Times New Roman" panose="02020603050405020304" pitchFamily="18" charset="0"/>
                          <a:cs typeface="Times New Roman" panose="02020603050405020304" pitchFamily="18" charset="0"/>
                        </a:rPr>
                        <m:t>x</m:t>
                      </m:r>
                      <m:r>
                        <m:rPr>
                          <m:nor/>
                        </m:rPr>
                        <a:rPr lang="de-DE" i="1" baseline="-25000" dirty="0">
                          <a:latin typeface="Times New Roman" panose="02020603050405020304" pitchFamily="18" charset="0"/>
                          <a:cs typeface="Times New Roman" panose="02020603050405020304" pitchFamily="18" charset="0"/>
                        </a:rPr>
                        <m:t>1</m:t>
                      </m:r>
                      <m:r>
                        <m:rPr>
                          <m:nor/>
                        </m:rPr>
                        <a:rPr lang="de-DE" i="1" dirty="0">
                          <a:latin typeface="Times New Roman" panose="02020603050405020304" pitchFamily="18" charset="0"/>
                          <a:cs typeface="Times New Roman" panose="02020603050405020304" pitchFamily="18" charset="0"/>
                        </a:rPr>
                        <m:t>, </m:t>
                      </m:r>
                      <m:r>
                        <m:rPr>
                          <m:nor/>
                        </m:rPr>
                        <a:rPr lang="de-DE" i="1" dirty="0">
                          <a:latin typeface="Times New Roman" panose="02020603050405020304" pitchFamily="18" charset="0"/>
                          <a:cs typeface="Times New Roman" panose="02020603050405020304" pitchFamily="18" charset="0"/>
                        </a:rPr>
                        <m:t>x</m:t>
                      </m:r>
                      <m:r>
                        <m:rPr>
                          <m:nor/>
                        </m:rPr>
                        <a:rPr lang="de-DE" i="1" baseline="-25000" dirty="0">
                          <a:latin typeface="Times New Roman" panose="02020603050405020304" pitchFamily="18" charset="0"/>
                          <a:cs typeface="Times New Roman" panose="02020603050405020304" pitchFamily="18" charset="0"/>
                        </a:rPr>
                        <m:t>2</m:t>
                      </m:r>
                      <m:r>
                        <m:rPr>
                          <m:nor/>
                        </m:rPr>
                        <a:rPr lang="de-DE" i="1" dirty="0">
                          <a:latin typeface="Times New Roman" panose="02020603050405020304" pitchFamily="18" charset="0"/>
                          <a:cs typeface="Times New Roman" panose="02020603050405020304" pitchFamily="18" charset="0"/>
                        </a:rPr>
                        <m:t>, </m:t>
                      </m:r>
                      <m:r>
                        <m:rPr>
                          <m:nor/>
                        </m:rPr>
                        <a:rPr lang="de-DE" i="1" dirty="0">
                          <a:latin typeface="Times New Roman" panose="02020603050405020304" pitchFamily="18" charset="0"/>
                          <a:cs typeface="Times New Roman" panose="02020603050405020304" pitchFamily="18" charset="0"/>
                        </a:rPr>
                        <m:t>x</m:t>
                      </m:r>
                      <m:r>
                        <m:rPr>
                          <m:nor/>
                        </m:rPr>
                        <a:rPr lang="de-DE" i="1" baseline="-25000" dirty="0">
                          <a:latin typeface="Times New Roman" panose="02020603050405020304" pitchFamily="18" charset="0"/>
                          <a:cs typeface="Times New Roman" panose="02020603050405020304" pitchFamily="18" charset="0"/>
                        </a:rPr>
                        <m:t>3</m:t>
                      </m:r>
                      <m:r>
                        <m:rPr>
                          <m:nor/>
                        </m:rPr>
                        <a:rPr lang="de-DE" i="1" dirty="0">
                          <a:latin typeface="Times New Roman" panose="02020603050405020304" pitchFamily="18" charset="0"/>
                          <a:cs typeface="Times New Roman" panose="02020603050405020304" pitchFamily="18" charset="0"/>
                        </a:rPr>
                        <m:t>,…..</m:t>
                      </m:r>
                      <m:r>
                        <m:rPr>
                          <m:nor/>
                        </m:rPr>
                        <a:rPr lang="de-DE" i="1" dirty="0">
                          <a:latin typeface="Times New Roman" panose="02020603050405020304" pitchFamily="18" charset="0"/>
                          <a:cs typeface="Times New Roman" panose="02020603050405020304" pitchFamily="18" charset="0"/>
                        </a:rPr>
                        <m:t>xn</m:t>
                      </m:r>
                      <m:r>
                        <m:rPr>
                          <m:nor/>
                        </m:rPr>
                        <a:rPr lang="de-DE" i="1" dirty="0">
                          <a:latin typeface="Times New Roman" panose="02020603050405020304" pitchFamily="18" charset="0"/>
                          <a:cs typeface="Times New Roman" panose="02020603050405020304" pitchFamily="18" charset="0"/>
                        </a:rPr>
                        <m:t>)</m:t>
                      </m:r>
                      <m:r>
                        <m:rPr>
                          <m:nor/>
                        </m:rPr>
                        <a:rPr lang="de-DE" i="1" baseline="30000" dirty="0">
                          <a:latin typeface="Times New Roman" panose="02020603050405020304" pitchFamily="18" charset="0"/>
                          <a:cs typeface="Times New Roman" panose="02020603050405020304" pitchFamily="18" charset="0"/>
                        </a:rPr>
                        <m:t>T</m:t>
                      </m:r>
                    </m:oMath>
                  </m:oMathPara>
                </a14:m>
                <a:endParaRPr lang="de-DE" i="1" baseline="30000" dirty="0">
                  <a:latin typeface="Times New Roman" panose="02020603050405020304" pitchFamily="18" charset="0"/>
                  <a:cs typeface="Times New Roman" panose="02020603050405020304" pitchFamily="18" charset="0"/>
                </a:endParaRPr>
              </a:p>
              <a:p>
                <a:r>
                  <a:rPr lang="de-DE" dirty="0">
                    <a:latin typeface="Times New Roman" panose="02020603050405020304" pitchFamily="18" charset="0"/>
                    <a:cs typeface="Times New Roman" panose="02020603050405020304" pitchFamily="18" charset="0"/>
                  </a:rPr>
                  <a:t>In this project,we deals with a relation of the measured values with the Heat Flow Curve of different grades of deformed material.</a:t>
                </a:r>
              </a:p>
              <a:p>
                <a:r>
                  <a:rPr lang="de-DE" dirty="0">
                    <a:latin typeface="Times New Roman" panose="02020603050405020304" pitchFamily="18" charset="0"/>
                    <a:cs typeface="Times New Roman" panose="02020603050405020304" pitchFamily="18" charset="0"/>
                  </a:rPr>
                  <a:t>The Values </a:t>
                </a:r>
                <a:r>
                  <a:rPr lang="de-DE" dirty="0" err="1">
                    <a:latin typeface="Times New Roman" panose="02020603050405020304" pitchFamily="18" charset="0"/>
                    <a:cs typeface="Times New Roman" panose="02020603050405020304" pitchFamily="18" charset="0"/>
                  </a:rPr>
                  <a:t>of</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the</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flow</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tension</a:t>
                </a:r>
                <a:r>
                  <a:rPr lang="de-DE" dirty="0">
                    <a:latin typeface="Times New Roman" panose="02020603050405020304" pitchFamily="18" charset="0"/>
                    <a:cs typeface="Times New Roman" panose="02020603050405020304" pitchFamily="18" charset="0"/>
                  </a:rPr>
                  <a:t> </a:t>
                </a:r>
                <a:r>
                  <a:rPr lang="de-DE" i="1" dirty="0" err="1">
                    <a:latin typeface="Times New Roman" panose="02020603050405020304" pitchFamily="18" charset="0"/>
                    <a:cs typeface="Times New Roman" panose="02020603050405020304" pitchFamily="18" charset="0"/>
                  </a:rPr>
                  <a:t>k</a:t>
                </a:r>
                <a:r>
                  <a:rPr lang="de-DE" i="1" baseline="-25000" dirty="0" err="1">
                    <a:latin typeface="Times New Roman" panose="02020603050405020304" pitchFamily="18" charset="0"/>
                    <a:cs typeface="Times New Roman" panose="02020603050405020304" pitchFamily="18" charset="0"/>
                  </a:rPr>
                  <a:t>f</a:t>
                </a:r>
                <a:r>
                  <a:rPr lang="de-DE" i="1" baseline="-25000" dirty="0">
                    <a:latin typeface="Times New Roman" panose="02020603050405020304" pitchFamily="18" charset="0"/>
                    <a:cs typeface="Times New Roman" panose="02020603050405020304" pitchFamily="18" charset="0"/>
                  </a:rPr>
                  <a:t> </a:t>
                </a:r>
                <a:r>
                  <a:rPr lang="de-DE" i="1"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dependent</a:t>
                </a:r>
                <a:r>
                  <a:rPr lang="de-DE" dirty="0">
                    <a:latin typeface="Times New Roman" panose="02020603050405020304" pitchFamily="18" charset="0"/>
                    <a:cs typeface="Times New Roman" panose="02020603050405020304" pitchFamily="18" charset="0"/>
                  </a:rPr>
                  <a:t> on </a:t>
                </a:r>
                <a:r>
                  <a:rPr lang="de-DE" dirty="0" err="1">
                    <a:latin typeface="Times New Roman" panose="02020603050405020304" pitchFamily="18" charset="0"/>
                    <a:cs typeface="Times New Roman" panose="02020603050405020304" pitchFamily="18" charset="0"/>
                  </a:rPr>
                  <a:t>deformation</a:t>
                </a:r>
                <a:r>
                  <a:rPr lang="de-DE" dirty="0">
                    <a:latin typeface="Times New Roman" panose="02020603050405020304" pitchFamily="18" charset="0"/>
                    <a:cs typeface="Times New Roman" panose="02020603050405020304" pitchFamily="18" charset="0"/>
                  </a:rPr>
                  <a:t> </a:t>
                </a:r>
                <a14:m>
                  <m:oMath xmlns:m="http://schemas.openxmlformats.org/officeDocument/2006/math">
                    <m:r>
                      <a:rPr lang="de-DE" i="1" dirty="0">
                        <a:latin typeface="Cambria Math" panose="02040503050406030204" pitchFamily="18" charset="0"/>
                      </a:rPr>
                      <m:t>𝜑</m:t>
                    </m:r>
                  </m:oMath>
                </a14:m>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deformation</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speed</a:t>
                </a:r>
                <a:r>
                  <a:rPr lang="de-DE"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de-DE" i="1" dirty="0">
                            <a:latin typeface="Cambria Math" panose="02040503050406030204" pitchFamily="18" charset="0"/>
                          </a:rPr>
                        </m:ctrlPr>
                      </m:accPr>
                      <m:e>
                        <m:r>
                          <a:rPr lang="de-DE" i="1" dirty="0">
                            <a:latin typeface="Cambria Math" panose="02040503050406030204" pitchFamily="18" charset="0"/>
                          </a:rPr>
                          <m:t>𝜑</m:t>
                        </m:r>
                      </m:e>
                    </m:acc>
                    <m:r>
                      <a:rPr lang="de-DE" i="1" dirty="0">
                        <a:latin typeface="Cambria Math" panose="02040503050406030204" pitchFamily="18" charset="0"/>
                      </a:rPr>
                      <m:t> </m:t>
                    </m:r>
                  </m:oMath>
                </a14:m>
                <a:r>
                  <a:rPr lang="de-DE" dirty="0">
                    <a:latin typeface="Times New Roman" panose="02020603050405020304" pitchFamily="18" charset="0"/>
                    <a:cs typeface="Times New Roman" panose="02020603050405020304" pitchFamily="18" charset="0"/>
                  </a:rPr>
                  <a:t>and the temperature </a:t>
                </a:r>
                <a:r>
                  <a:rPr lang="de-DE" i="1" dirty="0">
                    <a:latin typeface="Times New Roman" panose="02020603050405020304" pitchFamily="18" charset="0"/>
                    <a:cs typeface="Times New Roman" panose="02020603050405020304" pitchFamily="18" charset="0"/>
                  </a:rPr>
                  <a:t>T</a:t>
                </a:r>
                <a:r>
                  <a:rPr lang="de-DE" dirty="0">
                    <a:latin typeface="Times New Roman" panose="02020603050405020304" pitchFamily="18" charset="0"/>
                    <a:cs typeface="Times New Roman" panose="02020603050405020304" pitchFamily="18" charset="0"/>
                  </a:rPr>
                  <a:t>.</a:t>
                </a:r>
              </a:p>
              <a:p>
                <a:r>
                  <a:rPr lang="de-DE" dirty="0">
                    <a:latin typeface="Times New Roman" panose="02020603050405020304" pitchFamily="18" charset="0"/>
                    <a:cs typeface="Times New Roman" panose="02020603050405020304" pitchFamily="18" charset="0"/>
                  </a:rPr>
                  <a:t>There is a general form of the mathematical function is given ,which is              </a:t>
                </a:r>
                <a14:m>
                  <m:oMath xmlns:m="http://schemas.openxmlformats.org/officeDocument/2006/math">
                    <m:r>
                      <a:rPr lang="de-DE" b="0" i="0" smtClean="0">
                        <a:latin typeface="Cambria Math" panose="02040503050406030204" pitchFamily="18" charset="0"/>
                      </a:rPr>
                      <m:t>                                                          </m:t>
                    </m:r>
                    <m:r>
                      <a:rPr lang="de-DE" i="1">
                        <a:latin typeface="Cambria Math" panose="02040503050406030204" pitchFamily="18" charset="0"/>
                      </a:rPr>
                      <m:t>𝑘</m:t>
                    </m:r>
                    <m:r>
                      <a:rPr lang="de-DE" i="1" baseline="-25000">
                        <a:latin typeface="Cambria Math" panose="02040503050406030204" pitchFamily="18" charset="0"/>
                      </a:rPr>
                      <m:t>𝑓</m:t>
                    </m:r>
                    <m:r>
                      <a:rPr lang="de-DE" i="1">
                        <a:latin typeface="Cambria Math" panose="02040503050406030204" pitchFamily="18" charset="0"/>
                      </a:rPr>
                      <m:t>=</m:t>
                    </m:r>
                    <m:r>
                      <a:rPr lang="de-DE" i="1">
                        <a:latin typeface="Cambria Math" panose="02040503050406030204" pitchFamily="18" charset="0"/>
                      </a:rPr>
                      <m:t>𝑔</m:t>
                    </m:r>
                    <m:r>
                      <a:rPr lang="de-DE" i="1">
                        <a:latin typeface="Cambria Math" panose="02040503050406030204" pitchFamily="18" charset="0"/>
                      </a:rPr>
                      <m:t>(</m:t>
                    </m:r>
                    <m:r>
                      <a:rPr lang="de-DE" b="1" i="1">
                        <a:latin typeface="Cambria Math" panose="02040503050406030204" pitchFamily="18" charset="0"/>
                      </a:rPr>
                      <m:t>𝒙</m:t>
                    </m:r>
                    <m:r>
                      <a:rPr lang="de-DE" i="1">
                        <a:latin typeface="Cambria Math" panose="02040503050406030204" pitchFamily="18" charset="0"/>
                      </a:rPr>
                      <m:t>,</m:t>
                    </m:r>
                    <m:r>
                      <a:rPr lang="de-DE" i="1">
                        <a:latin typeface="Cambria Math" panose="02040503050406030204" pitchFamily="18" charset="0"/>
                      </a:rPr>
                      <m:t>𝑇</m:t>
                    </m:r>
                    <m:r>
                      <a:rPr lang="de-DE" i="1">
                        <a:latin typeface="Cambria Math" panose="02040503050406030204" pitchFamily="18" charset="0"/>
                      </a:rPr>
                      <m:t>,</m:t>
                    </m:r>
                    <m:r>
                      <a:rPr lang="de-DE" i="1" dirty="0">
                        <a:latin typeface="Cambria Math" panose="02040503050406030204" pitchFamily="18" charset="0"/>
                      </a:rPr>
                      <m:t>𝜑</m:t>
                    </m:r>
                    <m:r>
                      <a:rPr lang="de-DE" i="1" dirty="0">
                        <a:latin typeface="Cambria Math" panose="02040503050406030204" pitchFamily="18" charset="0"/>
                      </a:rPr>
                      <m:t>,</m:t>
                    </m:r>
                    <m:acc>
                      <m:accPr>
                        <m:chr m:val="̇"/>
                        <m:ctrlPr>
                          <a:rPr lang="de-DE" i="1" dirty="0">
                            <a:latin typeface="Cambria Math" panose="02040503050406030204" pitchFamily="18" charset="0"/>
                          </a:rPr>
                        </m:ctrlPr>
                      </m:accPr>
                      <m:e>
                        <m:r>
                          <a:rPr lang="de-DE" i="1" dirty="0">
                            <a:latin typeface="Cambria Math" panose="02040503050406030204" pitchFamily="18" charset="0"/>
                          </a:rPr>
                          <m:t>𝜑</m:t>
                        </m:r>
                      </m:e>
                    </m:acc>
                    <m:r>
                      <a:rPr lang="de-DE" i="1">
                        <a:latin typeface="Cambria Math" panose="02040503050406030204" pitchFamily="18" charset="0"/>
                      </a:rPr>
                      <m:t>)</m:t>
                    </m:r>
                  </m:oMath>
                </a14:m>
                <a:r>
                  <a:rPr lang="de-DE"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endParaRPr lang="de-DE" dirty="0"/>
              </a:p>
            </p:txBody>
          </p:sp>
        </mc:Choice>
        <mc:Fallback xmlns="">
          <p:sp>
            <p:nvSpPr>
              <p:cNvPr id="3" name="Content Placeholder 2">
                <a:extLst>
                  <a:ext uri="{FF2B5EF4-FFF2-40B4-BE49-F238E27FC236}">
                    <a16:creationId xmlns:a16="http://schemas.microsoft.com/office/drawing/2014/main" id="{0C1ACFCB-325D-445D-82C5-D6F08A95340A}"/>
                  </a:ext>
                </a:extLst>
              </p:cNvPr>
              <p:cNvSpPr>
                <a:spLocks noGrp="1" noRot="1" noChangeAspect="1" noMove="1" noResize="1" noEditPoints="1" noAdjustHandles="1" noChangeArrowheads="1" noChangeShapeType="1" noTextEdit="1"/>
              </p:cNvSpPr>
              <p:nvPr>
                <p:ph idx="1"/>
              </p:nvPr>
            </p:nvSpPr>
            <p:spPr>
              <a:xfrm>
                <a:off x="4534935" y="1037968"/>
                <a:ext cx="6725899" cy="4820832"/>
              </a:xfrm>
              <a:blipFill>
                <a:blip r:embed="rId2"/>
                <a:stretch>
                  <a:fillRect l="-181" r="-4261"/>
                </a:stretch>
              </a:blipFill>
            </p:spPr>
            <p:txBody>
              <a:bodyPr/>
              <a:lstStyle/>
              <a:p>
                <a:r>
                  <a:rPr lang="en-US">
                    <a:noFill/>
                  </a:rPr>
                  <a:t> </a:t>
                </a:r>
              </a:p>
            </p:txBody>
          </p:sp>
        </mc:Fallback>
      </mc:AlternateContent>
    </p:spTree>
    <p:extLst>
      <p:ext uri="{BB962C8B-B14F-4D97-AF65-F5344CB8AC3E}">
        <p14:creationId xmlns:p14="http://schemas.microsoft.com/office/powerpoint/2010/main" val="3288295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DEAC-18B1-4DAC-8FC7-AD6968EA2A06}"/>
              </a:ext>
            </a:extLst>
          </p:cNvPr>
          <p:cNvSpPr>
            <a:spLocks noGrp="1"/>
          </p:cNvSpPr>
          <p:nvPr>
            <p:ph type="title"/>
          </p:nvPr>
        </p:nvSpPr>
        <p:spPr/>
        <p:txBody>
          <a:bodyPr/>
          <a:lstStyle/>
          <a:p>
            <a:r>
              <a:rPr lang="de-DE" b="1" dirty="0">
                <a:latin typeface="Times New Roman" panose="02020603050405020304" pitchFamily="18" charset="0"/>
                <a:cs typeface="Times New Roman" panose="02020603050405020304" pitchFamily="18" charset="0"/>
              </a:rPr>
              <a:t>Results-C</a:t>
            </a:r>
            <a:r>
              <a:rPr lang="de-DE" b="1" cap="none" dirty="0">
                <a:latin typeface="Times New Roman" panose="02020603050405020304" pitchFamily="18" charset="0"/>
                <a:cs typeface="Times New Roman" panose="02020603050405020304" pitchFamily="18" charset="0"/>
              </a:rPr>
              <a:t>60</a:t>
            </a:r>
            <a:endParaRPr lang="en-US" b="1"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7714297D-8D92-4E3A-9017-4DD78D38D477}"/>
              </a:ext>
            </a:extLst>
          </p:cNvPr>
          <p:cNvSpPr>
            <a:spLocks noGrp="1"/>
          </p:cNvSpPr>
          <p:nvPr>
            <p:ph type="body" idx="1"/>
          </p:nvPr>
        </p:nvSpPr>
        <p:spPr/>
        <p:txBody>
          <a:bodyPr/>
          <a:lstStyle/>
          <a:p>
            <a:r>
              <a:rPr lang="de-DE" i="1" dirty="0">
                <a:latin typeface="Times New Roman" panose="02020603050405020304" pitchFamily="18" charset="0"/>
                <a:cs typeface="Times New Roman" panose="02020603050405020304" pitchFamily="18" charset="0"/>
              </a:rPr>
              <a:t>Model 1</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9B0535CD-AB9D-462A-A659-9F29A371113F}"/>
                  </a:ext>
                </a:extLst>
              </p:cNvPr>
              <p:cNvSpPr>
                <a:spLocks noGrp="1"/>
              </p:cNvSpPr>
              <p:nvPr>
                <p:ph sz="half" idx="2"/>
              </p:nvPr>
            </p:nvSpPr>
            <p:spPr/>
            <p:txBody>
              <a:bodyPr>
                <a:normAutofit fontScale="62500" lnSpcReduction="20000"/>
              </a:bodyPr>
              <a:lstStyle/>
              <a:p>
                <a:pPr marL="0" indent="0">
                  <a:buNone/>
                </a:pPr>
                <a:r>
                  <a:rPr lang="en-US" sz="1700" dirty="0">
                    <a:latin typeface="Times New Roman" panose="02020603050405020304" pitchFamily="18" charset="0"/>
                    <a:cs typeface="Times New Roman" panose="02020603050405020304" pitchFamily="18" charset="0"/>
                  </a:rPr>
                  <a:t>RSquared: </a:t>
                </a:r>
                <a:r>
                  <a:rPr lang="en-US" sz="1700" b="1" dirty="0">
                    <a:latin typeface="Times New Roman" panose="02020603050405020304" pitchFamily="18" charset="0"/>
                    <a:cs typeface="Times New Roman" panose="02020603050405020304" pitchFamily="18" charset="0"/>
                  </a:rPr>
                  <a:t>0.8981</a:t>
                </a:r>
              </a:p>
              <a:p>
                <a:pPr marL="0" indent="0">
                  <a:buNone/>
                </a:pPr>
                <a:r>
                  <a:rPr lang="en-US" sz="1700" dirty="0">
                    <a:latin typeface="Times New Roman" panose="02020603050405020304" pitchFamily="18" charset="0"/>
                    <a:cs typeface="Times New Roman" panose="02020603050405020304" pitchFamily="18" charset="0"/>
                  </a:rPr>
                  <a:t>Transformed parameters for the non linear model function: </a:t>
                </a: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x1 =  -0.0021</a:t>
                </a:r>
              </a:p>
              <a:p>
                <a:pPr marL="0" indent="0">
                  <a:buNone/>
                </a:pPr>
                <a:r>
                  <a:rPr lang="en-US" sz="1700" dirty="0">
                    <a:latin typeface="Times New Roman" panose="02020603050405020304" pitchFamily="18" charset="0"/>
                    <a:cs typeface="Times New Roman" panose="02020603050405020304" pitchFamily="18" charset="0"/>
                  </a:rPr>
                  <a:t>x2 =   0.0114</a:t>
                </a:r>
              </a:p>
              <a:p>
                <a:pPr marL="0" indent="0">
                  <a:buNone/>
                </a:pPr>
                <a:r>
                  <a:rPr lang="en-US" sz="1700" dirty="0">
                    <a:latin typeface="Times New Roman" panose="02020603050405020304" pitchFamily="18" charset="0"/>
                    <a:cs typeface="Times New Roman" panose="02020603050405020304" pitchFamily="18" charset="0"/>
                  </a:rPr>
                  <a:t>x3 =   0.2918</a:t>
                </a:r>
              </a:p>
              <a:p>
                <a:pPr marL="0" indent="0">
                  <a:buNone/>
                </a:pPr>
                <a:r>
                  <a:rPr lang="en-US" sz="1700" dirty="0">
                    <a:latin typeface="Times New Roman" panose="02020603050405020304" pitchFamily="18" charset="0"/>
                    <a:cs typeface="Times New Roman" panose="02020603050405020304" pitchFamily="18" charset="0"/>
                  </a:rPr>
                  <a:t>x4 =  -0.6639</a:t>
                </a:r>
              </a:p>
              <a:p>
                <a:pPr marL="0" indent="0">
                  <a:buNone/>
                </a:pPr>
                <a:r>
                  <a:rPr lang="en-US" sz="1700" dirty="0">
                    <a:latin typeface="Times New Roman" panose="02020603050405020304" pitchFamily="18" charset="0"/>
                    <a:cs typeface="Times New Roman" panose="02020603050405020304" pitchFamily="18" charset="0"/>
                  </a:rPr>
                  <a:t>x5 =  0.0001</a:t>
                </a:r>
              </a:p>
              <a:p>
                <a:pPr marL="0" indent="0">
                  <a:buNone/>
                </a:pPr>
                <a:r>
                  <a:rPr lang="en-US" sz="1700" dirty="0">
                    <a:latin typeface="Times New Roman" panose="02020603050405020304" pitchFamily="18" charset="0"/>
                    <a:cs typeface="Times New Roman" panose="02020603050405020304" pitchFamily="18" charset="0"/>
                  </a:rPr>
                  <a:t>x6 =  exp(7.7565)=2336.71</a:t>
                </a:r>
              </a:p>
              <a:p>
                <a:pPr marL="0" indent="0">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𝑘</m:t>
                      </m:r>
                      <m:r>
                        <a:rPr lang="de-DE" i="1" baseline="-25000">
                          <a:latin typeface="Cambria Math" panose="02040503050406030204" pitchFamily="18" charset="0"/>
                        </a:rPr>
                        <m:t>𝑓</m:t>
                      </m:r>
                      <m:r>
                        <a:rPr lang="de-DE" i="1">
                          <a:latin typeface="Cambria Math" panose="02040503050406030204" pitchFamily="18" charset="0"/>
                        </a:rPr>
                        <m:t>=</m:t>
                      </m:r>
                      <m:r>
                        <a:rPr lang="de-DE" i="1">
                          <a:latin typeface="Cambria Math" panose="02040503050406030204" pitchFamily="18" charset="0"/>
                        </a:rPr>
                        <m:t>𝑔</m:t>
                      </m:r>
                      <m:d>
                        <m:dPr>
                          <m:ctrlPr>
                            <a:rPr lang="de-DE" i="1">
                              <a:latin typeface="Cambria Math" panose="02040503050406030204" pitchFamily="18" charset="0"/>
                            </a:rPr>
                          </m:ctrlPr>
                        </m:dPr>
                        <m:e>
                          <m:r>
                            <a:rPr lang="de-DE" b="1" i="1">
                              <a:latin typeface="Cambria Math" panose="02040503050406030204" pitchFamily="18" charset="0"/>
                            </a:rPr>
                            <m:t>𝒙</m:t>
                          </m:r>
                          <m:r>
                            <a:rPr lang="de-DE" i="1">
                              <a:latin typeface="Cambria Math" panose="02040503050406030204" pitchFamily="18" charset="0"/>
                            </a:rPr>
                            <m:t>,</m:t>
                          </m:r>
                          <m:r>
                            <a:rPr lang="de-DE" i="1">
                              <a:latin typeface="Cambria Math" panose="02040503050406030204" pitchFamily="18" charset="0"/>
                            </a:rPr>
                            <m:t>𝑇</m:t>
                          </m:r>
                          <m:r>
                            <a:rPr lang="de-DE" i="1">
                              <a:latin typeface="Cambria Math" panose="02040503050406030204" pitchFamily="18" charset="0"/>
                            </a:rPr>
                            <m:t>,</m:t>
                          </m:r>
                          <m:r>
                            <a:rPr lang="de-DE" i="1" dirty="0">
                              <a:latin typeface="Cambria Math" panose="02040503050406030204" pitchFamily="18" charset="0"/>
                            </a:rPr>
                            <m:t>𝜑</m:t>
                          </m:r>
                          <m:r>
                            <a:rPr lang="de-DE" i="1" dirty="0">
                              <a:latin typeface="Cambria Math" panose="02040503050406030204" pitchFamily="18" charset="0"/>
                            </a:rPr>
                            <m:t>,</m:t>
                          </m:r>
                          <m:acc>
                            <m:accPr>
                              <m:chr m:val="̇"/>
                              <m:ctrlPr>
                                <a:rPr lang="de-DE" i="1" dirty="0">
                                  <a:latin typeface="Cambria Math" panose="02040503050406030204" pitchFamily="18" charset="0"/>
                                </a:rPr>
                              </m:ctrlPr>
                            </m:accPr>
                            <m:e>
                              <m:r>
                                <a:rPr lang="de-DE" i="1" dirty="0">
                                  <a:latin typeface="Cambria Math" panose="02040503050406030204" pitchFamily="18" charset="0"/>
                                </a:rPr>
                                <m:t>𝜑</m:t>
                              </m:r>
                            </m:e>
                          </m:acc>
                        </m:e>
                      </m:d>
                      <m:r>
                        <a:rPr lang="de-DE" i="1" dirty="0">
                          <a:latin typeface="Cambria Math" panose="02040503050406030204" pitchFamily="18" charset="0"/>
                        </a:rPr>
                        <m:t>=</m:t>
                      </m:r>
                      <m:r>
                        <a:rPr lang="de-DE" b="0" i="1" dirty="0" smtClean="0">
                          <a:latin typeface="Cambria Math" panose="02040503050406030204" pitchFamily="18" charset="0"/>
                        </a:rPr>
                        <m:t>(</m:t>
                      </m:r>
                      <m:r>
                        <m:rPr>
                          <m:nor/>
                        </m:rPr>
                        <a:rPr lang="en-US" dirty="0">
                          <a:latin typeface="Times New Roman" panose="02020603050405020304" pitchFamily="18" charset="0"/>
                          <a:cs typeface="Times New Roman" panose="02020603050405020304" pitchFamily="18" charset="0"/>
                        </a:rPr>
                        <m:t>2336.71</m:t>
                      </m:r>
                      <m:r>
                        <a:rPr lang="de-DE" b="0" i="1" dirty="0" smtClean="0">
                          <a:latin typeface="Cambria Math" panose="02040503050406030204" pitchFamily="18" charset="0"/>
                        </a:rPr>
                        <m:t>)</m:t>
                      </m:r>
                      <m:sSup>
                        <m:sSupPr>
                          <m:ctrlPr>
                            <a:rPr lang="de-DE" i="1" dirty="0">
                              <a:latin typeface="Cambria Math" panose="02040503050406030204" pitchFamily="18" charset="0"/>
                            </a:rPr>
                          </m:ctrlPr>
                        </m:sSupPr>
                        <m:e>
                          <m:r>
                            <a:rPr lang="de-DE" i="1" dirty="0">
                              <a:latin typeface="Cambria Math" panose="02040503050406030204" pitchFamily="18" charset="0"/>
                            </a:rPr>
                            <m:t>.</m:t>
                          </m:r>
                          <m:r>
                            <a:rPr lang="de-DE" i="1" dirty="0">
                              <a:latin typeface="Cambria Math" panose="02040503050406030204" pitchFamily="18" charset="0"/>
                            </a:rPr>
                            <m:t>𝑒</m:t>
                          </m:r>
                        </m:e>
                        <m:sup>
                          <m:r>
                            <a:rPr lang="de-DE" b="0" i="1" dirty="0" smtClean="0">
                              <a:latin typeface="Cambria Math" panose="02040503050406030204" pitchFamily="18" charset="0"/>
                            </a:rPr>
                            <m:t>(−0.0021)</m:t>
                          </m:r>
                          <m:r>
                            <a:rPr lang="de-DE" i="1" dirty="0">
                              <a:latin typeface="Cambria Math" panose="02040503050406030204" pitchFamily="18" charset="0"/>
                            </a:rPr>
                            <m:t>.</m:t>
                          </m:r>
                          <m:r>
                            <a:rPr lang="de-DE" i="1" dirty="0">
                              <a:latin typeface="Cambria Math" panose="02040503050406030204" pitchFamily="18" charset="0"/>
                            </a:rPr>
                            <m:t>𝑇</m:t>
                          </m:r>
                        </m:sup>
                      </m:sSup>
                      <m:r>
                        <a:rPr lang="de-DE" i="1" dirty="0">
                          <a:latin typeface="Cambria Math" panose="02040503050406030204" pitchFamily="18" charset="0"/>
                        </a:rPr>
                        <m:t>.</m:t>
                      </m:r>
                      <m:sSup>
                        <m:sSupPr>
                          <m:ctrlPr>
                            <a:rPr lang="de-DE" i="1" dirty="0">
                              <a:latin typeface="Cambria Math" panose="02040503050406030204" pitchFamily="18" charset="0"/>
                            </a:rPr>
                          </m:ctrlPr>
                        </m:sSupPr>
                        <m:e>
                          <m:acc>
                            <m:accPr>
                              <m:chr m:val="̇"/>
                              <m:ctrlPr>
                                <a:rPr lang="de-DE" i="1" dirty="0">
                                  <a:latin typeface="Cambria Math" panose="02040503050406030204" pitchFamily="18" charset="0"/>
                                </a:rPr>
                              </m:ctrlPr>
                            </m:accPr>
                            <m:e>
                              <m:r>
                                <a:rPr lang="de-DE" i="1" dirty="0">
                                  <a:latin typeface="Cambria Math" panose="02040503050406030204" pitchFamily="18" charset="0"/>
                                </a:rPr>
                                <m:t>𝜑</m:t>
                              </m:r>
                            </m:e>
                          </m:acc>
                        </m:e>
                        <m:sup>
                          <m:r>
                            <a:rPr lang="de-DE" b="0" i="1" dirty="0" smtClean="0">
                              <a:latin typeface="Cambria Math" panose="02040503050406030204" pitchFamily="18" charset="0"/>
                            </a:rPr>
                            <m:t>(0.0114</m:t>
                          </m:r>
                          <m:r>
                            <a:rPr lang="de-DE" i="1" dirty="0">
                              <a:latin typeface="Cambria Math" panose="02040503050406030204" pitchFamily="18" charset="0"/>
                            </a:rPr>
                            <m:t>+</m:t>
                          </m:r>
                          <m:r>
                            <a:rPr lang="de-DE" b="0" i="1" dirty="0" smtClean="0">
                              <a:latin typeface="Cambria Math" panose="02040503050406030204" pitchFamily="18" charset="0"/>
                            </a:rPr>
                            <m:t>(0.0001))</m:t>
                          </m:r>
                          <m:r>
                            <a:rPr lang="de-DE" i="1" dirty="0">
                              <a:latin typeface="Cambria Math" panose="02040503050406030204" pitchFamily="18" charset="0"/>
                            </a:rPr>
                            <m:t>.</m:t>
                          </m:r>
                          <m:r>
                            <a:rPr lang="de-DE" i="1" dirty="0">
                              <a:latin typeface="Cambria Math" panose="02040503050406030204" pitchFamily="18" charset="0"/>
                            </a:rPr>
                            <m:t>𝑇</m:t>
                          </m:r>
                        </m:sup>
                      </m:sSup>
                      <m:r>
                        <a:rPr lang="de-DE" i="1" dirty="0">
                          <a:latin typeface="Cambria Math" panose="02040503050406030204" pitchFamily="18" charset="0"/>
                        </a:rPr>
                        <m:t>.</m:t>
                      </m:r>
                      <m:sSup>
                        <m:sSupPr>
                          <m:ctrlPr>
                            <a:rPr lang="de-DE" i="1" dirty="0">
                              <a:latin typeface="Cambria Math" panose="02040503050406030204" pitchFamily="18" charset="0"/>
                            </a:rPr>
                          </m:ctrlPr>
                        </m:sSupPr>
                        <m:e>
                          <m:r>
                            <a:rPr lang="de-DE" i="1" dirty="0">
                              <a:latin typeface="Cambria Math" panose="02040503050406030204" pitchFamily="18" charset="0"/>
                            </a:rPr>
                            <m:t>𝜑</m:t>
                          </m:r>
                        </m:e>
                        <m:sup>
                          <m:r>
                            <a:rPr lang="de-DE" b="0" i="1" dirty="0" smtClean="0">
                              <a:latin typeface="Cambria Math" panose="02040503050406030204" pitchFamily="18" charset="0"/>
                            </a:rPr>
                            <m:t>(0.2918)</m:t>
                          </m:r>
                        </m:sup>
                      </m:sSup>
                      <m:r>
                        <a:rPr lang="de-DE" i="1" dirty="0">
                          <a:latin typeface="Cambria Math" panose="02040503050406030204" pitchFamily="18" charset="0"/>
                        </a:rPr>
                        <m:t>.</m:t>
                      </m:r>
                      <m:sSup>
                        <m:sSupPr>
                          <m:ctrlPr>
                            <a:rPr lang="de-DE" i="1" dirty="0">
                              <a:latin typeface="Cambria Math" panose="02040503050406030204" pitchFamily="18" charset="0"/>
                            </a:rPr>
                          </m:ctrlPr>
                        </m:sSupPr>
                        <m:e>
                          <m:r>
                            <a:rPr lang="de-DE" i="1" dirty="0">
                              <a:latin typeface="Cambria Math" panose="02040503050406030204" pitchFamily="18" charset="0"/>
                            </a:rPr>
                            <m:t>𝑒</m:t>
                          </m:r>
                        </m:e>
                        <m:sup>
                          <m:r>
                            <a:rPr lang="de-DE" b="0" i="1" dirty="0" smtClean="0">
                              <a:latin typeface="Cambria Math" panose="02040503050406030204" pitchFamily="18" charset="0"/>
                            </a:rPr>
                            <m:t>(−0.6639)</m:t>
                          </m:r>
                          <m:r>
                            <a:rPr lang="de-DE" i="1" dirty="0">
                              <a:latin typeface="Cambria Math" panose="02040503050406030204" pitchFamily="18" charset="0"/>
                            </a:rPr>
                            <m:t>.</m:t>
                          </m:r>
                          <m:r>
                            <a:rPr lang="de-DE" i="1" dirty="0">
                              <a:latin typeface="Cambria Math" panose="02040503050406030204" pitchFamily="18" charset="0"/>
                            </a:rPr>
                            <m:t>𝜑</m:t>
                          </m:r>
                        </m:sup>
                      </m:sSup>
                    </m:oMath>
                  </m:oMathPara>
                </a14:m>
                <a:endParaRPr lang="en-US" dirty="0"/>
              </a:p>
            </p:txBody>
          </p:sp>
        </mc:Choice>
        <mc:Fallback>
          <p:sp>
            <p:nvSpPr>
              <p:cNvPr id="5" name="Content Placeholder 4">
                <a:extLst>
                  <a:ext uri="{FF2B5EF4-FFF2-40B4-BE49-F238E27FC236}">
                    <a16:creationId xmlns:a16="http://schemas.microsoft.com/office/drawing/2014/main" id="{9B0535CD-AB9D-462A-A659-9F29A371113F}"/>
                  </a:ext>
                </a:extLst>
              </p:cNvPr>
              <p:cNvSpPr>
                <a:spLocks noGrp="1" noRot="1" noChangeAspect="1" noMove="1" noResize="1" noEditPoints="1" noAdjustHandles="1" noChangeArrowheads="1" noChangeShapeType="1" noTextEdit="1"/>
              </p:cNvSpPr>
              <p:nvPr>
                <p:ph sz="half" idx="2"/>
              </p:nvPr>
            </p:nvSpPr>
            <p:spPr>
              <a:blipFill>
                <a:blip r:embed="rId2"/>
                <a:stretch>
                  <a:fillRect/>
                </a:stretch>
              </a:blipFill>
            </p:spPr>
            <p:txBody>
              <a:bodyPr/>
              <a:lstStyle/>
              <a:p>
                <a:r>
                  <a:rPr lang="en-US">
                    <a:noFill/>
                  </a:rPr>
                  <a:t> </a:t>
                </a:r>
              </a:p>
            </p:txBody>
          </p:sp>
        </mc:Fallback>
      </mc:AlternateContent>
      <p:sp>
        <p:nvSpPr>
          <p:cNvPr id="8" name="Text Placeholder 7">
            <a:extLst>
              <a:ext uri="{FF2B5EF4-FFF2-40B4-BE49-F238E27FC236}">
                <a16:creationId xmlns:a16="http://schemas.microsoft.com/office/drawing/2014/main" id="{B44413F5-69E8-4889-9227-1EF873F6852B}"/>
              </a:ext>
            </a:extLst>
          </p:cNvPr>
          <p:cNvSpPr>
            <a:spLocks noGrp="1"/>
          </p:cNvSpPr>
          <p:nvPr>
            <p:ph type="body" sz="quarter" idx="3"/>
          </p:nvPr>
        </p:nvSpPr>
        <p:spPr/>
        <p:txBody>
          <a:bodyPr/>
          <a:lstStyle/>
          <a:p>
            <a:r>
              <a:rPr lang="de-DE" i="1" dirty="0">
                <a:latin typeface="Times New Roman" panose="02020603050405020304" pitchFamily="18" charset="0"/>
                <a:cs typeface="Times New Roman" panose="02020603050405020304" pitchFamily="18" charset="0"/>
              </a:rPr>
              <a:t>Model 2</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42F2F82D-2439-4E68-990D-513191BA9261}"/>
                  </a:ext>
                </a:extLst>
              </p:cNvPr>
              <p:cNvSpPr>
                <a:spLocks noGrp="1"/>
              </p:cNvSpPr>
              <p:nvPr>
                <p:ph sz="quarter" idx="4"/>
              </p:nvPr>
            </p:nvSpPr>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RSquared: </a:t>
                </a:r>
                <a:r>
                  <a:rPr lang="en-US" b="1" dirty="0">
                    <a:latin typeface="Times New Roman" panose="02020603050405020304" pitchFamily="18" charset="0"/>
                    <a:cs typeface="Times New Roman" panose="02020603050405020304" pitchFamily="18" charset="0"/>
                  </a:rPr>
                  <a:t>0.8907</a:t>
                </a:r>
              </a:p>
              <a:p>
                <a:pPr marL="0" indent="0">
                  <a:buNone/>
                </a:pPr>
                <a:r>
                  <a:rPr lang="en-US" dirty="0">
                    <a:latin typeface="Times New Roman" panose="02020603050405020304" pitchFamily="18" charset="0"/>
                    <a:cs typeface="Times New Roman" panose="02020603050405020304" pitchFamily="18" charset="0"/>
                  </a:rPr>
                  <a:t>Transformed parameters for the non linear model function: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x1 =  -0.0020</a:t>
                </a:r>
              </a:p>
              <a:p>
                <a:pPr marL="0" indent="0">
                  <a:buNone/>
                </a:pPr>
                <a:r>
                  <a:rPr lang="en-US" dirty="0">
                    <a:latin typeface="Times New Roman" panose="02020603050405020304" pitchFamily="18" charset="0"/>
                    <a:cs typeface="Times New Roman" panose="02020603050405020304" pitchFamily="18" charset="0"/>
                  </a:rPr>
                  <a:t>x2 =   0.0475</a:t>
                </a:r>
              </a:p>
              <a:p>
                <a:pPr marL="0" indent="0">
                  <a:buNone/>
                </a:pPr>
                <a:r>
                  <a:rPr lang="en-US" dirty="0">
                    <a:latin typeface="Times New Roman" panose="02020603050405020304" pitchFamily="18" charset="0"/>
                    <a:cs typeface="Times New Roman" panose="02020603050405020304" pitchFamily="18" charset="0"/>
                  </a:rPr>
                  <a:t>x3 =   0.4362</a:t>
                </a:r>
              </a:p>
              <a:p>
                <a:pPr marL="0" indent="0">
                  <a:buNone/>
                </a:pPr>
                <a:r>
                  <a:rPr lang="en-US" dirty="0">
                    <a:latin typeface="Times New Roman" panose="02020603050405020304" pitchFamily="18" charset="0"/>
                    <a:cs typeface="Times New Roman" panose="02020603050405020304" pitchFamily="18" charset="0"/>
                  </a:rPr>
                  <a:t>x4 =  -1.3008</a:t>
                </a:r>
              </a:p>
              <a:p>
                <a:pPr marL="0" indent="0">
                  <a:buNone/>
                </a:pPr>
                <a:r>
                  <a:rPr lang="en-US" dirty="0">
                    <a:latin typeface="Times New Roman" panose="02020603050405020304" pitchFamily="18" charset="0"/>
                    <a:cs typeface="Times New Roman" panose="02020603050405020304" pitchFamily="18" charset="0"/>
                  </a:rPr>
                  <a:t>x5 =   exp(8.3921)=4412.07</a:t>
                </a:r>
              </a:p>
              <a:p>
                <a:pPr marL="0" indent="0">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𝑘</m:t>
                      </m:r>
                      <m:r>
                        <a:rPr lang="de-DE" i="1" baseline="-25000">
                          <a:latin typeface="Cambria Math" panose="02040503050406030204" pitchFamily="18" charset="0"/>
                        </a:rPr>
                        <m:t>𝑓</m:t>
                      </m:r>
                      <m:r>
                        <a:rPr lang="de-DE" i="1" dirty="0">
                          <a:latin typeface="Cambria Math" panose="02040503050406030204" pitchFamily="18" charset="0"/>
                        </a:rPr>
                        <m:t>=</m:t>
                      </m:r>
                      <m:r>
                        <a:rPr lang="de-DE" b="0" i="1" dirty="0" smtClean="0">
                          <a:latin typeface="Cambria Math" panose="02040503050406030204" pitchFamily="18" charset="0"/>
                        </a:rPr>
                        <m:t>(</m:t>
                      </m:r>
                      <m:r>
                        <m:rPr>
                          <m:nor/>
                        </m:rPr>
                        <a:rPr lang="en-US" dirty="0">
                          <a:latin typeface="Times New Roman" panose="02020603050405020304" pitchFamily="18" charset="0"/>
                          <a:cs typeface="Times New Roman" panose="02020603050405020304" pitchFamily="18" charset="0"/>
                        </a:rPr>
                        <m:t>4412.07</m:t>
                      </m:r>
                      <m:sSup>
                        <m:sSupPr>
                          <m:ctrlPr>
                            <a:rPr lang="de-DE" i="1" dirty="0">
                              <a:latin typeface="Cambria Math" panose="02040503050406030204" pitchFamily="18" charset="0"/>
                            </a:rPr>
                          </m:ctrlPr>
                        </m:sSupPr>
                        <m:e>
                          <m:r>
                            <a:rPr lang="de-DE" b="0" i="1" dirty="0" smtClean="0">
                              <a:latin typeface="Cambria Math" panose="02040503050406030204" pitchFamily="18" charset="0"/>
                            </a:rPr>
                            <m:t>)</m:t>
                          </m:r>
                          <m:r>
                            <a:rPr lang="de-DE" i="1" dirty="0">
                              <a:latin typeface="Cambria Math" panose="02040503050406030204" pitchFamily="18" charset="0"/>
                            </a:rPr>
                            <m:t>.</m:t>
                          </m:r>
                          <m:r>
                            <a:rPr lang="de-DE" i="1" dirty="0">
                              <a:latin typeface="Cambria Math" panose="02040503050406030204" pitchFamily="18" charset="0"/>
                            </a:rPr>
                            <m:t>𝑒</m:t>
                          </m:r>
                        </m:e>
                        <m:sup>
                          <m:r>
                            <a:rPr lang="de-DE" b="0" i="1" dirty="0" smtClean="0">
                              <a:latin typeface="Cambria Math" panose="02040503050406030204" pitchFamily="18" charset="0"/>
                            </a:rPr>
                            <m:t>(−0.0020)</m:t>
                          </m:r>
                          <m:r>
                            <a:rPr lang="de-DE" i="1" dirty="0">
                              <a:latin typeface="Cambria Math" panose="02040503050406030204" pitchFamily="18" charset="0"/>
                            </a:rPr>
                            <m:t>.</m:t>
                          </m:r>
                          <m:r>
                            <a:rPr lang="de-DE" i="1" dirty="0">
                              <a:latin typeface="Cambria Math" panose="02040503050406030204" pitchFamily="18" charset="0"/>
                            </a:rPr>
                            <m:t>𝑇</m:t>
                          </m:r>
                        </m:sup>
                      </m:sSup>
                      <m:r>
                        <a:rPr lang="de-DE" i="1" dirty="0">
                          <a:latin typeface="Cambria Math" panose="02040503050406030204" pitchFamily="18" charset="0"/>
                        </a:rPr>
                        <m:t>.</m:t>
                      </m:r>
                      <m:sSup>
                        <m:sSupPr>
                          <m:ctrlPr>
                            <a:rPr lang="de-DE" i="1" dirty="0">
                              <a:latin typeface="Cambria Math" panose="02040503050406030204" pitchFamily="18" charset="0"/>
                            </a:rPr>
                          </m:ctrlPr>
                        </m:sSupPr>
                        <m:e>
                          <m:acc>
                            <m:accPr>
                              <m:chr m:val="̇"/>
                              <m:ctrlPr>
                                <a:rPr lang="de-DE" i="1" dirty="0">
                                  <a:latin typeface="Cambria Math" panose="02040503050406030204" pitchFamily="18" charset="0"/>
                                </a:rPr>
                              </m:ctrlPr>
                            </m:accPr>
                            <m:e>
                              <m:r>
                                <a:rPr lang="de-DE" i="1" dirty="0">
                                  <a:latin typeface="Cambria Math" panose="02040503050406030204" pitchFamily="18" charset="0"/>
                                </a:rPr>
                                <m:t>𝜑</m:t>
                              </m:r>
                            </m:e>
                          </m:acc>
                        </m:e>
                        <m:sup>
                          <m:r>
                            <a:rPr lang="de-DE" b="0" i="1" dirty="0" smtClean="0">
                              <a:latin typeface="Cambria Math" panose="02040503050406030204" pitchFamily="18" charset="0"/>
                            </a:rPr>
                            <m:t>(0.0475)</m:t>
                          </m:r>
                        </m:sup>
                      </m:sSup>
                      <m:r>
                        <a:rPr lang="de-DE" i="1" dirty="0">
                          <a:latin typeface="Cambria Math" panose="02040503050406030204" pitchFamily="18" charset="0"/>
                        </a:rPr>
                        <m:t>.</m:t>
                      </m:r>
                      <m:sSup>
                        <m:sSupPr>
                          <m:ctrlPr>
                            <a:rPr lang="de-DE" i="1" dirty="0">
                              <a:latin typeface="Cambria Math" panose="02040503050406030204" pitchFamily="18" charset="0"/>
                            </a:rPr>
                          </m:ctrlPr>
                        </m:sSupPr>
                        <m:e>
                          <m:r>
                            <a:rPr lang="de-DE" i="1" dirty="0">
                              <a:latin typeface="Cambria Math" panose="02040503050406030204" pitchFamily="18" charset="0"/>
                            </a:rPr>
                            <m:t>𝜑</m:t>
                          </m:r>
                        </m:e>
                        <m:sup>
                          <m:r>
                            <a:rPr lang="de-DE" b="0" i="1" dirty="0" smtClean="0">
                              <a:latin typeface="Cambria Math" panose="02040503050406030204" pitchFamily="18" charset="0"/>
                            </a:rPr>
                            <m:t>(0.4362)</m:t>
                          </m:r>
                        </m:sup>
                      </m:sSup>
                      <m:r>
                        <a:rPr lang="de-DE" i="1" dirty="0">
                          <a:latin typeface="Cambria Math" panose="02040503050406030204" pitchFamily="18" charset="0"/>
                        </a:rPr>
                        <m:t>.</m:t>
                      </m:r>
                      <m:sSup>
                        <m:sSupPr>
                          <m:ctrlPr>
                            <a:rPr lang="de-DE" i="1" dirty="0">
                              <a:latin typeface="Cambria Math" panose="02040503050406030204" pitchFamily="18" charset="0"/>
                            </a:rPr>
                          </m:ctrlPr>
                        </m:sSupPr>
                        <m:e>
                          <m:r>
                            <a:rPr lang="de-DE" i="1" dirty="0">
                              <a:latin typeface="Cambria Math" panose="02040503050406030204" pitchFamily="18" charset="0"/>
                            </a:rPr>
                            <m:t>𝑒</m:t>
                          </m:r>
                        </m:e>
                        <m:sup>
                          <m:r>
                            <a:rPr lang="de-DE" b="0" i="1" dirty="0" smtClean="0">
                              <a:latin typeface="Cambria Math" panose="02040503050406030204" pitchFamily="18" charset="0"/>
                            </a:rPr>
                            <m:t>(−1.3008)</m:t>
                          </m:r>
                          <m:r>
                            <a:rPr lang="de-DE" i="1" dirty="0">
                              <a:latin typeface="Cambria Math" panose="02040503050406030204" pitchFamily="18" charset="0"/>
                            </a:rPr>
                            <m:t>.</m:t>
                          </m:r>
                          <m:r>
                            <a:rPr lang="de-DE" i="1" dirty="0">
                              <a:latin typeface="Cambria Math" panose="02040503050406030204" pitchFamily="18" charset="0"/>
                              <a:ea typeface="Cambria Math" panose="02040503050406030204" pitchFamily="18" charset="0"/>
                            </a:rPr>
                            <m:t>√</m:t>
                          </m:r>
                          <m:r>
                            <a:rPr lang="de-DE" i="1" dirty="0">
                              <a:latin typeface="Cambria Math" panose="02040503050406030204" pitchFamily="18" charset="0"/>
                            </a:rPr>
                            <m:t>𝜑</m:t>
                          </m:r>
                        </m:sup>
                      </m:sSup>
                    </m:oMath>
                  </m:oMathPara>
                </a14:m>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mc:Choice>
        <mc:Fallback>
          <p:sp>
            <p:nvSpPr>
              <p:cNvPr id="6" name="Content Placeholder 5">
                <a:extLst>
                  <a:ext uri="{FF2B5EF4-FFF2-40B4-BE49-F238E27FC236}">
                    <a16:creationId xmlns:a16="http://schemas.microsoft.com/office/drawing/2014/main" id="{42F2F82D-2439-4E68-990D-513191BA9261}"/>
                  </a:ext>
                </a:extLst>
              </p:cNvPr>
              <p:cNvSpPr>
                <a:spLocks noGrp="1" noRot="1" noChangeAspect="1" noMove="1" noResize="1" noEditPoints="1" noAdjustHandles="1" noChangeArrowheads="1" noChangeShapeType="1" noTextEdit="1"/>
              </p:cNvSpPr>
              <p:nvPr>
                <p:ph sz="quarter" idx="4"/>
              </p:nvPr>
            </p:nvSpPr>
            <p:spPr>
              <a:blipFill>
                <a:blip r:embed="rId3"/>
                <a:stretch>
                  <a:fillRect t="-208"/>
                </a:stretch>
              </a:blipFill>
            </p:spPr>
            <p:txBody>
              <a:bodyPr/>
              <a:lstStyle/>
              <a:p>
                <a:r>
                  <a:rPr lang="en-US">
                    <a:noFill/>
                  </a:rPr>
                  <a:t> </a:t>
                </a:r>
              </a:p>
            </p:txBody>
          </p:sp>
        </mc:Fallback>
      </mc:AlternateContent>
    </p:spTree>
    <p:extLst>
      <p:ext uri="{BB962C8B-B14F-4D97-AF65-F5344CB8AC3E}">
        <p14:creationId xmlns:p14="http://schemas.microsoft.com/office/powerpoint/2010/main" val="1594283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4A2735A-7FCA-4DBB-825A-E6287603B297}"/>
              </a:ext>
            </a:extLst>
          </p:cNvPr>
          <p:cNvSpPr>
            <a:spLocks noGrp="1"/>
          </p:cNvSpPr>
          <p:nvPr>
            <p:ph type="title"/>
          </p:nvPr>
        </p:nvSpPr>
        <p:spPr>
          <a:xfrm>
            <a:off x="320035" y="729658"/>
            <a:ext cx="11290774" cy="587589"/>
          </a:xfrm>
        </p:spPr>
        <p:txBody>
          <a:bodyPr/>
          <a:lstStyle/>
          <a:p>
            <a:r>
              <a:rPr lang="de-DE" b="1" dirty="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CE065B5A-BBE5-4AE0-804C-F9699C107307}"/>
              </a:ext>
            </a:extLst>
          </p:cNvPr>
          <p:cNvSpPr>
            <a:spLocks noGrp="1"/>
          </p:cNvSpPr>
          <p:nvPr>
            <p:ph type="body" idx="1"/>
          </p:nvPr>
        </p:nvSpPr>
        <p:spPr>
          <a:xfrm>
            <a:off x="320035" y="1967185"/>
            <a:ext cx="5194769" cy="557784"/>
          </a:xfrm>
        </p:spPr>
        <p:txBody>
          <a:bodyPr/>
          <a:lstStyle/>
          <a:p>
            <a:r>
              <a:rPr lang="de-DE" b="1" i="1" dirty="0">
                <a:latin typeface="Times New Roman" panose="02020603050405020304" pitchFamily="18" charset="0"/>
                <a:cs typeface="Times New Roman" panose="02020603050405020304" pitchFamily="18" charset="0"/>
              </a:rPr>
              <a:t>Model 1</a:t>
            </a:r>
            <a:endParaRPr lang="en-US" b="1" i="1" dirty="0">
              <a:latin typeface="Times New Roman" panose="02020603050405020304" pitchFamily="18" charset="0"/>
              <a:cs typeface="Times New Roman" panose="02020603050405020304" pitchFamily="18" charset="0"/>
            </a:endParaRPr>
          </a:p>
        </p:txBody>
      </p:sp>
      <p:sp>
        <p:nvSpPr>
          <p:cNvPr id="12" name="Text Placeholder 11">
            <a:extLst>
              <a:ext uri="{FF2B5EF4-FFF2-40B4-BE49-F238E27FC236}">
                <a16:creationId xmlns:a16="http://schemas.microsoft.com/office/drawing/2014/main" id="{006D5B39-25FA-49D5-BFE8-021FEAE14468}"/>
              </a:ext>
            </a:extLst>
          </p:cNvPr>
          <p:cNvSpPr>
            <a:spLocks noGrp="1"/>
          </p:cNvSpPr>
          <p:nvPr>
            <p:ph type="body" sz="quarter" idx="3"/>
          </p:nvPr>
        </p:nvSpPr>
        <p:spPr>
          <a:xfrm>
            <a:off x="6416039" y="1952014"/>
            <a:ext cx="5194770" cy="553373"/>
          </a:xfrm>
        </p:spPr>
        <p:txBody>
          <a:bodyPr/>
          <a:lstStyle/>
          <a:p>
            <a:r>
              <a:rPr lang="de-DE" b="1" i="1" dirty="0">
                <a:latin typeface="Times New Roman" panose="02020603050405020304" pitchFamily="18" charset="0"/>
                <a:cs typeface="Times New Roman" panose="02020603050405020304" pitchFamily="18" charset="0"/>
              </a:rPr>
              <a:t>Model 2</a:t>
            </a:r>
            <a:endParaRPr lang="en-US" b="1" i="1"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276BBEDE-3338-4A3B-9237-36C3BBA31866}"/>
              </a:ext>
            </a:extLst>
          </p:cNvPr>
          <p:cNvGraphicFramePr>
            <a:graphicFrameLocks noGrp="1"/>
          </p:cNvGraphicFramePr>
          <p:nvPr>
            <p:extLst>
              <p:ext uri="{D42A27DB-BD31-4B8C-83A1-F6EECF244321}">
                <p14:modId xmlns:p14="http://schemas.microsoft.com/office/powerpoint/2010/main" val="168498812"/>
              </p:ext>
            </p:extLst>
          </p:nvPr>
        </p:nvGraphicFramePr>
        <p:xfrm>
          <a:off x="6481886" y="2944264"/>
          <a:ext cx="5624772" cy="1112520"/>
        </p:xfrm>
        <a:graphic>
          <a:graphicData uri="http://schemas.openxmlformats.org/drawingml/2006/table">
            <a:tbl>
              <a:tblPr firstRow="1" bandRow="1">
                <a:tableStyleId>{D113A9D2-9D6B-4929-AA2D-F23B5EE8CBE7}</a:tableStyleId>
              </a:tblPr>
              <a:tblGrid>
                <a:gridCol w="937462">
                  <a:extLst>
                    <a:ext uri="{9D8B030D-6E8A-4147-A177-3AD203B41FA5}">
                      <a16:colId xmlns:a16="http://schemas.microsoft.com/office/drawing/2014/main" val="3793515224"/>
                    </a:ext>
                  </a:extLst>
                </a:gridCol>
                <a:gridCol w="937462">
                  <a:extLst>
                    <a:ext uri="{9D8B030D-6E8A-4147-A177-3AD203B41FA5}">
                      <a16:colId xmlns:a16="http://schemas.microsoft.com/office/drawing/2014/main" val="2865417185"/>
                    </a:ext>
                  </a:extLst>
                </a:gridCol>
                <a:gridCol w="937462">
                  <a:extLst>
                    <a:ext uri="{9D8B030D-6E8A-4147-A177-3AD203B41FA5}">
                      <a16:colId xmlns:a16="http://schemas.microsoft.com/office/drawing/2014/main" val="3069582181"/>
                    </a:ext>
                  </a:extLst>
                </a:gridCol>
                <a:gridCol w="937462">
                  <a:extLst>
                    <a:ext uri="{9D8B030D-6E8A-4147-A177-3AD203B41FA5}">
                      <a16:colId xmlns:a16="http://schemas.microsoft.com/office/drawing/2014/main" val="2829254321"/>
                    </a:ext>
                  </a:extLst>
                </a:gridCol>
                <a:gridCol w="937462">
                  <a:extLst>
                    <a:ext uri="{9D8B030D-6E8A-4147-A177-3AD203B41FA5}">
                      <a16:colId xmlns:a16="http://schemas.microsoft.com/office/drawing/2014/main" val="1626623940"/>
                    </a:ext>
                  </a:extLst>
                </a:gridCol>
                <a:gridCol w="937462">
                  <a:extLst>
                    <a:ext uri="{9D8B030D-6E8A-4147-A177-3AD203B41FA5}">
                      <a16:colId xmlns:a16="http://schemas.microsoft.com/office/drawing/2014/main" val="881334221"/>
                    </a:ext>
                  </a:extLst>
                </a:gridCol>
              </a:tblGrid>
              <a:tr h="370840">
                <a:tc>
                  <a:txBody>
                    <a:bodyPr/>
                    <a:lstStyle/>
                    <a:p>
                      <a:endParaRPr lang="en-US" sz="1400" dirty="0">
                        <a:latin typeface="Times New Roman" panose="02020603050405020304" pitchFamily="18" charset="0"/>
                        <a:cs typeface="Times New Roman" panose="02020603050405020304" pitchFamily="18" charset="0"/>
                      </a:endParaRPr>
                    </a:p>
                  </a:txBody>
                  <a:tcPr>
                    <a:lnL w="12700" cap="rnd" cmpd="sng" algn="ctr">
                      <a:noFill/>
                      <a:prstDash val="solid"/>
                    </a:lnL>
                    <a:lnR w="12700" cap="flat" cmpd="sng" algn="ctr">
                      <a:solidFill>
                        <a:schemeClr val="tx1"/>
                      </a:solidFill>
                      <a:prstDash val="solid"/>
                      <a:round/>
                      <a:headEnd type="none" w="med" len="med"/>
                      <a:tailEnd type="none" w="med" len="med"/>
                    </a:lnR>
                    <a:lnT w="12700" cap="rnd" cmpd="sng" algn="ctr">
                      <a:noFill/>
                      <a:prstDash val="solid"/>
                    </a:lnT>
                    <a:lnB w="25400" cap="rnd" cmpd="sng" algn="ctr">
                      <a:noFill/>
                      <a:prstDash val="solid"/>
                    </a:lnB>
                    <a:lnTlToBr w="12700" cmpd="sng">
                      <a:noFill/>
                      <a:prstDash val="solid"/>
                    </a:lnTlToBr>
                    <a:lnBlToTr w="12700" cmpd="sng">
                      <a:noFill/>
                      <a:prstDash val="solid"/>
                    </a:lnBlToTr>
                  </a:tcPr>
                </a:tc>
                <a:tc>
                  <a:txBody>
                    <a:bodyPr/>
                    <a:lstStyle/>
                    <a:p>
                      <a:r>
                        <a:rPr lang="de-DE" sz="1400" dirty="0">
                          <a:latin typeface="Times New Roman" panose="02020603050405020304" pitchFamily="18" charset="0"/>
                          <a:cs typeface="Times New Roman" panose="02020603050405020304" pitchFamily="18" charset="0"/>
                        </a:rPr>
                        <a:t>100Cr6</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593.9423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32.9016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0.37173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0.6003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4298250"/>
                  </a:ext>
                </a:extLst>
              </a:tr>
              <a:tr h="370840">
                <a:tc>
                  <a:txBody>
                    <a:bodyPr/>
                    <a:lstStyle/>
                    <a:p>
                      <a:r>
                        <a:rPr lang="en-US" sz="1400" b="1" u="sng" dirty="0">
                          <a:latin typeface="Times New Roman" panose="02020603050405020304" pitchFamily="18" charset="0"/>
                          <a:cs typeface="Times New Roman" panose="02020603050405020304" pitchFamily="18" charset="0"/>
                        </a:rPr>
                        <a:t>MEAN</a:t>
                      </a:r>
                    </a:p>
                  </a:txBody>
                  <a:tcPr>
                    <a:lnL w="12700" cap="rnd" cmpd="sng" algn="ctr">
                      <a:noFill/>
                      <a:prstDash val="solid"/>
                    </a:lnL>
                    <a:lnR w="12700" cap="flat" cmpd="sng" algn="ctr">
                      <a:solidFill>
                        <a:schemeClr val="tx1"/>
                      </a:solidFill>
                      <a:prstDash val="solid"/>
                      <a:round/>
                      <a:headEnd type="none" w="med" len="med"/>
                      <a:tailEnd type="none" w="med" len="med"/>
                    </a:lnR>
                    <a:lnT w="25400" cap="rnd" cmpd="sng" algn="ctr">
                      <a:noFill/>
                      <a:prstDash val="solid"/>
                    </a:lnT>
                    <a:lnB>
                      <a:noFill/>
                    </a:lnB>
                    <a:lnTlToBr w="12700" cmpd="sng">
                      <a:noFill/>
                      <a:prstDash val="solid"/>
                    </a:lnTlToBr>
                    <a:lnBlToTr w="12700" cmpd="sng">
                      <a:noFill/>
                      <a:prstDash val="solid"/>
                    </a:lnBlToTr>
                  </a:tcPr>
                </a:tc>
                <a:tc>
                  <a:txBody>
                    <a:bodyPr/>
                    <a:lstStyle/>
                    <a:p>
                      <a:r>
                        <a:rPr lang="de-DE" sz="1400" dirty="0">
                          <a:latin typeface="Times New Roman" panose="02020603050405020304" pitchFamily="18" charset="0"/>
                          <a:cs typeface="Times New Roman" panose="02020603050405020304" pitchFamily="18" charset="0"/>
                        </a:rPr>
                        <a:t>C15</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593.9423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32.9016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0.37173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0.4294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4574981"/>
                  </a:ext>
                </a:extLst>
              </a:tr>
              <a:tr h="370840">
                <a:tc>
                  <a:txBody>
                    <a:bodyPr/>
                    <a:lstStyle/>
                    <a:p>
                      <a:endParaRPr lang="en-US" sz="1400" dirty="0">
                        <a:latin typeface="Times New Roman" panose="02020603050405020304" pitchFamily="18" charset="0"/>
                        <a:cs typeface="Times New Roman" panose="02020603050405020304" pitchFamily="18" charset="0"/>
                      </a:endParaRPr>
                    </a:p>
                  </a:txBody>
                  <a:tcPr>
                    <a:lnL w="12700" cap="rnd" cmpd="sng" algn="ctr">
                      <a:noFill/>
                      <a:prstDash val="solid"/>
                    </a:lnL>
                    <a:lnR w="12700" cap="flat" cmpd="sng" algn="ctr">
                      <a:solidFill>
                        <a:schemeClr val="tx1"/>
                      </a:solidFill>
                      <a:prstDash val="solid"/>
                      <a:round/>
                      <a:headEnd type="none" w="med" len="med"/>
                      <a:tailEnd type="none" w="med" len="med"/>
                    </a:lnR>
                    <a:lnT>
                      <a:noFill/>
                    </a:lnT>
                    <a:lnB w="12700" cap="rnd" cmpd="sng" algn="ctr">
                      <a:noFill/>
                      <a:prstDash val="solid"/>
                    </a:lnB>
                    <a:lnTlToBr w="12700" cmpd="sng">
                      <a:noFill/>
                      <a:prstDash val="solid"/>
                    </a:lnTlToBr>
                    <a:lnBlToTr w="12700" cmpd="sng">
                      <a:noFill/>
                      <a:prstDash val="solid"/>
                    </a:lnBlToTr>
                  </a:tcPr>
                </a:tc>
                <a:tc>
                  <a:txBody>
                    <a:bodyPr/>
                    <a:lstStyle/>
                    <a:p>
                      <a:r>
                        <a:rPr lang="de-DE" sz="1400" dirty="0">
                          <a:latin typeface="Times New Roman" panose="02020603050405020304" pitchFamily="18" charset="0"/>
                          <a:cs typeface="Times New Roman" panose="02020603050405020304" pitchFamily="18" charset="0"/>
                        </a:rPr>
                        <a:t>C60</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593.596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26.1495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0.38722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0.8907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0295023"/>
                  </a:ext>
                </a:extLst>
              </a:tr>
            </a:tbl>
          </a:graphicData>
        </a:graphic>
      </p:graphicFrame>
      <p:graphicFrame>
        <p:nvGraphicFramePr>
          <p:cNvPr id="11" name="Table 2">
            <a:extLst>
              <a:ext uri="{FF2B5EF4-FFF2-40B4-BE49-F238E27FC236}">
                <a16:creationId xmlns:a16="http://schemas.microsoft.com/office/drawing/2014/main" id="{2C1B4E64-D7A0-405F-8353-975030A68A5B}"/>
              </a:ext>
            </a:extLst>
          </p:cNvPr>
          <p:cNvGraphicFramePr>
            <a:graphicFrameLocks noGrp="1"/>
          </p:cNvGraphicFramePr>
          <p:nvPr>
            <p:extLst>
              <p:ext uri="{D42A27DB-BD31-4B8C-83A1-F6EECF244321}">
                <p14:modId xmlns:p14="http://schemas.microsoft.com/office/powerpoint/2010/main" val="1022803302"/>
              </p:ext>
            </p:extLst>
          </p:nvPr>
        </p:nvGraphicFramePr>
        <p:xfrm>
          <a:off x="320035" y="2944264"/>
          <a:ext cx="5775965" cy="1112520"/>
        </p:xfrm>
        <a:graphic>
          <a:graphicData uri="http://schemas.openxmlformats.org/drawingml/2006/table">
            <a:tbl>
              <a:tblPr firstRow="1" bandRow="1">
                <a:tableStyleId>{D113A9D2-9D6B-4929-AA2D-F23B5EE8CBE7}</a:tableStyleId>
              </a:tblPr>
              <a:tblGrid>
                <a:gridCol w="958094">
                  <a:extLst>
                    <a:ext uri="{9D8B030D-6E8A-4147-A177-3AD203B41FA5}">
                      <a16:colId xmlns:a16="http://schemas.microsoft.com/office/drawing/2014/main" val="1473256997"/>
                    </a:ext>
                  </a:extLst>
                </a:gridCol>
                <a:gridCol w="958094">
                  <a:extLst>
                    <a:ext uri="{9D8B030D-6E8A-4147-A177-3AD203B41FA5}">
                      <a16:colId xmlns:a16="http://schemas.microsoft.com/office/drawing/2014/main" val="2865417185"/>
                    </a:ext>
                  </a:extLst>
                </a:gridCol>
                <a:gridCol w="969055">
                  <a:extLst>
                    <a:ext uri="{9D8B030D-6E8A-4147-A177-3AD203B41FA5}">
                      <a16:colId xmlns:a16="http://schemas.microsoft.com/office/drawing/2014/main" val="3069582181"/>
                    </a:ext>
                  </a:extLst>
                </a:gridCol>
                <a:gridCol w="963574">
                  <a:extLst>
                    <a:ext uri="{9D8B030D-6E8A-4147-A177-3AD203B41FA5}">
                      <a16:colId xmlns:a16="http://schemas.microsoft.com/office/drawing/2014/main" val="2829254321"/>
                    </a:ext>
                  </a:extLst>
                </a:gridCol>
                <a:gridCol w="963574">
                  <a:extLst>
                    <a:ext uri="{9D8B030D-6E8A-4147-A177-3AD203B41FA5}">
                      <a16:colId xmlns:a16="http://schemas.microsoft.com/office/drawing/2014/main" val="1626623940"/>
                    </a:ext>
                  </a:extLst>
                </a:gridCol>
                <a:gridCol w="963574">
                  <a:extLst>
                    <a:ext uri="{9D8B030D-6E8A-4147-A177-3AD203B41FA5}">
                      <a16:colId xmlns:a16="http://schemas.microsoft.com/office/drawing/2014/main" val="881334221"/>
                    </a:ext>
                  </a:extLst>
                </a:gridCol>
              </a:tblGrid>
              <a:tr h="370840">
                <a:tc>
                  <a:txBody>
                    <a:bodyPr/>
                    <a:lstStyle/>
                    <a:p>
                      <a:endParaRPr lang="en-US" sz="1400" dirty="0">
                        <a:latin typeface="Times New Roman" panose="02020603050405020304" pitchFamily="18" charset="0"/>
                        <a:cs typeface="Times New Roman" panose="02020603050405020304" pitchFamily="18" charset="0"/>
                      </a:endParaRPr>
                    </a:p>
                  </a:txBody>
                  <a:tcPr>
                    <a:lnL w="12700" cap="rnd" cmpd="sng" algn="ctr">
                      <a:noFill/>
                      <a:prstDash val="solid"/>
                    </a:lnL>
                    <a:lnR w="12700" cap="flat" cmpd="sng" algn="ctr">
                      <a:solidFill>
                        <a:schemeClr val="tx1"/>
                      </a:solidFill>
                      <a:prstDash val="solid"/>
                      <a:round/>
                      <a:headEnd type="none" w="med" len="med"/>
                      <a:tailEnd type="none" w="med" len="med"/>
                    </a:lnR>
                    <a:lnT w="12700" cap="rnd" cmpd="sng" algn="ctr">
                      <a:noFill/>
                      <a:prstDash val="solid"/>
                    </a:lnT>
                    <a:lnB w="25400" cap="rnd" cmpd="sng" algn="ctr">
                      <a:noFill/>
                      <a:prstDash val="solid"/>
                    </a:lnB>
                    <a:lnTlToBr w="12700" cmpd="sng">
                      <a:noFill/>
                      <a:prstDash val="solid"/>
                    </a:lnTlToBr>
                    <a:lnBlToTr w="12700" cmpd="sng">
                      <a:noFill/>
                      <a:prstDash val="solid"/>
                    </a:lnBlToTr>
                  </a:tcPr>
                </a:tc>
                <a:tc>
                  <a:txBody>
                    <a:bodyPr/>
                    <a:lstStyle/>
                    <a:p>
                      <a:r>
                        <a:rPr lang="de-DE" sz="1400" dirty="0">
                          <a:latin typeface="Times New Roman" panose="02020603050405020304" pitchFamily="18" charset="0"/>
                          <a:cs typeface="Times New Roman" panose="02020603050405020304" pitchFamily="18" charset="0"/>
                        </a:rPr>
                        <a:t>100Cr6</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593.9423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32.9016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0.37173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0.6145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4298250"/>
                  </a:ext>
                </a:extLst>
              </a:tr>
              <a:tr h="370840">
                <a:tc>
                  <a:txBody>
                    <a:bodyPr/>
                    <a:lstStyle/>
                    <a:p>
                      <a:r>
                        <a:rPr lang="en-US" sz="1400" b="1" i="0" u="sng" dirty="0">
                          <a:solidFill>
                            <a:schemeClr val="bg1"/>
                          </a:solidFill>
                          <a:latin typeface="Times New Roman" panose="02020603050405020304" pitchFamily="18" charset="0"/>
                          <a:cs typeface="Times New Roman" panose="02020603050405020304" pitchFamily="18" charset="0"/>
                        </a:rPr>
                        <a:t>MEAN</a:t>
                      </a:r>
                    </a:p>
                  </a:txBody>
                  <a:tcPr>
                    <a:lnL w="12700" cap="rnd" cmpd="sng" algn="ctr">
                      <a:noFill/>
                      <a:prstDash val="solid"/>
                    </a:lnL>
                    <a:lnR w="12700" cap="flat" cmpd="sng" algn="ctr">
                      <a:solidFill>
                        <a:schemeClr val="tx1"/>
                      </a:solidFill>
                      <a:prstDash val="solid"/>
                      <a:round/>
                      <a:headEnd type="none" w="med" len="med"/>
                      <a:tailEnd type="none" w="med" len="med"/>
                    </a:lnR>
                    <a:lnT w="25400" cap="rnd" cmpd="sng" algn="ctr">
                      <a:noFill/>
                      <a:prstDash val="solid"/>
                    </a:lnT>
                    <a:lnB>
                      <a:noFill/>
                    </a:lnB>
                    <a:lnTlToBr w="12700" cmpd="sng">
                      <a:noFill/>
                      <a:prstDash val="solid"/>
                    </a:lnTlToBr>
                    <a:lnBlToTr w="12700" cmpd="sng">
                      <a:noFill/>
                      <a:prstDash val="solid"/>
                    </a:lnBlToTr>
                  </a:tcPr>
                </a:tc>
                <a:tc>
                  <a:txBody>
                    <a:bodyPr/>
                    <a:lstStyle/>
                    <a:p>
                      <a:r>
                        <a:rPr lang="de-DE" sz="1400" dirty="0">
                          <a:latin typeface="Times New Roman" panose="02020603050405020304" pitchFamily="18" charset="0"/>
                          <a:cs typeface="Times New Roman" panose="02020603050405020304" pitchFamily="18" charset="0"/>
                        </a:rPr>
                        <a:t>C15</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593.9423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32.9016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0.37173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0.4425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4574981"/>
                  </a:ext>
                </a:extLst>
              </a:tr>
              <a:tr h="370840">
                <a:tc>
                  <a:txBody>
                    <a:bodyPr/>
                    <a:lstStyle/>
                    <a:p>
                      <a:endParaRPr lang="en-US" sz="1400" dirty="0">
                        <a:latin typeface="Times New Roman" panose="02020603050405020304" pitchFamily="18" charset="0"/>
                        <a:cs typeface="Times New Roman" panose="02020603050405020304" pitchFamily="18" charset="0"/>
                      </a:endParaRPr>
                    </a:p>
                  </a:txBody>
                  <a:tcPr>
                    <a:lnL w="12700" cap="rnd" cmpd="sng" algn="ctr">
                      <a:noFill/>
                      <a:prstDash val="solid"/>
                    </a:lnL>
                    <a:lnR w="12700" cap="flat" cmpd="sng" algn="ctr">
                      <a:solidFill>
                        <a:schemeClr val="tx1"/>
                      </a:solidFill>
                      <a:prstDash val="solid"/>
                      <a:round/>
                      <a:headEnd type="none" w="med" len="med"/>
                      <a:tailEnd type="none" w="med" len="med"/>
                    </a:lnR>
                    <a:lnT>
                      <a:noFill/>
                    </a:lnT>
                    <a:lnB w="12700" cap="rnd" cmpd="sng" algn="ctr">
                      <a:noFill/>
                      <a:prstDash val="solid"/>
                    </a:lnB>
                    <a:lnTlToBr w="12700" cmpd="sng">
                      <a:noFill/>
                      <a:prstDash val="solid"/>
                    </a:lnTlToBr>
                    <a:lnBlToTr w="12700" cmpd="sng">
                      <a:noFill/>
                      <a:prstDash val="solid"/>
                    </a:lnBlToTr>
                  </a:tcPr>
                </a:tc>
                <a:tc>
                  <a:txBody>
                    <a:bodyPr/>
                    <a:lstStyle/>
                    <a:p>
                      <a:r>
                        <a:rPr lang="de-DE" sz="1400" dirty="0">
                          <a:latin typeface="Times New Roman" panose="02020603050405020304" pitchFamily="18" charset="0"/>
                          <a:cs typeface="Times New Roman" panose="02020603050405020304" pitchFamily="18" charset="0"/>
                        </a:rPr>
                        <a:t>C60</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593.596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26.1495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0.38722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0.8981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0295023"/>
                  </a:ext>
                </a:extLst>
              </a:tr>
            </a:tbl>
          </a:graphicData>
        </a:graphic>
      </p:graphicFrame>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DEA14DF-0F74-4EF6-BA79-83F13BB89DA9}"/>
                  </a:ext>
                </a:extLst>
              </p:cNvPr>
              <p:cNvGraphicFramePr>
                <a:graphicFrameLocks noGrp="1"/>
              </p:cNvGraphicFramePr>
              <p:nvPr>
                <p:extLst>
                  <p:ext uri="{D42A27DB-BD31-4B8C-83A1-F6EECF244321}">
                    <p14:modId xmlns:p14="http://schemas.microsoft.com/office/powerpoint/2010/main" val="1932341148"/>
                  </p:ext>
                </p:extLst>
              </p:nvPr>
            </p:nvGraphicFramePr>
            <p:xfrm>
              <a:off x="2249424" y="2486558"/>
              <a:ext cx="3846576" cy="304800"/>
            </p:xfrm>
            <a:graphic>
              <a:graphicData uri="http://schemas.openxmlformats.org/drawingml/2006/table">
                <a:tbl>
                  <a:tblPr firstRow="1" bandRow="1">
                    <a:tableStyleId>{F5AB1C69-6EDB-4FF4-983F-18BD219EF322}</a:tableStyleId>
                  </a:tblPr>
                  <a:tblGrid>
                    <a:gridCol w="961644">
                      <a:extLst>
                        <a:ext uri="{9D8B030D-6E8A-4147-A177-3AD203B41FA5}">
                          <a16:colId xmlns:a16="http://schemas.microsoft.com/office/drawing/2014/main" val="1982845256"/>
                        </a:ext>
                      </a:extLst>
                    </a:gridCol>
                    <a:gridCol w="961644">
                      <a:extLst>
                        <a:ext uri="{9D8B030D-6E8A-4147-A177-3AD203B41FA5}">
                          <a16:colId xmlns:a16="http://schemas.microsoft.com/office/drawing/2014/main" val="2124462950"/>
                        </a:ext>
                      </a:extLst>
                    </a:gridCol>
                    <a:gridCol w="961644">
                      <a:extLst>
                        <a:ext uri="{9D8B030D-6E8A-4147-A177-3AD203B41FA5}">
                          <a16:colId xmlns:a16="http://schemas.microsoft.com/office/drawing/2014/main" val="93926360"/>
                        </a:ext>
                      </a:extLst>
                    </a:gridCol>
                    <a:gridCol w="961644">
                      <a:extLst>
                        <a:ext uri="{9D8B030D-6E8A-4147-A177-3AD203B41FA5}">
                          <a16:colId xmlns:a16="http://schemas.microsoft.com/office/drawing/2014/main" val="2527301898"/>
                        </a:ext>
                      </a:extLst>
                    </a:gridCol>
                  </a:tblGrid>
                  <a:tr h="0">
                    <a:tc>
                      <a:txBody>
                        <a:bodyPr/>
                        <a:lstStyle/>
                        <a:p>
                          <a:r>
                            <a:rPr lang="en-US" sz="1400" dirty="0">
                              <a:latin typeface="Times New Roman" panose="02020603050405020304" pitchFamily="18" charset="0"/>
                              <a:cs typeface="Times New Roman" panose="02020603050405020304" pitchFamily="18" charset="0"/>
                            </a:rPr>
                            <a:t>T</a:t>
                          </a:r>
                        </a:p>
                      </a:txBody>
                      <a:tcPr/>
                    </a:tc>
                    <a:tc>
                      <a:txBody>
                        <a:bodyPr/>
                        <a:lstStyle/>
                        <a:p>
                          <a:r>
                            <a:rPr lang="en-US" sz="1400" dirty="0">
                              <a:solidFill>
                                <a:schemeClr val="bg1"/>
                              </a:solidFill>
                              <a:latin typeface="Times New Roman" panose="02020603050405020304" pitchFamily="18" charset="0"/>
                              <a:cs typeface="Times New Roman" panose="02020603050405020304" pitchFamily="18" charset="0"/>
                            </a:rPr>
                            <a:t>PHIDOT</a:t>
                          </a:r>
                        </a:p>
                      </a:txBody>
                      <a:tcPr/>
                    </a:tc>
                    <a:tc>
                      <a:txBody>
                        <a:bodyPr/>
                        <a:lstStyle/>
                        <a:p>
                          <a:r>
                            <a:rPr lang="en-US" sz="1400" dirty="0">
                              <a:solidFill>
                                <a:schemeClr val="bg1"/>
                              </a:solidFill>
                              <a:latin typeface="Times New Roman" panose="02020603050405020304" pitchFamily="18" charset="0"/>
                              <a:cs typeface="Times New Roman" panose="02020603050405020304" pitchFamily="18" charset="0"/>
                            </a:rPr>
                            <a:t>PHI</a:t>
                          </a:r>
                        </a:p>
                      </a:txBody>
                      <a:tcPr/>
                    </a:tc>
                    <a:tc>
                      <a:txBody>
                        <a:bodyPr/>
                        <a:lstStyle/>
                        <a:p>
                          <a:pPr/>
                          <a14:m>
                            <m:oMathPara xmlns:m="http://schemas.openxmlformats.org/officeDocument/2006/math">
                              <m:oMathParaPr>
                                <m:jc m:val="centerGroup"/>
                              </m:oMathParaPr>
                              <m:oMath xmlns:m="http://schemas.openxmlformats.org/officeDocument/2006/math">
                                <m:sSup>
                                  <m:sSupPr>
                                    <m:ctrlPr>
                                      <a:rPr lang="de-DE" sz="1400" i="1" smtClean="0">
                                        <a:latin typeface="Cambria Math" panose="02040503050406030204" pitchFamily="18" charset="0"/>
                                      </a:rPr>
                                    </m:ctrlPr>
                                  </m:sSupPr>
                                  <m:e>
                                    <m:r>
                                      <a:rPr lang="de-DE" sz="1400" smtClean="0">
                                        <a:latin typeface="Cambria Math" panose="02040503050406030204" pitchFamily="18" charset="0"/>
                                      </a:rPr>
                                      <m:t>𝑅</m:t>
                                    </m:r>
                                  </m:e>
                                  <m:sup>
                                    <m:r>
                                      <a:rPr lang="de-DE" sz="1400" smtClean="0">
                                        <a:latin typeface="Cambria Math" panose="02040503050406030204" pitchFamily="18" charset="0"/>
                                      </a:rPr>
                                      <m:t>2</m:t>
                                    </m:r>
                                  </m:sup>
                                </m:sSup>
                              </m:oMath>
                            </m:oMathPara>
                          </a14:m>
                          <a:endParaRPr lang="en-US" sz="1400" dirty="0"/>
                        </a:p>
                      </a:txBody>
                      <a:tcPr/>
                    </a:tc>
                    <a:extLst>
                      <a:ext uri="{0D108BD9-81ED-4DB2-BD59-A6C34878D82A}">
                        <a16:rowId xmlns:a16="http://schemas.microsoft.com/office/drawing/2014/main" val="2134107390"/>
                      </a:ext>
                    </a:extLst>
                  </a:tr>
                </a:tbl>
              </a:graphicData>
            </a:graphic>
          </p:graphicFrame>
        </mc:Choice>
        <mc:Fallback xmlns="">
          <p:graphicFrame>
            <p:nvGraphicFramePr>
              <p:cNvPr id="5" name="Table 4">
                <a:extLst>
                  <a:ext uri="{FF2B5EF4-FFF2-40B4-BE49-F238E27FC236}">
                    <a16:creationId xmlns:a16="http://schemas.microsoft.com/office/drawing/2014/main" id="{1DEA14DF-0F74-4EF6-BA79-83F13BB89DA9}"/>
                  </a:ext>
                </a:extLst>
              </p:cNvPr>
              <p:cNvGraphicFramePr>
                <a:graphicFrameLocks noGrp="1"/>
              </p:cNvGraphicFramePr>
              <p:nvPr>
                <p:extLst>
                  <p:ext uri="{D42A27DB-BD31-4B8C-83A1-F6EECF244321}">
                    <p14:modId xmlns:p14="http://schemas.microsoft.com/office/powerpoint/2010/main" val="1932341148"/>
                  </p:ext>
                </p:extLst>
              </p:nvPr>
            </p:nvGraphicFramePr>
            <p:xfrm>
              <a:off x="2249424" y="2486558"/>
              <a:ext cx="3846576" cy="304800"/>
            </p:xfrm>
            <a:graphic>
              <a:graphicData uri="http://schemas.openxmlformats.org/drawingml/2006/table">
                <a:tbl>
                  <a:tblPr firstRow="1" bandRow="1">
                    <a:tableStyleId>{F5AB1C69-6EDB-4FF4-983F-18BD219EF322}</a:tableStyleId>
                  </a:tblPr>
                  <a:tblGrid>
                    <a:gridCol w="961644">
                      <a:extLst>
                        <a:ext uri="{9D8B030D-6E8A-4147-A177-3AD203B41FA5}">
                          <a16:colId xmlns:a16="http://schemas.microsoft.com/office/drawing/2014/main" val="1982845256"/>
                        </a:ext>
                      </a:extLst>
                    </a:gridCol>
                    <a:gridCol w="961644">
                      <a:extLst>
                        <a:ext uri="{9D8B030D-6E8A-4147-A177-3AD203B41FA5}">
                          <a16:colId xmlns:a16="http://schemas.microsoft.com/office/drawing/2014/main" val="2124462950"/>
                        </a:ext>
                      </a:extLst>
                    </a:gridCol>
                    <a:gridCol w="961644">
                      <a:extLst>
                        <a:ext uri="{9D8B030D-6E8A-4147-A177-3AD203B41FA5}">
                          <a16:colId xmlns:a16="http://schemas.microsoft.com/office/drawing/2014/main" val="93926360"/>
                        </a:ext>
                      </a:extLst>
                    </a:gridCol>
                    <a:gridCol w="961644">
                      <a:extLst>
                        <a:ext uri="{9D8B030D-6E8A-4147-A177-3AD203B41FA5}">
                          <a16:colId xmlns:a16="http://schemas.microsoft.com/office/drawing/2014/main" val="2527301898"/>
                        </a:ext>
                      </a:extLst>
                    </a:gridCol>
                  </a:tblGrid>
                  <a:tr h="304800">
                    <a:tc>
                      <a:txBody>
                        <a:bodyPr/>
                        <a:lstStyle/>
                        <a:p>
                          <a:r>
                            <a:rPr lang="en-US" sz="1400" dirty="0">
                              <a:latin typeface="Times New Roman" panose="02020603050405020304" pitchFamily="18" charset="0"/>
                              <a:cs typeface="Times New Roman" panose="02020603050405020304" pitchFamily="18" charset="0"/>
                            </a:rPr>
                            <a:t>T</a:t>
                          </a:r>
                        </a:p>
                      </a:txBody>
                      <a:tcPr/>
                    </a:tc>
                    <a:tc>
                      <a:txBody>
                        <a:bodyPr/>
                        <a:lstStyle/>
                        <a:p>
                          <a:r>
                            <a:rPr lang="en-US" sz="1400" dirty="0">
                              <a:solidFill>
                                <a:schemeClr val="bg1"/>
                              </a:solidFill>
                              <a:latin typeface="Times New Roman" panose="02020603050405020304" pitchFamily="18" charset="0"/>
                              <a:cs typeface="Times New Roman" panose="02020603050405020304" pitchFamily="18" charset="0"/>
                            </a:rPr>
                            <a:t>PHIDOT</a:t>
                          </a:r>
                        </a:p>
                      </a:txBody>
                      <a:tcPr/>
                    </a:tc>
                    <a:tc>
                      <a:txBody>
                        <a:bodyPr/>
                        <a:lstStyle/>
                        <a:p>
                          <a:r>
                            <a:rPr lang="en-US" sz="1400" dirty="0">
                              <a:solidFill>
                                <a:schemeClr val="bg1"/>
                              </a:solidFill>
                              <a:latin typeface="Times New Roman" panose="02020603050405020304" pitchFamily="18" charset="0"/>
                              <a:cs typeface="Times New Roman" panose="02020603050405020304" pitchFamily="18" charset="0"/>
                            </a:rPr>
                            <a:t>PHI</a:t>
                          </a:r>
                        </a:p>
                      </a:txBody>
                      <a:tcPr/>
                    </a:tc>
                    <a:tc>
                      <a:txBody>
                        <a:bodyPr/>
                        <a:lstStyle/>
                        <a:p>
                          <a:endParaRPr lang="en-US"/>
                        </a:p>
                      </a:txBody>
                      <a:tcPr>
                        <a:blipFill>
                          <a:blip r:embed="rId3"/>
                          <a:stretch>
                            <a:fillRect l="-300633" t="-1961" r="-3165" b="-19608"/>
                          </a:stretch>
                        </a:blipFill>
                      </a:tcPr>
                    </a:tc>
                    <a:extLst>
                      <a:ext uri="{0D108BD9-81ED-4DB2-BD59-A6C34878D82A}">
                        <a16:rowId xmlns:a16="http://schemas.microsoft.com/office/drawing/2014/main" val="213410739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BCD8C06F-A6AF-47D9-8DDF-EAC24523CADA}"/>
                  </a:ext>
                </a:extLst>
              </p:cNvPr>
              <p:cNvGraphicFramePr>
                <a:graphicFrameLocks noGrp="1"/>
              </p:cNvGraphicFramePr>
              <p:nvPr>
                <p:extLst>
                  <p:ext uri="{D42A27DB-BD31-4B8C-83A1-F6EECF244321}">
                    <p14:modId xmlns:p14="http://schemas.microsoft.com/office/powerpoint/2010/main" val="799147338"/>
                  </p:ext>
                </p:extLst>
              </p:nvPr>
            </p:nvGraphicFramePr>
            <p:xfrm>
              <a:off x="8357616" y="2509993"/>
              <a:ext cx="3749044" cy="304800"/>
            </p:xfrm>
            <a:graphic>
              <a:graphicData uri="http://schemas.openxmlformats.org/drawingml/2006/table">
                <a:tbl>
                  <a:tblPr firstRow="1" bandRow="1">
                    <a:tableStyleId>{F5AB1C69-6EDB-4FF4-983F-18BD219EF322}</a:tableStyleId>
                  </a:tblPr>
                  <a:tblGrid>
                    <a:gridCol w="937261">
                      <a:extLst>
                        <a:ext uri="{9D8B030D-6E8A-4147-A177-3AD203B41FA5}">
                          <a16:colId xmlns:a16="http://schemas.microsoft.com/office/drawing/2014/main" val="1982845256"/>
                        </a:ext>
                      </a:extLst>
                    </a:gridCol>
                    <a:gridCol w="937261">
                      <a:extLst>
                        <a:ext uri="{9D8B030D-6E8A-4147-A177-3AD203B41FA5}">
                          <a16:colId xmlns:a16="http://schemas.microsoft.com/office/drawing/2014/main" val="2124462950"/>
                        </a:ext>
                      </a:extLst>
                    </a:gridCol>
                    <a:gridCol w="937261">
                      <a:extLst>
                        <a:ext uri="{9D8B030D-6E8A-4147-A177-3AD203B41FA5}">
                          <a16:colId xmlns:a16="http://schemas.microsoft.com/office/drawing/2014/main" val="93926360"/>
                        </a:ext>
                      </a:extLst>
                    </a:gridCol>
                    <a:gridCol w="937261">
                      <a:extLst>
                        <a:ext uri="{9D8B030D-6E8A-4147-A177-3AD203B41FA5}">
                          <a16:colId xmlns:a16="http://schemas.microsoft.com/office/drawing/2014/main" val="2527301898"/>
                        </a:ext>
                      </a:extLst>
                    </a:gridCol>
                  </a:tblGrid>
                  <a:tr h="0">
                    <a:tc>
                      <a:txBody>
                        <a:bodyPr/>
                        <a:lstStyle/>
                        <a:p>
                          <a:r>
                            <a:rPr lang="en-US" sz="1400" dirty="0">
                              <a:latin typeface="Times New Roman" panose="02020603050405020304" pitchFamily="18" charset="0"/>
                              <a:cs typeface="Times New Roman" panose="02020603050405020304" pitchFamily="18" charset="0"/>
                            </a:rPr>
                            <a:t>T</a:t>
                          </a:r>
                        </a:p>
                      </a:txBody>
                      <a:tcPr/>
                    </a:tc>
                    <a:tc>
                      <a:txBody>
                        <a:bodyPr/>
                        <a:lstStyle/>
                        <a:p>
                          <a:r>
                            <a:rPr lang="en-US" sz="1400" dirty="0">
                              <a:solidFill>
                                <a:schemeClr val="bg1"/>
                              </a:solidFill>
                              <a:latin typeface="Times New Roman" panose="02020603050405020304" pitchFamily="18" charset="0"/>
                              <a:cs typeface="Times New Roman" panose="02020603050405020304" pitchFamily="18" charset="0"/>
                            </a:rPr>
                            <a:t>PHIDOT</a:t>
                          </a:r>
                        </a:p>
                      </a:txBody>
                      <a:tcPr/>
                    </a:tc>
                    <a:tc>
                      <a:txBody>
                        <a:bodyPr/>
                        <a:lstStyle/>
                        <a:p>
                          <a:r>
                            <a:rPr lang="en-US" sz="1400" dirty="0">
                              <a:solidFill>
                                <a:schemeClr val="bg1"/>
                              </a:solidFill>
                              <a:latin typeface="Times New Roman" panose="02020603050405020304" pitchFamily="18" charset="0"/>
                              <a:cs typeface="Times New Roman" panose="02020603050405020304" pitchFamily="18" charset="0"/>
                            </a:rPr>
                            <a:t>PHI</a:t>
                          </a:r>
                        </a:p>
                      </a:txBody>
                      <a:tcPr/>
                    </a:tc>
                    <a:tc>
                      <a:txBody>
                        <a:bodyPr/>
                        <a:lstStyle/>
                        <a:p>
                          <a:pPr/>
                          <a14:m>
                            <m:oMathPara xmlns:m="http://schemas.openxmlformats.org/officeDocument/2006/math">
                              <m:oMathParaPr>
                                <m:jc m:val="centerGroup"/>
                              </m:oMathParaPr>
                              <m:oMath xmlns:m="http://schemas.openxmlformats.org/officeDocument/2006/math">
                                <m:sSup>
                                  <m:sSupPr>
                                    <m:ctrlPr>
                                      <a:rPr lang="de-DE" sz="1400" i="1" smtClean="0">
                                        <a:latin typeface="Cambria Math" panose="02040503050406030204" pitchFamily="18" charset="0"/>
                                      </a:rPr>
                                    </m:ctrlPr>
                                  </m:sSupPr>
                                  <m:e>
                                    <m:r>
                                      <a:rPr lang="de-DE" sz="1400" smtClean="0">
                                        <a:latin typeface="Cambria Math" panose="02040503050406030204" pitchFamily="18" charset="0"/>
                                      </a:rPr>
                                      <m:t>𝑅</m:t>
                                    </m:r>
                                  </m:e>
                                  <m:sup>
                                    <m:r>
                                      <a:rPr lang="de-DE" sz="1400" smtClean="0">
                                        <a:latin typeface="Cambria Math" panose="02040503050406030204" pitchFamily="18" charset="0"/>
                                      </a:rPr>
                                      <m:t>2</m:t>
                                    </m:r>
                                  </m:sup>
                                </m:sSup>
                              </m:oMath>
                            </m:oMathPara>
                          </a14:m>
                          <a:endParaRPr lang="en-US" sz="1400" dirty="0"/>
                        </a:p>
                      </a:txBody>
                      <a:tcPr/>
                    </a:tc>
                    <a:extLst>
                      <a:ext uri="{0D108BD9-81ED-4DB2-BD59-A6C34878D82A}">
                        <a16:rowId xmlns:a16="http://schemas.microsoft.com/office/drawing/2014/main" val="2134107390"/>
                      </a:ext>
                    </a:extLst>
                  </a:tr>
                </a:tbl>
              </a:graphicData>
            </a:graphic>
          </p:graphicFrame>
        </mc:Choice>
        <mc:Fallback xmlns="">
          <p:graphicFrame>
            <p:nvGraphicFramePr>
              <p:cNvPr id="18" name="Table 17">
                <a:extLst>
                  <a:ext uri="{FF2B5EF4-FFF2-40B4-BE49-F238E27FC236}">
                    <a16:creationId xmlns:a16="http://schemas.microsoft.com/office/drawing/2014/main" id="{BCD8C06F-A6AF-47D9-8DDF-EAC24523CADA}"/>
                  </a:ext>
                </a:extLst>
              </p:cNvPr>
              <p:cNvGraphicFramePr>
                <a:graphicFrameLocks noGrp="1"/>
              </p:cNvGraphicFramePr>
              <p:nvPr>
                <p:extLst>
                  <p:ext uri="{D42A27DB-BD31-4B8C-83A1-F6EECF244321}">
                    <p14:modId xmlns:p14="http://schemas.microsoft.com/office/powerpoint/2010/main" val="799147338"/>
                  </p:ext>
                </p:extLst>
              </p:nvPr>
            </p:nvGraphicFramePr>
            <p:xfrm>
              <a:off x="8357616" y="2509993"/>
              <a:ext cx="3749044" cy="304800"/>
            </p:xfrm>
            <a:graphic>
              <a:graphicData uri="http://schemas.openxmlformats.org/drawingml/2006/table">
                <a:tbl>
                  <a:tblPr firstRow="1" bandRow="1">
                    <a:tableStyleId>{F5AB1C69-6EDB-4FF4-983F-18BD219EF322}</a:tableStyleId>
                  </a:tblPr>
                  <a:tblGrid>
                    <a:gridCol w="937261">
                      <a:extLst>
                        <a:ext uri="{9D8B030D-6E8A-4147-A177-3AD203B41FA5}">
                          <a16:colId xmlns:a16="http://schemas.microsoft.com/office/drawing/2014/main" val="1982845256"/>
                        </a:ext>
                      </a:extLst>
                    </a:gridCol>
                    <a:gridCol w="937261">
                      <a:extLst>
                        <a:ext uri="{9D8B030D-6E8A-4147-A177-3AD203B41FA5}">
                          <a16:colId xmlns:a16="http://schemas.microsoft.com/office/drawing/2014/main" val="2124462950"/>
                        </a:ext>
                      </a:extLst>
                    </a:gridCol>
                    <a:gridCol w="937261">
                      <a:extLst>
                        <a:ext uri="{9D8B030D-6E8A-4147-A177-3AD203B41FA5}">
                          <a16:colId xmlns:a16="http://schemas.microsoft.com/office/drawing/2014/main" val="93926360"/>
                        </a:ext>
                      </a:extLst>
                    </a:gridCol>
                    <a:gridCol w="937261">
                      <a:extLst>
                        <a:ext uri="{9D8B030D-6E8A-4147-A177-3AD203B41FA5}">
                          <a16:colId xmlns:a16="http://schemas.microsoft.com/office/drawing/2014/main" val="2527301898"/>
                        </a:ext>
                      </a:extLst>
                    </a:gridCol>
                  </a:tblGrid>
                  <a:tr h="304800">
                    <a:tc>
                      <a:txBody>
                        <a:bodyPr/>
                        <a:lstStyle/>
                        <a:p>
                          <a:r>
                            <a:rPr lang="en-US" sz="1400" dirty="0">
                              <a:latin typeface="Times New Roman" panose="02020603050405020304" pitchFamily="18" charset="0"/>
                              <a:cs typeface="Times New Roman" panose="02020603050405020304" pitchFamily="18" charset="0"/>
                            </a:rPr>
                            <a:t>T</a:t>
                          </a:r>
                        </a:p>
                      </a:txBody>
                      <a:tcPr/>
                    </a:tc>
                    <a:tc>
                      <a:txBody>
                        <a:bodyPr/>
                        <a:lstStyle/>
                        <a:p>
                          <a:r>
                            <a:rPr lang="en-US" sz="1400" dirty="0">
                              <a:solidFill>
                                <a:schemeClr val="bg1"/>
                              </a:solidFill>
                              <a:latin typeface="Times New Roman" panose="02020603050405020304" pitchFamily="18" charset="0"/>
                              <a:cs typeface="Times New Roman" panose="02020603050405020304" pitchFamily="18" charset="0"/>
                            </a:rPr>
                            <a:t>PHIDOT</a:t>
                          </a:r>
                        </a:p>
                      </a:txBody>
                      <a:tcPr/>
                    </a:tc>
                    <a:tc>
                      <a:txBody>
                        <a:bodyPr/>
                        <a:lstStyle/>
                        <a:p>
                          <a:r>
                            <a:rPr lang="en-US" sz="1400" dirty="0">
                              <a:solidFill>
                                <a:schemeClr val="bg1"/>
                              </a:solidFill>
                              <a:latin typeface="Times New Roman" panose="02020603050405020304" pitchFamily="18" charset="0"/>
                              <a:cs typeface="Times New Roman" panose="02020603050405020304" pitchFamily="18" charset="0"/>
                            </a:rPr>
                            <a:t>PHI</a:t>
                          </a:r>
                        </a:p>
                      </a:txBody>
                      <a:tcPr/>
                    </a:tc>
                    <a:tc>
                      <a:txBody>
                        <a:bodyPr/>
                        <a:lstStyle/>
                        <a:p>
                          <a:endParaRPr lang="en-US"/>
                        </a:p>
                      </a:txBody>
                      <a:tcPr>
                        <a:blipFill>
                          <a:blip r:embed="rId4"/>
                          <a:stretch>
                            <a:fillRect l="-301299" t="-1961" r="-2597" b="-19608"/>
                          </a:stretch>
                        </a:blipFill>
                      </a:tcPr>
                    </a:tc>
                    <a:extLst>
                      <a:ext uri="{0D108BD9-81ED-4DB2-BD59-A6C34878D82A}">
                        <a16:rowId xmlns:a16="http://schemas.microsoft.com/office/drawing/2014/main" val="2134107390"/>
                      </a:ext>
                    </a:extLst>
                  </a:tr>
                </a:tbl>
              </a:graphicData>
            </a:graphic>
          </p:graphicFrame>
        </mc:Fallback>
      </mc:AlternateContent>
      <p:graphicFrame>
        <p:nvGraphicFramePr>
          <p:cNvPr id="14" name="Table 14">
            <a:extLst>
              <a:ext uri="{FF2B5EF4-FFF2-40B4-BE49-F238E27FC236}">
                <a16:creationId xmlns:a16="http://schemas.microsoft.com/office/drawing/2014/main" id="{F019A59B-8983-4DC3-80C9-2DC7A66890A3}"/>
              </a:ext>
            </a:extLst>
          </p:cNvPr>
          <p:cNvGraphicFramePr>
            <a:graphicFrameLocks noGrp="1"/>
          </p:cNvGraphicFramePr>
          <p:nvPr>
            <p:extLst>
              <p:ext uri="{D42A27DB-BD31-4B8C-83A1-F6EECF244321}">
                <p14:modId xmlns:p14="http://schemas.microsoft.com/office/powerpoint/2010/main" val="1503303819"/>
              </p:ext>
            </p:extLst>
          </p:nvPr>
        </p:nvGraphicFramePr>
        <p:xfrm>
          <a:off x="320035" y="1470153"/>
          <a:ext cx="9765796" cy="640080"/>
        </p:xfrm>
        <a:graphic>
          <a:graphicData uri="http://schemas.openxmlformats.org/drawingml/2006/table">
            <a:tbl>
              <a:tblPr firstRow="1" bandRow="1">
                <a:tableStyleId>{2D5ABB26-0587-4C30-8999-92F81FD0307C}</a:tableStyleId>
              </a:tblPr>
              <a:tblGrid>
                <a:gridCol w="9765796">
                  <a:extLst>
                    <a:ext uri="{9D8B030D-6E8A-4147-A177-3AD203B41FA5}">
                      <a16:colId xmlns:a16="http://schemas.microsoft.com/office/drawing/2014/main" val="2432309032"/>
                    </a:ext>
                  </a:extLst>
                </a:gridCol>
              </a:tblGrid>
              <a:tr h="370840">
                <a:tc>
                  <a:txBody>
                    <a:bodyPr/>
                    <a:lstStyle/>
                    <a:p>
                      <a:r>
                        <a:rPr lang="en-US" sz="1800" dirty="0">
                          <a:latin typeface="Times New Roman" panose="02020603050405020304" pitchFamily="18" charset="0"/>
                          <a:cs typeface="Times New Roman" panose="02020603050405020304" pitchFamily="18" charset="0"/>
                        </a:rPr>
                        <a:t>Here is the comparison between two models while all the variable fixed at mean, min and max.</a:t>
                      </a:r>
                    </a:p>
                    <a:p>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5721731"/>
                  </a:ext>
                </a:extLst>
              </a:tr>
            </a:tbl>
          </a:graphicData>
        </a:graphic>
      </p:graphicFrame>
      <p:graphicFrame>
        <p:nvGraphicFramePr>
          <p:cNvPr id="21" name="Table 2">
            <a:extLst>
              <a:ext uri="{FF2B5EF4-FFF2-40B4-BE49-F238E27FC236}">
                <a16:creationId xmlns:a16="http://schemas.microsoft.com/office/drawing/2014/main" id="{E4FC31BC-B98B-4EB3-86CC-B24728B2A9BB}"/>
              </a:ext>
            </a:extLst>
          </p:cNvPr>
          <p:cNvGraphicFramePr>
            <a:graphicFrameLocks noGrp="1"/>
          </p:cNvGraphicFramePr>
          <p:nvPr>
            <p:extLst>
              <p:ext uri="{D42A27DB-BD31-4B8C-83A1-F6EECF244321}">
                <p14:modId xmlns:p14="http://schemas.microsoft.com/office/powerpoint/2010/main" val="3890632041"/>
              </p:ext>
            </p:extLst>
          </p:nvPr>
        </p:nvGraphicFramePr>
        <p:xfrm>
          <a:off x="320035" y="4192628"/>
          <a:ext cx="5775965" cy="1112520"/>
        </p:xfrm>
        <a:graphic>
          <a:graphicData uri="http://schemas.openxmlformats.org/drawingml/2006/table">
            <a:tbl>
              <a:tblPr firstRow="1" bandRow="1">
                <a:tableStyleId>{327F97BB-C833-4FB7-BDE5-3F7075034690}</a:tableStyleId>
              </a:tblPr>
              <a:tblGrid>
                <a:gridCol w="958094">
                  <a:extLst>
                    <a:ext uri="{9D8B030D-6E8A-4147-A177-3AD203B41FA5}">
                      <a16:colId xmlns:a16="http://schemas.microsoft.com/office/drawing/2014/main" val="1473256997"/>
                    </a:ext>
                  </a:extLst>
                </a:gridCol>
                <a:gridCol w="958094">
                  <a:extLst>
                    <a:ext uri="{9D8B030D-6E8A-4147-A177-3AD203B41FA5}">
                      <a16:colId xmlns:a16="http://schemas.microsoft.com/office/drawing/2014/main" val="2865417185"/>
                    </a:ext>
                  </a:extLst>
                </a:gridCol>
                <a:gridCol w="969055">
                  <a:extLst>
                    <a:ext uri="{9D8B030D-6E8A-4147-A177-3AD203B41FA5}">
                      <a16:colId xmlns:a16="http://schemas.microsoft.com/office/drawing/2014/main" val="3069582181"/>
                    </a:ext>
                  </a:extLst>
                </a:gridCol>
                <a:gridCol w="963574">
                  <a:extLst>
                    <a:ext uri="{9D8B030D-6E8A-4147-A177-3AD203B41FA5}">
                      <a16:colId xmlns:a16="http://schemas.microsoft.com/office/drawing/2014/main" val="2829254321"/>
                    </a:ext>
                  </a:extLst>
                </a:gridCol>
                <a:gridCol w="963574">
                  <a:extLst>
                    <a:ext uri="{9D8B030D-6E8A-4147-A177-3AD203B41FA5}">
                      <a16:colId xmlns:a16="http://schemas.microsoft.com/office/drawing/2014/main" val="1626623940"/>
                    </a:ext>
                  </a:extLst>
                </a:gridCol>
                <a:gridCol w="963574">
                  <a:extLst>
                    <a:ext uri="{9D8B030D-6E8A-4147-A177-3AD203B41FA5}">
                      <a16:colId xmlns:a16="http://schemas.microsoft.com/office/drawing/2014/main" val="881334221"/>
                    </a:ext>
                  </a:extLst>
                </a:gridCol>
              </a:tblGrid>
              <a:tr h="370840">
                <a:tc>
                  <a:txBody>
                    <a:bodyPr/>
                    <a:lstStyle/>
                    <a:p>
                      <a:endParaRPr lang="en-US" sz="14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de-DE" sz="1400" dirty="0">
                          <a:latin typeface="Times New Roman" panose="02020603050405020304" pitchFamily="18" charset="0"/>
                          <a:cs typeface="Times New Roman" panose="02020603050405020304" pitchFamily="18" charset="0"/>
                        </a:rPr>
                        <a:t>100Cr6</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0.6145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4298250"/>
                  </a:ext>
                </a:extLst>
              </a:tr>
              <a:tr h="370840">
                <a:tc>
                  <a:txBody>
                    <a:bodyPr/>
                    <a:lstStyle/>
                    <a:p>
                      <a:r>
                        <a:rPr lang="en-US" sz="1400" b="1" u="sng" dirty="0">
                          <a:latin typeface="Times New Roman" panose="02020603050405020304" pitchFamily="18" charset="0"/>
                          <a:cs typeface="Times New Roman" panose="02020603050405020304" pitchFamily="18" charset="0"/>
                        </a:rPr>
                        <a:t>MIN</a:t>
                      </a:r>
                      <a:endParaRPr lang="en-US" sz="1400" b="1" i="0" u="sng" dirty="0">
                        <a:solidFill>
                          <a:schemeClr val="bg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de-DE" sz="1400" dirty="0">
                          <a:latin typeface="Times New Roman" panose="02020603050405020304" pitchFamily="18" charset="0"/>
                          <a:cs typeface="Times New Roman" panose="02020603050405020304" pitchFamily="18" charset="0"/>
                        </a:rPr>
                        <a:t>C15</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0.4425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4574981"/>
                  </a:ext>
                </a:extLst>
              </a:tr>
              <a:tr h="370840">
                <a:tc>
                  <a:txBody>
                    <a:bodyPr/>
                    <a:lstStyle/>
                    <a:p>
                      <a:endParaRPr lang="en-US" sz="14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de-DE" sz="1400" dirty="0">
                          <a:latin typeface="Times New Roman" panose="02020603050405020304" pitchFamily="18" charset="0"/>
                          <a:cs typeface="Times New Roman" panose="02020603050405020304" pitchFamily="18" charset="0"/>
                        </a:rPr>
                        <a:t>C60</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0.8981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0295023"/>
                  </a:ext>
                </a:extLst>
              </a:tr>
            </a:tbl>
          </a:graphicData>
        </a:graphic>
      </p:graphicFrame>
      <p:graphicFrame>
        <p:nvGraphicFramePr>
          <p:cNvPr id="22" name="Table 2">
            <a:extLst>
              <a:ext uri="{FF2B5EF4-FFF2-40B4-BE49-F238E27FC236}">
                <a16:creationId xmlns:a16="http://schemas.microsoft.com/office/drawing/2014/main" id="{A9F11CC3-CE2E-483E-8477-73DACEF287DF}"/>
              </a:ext>
            </a:extLst>
          </p:cNvPr>
          <p:cNvGraphicFramePr>
            <a:graphicFrameLocks noGrp="1"/>
          </p:cNvGraphicFramePr>
          <p:nvPr>
            <p:extLst>
              <p:ext uri="{D42A27DB-BD31-4B8C-83A1-F6EECF244321}">
                <p14:modId xmlns:p14="http://schemas.microsoft.com/office/powerpoint/2010/main" val="3460741335"/>
              </p:ext>
            </p:extLst>
          </p:nvPr>
        </p:nvGraphicFramePr>
        <p:xfrm>
          <a:off x="320035" y="5440992"/>
          <a:ext cx="5775965" cy="1112520"/>
        </p:xfrm>
        <a:graphic>
          <a:graphicData uri="http://schemas.openxmlformats.org/drawingml/2006/table">
            <a:tbl>
              <a:tblPr firstRow="1" bandRow="1">
                <a:tableStyleId>{18603FDC-E32A-4AB5-989C-0864C3EAD2B8}</a:tableStyleId>
              </a:tblPr>
              <a:tblGrid>
                <a:gridCol w="958094">
                  <a:extLst>
                    <a:ext uri="{9D8B030D-6E8A-4147-A177-3AD203B41FA5}">
                      <a16:colId xmlns:a16="http://schemas.microsoft.com/office/drawing/2014/main" val="1473256997"/>
                    </a:ext>
                  </a:extLst>
                </a:gridCol>
                <a:gridCol w="958094">
                  <a:extLst>
                    <a:ext uri="{9D8B030D-6E8A-4147-A177-3AD203B41FA5}">
                      <a16:colId xmlns:a16="http://schemas.microsoft.com/office/drawing/2014/main" val="2865417185"/>
                    </a:ext>
                  </a:extLst>
                </a:gridCol>
                <a:gridCol w="969055">
                  <a:extLst>
                    <a:ext uri="{9D8B030D-6E8A-4147-A177-3AD203B41FA5}">
                      <a16:colId xmlns:a16="http://schemas.microsoft.com/office/drawing/2014/main" val="3069582181"/>
                    </a:ext>
                  </a:extLst>
                </a:gridCol>
                <a:gridCol w="963574">
                  <a:extLst>
                    <a:ext uri="{9D8B030D-6E8A-4147-A177-3AD203B41FA5}">
                      <a16:colId xmlns:a16="http://schemas.microsoft.com/office/drawing/2014/main" val="2829254321"/>
                    </a:ext>
                  </a:extLst>
                </a:gridCol>
                <a:gridCol w="963574">
                  <a:extLst>
                    <a:ext uri="{9D8B030D-6E8A-4147-A177-3AD203B41FA5}">
                      <a16:colId xmlns:a16="http://schemas.microsoft.com/office/drawing/2014/main" val="1626623940"/>
                    </a:ext>
                  </a:extLst>
                </a:gridCol>
                <a:gridCol w="963574">
                  <a:extLst>
                    <a:ext uri="{9D8B030D-6E8A-4147-A177-3AD203B41FA5}">
                      <a16:colId xmlns:a16="http://schemas.microsoft.com/office/drawing/2014/main" val="881334221"/>
                    </a:ext>
                  </a:extLst>
                </a:gridCol>
              </a:tblGrid>
              <a:tr h="370840">
                <a:tc>
                  <a:txBody>
                    <a:bodyPr/>
                    <a:lstStyle/>
                    <a:p>
                      <a:endParaRPr lang="en-US" sz="14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de-DE" sz="1400" dirty="0">
                          <a:latin typeface="Times New Roman" panose="02020603050405020304" pitchFamily="18" charset="0"/>
                          <a:cs typeface="Times New Roman" panose="02020603050405020304" pitchFamily="18" charset="0"/>
                        </a:rPr>
                        <a:t>100Cr6</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1200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0.6145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4298250"/>
                  </a:ext>
                </a:extLst>
              </a:tr>
              <a:tr h="370840">
                <a:tc>
                  <a:txBody>
                    <a:bodyPr/>
                    <a:lstStyle/>
                    <a:p>
                      <a:r>
                        <a:rPr lang="en-US" sz="1400" b="1" u="sng" dirty="0">
                          <a:latin typeface="Times New Roman" panose="02020603050405020304" pitchFamily="18" charset="0"/>
                          <a:cs typeface="Times New Roman" panose="02020603050405020304" pitchFamily="18" charset="0"/>
                        </a:rPr>
                        <a:t>MAX</a:t>
                      </a:r>
                      <a:endParaRPr lang="en-US" sz="1400" b="1" i="0" u="sng" dirty="0">
                        <a:solidFill>
                          <a:schemeClr val="bg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de-DE" sz="1400" dirty="0">
                          <a:latin typeface="Times New Roman" panose="02020603050405020304" pitchFamily="18" charset="0"/>
                          <a:cs typeface="Times New Roman" panose="02020603050405020304" pitchFamily="18" charset="0"/>
                        </a:rPr>
                        <a:t>C15</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1200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0.4425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4574981"/>
                  </a:ext>
                </a:extLst>
              </a:tr>
              <a:tr h="370840">
                <a:tc>
                  <a:txBody>
                    <a:bodyPr/>
                    <a:lstStyle/>
                    <a:p>
                      <a:endParaRPr lang="en-US" sz="14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de-DE" sz="1400" dirty="0">
                          <a:latin typeface="Times New Roman" panose="02020603050405020304" pitchFamily="18" charset="0"/>
                          <a:cs typeface="Times New Roman" panose="02020603050405020304" pitchFamily="18" charset="0"/>
                        </a:rPr>
                        <a:t>C60</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1100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0.8981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0295023"/>
                  </a:ext>
                </a:extLst>
              </a:tr>
            </a:tbl>
          </a:graphicData>
        </a:graphic>
      </p:graphicFrame>
      <p:graphicFrame>
        <p:nvGraphicFramePr>
          <p:cNvPr id="23" name="Table 2">
            <a:extLst>
              <a:ext uri="{FF2B5EF4-FFF2-40B4-BE49-F238E27FC236}">
                <a16:creationId xmlns:a16="http://schemas.microsoft.com/office/drawing/2014/main" id="{E7921249-B4AA-499F-B110-D17B460847EC}"/>
              </a:ext>
            </a:extLst>
          </p:cNvPr>
          <p:cNvGraphicFramePr>
            <a:graphicFrameLocks noGrp="1"/>
          </p:cNvGraphicFramePr>
          <p:nvPr>
            <p:extLst>
              <p:ext uri="{D42A27DB-BD31-4B8C-83A1-F6EECF244321}">
                <p14:modId xmlns:p14="http://schemas.microsoft.com/office/powerpoint/2010/main" val="124817101"/>
              </p:ext>
            </p:extLst>
          </p:nvPr>
        </p:nvGraphicFramePr>
        <p:xfrm>
          <a:off x="6481886" y="4186255"/>
          <a:ext cx="5624772" cy="1112520"/>
        </p:xfrm>
        <a:graphic>
          <a:graphicData uri="http://schemas.openxmlformats.org/drawingml/2006/table">
            <a:tbl>
              <a:tblPr firstRow="1" bandRow="1">
                <a:tableStyleId>{327F97BB-C833-4FB7-BDE5-3F7075034690}</a:tableStyleId>
              </a:tblPr>
              <a:tblGrid>
                <a:gridCol w="937462">
                  <a:extLst>
                    <a:ext uri="{9D8B030D-6E8A-4147-A177-3AD203B41FA5}">
                      <a16:colId xmlns:a16="http://schemas.microsoft.com/office/drawing/2014/main" val="3793515224"/>
                    </a:ext>
                  </a:extLst>
                </a:gridCol>
                <a:gridCol w="937462">
                  <a:extLst>
                    <a:ext uri="{9D8B030D-6E8A-4147-A177-3AD203B41FA5}">
                      <a16:colId xmlns:a16="http://schemas.microsoft.com/office/drawing/2014/main" val="2865417185"/>
                    </a:ext>
                  </a:extLst>
                </a:gridCol>
                <a:gridCol w="937462">
                  <a:extLst>
                    <a:ext uri="{9D8B030D-6E8A-4147-A177-3AD203B41FA5}">
                      <a16:colId xmlns:a16="http://schemas.microsoft.com/office/drawing/2014/main" val="3069582181"/>
                    </a:ext>
                  </a:extLst>
                </a:gridCol>
                <a:gridCol w="937462">
                  <a:extLst>
                    <a:ext uri="{9D8B030D-6E8A-4147-A177-3AD203B41FA5}">
                      <a16:colId xmlns:a16="http://schemas.microsoft.com/office/drawing/2014/main" val="2829254321"/>
                    </a:ext>
                  </a:extLst>
                </a:gridCol>
                <a:gridCol w="937462">
                  <a:extLst>
                    <a:ext uri="{9D8B030D-6E8A-4147-A177-3AD203B41FA5}">
                      <a16:colId xmlns:a16="http://schemas.microsoft.com/office/drawing/2014/main" val="1626623940"/>
                    </a:ext>
                  </a:extLst>
                </a:gridCol>
                <a:gridCol w="937462">
                  <a:extLst>
                    <a:ext uri="{9D8B030D-6E8A-4147-A177-3AD203B41FA5}">
                      <a16:colId xmlns:a16="http://schemas.microsoft.com/office/drawing/2014/main" val="881334221"/>
                    </a:ext>
                  </a:extLst>
                </a:gridCol>
              </a:tblGrid>
              <a:tr h="370840">
                <a:tc>
                  <a:txBody>
                    <a:bodyPr/>
                    <a:lstStyle/>
                    <a:p>
                      <a:endParaRPr lang="en-US" sz="14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de-DE" sz="1400" dirty="0">
                          <a:latin typeface="Times New Roman" panose="02020603050405020304" pitchFamily="18" charset="0"/>
                          <a:cs typeface="Times New Roman" panose="02020603050405020304" pitchFamily="18" charset="0"/>
                        </a:rPr>
                        <a:t>100Cr6</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0.6003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4298250"/>
                  </a:ext>
                </a:extLst>
              </a:tr>
              <a:tr h="370840">
                <a:tc>
                  <a:txBody>
                    <a:bodyPr/>
                    <a:lstStyle/>
                    <a:p>
                      <a:r>
                        <a:rPr lang="en-US" sz="1400" b="1" u="sng" dirty="0">
                          <a:latin typeface="Times New Roman" panose="02020603050405020304" pitchFamily="18" charset="0"/>
                          <a:cs typeface="Times New Roman" panose="02020603050405020304" pitchFamily="18" charset="0"/>
                        </a:rPr>
                        <a:t>MIN</a:t>
                      </a:r>
                    </a:p>
                  </a:txBody>
                  <a:tcPr>
                    <a:lnR w="12700" cap="flat" cmpd="sng" algn="ctr">
                      <a:solidFill>
                        <a:schemeClr val="tx1"/>
                      </a:solidFill>
                      <a:prstDash val="solid"/>
                      <a:round/>
                      <a:headEnd type="none" w="med" len="med"/>
                      <a:tailEnd type="none" w="med" len="med"/>
                    </a:lnR>
                  </a:tcPr>
                </a:tc>
                <a:tc>
                  <a:txBody>
                    <a:bodyPr/>
                    <a:lstStyle/>
                    <a:p>
                      <a:r>
                        <a:rPr lang="de-DE" sz="1400" dirty="0">
                          <a:latin typeface="Times New Roman" panose="02020603050405020304" pitchFamily="18" charset="0"/>
                          <a:cs typeface="Times New Roman" panose="02020603050405020304" pitchFamily="18" charset="0"/>
                        </a:rPr>
                        <a:t>C15</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0.4294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4574981"/>
                  </a:ext>
                </a:extLst>
              </a:tr>
              <a:tr h="370840">
                <a:tc>
                  <a:txBody>
                    <a:bodyPr/>
                    <a:lstStyle/>
                    <a:p>
                      <a:endParaRPr lang="en-US" sz="14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de-DE" sz="1400" dirty="0">
                          <a:latin typeface="Times New Roman" panose="02020603050405020304" pitchFamily="18" charset="0"/>
                          <a:cs typeface="Times New Roman" panose="02020603050405020304" pitchFamily="18" charset="0"/>
                        </a:rPr>
                        <a:t>C60</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0.8907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0295023"/>
                  </a:ext>
                </a:extLst>
              </a:tr>
            </a:tbl>
          </a:graphicData>
        </a:graphic>
      </p:graphicFrame>
      <p:graphicFrame>
        <p:nvGraphicFramePr>
          <p:cNvPr id="24" name="Table 2">
            <a:extLst>
              <a:ext uri="{FF2B5EF4-FFF2-40B4-BE49-F238E27FC236}">
                <a16:creationId xmlns:a16="http://schemas.microsoft.com/office/drawing/2014/main" id="{D4F25CA2-0885-48E4-91AD-755785E377E8}"/>
              </a:ext>
            </a:extLst>
          </p:cNvPr>
          <p:cNvGraphicFramePr>
            <a:graphicFrameLocks noGrp="1"/>
          </p:cNvGraphicFramePr>
          <p:nvPr>
            <p:extLst>
              <p:ext uri="{D42A27DB-BD31-4B8C-83A1-F6EECF244321}">
                <p14:modId xmlns:p14="http://schemas.microsoft.com/office/powerpoint/2010/main" val="2357998631"/>
              </p:ext>
            </p:extLst>
          </p:nvPr>
        </p:nvGraphicFramePr>
        <p:xfrm>
          <a:off x="6481886" y="5440992"/>
          <a:ext cx="5624772" cy="1112520"/>
        </p:xfrm>
        <a:graphic>
          <a:graphicData uri="http://schemas.openxmlformats.org/drawingml/2006/table">
            <a:tbl>
              <a:tblPr firstRow="1" bandRow="1">
                <a:tableStyleId>{18603FDC-E32A-4AB5-989C-0864C3EAD2B8}</a:tableStyleId>
              </a:tblPr>
              <a:tblGrid>
                <a:gridCol w="937462">
                  <a:extLst>
                    <a:ext uri="{9D8B030D-6E8A-4147-A177-3AD203B41FA5}">
                      <a16:colId xmlns:a16="http://schemas.microsoft.com/office/drawing/2014/main" val="3793515224"/>
                    </a:ext>
                  </a:extLst>
                </a:gridCol>
                <a:gridCol w="937462">
                  <a:extLst>
                    <a:ext uri="{9D8B030D-6E8A-4147-A177-3AD203B41FA5}">
                      <a16:colId xmlns:a16="http://schemas.microsoft.com/office/drawing/2014/main" val="2865417185"/>
                    </a:ext>
                  </a:extLst>
                </a:gridCol>
                <a:gridCol w="937462">
                  <a:extLst>
                    <a:ext uri="{9D8B030D-6E8A-4147-A177-3AD203B41FA5}">
                      <a16:colId xmlns:a16="http://schemas.microsoft.com/office/drawing/2014/main" val="3069582181"/>
                    </a:ext>
                  </a:extLst>
                </a:gridCol>
                <a:gridCol w="937462">
                  <a:extLst>
                    <a:ext uri="{9D8B030D-6E8A-4147-A177-3AD203B41FA5}">
                      <a16:colId xmlns:a16="http://schemas.microsoft.com/office/drawing/2014/main" val="2829254321"/>
                    </a:ext>
                  </a:extLst>
                </a:gridCol>
                <a:gridCol w="937462">
                  <a:extLst>
                    <a:ext uri="{9D8B030D-6E8A-4147-A177-3AD203B41FA5}">
                      <a16:colId xmlns:a16="http://schemas.microsoft.com/office/drawing/2014/main" val="1626623940"/>
                    </a:ext>
                  </a:extLst>
                </a:gridCol>
                <a:gridCol w="937462">
                  <a:extLst>
                    <a:ext uri="{9D8B030D-6E8A-4147-A177-3AD203B41FA5}">
                      <a16:colId xmlns:a16="http://schemas.microsoft.com/office/drawing/2014/main" val="881334221"/>
                    </a:ext>
                  </a:extLst>
                </a:gridCol>
              </a:tblGrid>
              <a:tr h="370840">
                <a:tc>
                  <a:txBody>
                    <a:bodyPr/>
                    <a:lstStyle/>
                    <a:p>
                      <a:endParaRPr lang="en-US" sz="14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de-DE" sz="1400" dirty="0">
                          <a:latin typeface="Times New Roman" panose="02020603050405020304" pitchFamily="18" charset="0"/>
                          <a:cs typeface="Times New Roman" panose="02020603050405020304" pitchFamily="18" charset="0"/>
                        </a:rPr>
                        <a:t>100Cr6</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1200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0.6003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4298250"/>
                  </a:ext>
                </a:extLst>
              </a:tr>
              <a:tr h="370840">
                <a:tc>
                  <a:txBody>
                    <a:bodyPr/>
                    <a:lstStyle/>
                    <a:p>
                      <a:r>
                        <a:rPr lang="en-US" sz="1400" b="1" u="sng" dirty="0">
                          <a:latin typeface="Times New Roman" panose="02020603050405020304" pitchFamily="18" charset="0"/>
                          <a:cs typeface="Times New Roman" panose="02020603050405020304" pitchFamily="18" charset="0"/>
                        </a:rPr>
                        <a:t>MAX</a:t>
                      </a:r>
                    </a:p>
                  </a:txBody>
                  <a:tcPr>
                    <a:lnR w="12700" cap="flat" cmpd="sng" algn="ctr">
                      <a:solidFill>
                        <a:schemeClr val="tx1"/>
                      </a:solidFill>
                      <a:prstDash val="solid"/>
                      <a:round/>
                      <a:headEnd type="none" w="med" len="med"/>
                      <a:tailEnd type="none" w="med" len="med"/>
                    </a:lnR>
                  </a:tcPr>
                </a:tc>
                <a:tc>
                  <a:txBody>
                    <a:bodyPr/>
                    <a:lstStyle/>
                    <a:p>
                      <a:r>
                        <a:rPr lang="de-DE" sz="1400" dirty="0">
                          <a:latin typeface="Times New Roman" panose="02020603050405020304" pitchFamily="18" charset="0"/>
                          <a:cs typeface="Times New Roman" panose="02020603050405020304" pitchFamily="18" charset="0"/>
                        </a:rPr>
                        <a:t>C15</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1200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0.4294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4574981"/>
                  </a:ext>
                </a:extLst>
              </a:tr>
              <a:tr h="370840">
                <a:tc>
                  <a:txBody>
                    <a:bodyPr/>
                    <a:lstStyle/>
                    <a:p>
                      <a:endParaRPr lang="en-US" sz="14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de-DE" sz="1400" dirty="0">
                          <a:latin typeface="Times New Roman" panose="02020603050405020304" pitchFamily="18" charset="0"/>
                          <a:cs typeface="Times New Roman" panose="02020603050405020304" pitchFamily="18" charset="0"/>
                        </a:rPr>
                        <a:t>C60</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1100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0.8907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0295023"/>
                  </a:ext>
                </a:extLst>
              </a:tr>
            </a:tbl>
          </a:graphicData>
        </a:graphic>
      </p:graphicFrame>
    </p:spTree>
    <p:extLst>
      <p:ext uri="{BB962C8B-B14F-4D97-AF65-F5344CB8AC3E}">
        <p14:creationId xmlns:p14="http://schemas.microsoft.com/office/powerpoint/2010/main" val="1510925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CD9F-263F-422B-9DAF-FEE60C582C4F}"/>
              </a:ext>
            </a:extLst>
          </p:cNvPr>
          <p:cNvSpPr>
            <a:spLocks noGrp="1"/>
          </p:cNvSpPr>
          <p:nvPr>
            <p:ph type="title"/>
          </p:nvPr>
        </p:nvSpPr>
        <p:spPr/>
        <p:txBody>
          <a:bodyPr/>
          <a:lstStyle/>
          <a:p>
            <a:r>
              <a:rPr lang="de-DE" b="1" dirty="0">
                <a:latin typeface="Times New Roman" panose="02020603050405020304" pitchFamily="18" charset="0"/>
                <a:cs typeface="Times New Roman" panose="02020603050405020304" pitchFamily="18" charset="0"/>
              </a:rPr>
              <a:t>Given Non-Linear Model functions</a:t>
            </a:r>
            <a:br>
              <a:rPr lang="de-DE"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27CC59-7C89-474D-BAF5-76FEF1623255}"/>
                  </a:ext>
                </a:extLst>
              </p:cNvPr>
              <p:cNvSpPr>
                <a:spLocks noGrp="1"/>
              </p:cNvSpPr>
              <p:nvPr>
                <p:ph idx="1"/>
              </p:nvPr>
            </p:nvSpPr>
            <p:spPr/>
            <p:txBody>
              <a:bodyPr/>
              <a:lstStyle/>
              <a:p>
                <a:r>
                  <a:rPr lang="de-DE" dirty="0">
                    <a:latin typeface="Times New Roman" panose="02020603050405020304" pitchFamily="18" charset="0"/>
                    <a:cs typeface="Times New Roman" panose="02020603050405020304" pitchFamily="18" charset="0"/>
                  </a:rPr>
                  <a:t>We have been provided with two model functions,which we have to use for The Regression Analysis,stated below</a:t>
                </a:r>
              </a:p>
              <a:p>
                <a:endParaRPr lang="de-DE"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(1)		</a:t>
                </a:r>
                <a14:m>
                  <m:oMath xmlns:m="http://schemas.openxmlformats.org/officeDocument/2006/math">
                    <m:r>
                      <a:rPr lang="de-DE" i="1">
                        <a:latin typeface="Cambria Math" panose="02040503050406030204" pitchFamily="18" charset="0"/>
                      </a:rPr>
                      <m:t>𝑘</m:t>
                    </m:r>
                    <m:r>
                      <a:rPr lang="de-DE" i="1" baseline="-25000">
                        <a:latin typeface="Cambria Math" panose="02040503050406030204" pitchFamily="18" charset="0"/>
                      </a:rPr>
                      <m:t>𝑓</m:t>
                    </m:r>
                    <m:r>
                      <a:rPr lang="de-DE" i="1">
                        <a:latin typeface="Cambria Math" panose="02040503050406030204" pitchFamily="18" charset="0"/>
                      </a:rPr>
                      <m:t>=</m:t>
                    </m:r>
                    <m:r>
                      <a:rPr lang="de-DE" i="1">
                        <a:latin typeface="Cambria Math" panose="02040503050406030204" pitchFamily="18" charset="0"/>
                      </a:rPr>
                      <m:t>𝑔</m:t>
                    </m:r>
                    <m:d>
                      <m:dPr>
                        <m:ctrlPr>
                          <a:rPr lang="de-DE" i="1">
                            <a:latin typeface="Cambria Math" panose="02040503050406030204" pitchFamily="18" charset="0"/>
                          </a:rPr>
                        </m:ctrlPr>
                      </m:dPr>
                      <m:e>
                        <m:r>
                          <a:rPr lang="de-DE" b="1" i="1">
                            <a:latin typeface="Cambria Math" panose="02040503050406030204" pitchFamily="18" charset="0"/>
                          </a:rPr>
                          <m:t>𝒙</m:t>
                        </m:r>
                        <m:r>
                          <a:rPr lang="de-DE" i="1">
                            <a:latin typeface="Cambria Math" panose="02040503050406030204" pitchFamily="18" charset="0"/>
                          </a:rPr>
                          <m:t>,</m:t>
                        </m:r>
                        <m:r>
                          <a:rPr lang="de-DE" i="1">
                            <a:latin typeface="Cambria Math" panose="02040503050406030204" pitchFamily="18" charset="0"/>
                          </a:rPr>
                          <m:t>𝑇</m:t>
                        </m:r>
                        <m:r>
                          <a:rPr lang="de-DE" i="1">
                            <a:latin typeface="Cambria Math" panose="02040503050406030204" pitchFamily="18" charset="0"/>
                          </a:rPr>
                          <m:t>,</m:t>
                        </m:r>
                        <m:r>
                          <a:rPr lang="de-DE" i="1" dirty="0">
                            <a:latin typeface="Cambria Math" panose="02040503050406030204" pitchFamily="18" charset="0"/>
                          </a:rPr>
                          <m:t>𝜑</m:t>
                        </m:r>
                        <m:r>
                          <a:rPr lang="de-DE" i="1" dirty="0">
                            <a:latin typeface="Cambria Math" panose="02040503050406030204" pitchFamily="18" charset="0"/>
                          </a:rPr>
                          <m:t>,</m:t>
                        </m:r>
                        <m:acc>
                          <m:accPr>
                            <m:chr m:val="̇"/>
                            <m:ctrlPr>
                              <a:rPr lang="de-DE" i="1" dirty="0">
                                <a:latin typeface="Cambria Math" panose="02040503050406030204" pitchFamily="18" charset="0"/>
                              </a:rPr>
                            </m:ctrlPr>
                          </m:accPr>
                          <m:e>
                            <m:r>
                              <a:rPr lang="de-DE" i="1" dirty="0">
                                <a:latin typeface="Cambria Math" panose="02040503050406030204" pitchFamily="18" charset="0"/>
                              </a:rPr>
                              <m:t>𝜑</m:t>
                            </m:r>
                          </m:e>
                        </m:acc>
                      </m:e>
                    </m:d>
                    <m:r>
                      <a:rPr lang="de-DE" i="1" dirty="0">
                        <a:latin typeface="Cambria Math" panose="02040503050406030204" pitchFamily="18" charset="0"/>
                      </a:rPr>
                      <m:t>=</m:t>
                    </m:r>
                    <m:sSub>
                      <m:sSubPr>
                        <m:ctrlPr>
                          <a:rPr lang="de-DE" i="1" dirty="0">
                            <a:latin typeface="Cambria Math" panose="02040503050406030204" pitchFamily="18" charset="0"/>
                          </a:rPr>
                        </m:ctrlPr>
                      </m:sSubPr>
                      <m:e>
                        <m:r>
                          <a:rPr lang="de-DE" i="1" dirty="0">
                            <a:latin typeface="Cambria Math" panose="02040503050406030204" pitchFamily="18" charset="0"/>
                          </a:rPr>
                          <m:t>𝑥</m:t>
                        </m:r>
                      </m:e>
                      <m:sub>
                        <m:r>
                          <a:rPr lang="de-DE" i="1" dirty="0">
                            <a:latin typeface="Cambria Math" panose="02040503050406030204" pitchFamily="18" charset="0"/>
                          </a:rPr>
                          <m:t>6</m:t>
                        </m:r>
                      </m:sub>
                    </m:sSub>
                    <m:sSup>
                      <m:sSupPr>
                        <m:ctrlPr>
                          <a:rPr lang="de-DE" i="1" dirty="0">
                            <a:latin typeface="Cambria Math" panose="02040503050406030204" pitchFamily="18" charset="0"/>
                          </a:rPr>
                        </m:ctrlPr>
                      </m:sSupPr>
                      <m:e>
                        <m:r>
                          <a:rPr lang="de-DE" i="1" dirty="0">
                            <a:latin typeface="Cambria Math" panose="02040503050406030204" pitchFamily="18" charset="0"/>
                          </a:rPr>
                          <m:t>.</m:t>
                        </m:r>
                        <m:r>
                          <a:rPr lang="de-DE" i="1" dirty="0">
                            <a:latin typeface="Cambria Math" panose="02040503050406030204" pitchFamily="18" charset="0"/>
                          </a:rPr>
                          <m:t>𝑒</m:t>
                        </m:r>
                      </m:e>
                      <m:sup>
                        <m:sSub>
                          <m:sSubPr>
                            <m:ctrlPr>
                              <a:rPr lang="de-DE" i="1" dirty="0">
                                <a:latin typeface="Cambria Math" panose="02040503050406030204" pitchFamily="18" charset="0"/>
                              </a:rPr>
                            </m:ctrlPr>
                          </m:sSubPr>
                          <m:e>
                            <m:r>
                              <a:rPr lang="de-DE" i="1" dirty="0">
                                <a:latin typeface="Cambria Math" panose="02040503050406030204" pitchFamily="18" charset="0"/>
                              </a:rPr>
                              <m:t>𝑥</m:t>
                            </m:r>
                          </m:e>
                          <m:sub>
                            <m:r>
                              <a:rPr lang="de-DE" i="1" dirty="0">
                                <a:latin typeface="Cambria Math" panose="02040503050406030204" pitchFamily="18" charset="0"/>
                              </a:rPr>
                              <m:t>1</m:t>
                            </m:r>
                          </m:sub>
                        </m:sSub>
                        <m:r>
                          <a:rPr lang="de-DE" i="1" dirty="0">
                            <a:latin typeface="Cambria Math" panose="02040503050406030204" pitchFamily="18" charset="0"/>
                          </a:rPr>
                          <m:t>.</m:t>
                        </m:r>
                        <m:r>
                          <a:rPr lang="de-DE" i="1" dirty="0">
                            <a:latin typeface="Cambria Math" panose="02040503050406030204" pitchFamily="18" charset="0"/>
                          </a:rPr>
                          <m:t>𝑇</m:t>
                        </m:r>
                      </m:sup>
                    </m:sSup>
                    <m:r>
                      <a:rPr lang="de-DE" i="1" dirty="0">
                        <a:latin typeface="Cambria Math" panose="02040503050406030204" pitchFamily="18" charset="0"/>
                      </a:rPr>
                      <m:t>.</m:t>
                    </m:r>
                    <m:sSup>
                      <m:sSupPr>
                        <m:ctrlPr>
                          <a:rPr lang="de-DE" i="1" dirty="0">
                            <a:latin typeface="Cambria Math" panose="02040503050406030204" pitchFamily="18" charset="0"/>
                          </a:rPr>
                        </m:ctrlPr>
                      </m:sSupPr>
                      <m:e>
                        <m:acc>
                          <m:accPr>
                            <m:chr m:val="̇"/>
                            <m:ctrlPr>
                              <a:rPr lang="de-DE" i="1" dirty="0">
                                <a:latin typeface="Cambria Math" panose="02040503050406030204" pitchFamily="18" charset="0"/>
                              </a:rPr>
                            </m:ctrlPr>
                          </m:accPr>
                          <m:e>
                            <m:r>
                              <a:rPr lang="de-DE" i="1" dirty="0">
                                <a:latin typeface="Cambria Math" panose="02040503050406030204" pitchFamily="18" charset="0"/>
                              </a:rPr>
                              <m:t>𝜑</m:t>
                            </m:r>
                          </m:e>
                        </m:acc>
                      </m:e>
                      <m:sup>
                        <m:sSub>
                          <m:sSubPr>
                            <m:ctrlPr>
                              <a:rPr lang="de-DE" i="1" dirty="0">
                                <a:latin typeface="Cambria Math" panose="02040503050406030204" pitchFamily="18" charset="0"/>
                              </a:rPr>
                            </m:ctrlPr>
                          </m:sSubPr>
                          <m:e>
                            <m:r>
                              <a:rPr lang="de-DE" i="1" dirty="0">
                                <a:latin typeface="Cambria Math" panose="02040503050406030204" pitchFamily="18" charset="0"/>
                              </a:rPr>
                              <m:t>𝑥</m:t>
                            </m:r>
                          </m:e>
                          <m:sub>
                            <m:r>
                              <a:rPr lang="de-DE" i="1" dirty="0">
                                <a:latin typeface="Cambria Math" panose="02040503050406030204" pitchFamily="18" charset="0"/>
                              </a:rPr>
                              <m:t>2</m:t>
                            </m:r>
                          </m:sub>
                        </m:sSub>
                        <m:r>
                          <a:rPr lang="de-DE" i="1" dirty="0">
                            <a:latin typeface="Cambria Math" panose="02040503050406030204" pitchFamily="18" charset="0"/>
                          </a:rPr>
                          <m:t>+</m:t>
                        </m:r>
                        <m:sSub>
                          <m:sSubPr>
                            <m:ctrlPr>
                              <a:rPr lang="de-DE" i="1" dirty="0">
                                <a:latin typeface="Cambria Math" panose="02040503050406030204" pitchFamily="18" charset="0"/>
                              </a:rPr>
                            </m:ctrlPr>
                          </m:sSubPr>
                          <m:e>
                            <m:r>
                              <a:rPr lang="de-DE" i="1" dirty="0">
                                <a:latin typeface="Cambria Math" panose="02040503050406030204" pitchFamily="18" charset="0"/>
                              </a:rPr>
                              <m:t>𝑥</m:t>
                            </m:r>
                          </m:e>
                          <m:sub>
                            <m:r>
                              <a:rPr lang="de-DE" i="1" dirty="0">
                                <a:latin typeface="Cambria Math" panose="02040503050406030204" pitchFamily="18" charset="0"/>
                              </a:rPr>
                              <m:t>5</m:t>
                            </m:r>
                          </m:sub>
                        </m:sSub>
                        <m:r>
                          <a:rPr lang="de-DE" i="1" dirty="0">
                            <a:latin typeface="Cambria Math" panose="02040503050406030204" pitchFamily="18" charset="0"/>
                          </a:rPr>
                          <m:t>.</m:t>
                        </m:r>
                        <m:r>
                          <a:rPr lang="de-DE" i="1" dirty="0">
                            <a:latin typeface="Cambria Math" panose="02040503050406030204" pitchFamily="18" charset="0"/>
                          </a:rPr>
                          <m:t>𝑇</m:t>
                        </m:r>
                      </m:sup>
                    </m:sSup>
                    <m:r>
                      <a:rPr lang="de-DE" i="1" dirty="0">
                        <a:latin typeface="Cambria Math" panose="02040503050406030204" pitchFamily="18" charset="0"/>
                      </a:rPr>
                      <m:t>.</m:t>
                    </m:r>
                    <m:sSup>
                      <m:sSupPr>
                        <m:ctrlPr>
                          <a:rPr lang="de-DE" i="1" dirty="0">
                            <a:latin typeface="Cambria Math" panose="02040503050406030204" pitchFamily="18" charset="0"/>
                          </a:rPr>
                        </m:ctrlPr>
                      </m:sSupPr>
                      <m:e>
                        <m:r>
                          <a:rPr lang="de-DE" i="1" dirty="0">
                            <a:latin typeface="Cambria Math" panose="02040503050406030204" pitchFamily="18" charset="0"/>
                          </a:rPr>
                          <m:t>𝜑</m:t>
                        </m:r>
                      </m:e>
                      <m:sup>
                        <m:sSub>
                          <m:sSubPr>
                            <m:ctrlPr>
                              <a:rPr lang="de-DE" i="1" dirty="0">
                                <a:latin typeface="Cambria Math" panose="02040503050406030204" pitchFamily="18" charset="0"/>
                              </a:rPr>
                            </m:ctrlPr>
                          </m:sSubPr>
                          <m:e>
                            <m:r>
                              <a:rPr lang="de-DE" i="1" dirty="0">
                                <a:latin typeface="Cambria Math" panose="02040503050406030204" pitchFamily="18" charset="0"/>
                              </a:rPr>
                              <m:t>𝑥</m:t>
                            </m:r>
                          </m:e>
                          <m:sub>
                            <m:r>
                              <a:rPr lang="de-DE" i="1" dirty="0">
                                <a:latin typeface="Cambria Math" panose="02040503050406030204" pitchFamily="18" charset="0"/>
                              </a:rPr>
                              <m:t>3</m:t>
                            </m:r>
                          </m:sub>
                        </m:sSub>
                      </m:sup>
                    </m:sSup>
                    <m:r>
                      <a:rPr lang="de-DE" i="1" dirty="0">
                        <a:latin typeface="Cambria Math" panose="02040503050406030204" pitchFamily="18" charset="0"/>
                      </a:rPr>
                      <m:t>.</m:t>
                    </m:r>
                    <m:sSup>
                      <m:sSupPr>
                        <m:ctrlPr>
                          <a:rPr lang="de-DE" i="1" dirty="0">
                            <a:latin typeface="Cambria Math" panose="02040503050406030204" pitchFamily="18" charset="0"/>
                          </a:rPr>
                        </m:ctrlPr>
                      </m:sSupPr>
                      <m:e>
                        <m:r>
                          <a:rPr lang="de-DE" i="1" dirty="0">
                            <a:latin typeface="Cambria Math" panose="02040503050406030204" pitchFamily="18" charset="0"/>
                          </a:rPr>
                          <m:t>𝑒</m:t>
                        </m:r>
                      </m:e>
                      <m:sup>
                        <m:sSub>
                          <m:sSubPr>
                            <m:ctrlPr>
                              <a:rPr lang="de-DE" i="1" dirty="0">
                                <a:latin typeface="Cambria Math" panose="02040503050406030204" pitchFamily="18" charset="0"/>
                              </a:rPr>
                            </m:ctrlPr>
                          </m:sSubPr>
                          <m:e>
                            <m:r>
                              <a:rPr lang="de-DE" i="1" dirty="0">
                                <a:latin typeface="Cambria Math" panose="02040503050406030204" pitchFamily="18" charset="0"/>
                              </a:rPr>
                              <m:t>𝑥</m:t>
                            </m:r>
                          </m:e>
                          <m:sub>
                            <m:r>
                              <a:rPr lang="de-DE" i="1" dirty="0">
                                <a:latin typeface="Cambria Math" panose="02040503050406030204" pitchFamily="18" charset="0"/>
                              </a:rPr>
                              <m:t>4</m:t>
                            </m:r>
                          </m:sub>
                        </m:sSub>
                        <m:r>
                          <a:rPr lang="de-DE" i="1" dirty="0">
                            <a:latin typeface="Cambria Math" panose="02040503050406030204" pitchFamily="18" charset="0"/>
                          </a:rPr>
                          <m:t>.</m:t>
                        </m:r>
                        <m:r>
                          <a:rPr lang="de-DE" i="1" dirty="0">
                            <a:latin typeface="Cambria Math" panose="02040503050406030204" pitchFamily="18" charset="0"/>
                          </a:rPr>
                          <m:t>𝜑</m:t>
                        </m:r>
                      </m:sup>
                    </m:sSup>
                  </m:oMath>
                </a14:m>
                <a:endParaRPr lang="en-US" dirty="0">
                  <a:latin typeface="Times New Roman" panose="02020603050405020304" pitchFamily="18" charset="0"/>
                  <a:cs typeface="Times New Roman" panose="02020603050405020304" pitchFamily="18" charset="0"/>
                </a:endParaRPr>
              </a:p>
              <a:p>
                <a:endParaRPr lang="de-DE"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(2)		</a:t>
                </a:r>
                <a14:m>
                  <m:oMath xmlns:m="http://schemas.openxmlformats.org/officeDocument/2006/math">
                    <m:r>
                      <a:rPr lang="de-DE" i="1">
                        <a:latin typeface="Cambria Math" panose="02040503050406030204" pitchFamily="18" charset="0"/>
                      </a:rPr>
                      <m:t>𝑘</m:t>
                    </m:r>
                    <m:r>
                      <a:rPr lang="de-DE" i="1" baseline="-25000">
                        <a:latin typeface="Cambria Math" panose="02040503050406030204" pitchFamily="18" charset="0"/>
                      </a:rPr>
                      <m:t>𝑓</m:t>
                    </m:r>
                    <m:r>
                      <a:rPr lang="de-DE" i="1" dirty="0">
                        <a:latin typeface="Cambria Math" panose="02040503050406030204" pitchFamily="18" charset="0"/>
                      </a:rPr>
                      <m:t>=</m:t>
                    </m:r>
                    <m:sSub>
                      <m:sSubPr>
                        <m:ctrlPr>
                          <a:rPr lang="de-DE" i="1" dirty="0">
                            <a:latin typeface="Cambria Math" panose="02040503050406030204" pitchFamily="18" charset="0"/>
                          </a:rPr>
                        </m:ctrlPr>
                      </m:sSubPr>
                      <m:e>
                        <m:r>
                          <a:rPr lang="de-DE" i="1" dirty="0">
                            <a:latin typeface="Cambria Math" panose="02040503050406030204" pitchFamily="18" charset="0"/>
                          </a:rPr>
                          <m:t>𝑥</m:t>
                        </m:r>
                      </m:e>
                      <m:sub>
                        <m:r>
                          <a:rPr lang="de-DE" b="0" i="1" dirty="0" smtClean="0">
                            <a:latin typeface="Cambria Math" panose="02040503050406030204" pitchFamily="18" charset="0"/>
                          </a:rPr>
                          <m:t>5</m:t>
                        </m:r>
                      </m:sub>
                    </m:sSub>
                    <m:sSup>
                      <m:sSupPr>
                        <m:ctrlPr>
                          <a:rPr lang="de-DE" i="1" dirty="0">
                            <a:latin typeface="Cambria Math" panose="02040503050406030204" pitchFamily="18" charset="0"/>
                          </a:rPr>
                        </m:ctrlPr>
                      </m:sSupPr>
                      <m:e>
                        <m:r>
                          <a:rPr lang="de-DE" i="1" dirty="0">
                            <a:latin typeface="Cambria Math" panose="02040503050406030204" pitchFamily="18" charset="0"/>
                          </a:rPr>
                          <m:t>.</m:t>
                        </m:r>
                        <m:r>
                          <a:rPr lang="de-DE" i="1" dirty="0">
                            <a:latin typeface="Cambria Math" panose="02040503050406030204" pitchFamily="18" charset="0"/>
                          </a:rPr>
                          <m:t>𝑒</m:t>
                        </m:r>
                      </m:e>
                      <m:sup>
                        <m:sSub>
                          <m:sSubPr>
                            <m:ctrlPr>
                              <a:rPr lang="de-DE" i="1" dirty="0">
                                <a:latin typeface="Cambria Math" panose="02040503050406030204" pitchFamily="18" charset="0"/>
                              </a:rPr>
                            </m:ctrlPr>
                          </m:sSubPr>
                          <m:e>
                            <m:r>
                              <a:rPr lang="de-DE" i="1" dirty="0">
                                <a:latin typeface="Cambria Math" panose="02040503050406030204" pitchFamily="18" charset="0"/>
                              </a:rPr>
                              <m:t>𝑥</m:t>
                            </m:r>
                          </m:e>
                          <m:sub>
                            <m:r>
                              <a:rPr lang="de-DE" i="1" dirty="0">
                                <a:latin typeface="Cambria Math" panose="02040503050406030204" pitchFamily="18" charset="0"/>
                              </a:rPr>
                              <m:t>1</m:t>
                            </m:r>
                          </m:sub>
                        </m:sSub>
                        <m:r>
                          <a:rPr lang="de-DE" i="1" dirty="0">
                            <a:latin typeface="Cambria Math" panose="02040503050406030204" pitchFamily="18" charset="0"/>
                          </a:rPr>
                          <m:t>.</m:t>
                        </m:r>
                        <m:r>
                          <a:rPr lang="de-DE" i="1" dirty="0">
                            <a:latin typeface="Cambria Math" panose="02040503050406030204" pitchFamily="18" charset="0"/>
                          </a:rPr>
                          <m:t>𝑇</m:t>
                        </m:r>
                      </m:sup>
                    </m:sSup>
                    <m:r>
                      <a:rPr lang="de-DE" i="1" dirty="0">
                        <a:latin typeface="Cambria Math" panose="02040503050406030204" pitchFamily="18" charset="0"/>
                      </a:rPr>
                      <m:t>.</m:t>
                    </m:r>
                    <m:sSup>
                      <m:sSupPr>
                        <m:ctrlPr>
                          <a:rPr lang="de-DE" i="1" dirty="0">
                            <a:latin typeface="Cambria Math" panose="02040503050406030204" pitchFamily="18" charset="0"/>
                          </a:rPr>
                        </m:ctrlPr>
                      </m:sSupPr>
                      <m:e>
                        <m:acc>
                          <m:accPr>
                            <m:chr m:val="̇"/>
                            <m:ctrlPr>
                              <a:rPr lang="de-DE" i="1" dirty="0">
                                <a:latin typeface="Cambria Math" panose="02040503050406030204" pitchFamily="18" charset="0"/>
                              </a:rPr>
                            </m:ctrlPr>
                          </m:accPr>
                          <m:e>
                            <m:r>
                              <a:rPr lang="de-DE" i="1" dirty="0">
                                <a:latin typeface="Cambria Math" panose="02040503050406030204" pitchFamily="18" charset="0"/>
                              </a:rPr>
                              <m:t>𝜑</m:t>
                            </m:r>
                          </m:e>
                        </m:acc>
                      </m:e>
                      <m:sup>
                        <m:sSub>
                          <m:sSubPr>
                            <m:ctrlPr>
                              <a:rPr lang="de-DE" i="1" dirty="0">
                                <a:latin typeface="Cambria Math" panose="02040503050406030204" pitchFamily="18" charset="0"/>
                              </a:rPr>
                            </m:ctrlPr>
                          </m:sSubPr>
                          <m:e>
                            <m:r>
                              <a:rPr lang="de-DE" i="1" dirty="0">
                                <a:latin typeface="Cambria Math" panose="02040503050406030204" pitchFamily="18" charset="0"/>
                              </a:rPr>
                              <m:t>𝑥</m:t>
                            </m:r>
                          </m:e>
                          <m:sub>
                            <m:r>
                              <a:rPr lang="de-DE" i="1" dirty="0">
                                <a:latin typeface="Cambria Math" panose="02040503050406030204" pitchFamily="18" charset="0"/>
                              </a:rPr>
                              <m:t>2</m:t>
                            </m:r>
                          </m:sub>
                        </m:sSub>
                      </m:sup>
                    </m:sSup>
                    <m:r>
                      <a:rPr lang="de-DE" i="1" dirty="0">
                        <a:latin typeface="Cambria Math" panose="02040503050406030204" pitchFamily="18" charset="0"/>
                      </a:rPr>
                      <m:t>.</m:t>
                    </m:r>
                    <m:sSup>
                      <m:sSupPr>
                        <m:ctrlPr>
                          <a:rPr lang="de-DE" i="1" dirty="0">
                            <a:latin typeface="Cambria Math" panose="02040503050406030204" pitchFamily="18" charset="0"/>
                          </a:rPr>
                        </m:ctrlPr>
                      </m:sSupPr>
                      <m:e>
                        <m:r>
                          <a:rPr lang="de-DE" i="1" dirty="0">
                            <a:latin typeface="Cambria Math" panose="02040503050406030204" pitchFamily="18" charset="0"/>
                          </a:rPr>
                          <m:t>𝜑</m:t>
                        </m:r>
                      </m:e>
                      <m:sup>
                        <m:sSub>
                          <m:sSubPr>
                            <m:ctrlPr>
                              <a:rPr lang="de-DE" i="1" dirty="0">
                                <a:latin typeface="Cambria Math" panose="02040503050406030204" pitchFamily="18" charset="0"/>
                              </a:rPr>
                            </m:ctrlPr>
                          </m:sSubPr>
                          <m:e>
                            <m:r>
                              <a:rPr lang="de-DE" i="1" dirty="0">
                                <a:latin typeface="Cambria Math" panose="02040503050406030204" pitchFamily="18" charset="0"/>
                              </a:rPr>
                              <m:t>𝑥</m:t>
                            </m:r>
                          </m:e>
                          <m:sub>
                            <m:r>
                              <a:rPr lang="de-DE" i="1" dirty="0">
                                <a:latin typeface="Cambria Math" panose="02040503050406030204" pitchFamily="18" charset="0"/>
                              </a:rPr>
                              <m:t>3</m:t>
                            </m:r>
                          </m:sub>
                        </m:sSub>
                      </m:sup>
                    </m:sSup>
                    <m:r>
                      <a:rPr lang="de-DE" i="1" dirty="0">
                        <a:latin typeface="Cambria Math" panose="02040503050406030204" pitchFamily="18" charset="0"/>
                      </a:rPr>
                      <m:t>.</m:t>
                    </m:r>
                    <m:sSup>
                      <m:sSupPr>
                        <m:ctrlPr>
                          <a:rPr lang="de-DE" i="1" dirty="0">
                            <a:latin typeface="Cambria Math" panose="02040503050406030204" pitchFamily="18" charset="0"/>
                          </a:rPr>
                        </m:ctrlPr>
                      </m:sSupPr>
                      <m:e>
                        <m:r>
                          <a:rPr lang="de-DE" i="1" dirty="0">
                            <a:latin typeface="Cambria Math" panose="02040503050406030204" pitchFamily="18" charset="0"/>
                          </a:rPr>
                          <m:t>𝑒</m:t>
                        </m:r>
                      </m:e>
                      <m:sup>
                        <m:sSub>
                          <m:sSubPr>
                            <m:ctrlPr>
                              <a:rPr lang="de-DE" i="1" dirty="0">
                                <a:latin typeface="Cambria Math" panose="02040503050406030204" pitchFamily="18" charset="0"/>
                              </a:rPr>
                            </m:ctrlPr>
                          </m:sSubPr>
                          <m:e>
                            <m:r>
                              <a:rPr lang="de-DE" i="1" dirty="0">
                                <a:latin typeface="Cambria Math" panose="02040503050406030204" pitchFamily="18" charset="0"/>
                              </a:rPr>
                              <m:t>𝑥</m:t>
                            </m:r>
                          </m:e>
                          <m:sub>
                            <m:r>
                              <a:rPr lang="de-DE" i="1" dirty="0">
                                <a:latin typeface="Cambria Math" panose="02040503050406030204" pitchFamily="18" charset="0"/>
                              </a:rPr>
                              <m:t>4</m:t>
                            </m:r>
                          </m:sub>
                        </m:sSub>
                        <m:r>
                          <a:rPr lang="de-DE" i="1" dirty="0">
                            <a:latin typeface="Cambria Math" panose="02040503050406030204" pitchFamily="18" charset="0"/>
                          </a:rPr>
                          <m:t>.</m:t>
                        </m:r>
                        <m:r>
                          <a:rPr lang="de-DE" i="1" dirty="0" smtClean="0">
                            <a:latin typeface="Cambria Math" panose="02040503050406030204" pitchFamily="18" charset="0"/>
                            <a:ea typeface="Cambria Math" panose="02040503050406030204" pitchFamily="18" charset="0"/>
                          </a:rPr>
                          <m:t>√</m:t>
                        </m:r>
                        <m:r>
                          <a:rPr lang="de-DE" i="1" dirty="0">
                            <a:latin typeface="Cambria Math" panose="02040503050406030204" pitchFamily="18" charset="0"/>
                          </a:rPr>
                          <m:t>𝜑</m:t>
                        </m:r>
                      </m:sup>
                    </m:sSup>
                  </m:oMath>
                </a14:m>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Now as we can see these functions are non-linear ,so at first, we must linearize those function to perform linear curve fitting.</a:t>
                </a: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B27CC59-7C89-474D-BAF5-76FEF1623255}"/>
                  </a:ext>
                </a:extLst>
              </p:cNvPr>
              <p:cNvSpPr>
                <a:spLocks noGrp="1" noRot="1" noChangeAspect="1" noMove="1" noResize="1" noEditPoints="1" noAdjustHandles="1" noChangeArrowheads="1" noChangeShapeType="1" noTextEdit="1"/>
              </p:cNvSpPr>
              <p:nvPr>
                <p:ph idx="1"/>
              </p:nvPr>
            </p:nvSpPr>
            <p:spPr>
              <a:blipFill>
                <a:blip r:embed="rId2"/>
                <a:stretch>
                  <a:fillRect l="-166"/>
                </a:stretch>
              </a:blipFill>
            </p:spPr>
            <p:txBody>
              <a:bodyPr/>
              <a:lstStyle/>
              <a:p>
                <a:r>
                  <a:rPr lang="en-US">
                    <a:noFill/>
                  </a:rPr>
                  <a:t> </a:t>
                </a:r>
              </a:p>
            </p:txBody>
          </p:sp>
        </mc:Fallback>
      </mc:AlternateContent>
    </p:spTree>
    <p:extLst>
      <p:ext uri="{BB962C8B-B14F-4D97-AF65-F5344CB8AC3E}">
        <p14:creationId xmlns:p14="http://schemas.microsoft.com/office/powerpoint/2010/main" val="2876798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57675-87E1-459F-A18F-95054D28B19D}"/>
              </a:ext>
            </a:extLst>
          </p:cNvPr>
          <p:cNvSpPr>
            <a:spLocks noGrp="1"/>
          </p:cNvSpPr>
          <p:nvPr>
            <p:ph type="title"/>
          </p:nvPr>
        </p:nvSpPr>
        <p:spPr/>
        <p:txBody>
          <a:bodyPr/>
          <a:lstStyle/>
          <a:p>
            <a:r>
              <a:rPr lang="de-DE" dirty="0">
                <a:latin typeface="Times New Roman" panose="02020603050405020304" pitchFamily="18" charset="0"/>
                <a:cs typeface="Times New Roman" panose="02020603050405020304" pitchFamily="18" charset="0"/>
              </a:rPr>
              <a:t>Linearisation of Model functions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3F45C-3EC2-4250-8448-A4E940F7DADB}"/>
                  </a:ext>
                </a:extLst>
              </p:cNvPr>
              <p:cNvSpPr>
                <a:spLocks noGrp="1"/>
              </p:cNvSpPr>
              <p:nvPr>
                <p:ph idx="1"/>
              </p:nvPr>
            </p:nvSpPr>
            <p:spPr/>
            <p:txBody>
              <a:bodyPr/>
              <a:lstStyle/>
              <a:p>
                <a:r>
                  <a:rPr lang="de-DE" dirty="0">
                    <a:latin typeface="Times New Roman" panose="02020603050405020304" pitchFamily="18" charset="0"/>
                    <a:cs typeface="Times New Roman" panose="02020603050405020304" pitchFamily="18" charset="0"/>
                  </a:rPr>
                  <a:t>The </a:t>
                </a:r>
                <a:r>
                  <a:rPr lang="de-DE" dirty="0" err="1">
                    <a:latin typeface="Times New Roman" panose="02020603050405020304" pitchFamily="18" charset="0"/>
                    <a:cs typeface="Times New Roman" panose="02020603050405020304" pitchFamily="18" charset="0"/>
                  </a:rPr>
                  <a:t>Function</a:t>
                </a:r>
                <a:r>
                  <a:rPr lang="de-DE" dirty="0">
                    <a:latin typeface="Times New Roman" panose="02020603050405020304" pitchFamily="18" charset="0"/>
                    <a:cs typeface="Times New Roman" panose="02020603050405020304" pitchFamily="18" charset="0"/>
                  </a:rPr>
                  <a:t> (1) </a:t>
                </a:r>
                <a:r>
                  <a:rPr lang="de-DE" dirty="0" err="1">
                    <a:latin typeface="Times New Roman" panose="02020603050405020304" pitchFamily="18" charset="0"/>
                    <a:cs typeface="Times New Roman" panose="02020603050405020304" pitchFamily="18" charset="0"/>
                  </a:rPr>
                  <a:t>can</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be</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linearised</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by</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lograthmic</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function</a:t>
                </a:r>
                <a:r>
                  <a:rPr lang="de-DE" dirty="0">
                    <a:latin typeface="Times New Roman" panose="02020603050405020304" pitchFamily="18" charset="0"/>
                    <a:cs typeface="Times New Roman" panose="02020603050405020304" pitchFamily="18" charset="0"/>
                  </a:rPr>
                  <a:t>:</a:t>
                </a:r>
              </a:p>
              <a:p>
                <a:endParaRPr lang="de-DE" dirty="0">
                  <a:latin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
                    </m:oMathParaPr>
                    <m:oMath xmlns:m="http://schemas.openxmlformats.org/officeDocument/2006/math">
                      <m:func>
                        <m:funcPr>
                          <m:ctrlPr>
                            <a:rPr lang="de-DE" i="1">
                              <a:latin typeface="Cambria Math" panose="02040503050406030204" pitchFamily="18" charset="0"/>
                              <a:cs typeface="Times New Roman" panose="02020603050405020304" pitchFamily="18" charset="0"/>
                            </a:rPr>
                          </m:ctrlPr>
                        </m:funcPr>
                        <m:fName>
                          <m:r>
                            <m:rPr>
                              <m:sty m:val="p"/>
                            </m:rPr>
                            <a:rPr lang="de-DE">
                              <a:latin typeface="Cambria Math" panose="02040503050406030204" pitchFamily="18" charset="0"/>
                              <a:cs typeface="Times New Roman" panose="02020603050405020304" pitchFamily="18" charset="0"/>
                            </a:rPr>
                            <m:t>ln</m:t>
                          </m:r>
                        </m:fName>
                        <m:e>
                          <m:r>
                            <a:rPr lang="de-DE" i="1">
                              <a:latin typeface="Cambria Math" panose="02040503050406030204" pitchFamily="18" charset="0"/>
                              <a:cs typeface="Times New Roman" panose="02020603050405020304" pitchFamily="18" charset="0"/>
                            </a:rPr>
                            <m:t>(</m:t>
                          </m:r>
                          <m:r>
                            <a:rPr lang="de-DE" i="1">
                              <a:latin typeface="Cambria Math" panose="02040503050406030204" pitchFamily="18" charset="0"/>
                            </a:rPr>
                            <m:t>𝑘</m:t>
                          </m:r>
                          <m:r>
                            <a:rPr lang="de-DE" i="1" baseline="-25000">
                              <a:latin typeface="Cambria Math" panose="02040503050406030204" pitchFamily="18" charset="0"/>
                            </a:rPr>
                            <m:t>𝑓</m:t>
                          </m:r>
                          <m:r>
                            <a:rPr lang="de-DE" i="1">
                              <a:latin typeface="Cambria Math" panose="02040503050406030204" pitchFamily="18" charset="0"/>
                              <a:cs typeface="Times New Roman" panose="02020603050405020304" pitchFamily="18" charset="0"/>
                            </a:rPr>
                            <m:t>)</m:t>
                          </m:r>
                        </m:e>
                      </m:func>
                      <m:r>
                        <a:rPr lang="de-DE" i="1">
                          <a:latin typeface="Cambria Math" panose="02040503050406030204" pitchFamily="18" charset="0"/>
                          <a:cs typeface="Times New Roman" panose="02020603050405020304" pitchFamily="18" charset="0"/>
                        </a:rPr>
                        <m:t>=</m:t>
                      </m:r>
                      <m:func>
                        <m:funcPr>
                          <m:ctrlPr>
                            <a:rPr lang="de-DE" i="1">
                              <a:latin typeface="Cambria Math" panose="02040503050406030204" pitchFamily="18" charset="0"/>
                              <a:cs typeface="Times New Roman" panose="02020603050405020304" pitchFamily="18" charset="0"/>
                            </a:rPr>
                          </m:ctrlPr>
                        </m:funcPr>
                        <m:fName>
                          <m:r>
                            <m:rPr>
                              <m:sty m:val="p"/>
                            </m:rPr>
                            <a:rPr lang="de-DE">
                              <a:latin typeface="Cambria Math" panose="02040503050406030204" pitchFamily="18" charset="0"/>
                              <a:cs typeface="Times New Roman" panose="02020603050405020304" pitchFamily="18" charset="0"/>
                            </a:rPr>
                            <m:t>ln</m:t>
                          </m:r>
                        </m:fName>
                        <m:e>
                          <m:d>
                            <m:dPr>
                              <m:ctrlPr>
                                <a:rPr lang="de-DE" i="1">
                                  <a:latin typeface="Cambria Math" panose="02040503050406030204" pitchFamily="18" charset="0"/>
                                  <a:cs typeface="Times New Roman" panose="02020603050405020304" pitchFamily="18" charset="0"/>
                                </a:rPr>
                              </m:ctrlPr>
                            </m:dPr>
                            <m:e>
                              <m:sSub>
                                <m:sSubPr>
                                  <m:ctrlPr>
                                    <a:rPr lang="de-DE" i="1">
                                      <a:latin typeface="Cambria Math" panose="02040503050406030204" pitchFamily="18" charset="0"/>
                                      <a:cs typeface="Times New Roman" panose="02020603050405020304" pitchFamily="18" charset="0"/>
                                    </a:rPr>
                                  </m:ctrlPr>
                                </m:sSubPr>
                                <m:e>
                                  <m:r>
                                    <a:rPr lang="de-DE" i="1">
                                      <a:latin typeface="Cambria Math" panose="02040503050406030204" pitchFamily="18" charset="0"/>
                                      <a:cs typeface="Times New Roman" panose="02020603050405020304" pitchFamily="18" charset="0"/>
                                    </a:rPr>
                                    <m:t>𝑥</m:t>
                                  </m:r>
                                </m:e>
                                <m:sub>
                                  <m:r>
                                    <a:rPr lang="de-DE" i="1">
                                      <a:latin typeface="Cambria Math" panose="02040503050406030204" pitchFamily="18" charset="0"/>
                                      <a:cs typeface="Times New Roman" panose="02020603050405020304" pitchFamily="18" charset="0"/>
                                    </a:rPr>
                                    <m:t>6</m:t>
                                  </m:r>
                                </m:sub>
                              </m:sSub>
                            </m:e>
                          </m:d>
                        </m:e>
                      </m:func>
                      <m:r>
                        <a:rPr lang="de-DE" i="1">
                          <a:latin typeface="Cambria Math" panose="02040503050406030204" pitchFamily="18" charset="0"/>
                          <a:cs typeface="Times New Roman" panose="02020603050405020304" pitchFamily="18" charset="0"/>
                        </a:rPr>
                        <m:t>+</m:t>
                      </m:r>
                      <m:sSub>
                        <m:sSubPr>
                          <m:ctrlPr>
                            <a:rPr lang="de-DE" i="1">
                              <a:latin typeface="Cambria Math" panose="02040503050406030204" pitchFamily="18" charset="0"/>
                              <a:cs typeface="Times New Roman" panose="02020603050405020304" pitchFamily="18" charset="0"/>
                            </a:rPr>
                          </m:ctrlPr>
                        </m:sSubPr>
                        <m:e>
                          <m:r>
                            <a:rPr lang="de-DE" i="1">
                              <a:latin typeface="Cambria Math" panose="02040503050406030204" pitchFamily="18" charset="0"/>
                              <a:cs typeface="Times New Roman" panose="02020603050405020304" pitchFamily="18" charset="0"/>
                            </a:rPr>
                            <m:t>𝑥</m:t>
                          </m:r>
                        </m:e>
                        <m:sub>
                          <m:r>
                            <a:rPr lang="de-DE" i="1">
                              <a:latin typeface="Cambria Math" panose="02040503050406030204" pitchFamily="18" charset="0"/>
                              <a:cs typeface="Times New Roman" panose="02020603050405020304" pitchFamily="18" charset="0"/>
                            </a:rPr>
                            <m:t>1</m:t>
                          </m:r>
                        </m:sub>
                      </m:sSub>
                      <m:r>
                        <a:rPr lang="de-DE" i="1">
                          <a:latin typeface="Cambria Math" panose="02040503050406030204" pitchFamily="18" charset="0"/>
                          <a:cs typeface="Times New Roman" panose="02020603050405020304" pitchFamily="18" charset="0"/>
                        </a:rPr>
                        <m:t>.</m:t>
                      </m:r>
                      <m:r>
                        <a:rPr lang="de-DE" i="1">
                          <a:latin typeface="Cambria Math" panose="02040503050406030204" pitchFamily="18" charset="0"/>
                          <a:cs typeface="Times New Roman" panose="02020603050405020304" pitchFamily="18" charset="0"/>
                        </a:rPr>
                        <m:t>𝑇</m:t>
                      </m:r>
                      <m:r>
                        <a:rPr lang="de-DE" i="1">
                          <a:latin typeface="Cambria Math" panose="02040503050406030204" pitchFamily="18" charset="0"/>
                          <a:cs typeface="Times New Roman" panose="02020603050405020304" pitchFamily="18" charset="0"/>
                        </a:rPr>
                        <m:t>+</m:t>
                      </m:r>
                      <m:d>
                        <m:dPr>
                          <m:ctrlPr>
                            <a:rPr lang="de-DE" i="1">
                              <a:latin typeface="Cambria Math" panose="02040503050406030204" pitchFamily="18" charset="0"/>
                              <a:cs typeface="Times New Roman" panose="02020603050405020304" pitchFamily="18" charset="0"/>
                            </a:rPr>
                          </m:ctrlPr>
                        </m:dPr>
                        <m:e>
                          <m:sSub>
                            <m:sSubPr>
                              <m:ctrlPr>
                                <a:rPr lang="de-DE" i="1">
                                  <a:latin typeface="Cambria Math" panose="02040503050406030204" pitchFamily="18" charset="0"/>
                                  <a:cs typeface="Times New Roman" panose="02020603050405020304" pitchFamily="18" charset="0"/>
                                </a:rPr>
                              </m:ctrlPr>
                            </m:sSubPr>
                            <m:e>
                              <m:r>
                                <a:rPr lang="de-DE" i="1">
                                  <a:latin typeface="Cambria Math" panose="02040503050406030204" pitchFamily="18" charset="0"/>
                                  <a:cs typeface="Times New Roman" panose="02020603050405020304" pitchFamily="18" charset="0"/>
                                </a:rPr>
                                <m:t>𝑥</m:t>
                              </m:r>
                            </m:e>
                            <m:sub>
                              <m:r>
                                <a:rPr lang="de-DE" i="1">
                                  <a:latin typeface="Cambria Math" panose="02040503050406030204" pitchFamily="18" charset="0"/>
                                  <a:cs typeface="Times New Roman" panose="02020603050405020304" pitchFamily="18" charset="0"/>
                                </a:rPr>
                                <m:t>2</m:t>
                              </m:r>
                            </m:sub>
                          </m:sSub>
                          <m:r>
                            <a:rPr lang="de-DE" i="1">
                              <a:latin typeface="Cambria Math" panose="02040503050406030204" pitchFamily="18" charset="0"/>
                              <a:cs typeface="Times New Roman" panose="02020603050405020304" pitchFamily="18" charset="0"/>
                            </a:rPr>
                            <m:t>+</m:t>
                          </m:r>
                          <m:sSub>
                            <m:sSubPr>
                              <m:ctrlPr>
                                <a:rPr lang="de-DE" i="1">
                                  <a:latin typeface="Cambria Math" panose="02040503050406030204" pitchFamily="18" charset="0"/>
                                  <a:cs typeface="Times New Roman" panose="02020603050405020304" pitchFamily="18" charset="0"/>
                                </a:rPr>
                              </m:ctrlPr>
                            </m:sSubPr>
                            <m:e>
                              <m:r>
                                <a:rPr lang="de-DE" i="1">
                                  <a:latin typeface="Cambria Math" panose="02040503050406030204" pitchFamily="18" charset="0"/>
                                  <a:cs typeface="Times New Roman" panose="02020603050405020304" pitchFamily="18" charset="0"/>
                                </a:rPr>
                                <m:t>𝑥</m:t>
                              </m:r>
                            </m:e>
                            <m:sub>
                              <m:r>
                                <a:rPr lang="de-DE" i="1">
                                  <a:latin typeface="Cambria Math" panose="02040503050406030204" pitchFamily="18" charset="0"/>
                                  <a:cs typeface="Times New Roman" panose="02020603050405020304" pitchFamily="18" charset="0"/>
                                </a:rPr>
                                <m:t>5</m:t>
                              </m:r>
                            </m:sub>
                          </m:sSub>
                          <m:r>
                            <a:rPr lang="de-DE" i="1">
                              <a:latin typeface="Cambria Math" panose="02040503050406030204" pitchFamily="18" charset="0"/>
                              <a:cs typeface="Times New Roman" panose="02020603050405020304" pitchFamily="18" charset="0"/>
                            </a:rPr>
                            <m:t>.</m:t>
                          </m:r>
                          <m:r>
                            <a:rPr lang="de-DE" i="1">
                              <a:latin typeface="Cambria Math" panose="02040503050406030204" pitchFamily="18" charset="0"/>
                              <a:cs typeface="Times New Roman" panose="02020603050405020304" pitchFamily="18" charset="0"/>
                            </a:rPr>
                            <m:t>𝑇</m:t>
                          </m:r>
                        </m:e>
                      </m:d>
                      <m:r>
                        <a:rPr lang="de-DE" i="1">
                          <a:latin typeface="Cambria Math" panose="02040503050406030204" pitchFamily="18" charset="0"/>
                          <a:cs typeface="Times New Roman" panose="02020603050405020304" pitchFamily="18" charset="0"/>
                        </a:rPr>
                        <m:t>.</m:t>
                      </m:r>
                      <m:func>
                        <m:funcPr>
                          <m:ctrlPr>
                            <a:rPr lang="de-DE" i="1">
                              <a:latin typeface="Cambria Math" panose="02040503050406030204" pitchFamily="18" charset="0"/>
                              <a:cs typeface="Times New Roman" panose="02020603050405020304" pitchFamily="18" charset="0"/>
                            </a:rPr>
                          </m:ctrlPr>
                        </m:funcPr>
                        <m:fName>
                          <m:r>
                            <m:rPr>
                              <m:sty m:val="p"/>
                            </m:rPr>
                            <a:rPr lang="de-DE">
                              <a:latin typeface="Cambria Math" panose="02040503050406030204" pitchFamily="18" charset="0"/>
                              <a:cs typeface="Times New Roman" panose="02020603050405020304" pitchFamily="18" charset="0"/>
                            </a:rPr>
                            <m:t>ln</m:t>
                          </m:r>
                        </m:fName>
                        <m:e>
                          <m:d>
                            <m:dPr>
                              <m:ctrlPr>
                                <a:rPr lang="de-DE" i="1">
                                  <a:latin typeface="Cambria Math" panose="02040503050406030204" pitchFamily="18" charset="0"/>
                                  <a:cs typeface="Times New Roman" panose="02020603050405020304" pitchFamily="18" charset="0"/>
                                </a:rPr>
                              </m:ctrlPr>
                            </m:dPr>
                            <m:e>
                              <m:acc>
                                <m:accPr>
                                  <m:chr m:val="̇"/>
                                  <m:ctrlPr>
                                    <a:rPr lang="de-DE" i="1">
                                      <a:latin typeface="Cambria Math" panose="02040503050406030204" pitchFamily="18" charset="0"/>
                                      <a:cs typeface="Times New Roman" panose="02020603050405020304" pitchFamily="18" charset="0"/>
                                    </a:rPr>
                                  </m:ctrlPr>
                                </m:accPr>
                                <m:e>
                                  <m:r>
                                    <a:rPr lang="de-DE" i="1">
                                      <a:latin typeface="Cambria Math" panose="02040503050406030204" pitchFamily="18" charset="0"/>
                                      <a:ea typeface="Cambria Math" panose="02040503050406030204" pitchFamily="18" charset="0"/>
                                      <a:cs typeface="Times New Roman" panose="02020603050405020304" pitchFamily="18" charset="0"/>
                                    </a:rPr>
                                    <m:t>𝜑</m:t>
                                  </m:r>
                                </m:e>
                              </m:acc>
                            </m:e>
                          </m:d>
                        </m:e>
                      </m:func>
                      <m:r>
                        <a:rPr lang="de-DE" i="1">
                          <a:latin typeface="Cambria Math" panose="02040503050406030204" pitchFamily="18" charset="0"/>
                          <a:cs typeface="Times New Roman" panose="02020603050405020304" pitchFamily="18" charset="0"/>
                        </a:rPr>
                        <m:t>+</m:t>
                      </m:r>
                      <m:sSub>
                        <m:sSubPr>
                          <m:ctrlPr>
                            <a:rPr lang="de-DE" i="1">
                              <a:latin typeface="Cambria Math" panose="02040503050406030204" pitchFamily="18" charset="0"/>
                              <a:cs typeface="Times New Roman" panose="02020603050405020304" pitchFamily="18" charset="0"/>
                            </a:rPr>
                          </m:ctrlPr>
                        </m:sSubPr>
                        <m:e>
                          <m:r>
                            <a:rPr lang="de-DE" i="1">
                              <a:latin typeface="Cambria Math" panose="02040503050406030204" pitchFamily="18" charset="0"/>
                              <a:cs typeface="Times New Roman" panose="02020603050405020304" pitchFamily="18" charset="0"/>
                            </a:rPr>
                            <m:t>𝑥</m:t>
                          </m:r>
                        </m:e>
                        <m:sub>
                          <m:r>
                            <a:rPr lang="de-DE" i="1">
                              <a:latin typeface="Cambria Math" panose="02040503050406030204" pitchFamily="18" charset="0"/>
                              <a:cs typeface="Times New Roman" panose="02020603050405020304" pitchFamily="18" charset="0"/>
                            </a:rPr>
                            <m:t>3</m:t>
                          </m:r>
                        </m:sub>
                      </m:sSub>
                      <m:r>
                        <a:rPr lang="de-DE" i="1">
                          <a:latin typeface="Cambria Math" panose="02040503050406030204" pitchFamily="18" charset="0"/>
                          <a:cs typeface="Times New Roman" panose="02020603050405020304" pitchFamily="18" charset="0"/>
                        </a:rPr>
                        <m:t>.</m:t>
                      </m:r>
                      <m:func>
                        <m:funcPr>
                          <m:ctrlPr>
                            <a:rPr lang="de-DE" i="1">
                              <a:latin typeface="Cambria Math" panose="02040503050406030204" pitchFamily="18" charset="0"/>
                              <a:cs typeface="Times New Roman" panose="02020603050405020304" pitchFamily="18" charset="0"/>
                            </a:rPr>
                          </m:ctrlPr>
                        </m:funcPr>
                        <m:fName>
                          <m:r>
                            <m:rPr>
                              <m:sty m:val="p"/>
                            </m:rPr>
                            <a:rPr lang="de-DE">
                              <a:latin typeface="Cambria Math" panose="02040503050406030204" pitchFamily="18" charset="0"/>
                              <a:cs typeface="Times New Roman" panose="02020603050405020304" pitchFamily="18" charset="0"/>
                            </a:rPr>
                            <m:t>ln</m:t>
                          </m:r>
                        </m:fName>
                        <m:e>
                          <m:d>
                            <m:dPr>
                              <m:ctrlPr>
                                <a:rPr lang="de-DE" i="1">
                                  <a:latin typeface="Cambria Math" panose="02040503050406030204" pitchFamily="18" charset="0"/>
                                  <a:cs typeface="Times New Roman" panose="02020603050405020304" pitchFamily="18" charset="0"/>
                                </a:rPr>
                              </m:ctrlPr>
                            </m:dPr>
                            <m:e>
                              <m:r>
                                <a:rPr lang="de-DE" i="1">
                                  <a:latin typeface="Cambria Math" panose="02040503050406030204" pitchFamily="18" charset="0"/>
                                  <a:ea typeface="Cambria Math" panose="02040503050406030204" pitchFamily="18" charset="0"/>
                                  <a:cs typeface="Times New Roman" panose="02020603050405020304" pitchFamily="18" charset="0"/>
                                </a:rPr>
                                <m:t>𝜑</m:t>
                              </m:r>
                            </m:e>
                          </m:d>
                        </m:e>
                      </m:func>
                      <m:r>
                        <a:rPr lang="de-DE" i="1">
                          <a:latin typeface="Cambria Math" panose="02040503050406030204" pitchFamily="18" charset="0"/>
                          <a:cs typeface="Times New Roman" panose="02020603050405020304" pitchFamily="18" charset="0"/>
                        </a:rPr>
                        <m:t>+</m:t>
                      </m:r>
                      <m:sSub>
                        <m:sSubPr>
                          <m:ctrlPr>
                            <a:rPr lang="de-DE" i="1">
                              <a:latin typeface="Cambria Math" panose="02040503050406030204" pitchFamily="18" charset="0"/>
                              <a:cs typeface="Times New Roman" panose="02020603050405020304" pitchFamily="18" charset="0"/>
                            </a:rPr>
                          </m:ctrlPr>
                        </m:sSubPr>
                        <m:e>
                          <m:r>
                            <a:rPr lang="de-DE" i="1">
                              <a:latin typeface="Cambria Math" panose="02040503050406030204" pitchFamily="18" charset="0"/>
                              <a:cs typeface="Times New Roman" panose="02020603050405020304" pitchFamily="18" charset="0"/>
                            </a:rPr>
                            <m:t>𝑥</m:t>
                          </m:r>
                        </m:e>
                        <m:sub>
                          <m:r>
                            <a:rPr lang="de-DE" i="1">
                              <a:latin typeface="Cambria Math" panose="02040503050406030204" pitchFamily="18" charset="0"/>
                              <a:cs typeface="Times New Roman" panose="02020603050405020304" pitchFamily="18" charset="0"/>
                            </a:rPr>
                            <m:t>4</m:t>
                          </m:r>
                        </m:sub>
                      </m:sSub>
                      <m:r>
                        <a:rPr lang="de-DE" i="1">
                          <a:latin typeface="Cambria Math" panose="02040503050406030204" pitchFamily="18" charset="0"/>
                          <a:cs typeface="Times New Roman" panose="02020603050405020304" pitchFamily="18" charset="0"/>
                        </a:rPr>
                        <m:t>.</m:t>
                      </m:r>
                      <m:r>
                        <a:rPr lang="de-DE" i="1">
                          <a:latin typeface="Cambria Math" panose="02040503050406030204" pitchFamily="18" charset="0"/>
                          <a:ea typeface="Cambria Math" panose="02040503050406030204" pitchFamily="18" charset="0"/>
                          <a:cs typeface="Times New Roman" panose="02020603050405020304" pitchFamily="18" charset="0"/>
                        </a:rPr>
                        <m:t>𝜑</m:t>
                      </m:r>
                    </m:oMath>
                  </m:oMathPara>
                </a14:m>
                <a:endParaRPr lang="de-DE" dirty="0">
                  <a:latin typeface="Times New Roman" panose="02020603050405020304" pitchFamily="18" charset="0"/>
                  <a:ea typeface="Cambria Math" panose="02040503050406030204" pitchFamily="18" charset="0"/>
                  <a:cs typeface="Times New Roman" panose="02020603050405020304" pitchFamily="18" charset="0"/>
                </a:endParaRPr>
              </a:p>
              <a:p>
                <a:r>
                  <a:rPr lang="de-DE" dirty="0">
                    <a:latin typeface="Times New Roman" panose="02020603050405020304" pitchFamily="18" charset="0"/>
                    <a:cs typeface="Times New Roman" panose="02020603050405020304" pitchFamily="18" charset="0"/>
                  </a:rPr>
                  <a:t>The Function (2) can be linearised by lograthmic function:</a:t>
                </a:r>
              </a:p>
              <a:p>
                <a:endParaRPr lang="de-DE" dirty="0">
                  <a:latin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
                    </m:oMathParaPr>
                    <m:oMath xmlns:m="http://schemas.openxmlformats.org/officeDocument/2006/math">
                      <m:func>
                        <m:funcPr>
                          <m:ctrlPr>
                            <a:rPr lang="de-DE" i="1">
                              <a:latin typeface="Cambria Math" panose="02040503050406030204" pitchFamily="18" charset="0"/>
                              <a:cs typeface="Times New Roman" panose="02020603050405020304" pitchFamily="18" charset="0"/>
                            </a:rPr>
                          </m:ctrlPr>
                        </m:funcPr>
                        <m:fName>
                          <m:r>
                            <m:rPr>
                              <m:sty m:val="p"/>
                            </m:rPr>
                            <a:rPr lang="de-DE">
                              <a:latin typeface="Cambria Math" panose="02040503050406030204" pitchFamily="18" charset="0"/>
                              <a:cs typeface="Times New Roman" panose="02020603050405020304" pitchFamily="18" charset="0"/>
                            </a:rPr>
                            <m:t>ln</m:t>
                          </m:r>
                        </m:fName>
                        <m:e>
                          <m:r>
                            <a:rPr lang="de-DE" i="1">
                              <a:latin typeface="Cambria Math" panose="02040503050406030204" pitchFamily="18" charset="0"/>
                              <a:cs typeface="Times New Roman" panose="02020603050405020304" pitchFamily="18" charset="0"/>
                            </a:rPr>
                            <m:t>(</m:t>
                          </m:r>
                          <m:r>
                            <a:rPr lang="de-DE" i="1">
                              <a:latin typeface="Cambria Math" panose="02040503050406030204" pitchFamily="18" charset="0"/>
                            </a:rPr>
                            <m:t>𝑘</m:t>
                          </m:r>
                          <m:r>
                            <a:rPr lang="de-DE" i="1" baseline="-25000">
                              <a:latin typeface="Cambria Math" panose="02040503050406030204" pitchFamily="18" charset="0"/>
                            </a:rPr>
                            <m:t>𝑓</m:t>
                          </m:r>
                          <m:r>
                            <a:rPr lang="de-DE" i="1">
                              <a:latin typeface="Cambria Math" panose="02040503050406030204" pitchFamily="18" charset="0"/>
                              <a:cs typeface="Times New Roman" panose="02020603050405020304" pitchFamily="18" charset="0"/>
                            </a:rPr>
                            <m:t>)</m:t>
                          </m:r>
                        </m:e>
                      </m:func>
                      <m:r>
                        <a:rPr lang="de-DE" i="1">
                          <a:latin typeface="Cambria Math" panose="02040503050406030204" pitchFamily="18" charset="0"/>
                          <a:cs typeface="Times New Roman" panose="02020603050405020304" pitchFamily="18" charset="0"/>
                        </a:rPr>
                        <m:t>=</m:t>
                      </m:r>
                      <m:func>
                        <m:funcPr>
                          <m:ctrlPr>
                            <a:rPr lang="de-DE" i="1">
                              <a:latin typeface="Cambria Math" panose="02040503050406030204" pitchFamily="18" charset="0"/>
                              <a:cs typeface="Times New Roman" panose="02020603050405020304" pitchFamily="18" charset="0"/>
                            </a:rPr>
                          </m:ctrlPr>
                        </m:funcPr>
                        <m:fName>
                          <m:r>
                            <m:rPr>
                              <m:sty m:val="p"/>
                            </m:rPr>
                            <a:rPr lang="de-DE">
                              <a:latin typeface="Cambria Math" panose="02040503050406030204" pitchFamily="18" charset="0"/>
                              <a:cs typeface="Times New Roman" panose="02020603050405020304" pitchFamily="18" charset="0"/>
                            </a:rPr>
                            <m:t>ln</m:t>
                          </m:r>
                        </m:fName>
                        <m:e>
                          <m:d>
                            <m:dPr>
                              <m:ctrlPr>
                                <a:rPr lang="de-DE" i="1">
                                  <a:latin typeface="Cambria Math" panose="02040503050406030204" pitchFamily="18" charset="0"/>
                                  <a:cs typeface="Times New Roman" panose="02020603050405020304" pitchFamily="18" charset="0"/>
                                </a:rPr>
                              </m:ctrlPr>
                            </m:dPr>
                            <m:e>
                              <m:sSub>
                                <m:sSubPr>
                                  <m:ctrlPr>
                                    <a:rPr lang="de-DE" i="1">
                                      <a:latin typeface="Cambria Math" panose="02040503050406030204" pitchFamily="18" charset="0"/>
                                      <a:cs typeface="Times New Roman" panose="02020603050405020304" pitchFamily="18" charset="0"/>
                                    </a:rPr>
                                  </m:ctrlPr>
                                </m:sSubPr>
                                <m:e>
                                  <m:r>
                                    <a:rPr lang="de-DE" i="1">
                                      <a:latin typeface="Cambria Math" panose="02040503050406030204" pitchFamily="18" charset="0"/>
                                      <a:cs typeface="Times New Roman" panose="02020603050405020304" pitchFamily="18" charset="0"/>
                                    </a:rPr>
                                    <m:t>𝑥</m:t>
                                  </m:r>
                                </m:e>
                                <m:sub>
                                  <m:r>
                                    <a:rPr lang="de-DE" b="0" i="1" smtClean="0">
                                      <a:latin typeface="Cambria Math" panose="02040503050406030204" pitchFamily="18" charset="0"/>
                                      <a:cs typeface="Times New Roman" panose="02020603050405020304" pitchFamily="18" charset="0"/>
                                    </a:rPr>
                                    <m:t>5</m:t>
                                  </m:r>
                                </m:sub>
                              </m:sSub>
                            </m:e>
                          </m:d>
                        </m:e>
                      </m:func>
                      <m:r>
                        <a:rPr lang="de-DE" i="1">
                          <a:latin typeface="Cambria Math" panose="02040503050406030204" pitchFamily="18" charset="0"/>
                          <a:cs typeface="Times New Roman" panose="02020603050405020304" pitchFamily="18" charset="0"/>
                        </a:rPr>
                        <m:t>+</m:t>
                      </m:r>
                      <m:sSub>
                        <m:sSubPr>
                          <m:ctrlPr>
                            <a:rPr lang="de-DE" i="1">
                              <a:latin typeface="Cambria Math" panose="02040503050406030204" pitchFamily="18" charset="0"/>
                              <a:cs typeface="Times New Roman" panose="02020603050405020304" pitchFamily="18" charset="0"/>
                            </a:rPr>
                          </m:ctrlPr>
                        </m:sSubPr>
                        <m:e>
                          <m:r>
                            <a:rPr lang="de-DE" i="1">
                              <a:latin typeface="Cambria Math" panose="02040503050406030204" pitchFamily="18" charset="0"/>
                              <a:cs typeface="Times New Roman" panose="02020603050405020304" pitchFamily="18" charset="0"/>
                            </a:rPr>
                            <m:t>𝑥</m:t>
                          </m:r>
                        </m:e>
                        <m:sub>
                          <m:r>
                            <a:rPr lang="de-DE" i="1">
                              <a:latin typeface="Cambria Math" panose="02040503050406030204" pitchFamily="18" charset="0"/>
                              <a:cs typeface="Times New Roman" panose="02020603050405020304" pitchFamily="18" charset="0"/>
                            </a:rPr>
                            <m:t>1</m:t>
                          </m:r>
                        </m:sub>
                      </m:sSub>
                      <m:r>
                        <a:rPr lang="de-DE" i="1">
                          <a:latin typeface="Cambria Math" panose="02040503050406030204" pitchFamily="18" charset="0"/>
                          <a:cs typeface="Times New Roman" panose="02020603050405020304" pitchFamily="18" charset="0"/>
                        </a:rPr>
                        <m:t>.</m:t>
                      </m:r>
                      <m:r>
                        <a:rPr lang="de-DE" i="1">
                          <a:latin typeface="Cambria Math" panose="02040503050406030204" pitchFamily="18" charset="0"/>
                          <a:cs typeface="Times New Roman" panose="02020603050405020304" pitchFamily="18" charset="0"/>
                        </a:rPr>
                        <m:t>𝑇</m:t>
                      </m:r>
                      <m:r>
                        <a:rPr lang="de-DE" i="1">
                          <a:latin typeface="Cambria Math" panose="02040503050406030204" pitchFamily="18" charset="0"/>
                          <a:cs typeface="Times New Roman" panose="02020603050405020304" pitchFamily="18" charset="0"/>
                        </a:rPr>
                        <m:t>+</m:t>
                      </m:r>
                      <m:sSub>
                        <m:sSubPr>
                          <m:ctrlPr>
                            <a:rPr lang="de-DE" i="1">
                              <a:latin typeface="Cambria Math" panose="02040503050406030204" pitchFamily="18" charset="0"/>
                              <a:cs typeface="Times New Roman" panose="02020603050405020304" pitchFamily="18" charset="0"/>
                            </a:rPr>
                          </m:ctrlPr>
                        </m:sSubPr>
                        <m:e>
                          <m:r>
                            <a:rPr lang="de-DE" i="1">
                              <a:latin typeface="Cambria Math" panose="02040503050406030204" pitchFamily="18" charset="0"/>
                              <a:cs typeface="Times New Roman" panose="02020603050405020304" pitchFamily="18" charset="0"/>
                            </a:rPr>
                            <m:t>𝑥</m:t>
                          </m:r>
                        </m:e>
                        <m:sub>
                          <m:r>
                            <a:rPr lang="de-DE" b="0" i="1" smtClean="0">
                              <a:latin typeface="Cambria Math" panose="02040503050406030204" pitchFamily="18" charset="0"/>
                              <a:cs typeface="Times New Roman" panose="02020603050405020304" pitchFamily="18" charset="0"/>
                            </a:rPr>
                            <m:t>2</m:t>
                          </m:r>
                        </m:sub>
                      </m:sSub>
                      <m:r>
                        <a:rPr lang="de-DE" i="1">
                          <a:latin typeface="Cambria Math" panose="02040503050406030204" pitchFamily="18" charset="0"/>
                          <a:cs typeface="Times New Roman" panose="02020603050405020304" pitchFamily="18" charset="0"/>
                        </a:rPr>
                        <m:t>.</m:t>
                      </m:r>
                      <m:func>
                        <m:funcPr>
                          <m:ctrlPr>
                            <a:rPr lang="de-DE" i="1">
                              <a:latin typeface="Cambria Math" panose="02040503050406030204" pitchFamily="18" charset="0"/>
                              <a:cs typeface="Times New Roman" panose="02020603050405020304" pitchFamily="18" charset="0"/>
                            </a:rPr>
                          </m:ctrlPr>
                        </m:funcPr>
                        <m:fName>
                          <m:r>
                            <m:rPr>
                              <m:sty m:val="p"/>
                            </m:rPr>
                            <a:rPr lang="de-DE">
                              <a:latin typeface="Cambria Math" panose="02040503050406030204" pitchFamily="18" charset="0"/>
                              <a:cs typeface="Times New Roman" panose="02020603050405020304" pitchFamily="18" charset="0"/>
                            </a:rPr>
                            <m:t>ln</m:t>
                          </m:r>
                        </m:fName>
                        <m:e>
                          <m:d>
                            <m:dPr>
                              <m:ctrlPr>
                                <a:rPr lang="de-DE" i="1">
                                  <a:latin typeface="Cambria Math" panose="02040503050406030204" pitchFamily="18" charset="0"/>
                                  <a:cs typeface="Times New Roman" panose="02020603050405020304" pitchFamily="18" charset="0"/>
                                </a:rPr>
                              </m:ctrlPr>
                            </m:dPr>
                            <m:e>
                              <m:acc>
                                <m:accPr>
                                  <m:chr m:val="̇"/>
                                  <m:ctrlPr>
                                    <a:rPr lang="de-DE" i="1">
                                      <a:latin typeface="Cambria Math" panose="02040503050406030204" pitchFamily="18" charset="0"/>
                                      <a:cs typeface="Times New Roman" panose="02020603050405020304" pitchFamily="18" charset="0"/>
                                    </a:rPr>
                                  </m:ctrlPr>
                                </m:accPr>
                                <m:e>
                                  <m:r>
                                    <a:rPr lang="de-DE" i="1">
                                      <a:latin typeface="Cambria Math" panose="02040503050406030204" pitchFamily="18" charset="0"/>
                                      <a:ea typeface="Cambria Math" panose="02040503050406030204" pitchFamily="18" charset="0"/>
                                      <a:cs typeface="Times New Roman" panose="02020603050405020304" pitchFamily="18" charset="0"/>
                                    </a:rPr>
                                    <m:t>𝜑</m:t>
                                  </m:r>
                                </m:e>
                              </m:acc>
                            </m:e>
                          </m:d>
                        </m:e>
                      </m:func>
                      <m:r>
                        <a:rPr lang="de-DE" i="1">
                          <a:latin typeface="Cambria Math" panose="02040503050406030204" pitchFamily="18" charset="0"/>
                          <a:cs typeface="Times New Roman" panose="02020603050405020304" pitchFamily="18" charset="0"/>
                        </a:rPr>
                        <m:t>+</m:t>
                      </m:r>
                      <m:sSub>
                        <m:sSubPr>
                          <m:ctrlPr>
                            <a:rPr lang="de-DE" i="1">
                              <a:latin typeface="Cambria Math" panose="02040503050406030204" pitchFamily="18" charset="0"/>
                              <a:cs typeface="Times New Roman" panose="02020603050405020304" pitchFamily="18" charset="0"/>
                            </a:rPr>
                          </m:ctrlPr>
                        </m:sSubPr>
                        <m:e>
                          <m:r>
                            <a:rPr lang="de-DE" i="1">
                              <a:latin typeface="Cambria Math" panose="02040503050406030204" pitchFamily="18" charset="0"/>
                              <a:cs typeface="Times New Roman" panose="02020603050405020304" pitchFamily="18" charset="0"/>
                            </a:rPr>
                            <m:t>𝑥</m:t>
                          </m:r>
                        </m:e>
                        <m:sub>
                          <m:r>
                            <a:rPr lang="de-DE" i="1">
                              <a:latin typeface="Cambria Math" panose="02040503050406030204" pitchFamily="18" charset="0"/>
                              <a:cs typeface="Times New Roman" panose="02020603050405020304" pitchFamily="18" charset="0"/>
                            </a:rPr>
                            <m:t>3</m:t>
                          </m:r>
                        </m:sub>
                      </m:sSub>
                      <m:r>
                        <a:rPr lang="de-DE" i="1">
                          <a:latin typeface="Cambria Math" panose="02040503050406030204" pitchFamily="18" charset="0"/>
                          <a:cs typeface="Times New Roman" panose="02020603050405020304" pitchFamily="18" charset="0"/>
                        </a:rPr>
                        <m:t>.</m:t>
                      </m:r>
                      <m:func>
                        <m:funcPr>
                          <m:ctrlPr>
                            <a:rPr lang="de-DE" i="1">
                              <a:latin typeface="Cambria Math" panose="02040503050406030204" pitchFamily="18" charset="0"/>
                              <a:cs typeface="Times New Roman" panose="02020603050405020304" pitchFamily="18" charset="0"/>
                            </a:rPr>
                          </m:ctrlPr>
                        </m:funcPr>
                        <m:fName>
                          <m:r>
                            <m:rPr>
                              <m:sty m:val="p"/>
                            </m:rPr>
                            <a:rPr lang="de-DE">
                              <a:latin typeface="Cambria Math" panose="02040503050406030204" pitchFamily="18" charset="0"/>
                              <a:cs typeface="Times New Roman" panose="02020603050405020304" pitchFamily="18" charset="0"/>
                            </a:rPr>
                            <m:t>ln</m:t>
                          </m:r>
                        </m:fName>
                        <m:e>
                          <m:d>
                            <m:dPr>
                              <m:ctrlPr>
                                <a:rPr lang="de-DE" i="1">
                                  <a:latin typeface="Cambria Math" panose="02040503050406030204" pitchFamily="18" charset="0"/>
                                  <a:cs typeface="Times New Roman" panose="02020603050405020304" pitchFamily="18" charset="0"/>
                                </a:rPr>
                              </m:ctrlPr>
                            </m:dPr>
                            <m:e>
                              <m:r>
                                <a:rPr lang="de-DE" i="1">
                                  <a:latin typeface="Cambria Math" panose="02040503050406030204" pitchFamily="18" charset="0"/>
                                  <a:ea typeface="Cambria Math" panose="02040503050406030204" pitchFamily="18" charset="0"/>
                                  <a:cs typeface="Times New Roman" panose="02020603050405020304" pitchFamily="18" charset="0"/>
                                </a:rPr>
                                <m:t>𝜑</m:t>
                              </m:r>
                            </m:e>
                          </m:d>
                        </m:e>
                      </m:func>
                      <m:r>
                        <a:rPr lang="de-DE" i="1">
                          <a:latin typeface="Cambria Math" panose="02040503050406030204" pitchFamily="18" charset="0"/>
                          <a:cs typeface="Times New Roman" panose="02020603050405020304" pitchFamily="18" charset="0"/>
                        </a:rPr>
                        <m:t>+</m:t>
                      </m:r>
                      <m:sSub>
                        <m:sSubPr>
                          <m:ctrlPr>
                            <a:rPr lang="de-DE" i="1">
                              <a:latin typeface="Cambria Math" panose="02040503050406030204" pitchFamily="18" charset="0"/>
                              <a:cs typeface="Times New Roman" panose="02020603050405020304" pitchFamily="18" charset="0"/>
                            </a:rPr>
                          </m:ctrlPr>
                        </m:sSubPr>
                        <m:e>
                          <m:r>
                            <a:rPr lang="de-DE" i="1">
                              <a:latin typeface="Cambria Math" panose="02040503050406030204" pitchFamily="18" charset="0"/>
                              <a:cs typeface="Times New Roman" panose="02020603050405020304" pitchFamily="18" charset="0"/>
                            </a:rPr>
                            <m:t>𝑥</m:t>
                          </m:r>
                        </m:e>
                        <m:sub>
                          <m:r>
                            <a:rPr lang="de-DE" i="1">
                              <a:latin typeface="Cambria Math" panose="02040503050406030204" pitchFamily="18" charset="0"/>
                              <a:cs typeface="Times New Roman" panose="02020603050405020304" pitchFamily="18" charset="0"/>
                            </a:rPr>
                            <m:t>4</m:t>
                          </m:r>
                        </m:sub>
                      </m:sSub>
                      <m:r>
                        <a:rPr lang="de-DE" i="1">
                          <a:latin typeface="Cambria Math" panose="02040503050406030204" pitchFamily="18" charset="0"/>
                          <a:cs typeface="Times New Roman" panose="02020603050405020304" pitchFamily="18" charset="0"/>
                        </a:rPr>
                        <m:t>.</m:t>
                      </m:r>
                      <m:r>
                        <a:rPr lang="de-DE" i="1" smtClean="0">
                          <a:latin typeface="Cambria Math" panose="02040503050406030204" pitchFamily="18" charset="0"/>
                          <a:ea typeface="Cambria Math" panose="02040503050406030204" pitchFamily="18" charset="0"/>
                          <a:cs typeface="Times New Roman" panose="02020603050405020304" pitchFamily="18" charset="0"/>
                        </a:rPr>
                        <m:t>√</m:t>
                      </m:r>
                      <m:r>
                        <a:rPr lang="de-DE" i="1">
                          <a:latin typeface="Cambria Math" panose="02040503050406030204" pitchFamily="18" charset="0"/>
                          <a:ea typeface="Cambria Math" panose="02040503050406030204" pitchFamily="18" charset="0"/>
                          <a:cs typeface="Times New Roman" panose="02020603050405020304" pitchFamily="18" charset="0"/>
                        </a:rPr>
                        <m:t>𝜑</m:t>
                      </m:r>
                    </m:oMath>
                  </m:oMathPara>
                </a14:m>
                <a:endParaRPr lang="de-DE"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EE93F45C-3EC2-4250-8448-A4E940F7DADB}"/>
                  </a:ext>
                </a:extLst>
              </p:cNvPr>
              <p:cNvSpPr>
                <a:spLocks noGrp="1" noRot="1" noChangeAspect="1" noMove="1" noResize="1" noEditPoints="1" noAdjustHandles="1" noChangeArrowheads="1" noChangeShapeType="1" noTextEdit="1"/>
              </p:cNvSpPr>
              <p:nvPr>
                <p:ph idx="1"/>
              </p:nvPr>
            </p:nvSpPr>
            <p:spPr>
              <a:blipFill>
                <a:blip r:embed="rId2"/>
                <a:stretch>
                  <a:fillRect l="-110"/>
                </a:stretch>
              </a:blipFill>
            </p:spPr>
            <p:txBody>
              <a:bodyPr/>
              <a:lstStyle/>
              <a:p>
                <a:r>
                  <a:rPr lang="en-US">
                    <a:noFill/>
                  </a:rPr>
                  <a:t> </a:t>
                </a:r>
              </a:p>
            </p:txBody>
          </p:sp>
        </mc:Fallback>
      </mc:AlternateContent>
    </p:spTree>
    <p:extLst>
      <p:ext uri="{BB962C8B-B14F-4D97-AF65-F5344CB8AC3E}">
        <p14:creationId xmlns:p14="http://schemas.microsoft.com/office/powerpoint/2010/main" val="633474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67400-92F1-4860-8FFB-B8CF9E6D855E}"/>
              </a:ext>
            </a:extLst>
          </p:cNvPr>
          <p:cNvSpPr>
            <a:spLocks noGrp="1"/>
          </p:cNvSpPr>
          <p:nvPr>
            <p:ph type="title"/>
          </p:nvPr>
        </p:nvSpPr>
        <p:spPr/>
        <p:txBody>
          <a:bodyPr/>
          <a:lstStyle/>
          <a:p>
            <a:r>
              <a:rPr lang="de-DE" b="1" dirty="0">
                <a:latin typeface="Times New Roman" panose="02020603050405020304" pitchFamily="18" charset="0"/>
                <a:cs typeface="Times New Roman" panose="02020603050405020304" pitchFamily="18" charset="0"/>
              </a:rPr>
              <a:t>Matlab</a:t>
            </a:r>
            <a:endParaRPr 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9F78D7-0AF5-4F47-811B-F4957BEEF40D}"/>
                  </a:ext>
                </a:extLst>
              </p:cNvPr>
              <p:cNvSpPr>
                <a:spLocks noGrp="1"/>
              </p:cNvSpPr>
              <p:nvPr>
                <p:ph idx="1"/>
              </p:nvPr>
            </p:nvSpPr>
            <p:spPr/>
            <p:txBody>
              <a:bodyPr/>
              <a:lstStyle/>
              <a:p>
                <a:r>
                  <a:rPr lang="de-DE" dirty="0">
                    <a:latin typeface="Times New Roman" panose="02020603050405020304" pitchFamily="18" charset="0"/>
                    <a:cs typeface="Times New Roman" panose="02020603050405020304" pitchFamily="18" charset="0"/>
                  </a:rPr>
                  <a:t>Using </a:t>
                </a:r>
                <a:r>
                  <a:rPr lang="de-DE" dirty="0" err="1">
                    <a:latin typeface="Times New Roman" panose="02020603050405020304" pitchFamily="18" charset="0"/>
                    <a:cs typeface="Times New Roman" panose="02020603050405020304" pitchFamily="18" charset="0"/>
                  </a:rPr>
                  <a:t>these</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Mathematical</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Calculations</a:t>
                </a:r>
                <a:r>
                  <a:rPr lang="de-DE" dirty="0">
                    <a:latin typeface="Times New Roman" panose="02020603050405020304" pitchFamily="18" charset="0"/>
                    <a:cs typeface="Times New Roman" panose="02020603050405020304" pitchFamily="18" charset="0"/>
                  </a:rPr>
                  <a:t> and </a:t>
                </a:r>
                <a:r>
                  <a:rPr lang="de-DE" dirty="0" err="1">
                    <a:latin typeface="Times New Roman" panose="02020603050405020304" pitchFamily="18" charset="0"/>
                    <a:cs typeface="Times New Roman" panose="02020603050405020304" pitchFamily="18" charset="0"/>
                  </a:rPr>
                  <a:t>methods</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we</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can</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create</a:t>
                </a:r>
                <a:r>
                  <a:rPr lang="de-DE" dirty="0">
                    <a:latin typeface="Times New Roman" panose="02020603050405020304" pitchFamily="18" charset="0"/>
                    <a:cs typeface="Times New Roman" panose="02020603050405020304" pitchFamily="18" charset="0"/>
                  </a:rPr>
                  <a:t> a </a:t>
                </a:r>
                <a:r>
                  <a:rPr lang="de-DE" dirty="0" err="1">
                    <a:latin typeface="Times New Roman" panose="02020603050405020304" pitchFamily="18" charset="0"/>
                    <a:cs typeface="Times New Roman" panose="02020603050405020304" pitchFamily="18" charset="0"/>
                  </a:rPr>
                  <a:t>program</a:t>
                </a:r>
                <a:r>
                  <a:rPr lang="de-DE" dirty="0">
                    <a:latin typeface="Times New Roman" panose="02020603050405020304" pitchFamily="18" charset="0"/>
                    <a:cs typeface="Times New Roman" panose="02020603050405020304" pitchFamily="18" charset="0"/>
                  </a:rPr>
                  <a:t> in </a:t>
                </a:r>
                <a:r>
                  <a:rPr lang="de-DE" dirty="0" err="1">
                    <a:latin typeface="Times New Roman" panose="02020603050405020304" pitchFamily="18" charset="0"/>
                    <a:cs typeface="Times New Roman" panose="02020603050405020304" pitchFamily="18" charset="0"/>
                  </a:rPr>
                  <a:t>MatLab</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that</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outputs</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the</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best</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approximately</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fitted</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Curve</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based</a:t>
                </a:r>
                <a:r>
                  <a:rPr lang="de-DE" dirty="0">
                    <a:latin typeface="Times New Roman" panose="02020603050405020304" pitchFamily="18" charset="0"/>
                    <a:cs typeface="Times New Roman" panose="02020603050405020304" pitchFamily="18" charset="0"/>
                  </a:rPr>
                  <a:t> on </a:t>
                </a:r>
                <a:r>
                  <a:rPr lang="de-DE" dirty="0" err="1">
                    <a:latin typeface="Times New Roman" panose="02020603050405020304" pitchFamily="18" charset="0"/>
                    <a:cs typeface="Times New Roman" panose="02020603050405020304" pitchFamily="18" charset="0"/>
                  </a:rPr>
                  <a:t>our</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chosen</a:t>
                </a:r>
                <a:r>
                  <a:rPr lang="de-DE" dirty="0">
                    <a:latin typeface="Times New Roman" panose="02020603050405020304" pitchFamily="18" charset="0"/>
                    <a:cs typeface="Times New Roman" panose="02020603050405020304" pitchFamily="18" charset="0"/>
                  </a:rPr>
                  <a:t> Model </a:t>
                </a:r>
                <a:r>
                  <a:rPr lang="de-DE" dirty="0" err="1">
                    <a:latin typeface="Times New Roman" panose="02020603050405020304" pitchFamily="18" charset="0"/>
                    <a:cs typeface="Times New Roman" panose="02020603050405020304" pitchFamily="18" charset="0"/>
                  </a:rPr>
                  <a:t>Function</a:t>
                </a:r>
                <a:r>
                  <a:rPr lang="de-DE" dirty="0">
                    <a:latin typeface="Times New Roman" panose="02020603050405020304" pitchFamily="18" charset="0"/>
                    <a:cs typeface="Times New Roman" panose="02020603050405020304" pitchFamily="18" charset="0"/>
                  </a:rPr>
                  <a:t>.</a:t>
                </a:r>
              </a:p>
              <a:p>
                <a:r>
                  <a:rPr lang="de-DE" dirty="0">
                    <a:latin typeface="Times New Roman" panose="02020603050405020304" pitchFamily="18" charset="0"/>
                    <a:cs typeface="Times New Roman" panose="02020603050405020304" pitchFamily="18" charset="0"/>
                  </a:rPr>
                  <a:t>The </a:t>
                </a:r>
                <a:r>
                  <a:rPr lang="de-DE" dirty="0" err="1">
                    <a:latin typeface="Times New Roman" panose="02020603050405020304" pitchFamily="18" charset="0"/>
                    <a:cs typeface="Times New Roman" panose="02020603050405020304" pitchFamily="18" charset="0"/>
                  </a:rPr>
                  <a:t>Program</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outputs</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the</a:t>
                </a:r>
                <a:r>
                  <a:rPr lang="de-DE"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de-DE" i="1">
                            <a:latin typeface="Cambria Math" panose="02040503050406030204" pitchFamily="18" charset="0"/>
                            <a:cs typeface="Times New Roman" panose="02020603050405020304" pitchFamily="18" charset="0"/>
                          </a:rPr>
                        </m:ctrlPr>
                      </m:sSupPr>
                      <m:e>
                        <m:r>
                          <a:rPr lang="de-DE" i="1">
                            <a:latin typeface="Cambria Math" panose="02040503050406030204" pitchFamily="18" charset="0"/>
                            <a:cs typeface="Times New Roman" panose="02020603050405020304" pitchFamily="18" charset="0"/>
                          </a:rPr>
                          <m:t>𝑅</m:t>
                        </m:r>
                      </m:e>
                      <m:sup>
                        <m:r>
                          <a:rPr lang="de-DE" i="1">
                            <a:latin typeface="Cambria Math" panose="02040503050406030204" pitchFamily="18" charset="0"/>
                            <a:cs typeface="Times New Roman" panose="02020603050405020304" pitchFamily="18" charset="0"/>
                          </a:rPr>
                          <m:t>2</m:t>
                        </m:r>
                      </m:sup>
                    </m:sSup>
                  </m:oMath>
                </a14:m>
                <a:r>
                  <a:rPr lang="en-US" dirty="0">
                    <a:latin typeface="Times New Roman" panose="02020603050405020304" pitchFamily="18" charset="0"/>
                    <a:cs typeface="Times New Roman" panose="02020603050405020304" pitchFamily="18" charset="0"/>
                  </a:rPr>
                  <a:t> measure, the </a:t>
                </a:r>
                <a:r>
                  <a:rPr lang="en-US" dirty="0" err="1">
                    <a:latin typeface="Times New Roman" panose="02020603050405020304" pitchFamily="18" charset="0"/>
                    <a:cs typeface="Times New Roman" panose="02020603050405020304" pitchFamily="18" charset="0"/>
                  </a:rPr>
                  <a:t>Soultion</a:t>
                </a:r>
                <a:r>
                  <a:rPr lang="en-US" dirty="0">
                    <a:latin typeface="Times New Roman" panose="02020603050405020304" pitchFamily="18" charset="0"/>
                    <a:cs typeface="Times New Roman" panose="02020603050405020304" pitchFamily="18" charset="0"/>
                  </a:rPr>
                  <a:t> Matrix </a:t>
                </a:r>
                <a:r>
                  <a:rPr lang="en-US" b="1" i="1" dirty="0">
                    <a:latin typeface="Times New Roman" panose="02020603050405020304" pitchFamily="18" charset="0"/>
                    <a:cs typeface="Times New Roman" panose="02020603050405020304" pitchFamily="18" charset="0"/>
                  </a:rPr>
                  <a:t>x </a:t>
                </a:r>
                <a:r>
                  <a:rPr lang="en-US" dirty="0">
                    <a:latin typeface="Times New Roman" panose="02020603050405020304" pitchFamily="18" charset="0"/>
                    <a:cs typeface="Times New Roman" panose="02020603050405020304" pitchFamily="18" charset="0"/>
                  </a:rPr>
                  <a:t>and the model function that best fits the given values.</a:t>
                </a:r>
              </a:p>
              <a:p>
                <a:r>
                  <a:rPr lang="en-US" dirty="0">
                    <a:latin typeface="Times New Roman" panose="02020603050405020304" pitchFamily="18" charset="0"/>
                    <a:cs typeface="Times New Roman" panose="02020603050405020304" pitchFamily="18" charset="0"/>
                  </a:rPr>
                  <a:t>From the </a:t>
                </a:r>
                <a14:m>
                  <m:oMath xmlns:m="http://schemas.openxmlformats.org/officeDocument/2006/math">
                    <m:sSup>
                      <m:sSupPr>
                        <m:ctrlPr>
                          <a:rPr lang="de-DE" i="1">
                            <a:latin typeface="Cambria Math" panose="02040503050406030204" pitchFamily="18" charset="0"/>
                            <a:cs typeface="Times New Roman" panose="02020603050405020304" pitchFamily="18" charset="0"/>
                          </a:rPr>
                        </m:ctrlPr>
                      </m:sSupPr>
                      <m:e>
                        <m:r>
                          <a:rPr lang="de-DE" i="1">
                            <a:latin typeface="Cambria Math" panose="02040503050406030204" pitchFamily="18" charset="0"/>
                            <a:cs typeface="Times New Roman" panose="02020603050405020304" pitchFamily="18" charset="0"/>
                          </a:rPr>
                          <m:t>𝑅</m:t>
                        </m:r>
                      </m:e>
                      <m:sup>
                        <m:r>
                          <a:rPr lang="de-DE" i="1">
                            <a:latin typeface="Cambria Math" panose="02040503050406030204" pitchFamily="18" charset="0"/>
                            <a:cs typeface="Times New Roman" panose="02020603050405020304" pitchFamily="18" charset="0"/>
                          </a:rPr>
                          <m:t>2</m:t>
                        </m:r>
                      </m:sup>
                    </m:sSup>
                  </m:oMath>
                </a14:m>
                <a:r>
                  <a:rPr lang="en-US" dirty="0">
                    <a:latin typeface="Times New Roman" panose="02020603050405020304" pitchFamily="18" charset="0"/>
                    <a:cs typeface="Times New Roman" panose="02020603050405020304" pitchFamily="18" charset="0"/>
                  </a:rPr>
                  <a:t> measure, it can be determined which model function better suits which grade of deformed material and which Fitted Curve, best approximates the function of the Heat Flow of the corresponding Grade of deformed material.</a:t>
                </a:r>
              </a:p>
              <a:p>
                <a:r>
                  <a:rPr lang="en-US" dirty="0">
                    <a:latin typeface="Times New Roman" panose="02020603050405020304" pitchFamily="18" charset="0"/>
                    <a:cs typeface="Times New Roman" panose="02020603050405020304" pitchFamily="18" charset="0"/>
                  </a:rPr>
                  <a:t>In order to Plot the Function with 4 Variables, we choose two constant value from  the variables each time and plot in 2-Dimensional Plane.</a:t>
                </a:r>
              </a:p>
              <a:p>
                <a:r>
                  <a:rPr lang="en-US" dirty="0">
                    <a:latin typeface="Times New Roman" panose="02020603050405020304" pitchFamily="18" charset="0"/>
                    <a:cs typeface="Times New Roman" panose="02020603050405020304" pitchFamily="18" charset="0"/>
                  </a:rPr>
                  <a:t>In order to Plot the Function with 4 Variables, we choose a constant value for one of the variables and plot in 3-Dimensional Plane.</a:t>
                </a:r>
              </a:p>
              <a:p>
                <a:endParaRPr lang="en-US" dirty="0"/>
              </a:p>
            </p:txBody>
          </p:sp>
        </mc:Choice>
        <mc:Fallback xmlns="">
          <p:sp>
            <p:nvSpPr>
              <p:cNvPr id="3" name="Content Placeholder 2">
                <a:extLst>
                  <a:ext uri="{FF2B5EF4-FFF2-40B4-BE49-F238E27FC236}">
                    <a16:creationId xmlns:a16="http://schemas.microsoft.com/office/drawing/2014/main" id="{189F78D7-0AF5-4F47-811B-F4957BEEF40D}"/>
                  </a:ext>
                </a:extLst>
              </p:cNvPr>
              <p:cNvSpPr>
                <a:spLocks noGrp="1" noRot="1" noChangeAspect="1" noMove="1" noResize="1" noEditPoints="1" noAdjustHandles="1" noChangeArrowheads="1" noChangeShapeType="1" noTextEdit="1"/>
              </p:cNvSpPr>
              <p:nvPr>
                <p:ph idx="1"/>
              </p:nvPr>
            </p:nvSpPr>
            <p:spPr>
              <a:blipFill>
                <a:blip r:embed="rId2"/>
                <a:stretch>
                  <a:fillRect l="-110" r="-718"/>
                </a:stretch>
              </a:blipFill>
            </p:spPr>
            <p:txBody>
              <a:bodyPr/>
              <a:lstStyle/>
              <a:p>
                <a:r>
                  <a:rPr lang="en-US">
                    <a:noFill/>
                  </a:rPr>
                  <a:t> </a:t>
                </a:r>
              </a:p>
            </p:txBody>
          </p:sp>
        </mc:Fallback>
      </mc:AlternateContent>
    </p:spTree>
    <p:extLst>
      <p:ext uri="{BB962C8B-B14F-4D97-AF65-F5344CB8AC3E}">
        <p14:creationId xmlns:p14="http://schemas.microsoft.com/office/powerpoint/2010/main" val="2916976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E8D2AFC-933F-4B20-9833-D119E0558437}"/>
              </a:ext>
            </a:extLst>
          </p:cNvPr>
          <p:cNvSpPr>
            <a:spLocks noGrp="1"/>
          </p:cNvSpPr>
          <p:nvPr>
            <p:ph type="title"/>
          </p:nvPr>
        </p:nvSpPr>
        <p:spPr>
          <a:xfrm>
            <a:off x="609906" y="702155"/>
            <a:ext cx="3568661" cy="1269713"/>
          </a:xfrm>
        </p:spPr>
        <p:txBody>
          <a:bodyPr>
            <a:normAutofit/>
          </a:bodyPr>
          <a:lstStyle/>
          <a:p>
            <a:r>
              <a:rPr lang="de-DE" b="1" dirty="0">
                <a:latin typeface="Times New Roman" panose="02020603050405020304" pitchFamily="18" charset="0"/>
                <a:cs typeface="Times New Roman" panose="02020603050405020304" pitchFamily="18" charset="0"/>
              </a:rPr>
              <a:t>Graphical Results-100C</a:t>
            </a:r>
            <a:r>
              <a:rPr lang="de-DE" b="1" cap="none" dirty="0">
                <a:latin typeface="Times New Roman" panose="02020603050405020304" pitchFamily="18" charset="0"/>
                <a:cs typeface="Times New Roman" panose="02020603050405020304" pitchFamily="18" charset="0"/>
              </a:rPr>
              <a:t>r</a:t>
            </a:r>
            <a:r>
              <a:rPr lang="de-DE" b="1" dirty="0">
                <a:latin typeface="Times New Roman" panose="02020603050405020304" pitchFamily="18" charset="0"/>
                <a:cs typeface="Times New Roman" panose="02020603050405020304" pitchFamily="18" charset="0"/>
              </a:rPr>
              <a:t>6 (2D)</a:t>
            </a:r>
            <a:endParaRPr lang="en-US" b="1" dirty="0">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46DDCE98-C31B-4676-9207-13A05C4B8C61}"/>
                  </a:ext>
                </a:extLst>
              </p:cNvPr>
              <p:cNvSpPr>
                <a:spLocks noGrp="1"/>
              </p:cNvSpPr>
              <p:nvPr>
                <p:ph idx="1"/>
              </p:nvPr>
            </p:nvSpPr>
            <p:spPr>
              <a:xfrm>
                <a:off x="609906" y="2340864"/>
                <a:ext cx="3568661" cy="3634486"/>
              </a:xfrm>
            </p:spPr>
            <p:txBody>
              <a:bodyPr>
                <a:normAutofit fontScale="92500" lnSpcReduction="10000"/>
              </a:bodyPr>
              <a:lstStyle/>
              <a:p>
                <a:r>
                  <a:rPr lang="de-DE" dirty="0">
                    <a:latin typeface="Times New Roman" panose="02020603050405020304" pitchFamily="18" charset="0"/>
                    <a:cs typeface="Times New Roman" panose="02020603050405020304" pitchFamily="18" charset="0"/>
                  </a:rPr>
                  <a:t>Here is the graphical result of measured values for the 100Cr6 in 2-Dimension.</a:t>
                </a:r>
              </a:p>
              <a:p>
                <a:r>
                  <a:rPr lang="de-DE" dirty="0">
                    <a:latin typeface="Times New Roman" panose="02020603050405020304" pitchFamily="18" charset="0"/>
                    <a:cs typeface="Times New Roman" panose="02020603050405020304" pitchFamily="18" charset="0"/>
                  </a:rPr>
                  <a:t>The black lines is for the </a:t>
                </a:r>
                <a14:m>
                  <m:oMath xmlns:m="http://schemas.openxmlformats.org/officeDocument/2006/math">
                    <m:r>
                      <a:rPr lang="de-DE" i="1" smtClean="0">
                        <a:latin typeface="Cambria Math" panose="02040503050406030204" pitchFamily="18" charset="0"/>
                      </a:rPr>
                      <m:t>𝑘</m:t>
                    </m:r>
                    <m:r>
                      <a:rPr lang="de-DE" i="1" baseline="-25000">
                        <a:latin typeface="Cambria Math" panose="02040503050406030204" pitchFamily="18" charset="0"/>
                      </a:rPr>
                      <m:t>𝑓</m:t>
                    </m:r>
                  </m:oMath>
                </a14:m>
                <a:r>
                  <a:rPr lang="de-DE" dirty="0">
                    <a:latin typeface="Times New Roman" panose="02020603050405020304" pitchFamily="18" charset="0"/>
                    <a:cs typeface="Times New Roman" panose="02020603050405020304" pitchFamily="18" charset="0"/>
                  </a:rPr>
                  <a:t> from database ,all straight line is for Model 1 and all dotted line is for model 2.The yellow line is when variable are fixed</a:t>
                </a:r>
                <a14:m>
                  <m:oMath xmlns:m="http://schemas.openxmlformats.org/officeDocument/2006/math">
                    <m:r>
                      <a:rPr lang="de-DE" i="1" baseline="-25000">
                        <a:latin typeface="Cambria Math" panose="02040503050406030204" pitchFamily="18" charset="0"/>
                      </a:rPr>
                      <m:t> </m:t>
                    </m:r>
                  </m:oMath>
                </a14:m>
                <a:r>
                  <a:rPr lang="de-DE" dirty="0">
                    <a:latin typeface="Times New Roman" panose="02020603050405020304" pitchFamily="18" charset="0"/>
                    <a:cs typeface="Times New Roman" panose="02020603050405020304" pitchFamily="18" charset="0"/>
                  </a:rPr>
                  <a:t>at min ,red is when variable are fixed at max and green when variable are fixed at  mean. </a:t>
                </a:r>
              </a:p>
              <a:p>
                <a:r>
                  <a:rPr lang="en-US" dirty="0">
                    <a:latin typeface="Times New Roman" panose="02020603050405020304" pitchFamily="18" charset="0"/>
                    <a:cs typeface="Times New Roman" panose="02020603050405020304" pitchFamily="18" charset="0"/>
                  </a:rPr>
                  <a:t>We determined 3 graph where first one T and </a:t>
                </a:r>
                <a:r>
                  <a:rPr lang="en-US" dirty="0" err="1">
                    <a:latin typeface="Times New Roman" panose="02020603050405020304" pitchFamily="18" charset="0"/>
                    <a:cs typeface="Times New Roman" panose="02020603050405020304" pitchFamily="18" charset="0"/>
                  </a:rPr>
                  <a:t>phidot</a:t>
                </a:r>
                <a:r>
                  <a:rPr lang="en-US" dirty="0">
                    <a:latin typeface="Times New Roman" panose="02020603050405020304" pitchFamily="18" charset="0"/>
                    <a:cs typeface="Times New Roman" panose="02020603050405020304" pitchFamily="18" charset="0"/>
                  </a:rPr>
                  <a:t> were fixed ,second one phi and T were fixed and the third one phi and </a:t>
                </a:r>
                <a:r>
                  <a:rPr lang="en-US" dirty="0" err="1">
                    <a:latin typeface="Times New Roman" panose="02020603050405020304" pitchFamily="18" charset="0"/>
                    <a:cs typeface="Times New Roman" panose="02020603050405020304" pitchFamily="18" charset="0"/>
                  </a:rPr>
                  <a:t>phitdot</a:t>
                </a:r>
                <a:r>
                  <a:rPr lang="en-US" dirty="0">
                    <a:latin typeface="Times New Roman" panose="02020603050405020304" pitchFamily="18" charset="0"/>
                    <a:cs typeface="Times New Roman" panose="02020603050405020304" pitchFamily="18" charset="0"/>
                  </a:rPr>
                  <a:t> were fixed.</a:t>
                </a:r>
              </a:p>
            </p:txBody>
          </p:sp>
        </mc:Choice>
        <mc:Fallback xmlns="">
          <p:sp>
            <p:nvSpPr>
              <p:cNvPr id="12" name="Content Placeholder 11">
                <a:extLst>
                  <a:ext uri="{FF2B5EF4-FFF2-40B4-BE49-F238E27FC236}">
                    <a16:creationId xmlns:a16="http://schemas.microsoft.com/office/drawing/2014/main" id="{46DDCE98-C31B-4676-9207-13A05C4B8C61}"/>
                  </a:ext>
                </a:extLst>
              </p:cNvPr>
              <p:cNvSpPr>
                <a:spLocks noGrp="1" noRot="1" noChangeAspect="1" noMove="1" noResize="1" noEditPoints="1" noAdjustHandles="1" noChangeArrowheads="1" noChangeShapeType="1" noTextEdit="1"/>
              </p:cNvSpPr>
              <p:nvPr>
                <p:ph idx="1"/>
              </p:nvPr>
            </p:nvSpPr>
            <p:spPr>
              <a:xfrm>
                <a:off x="609906" y="2340864"/>
                <a:ext cx="3568661" cy="3634486"/>
              </a:xfrm>
              <a:blipFill>
                <a:blip r:embed="rId2"/>
                <a:stretch>
                  <a:fillRect r="-1538" b="-1174"/>
                </a:stretch>
              </a:blipFill>
            </p:spPr>
            <p:txBody>
              <a:bodyPr/>
              <a:lstStyle/>
              <a:p>
                <a:r>
                  <a:rPr lang="en-US">
                    <a:noFill/>
                  </a:rPr>
                  <a:t> </a:t>
                </a:r>
              </a:p>
            </p:txBody>
          </p:sp>
        </mc:Fallback>
      </mc:AlternateContent>
      <p:pic>
        <p:nvPicPr>
          <p:cNvPr id="5" name="Picture 4" descr="A screenshot of a cell phone&#10;&#10;Description automatically generated">
            <a:extLst>
              <a:ext uri="{FF2B5EF4-FFF2-40B4-BE49-F238E27FC236}">
                <a16:creationId xmlns:a16="http://schemas.microsoft.com/office/drawing/2014/main" id="{5A1326A8-13C9-40C9-8335-6A0321E03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567" y="702155"/>
            <a:ext cx="8013432" cy="5784369"/>
          </a:xfrm>
          <a:prstGeom prst="rect">
            <a:avLst/>
          </a:prstGeom>
        </p:spPr>
      </p:pic>
    </p:spTree>
    <p:extLst>
      <p:ext uri="{BB962C8B-B14F-4D97-AF65-F5344CB8AC3E}">
        <p14:creationId xmlns:p14="http://schemas.microsoft.com/office/powerpoint/2010/main" val="56316398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8C43C-37F7-49E3-AD9A-359C1A48C311}"/>
              </a:ext>
            </a:extLst>
          </p:cNvPr>
          <p:cNvSpPr>
            <a:spLocks noGrp="1"/>
          </p:cNvSpPr>
          <p:nvPr>
            <p:ph type="title"/>
          </p:nvPr>
        </p:nvSpPr>
        <p:spPr/>
        <p:txBody>
          <a:bodyPr/>
          <a:lstStyle/>
          <a:p>
            <a:r>
              <a:rPr lang="de-DE" b="1" dirty="0">
                <a:latin typeface="Times New Roman" panose="02020603050405020304" pitchFamily="18" charset="0"/>
                <a:cs typeface="Times New Roman" panose="02020603050405020304" pitchFamily="18" charset="0"/>
              </a:rPr>
              <a:t>Graphical Results-100C</a:t>
            </a:r>
            <a:r>
              <a:rPr lang="de-DE" b="1" cap="none" dirty="0">
                <a:latin typeface="Times New Roman" panose="02020603050405020304" pitchFamily="18" charset="0"/>
                <a:cs typeface="Times New Roman" panose="02020603050405020304" pitchFamily="18" charset="0"/>
              </a:rPr>
              <a:t>r</a:t>
            </a:r>
            <a:r>
              <a:rPr lang="de-DE" b="1" dirty="0">
                <a:latin typeface="Times New Roman" panose="02020603050405020304" pitchFamily="18" charset="0"/>
                <a:cs typeface="Times New Roman" panose="02020603050405020304" pitchFamily="18" charset="0"/>
              </a:rPr>
              <a:t>6 (3D) T MEAN</a:t>
            </a:r>
            <a:endParaRPr lang="en-US" dirty="0"/>
          </a:p>
        </p:txBody>
      </p:sp>
      <p:sp>
        <p:nvSpPr>
          <p:cNvPr id="7" name="Text Placeholder 6">
            <a:extLst>
              <a:ext uri="{FF2B5EF4-FFF2-40B4-BE49-F238E27FC236}">
                <a16:creationId xmlns:a16="http://schemas.microsoft.com/office/drawing/2014/main" id="{E266DC92-8F27-4BC4-B1E9-0B5BC689A954}"/>
              </a:ext>
            </a:extLst>
          </p:cNvPr>
          <p:cNvSpPr>
            <a:spLocks noGrp="1"/>
          </p:cNvSpPr>
          <p:nvPr>
            <p:ph type="body" sz="half" idx="2"/>
          </p:nvPr>
        </p:nvSpPr>
        <p:spPr/>
        <p:txBody>
          <a:bodyPr>
            <a:normAutofit/>
          </a:bodyPr>
          <a:lstStyle/>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Here is the graphical result of measured values for the 100Cr6 in 3-Dimension.</a:t>
            </a:r>
          </a:p>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We measured the value while T fixed at mean.</a:t>
            </a:r>
          </a:p>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In the left side we got the graph for model 1 and right side for model 2.</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pic>
        <p:nvPicPr>
          <p:cNvPr id="8" name="Content Placeholder 7" descr="A close up of a piece of paper&#10;&#10;Description automatically generated">
            <a:extLst>
              <a:ext uri="{FF2B5EF4-FFF2-40B4-BE49-F238E27FC236}">
                <a16:creationId xmlns:a16="http://schemas.microsoft.com/office/drawing/2014/main" id="{F15A5823-E766-4590-9324-BBAD06A5E1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3461" y="1661564"/>
            <a:ext cx="8058539" cy="4041861"/>
          </a:xfrm>
        </p:spPr>
      </p:pic>
    </p:spTree>
    <p:extLst>
      <p:ext uri="{BB962C8B-B14F-4D97-AF65-F5344CB8AC3E}">
        <p14:creationId xmlns:p14="http://schemas.microsoft.com/office/powerpoint/2010/main" val="120739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37AB4-2DBE-4DAD-93AD-D8151363DA46}"/>
              </a:ext>
            </a:extLst>
          </p:cNvPr>
          <p:cNvSpPr>
            <a:spLocks noGrp="1"/>
          </p:cNvSpPr>
          <p:nvPr>
            <p:ph type="title"/>
          </p:nvPr>
        </p:nvSpPr>
        <p:spPr/>
        <p:txBody>
          <a:bodyPr/>
          <a:lstStyle/>
          <a:p>
            <a:r>
              <a:rPr lang="de-DE" b="1" dirty="0">
                <a:latin typeface="Times New Roman" panose="02020603050405020304" pitchFamily="18" charset="0"/>
                <a:cs typeface="Times New Roman" panose="02020603050405020304" pitchFamily="18" charset="0"/>
              </a:rPr>
              <a:t>Graphical Results-100C</a:t>
            </a:r>
            <a:r>
              <a:rPr lang="de-DE" b="1" cap="none" dirty="0">
                <a:latin typeface="Times New Roman" panose="02020603050405020304" pitchFamily="18" charset="0"/>
                <a:cs typeface="Times New Roman" panose="02020603050405020304" pitchFamily="18" charset="0"/>
              </a:rPr>
              <a:t>r</a:t>
            </a:r>
            <a:r>
              <a:rPr lang="de-DE" b="1" dirty="0">
                <a:latin typeface="Times New Roman" panose="02020603050405020304" pitchFamily="18" charset="0"/>
                <a:cs typeface="Times New Roman" panose="02020603050405020304" pitchFamily="18" charset="0"/>
              </a:rPr>
              <a:t>6 (3D) phidot mean</a:t>
            </a:r>
            <a:endParaRPr lang="en-US" dirty="0"/>
          </a:p>
        </p:txBody>
      </p:sp>
      <p:sp>
        <p:nvSpPr>
          <p:cNvPr id="4" name="Text Placeholder 3">
            <a:extLst>
              <a:ext uri="{FF2B5EF4-FFF2-40B4-BE49-F238E27FC236}">
                <a16:creationId xmlns:a16="http://schemas.microsoft.com/office/drawing/2014/main" id="{16E6CF0F-1138-43E3-A174-EC288F021017}"/>
              </a:ext>
            </a:extLst>
          </p:cNvPr>
          <p:cNvSpPr>
            <a:spLocks noGrp="1"/>
          </p:cNvSpPr>
          <p:nvPr>
            <p:ph type="body" sz="half" idx="2"/>
          </p:nvPr>
        </p:nvSpPr>
        <p:spPr/>
        <p:txBody>
          <a:bodyPr/>
          <a:lstStyle/>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Here is the graphical result of measured values for the 100Cr6 in 3-Dimension.</a:t>
            </a:r>
          </a:p>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We measured the value while PHIDOT fixed at mean.</a:t>
            </a:r>
          </a:p>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In the left side we got the graph for model 1 and right side for model 2.</a:t>
            </a:r>
          </a:p>
          <a:p>
            <a:endParaRPr lang="en-US" dirty="0"/>
          </a:p>
        </p:txBody>
      </p:sp>
      <p:pic>
        <p:nvPicPr>
          <p:cNvPr id="8" name="Content Placeholder 7" descr="A close up of a map&#10;&#10;Description automatically generated">
            <a:extLst>
              <a:ext uri="{FF2B5EF4-FFF2-40B4-BE49-F238E27FC236}">
                <a16:creationId xmlns:a16="http://schemas.microsoft.com/office/drawing/2014/main" id="{F341C6B7-6C0A-4ABA-9AF7-AFB5395449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2792" y="1460972"/>
            <a:ext cx="8049207" cy="4037180"/>
          </a:xfrm>
        </p:spPr>
      </p:pic>
    </p:spTree>
    <p:extLst>
      <p:ext uri="{BB962C8B-B14F-4D97-AF65-F5344CB8AC3E}">
        <p14:creationId xmlns:p14="http://schemas.microsoft.com/office/powerpoint/2010/main" val="1243249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117B-A017-439C-AE49-E434D77DB635}"/>
              </a:ext>
            </a:extLst>
          </p:cNvPr>
          <p:cNvSpPr>
            <a:spLocks noGrp="1"/>
          </p:cNvSpPr>
          <p:nvPr>
            <p:ph type="title"/>
          </p:nvPr>
        </p:nvSpPr>
        <p:spPr/>
        <p:txBody>
          <a:bodyPr/>
          <a:lstStyle/>
          <a:p>
            <a:r>
              <a:rPr lang="de-DE" b="1" dirty="0">
                <a:latin typeface="Times New Roman" panose="02020603050405020304" pitchFamily="18" charset="0"/>
                <a:cs typeface="Times New Roman" panose="02020603050405020304" pitchFamily="18" charset="0"/>
              </a:rPr>
              <a:t>Graphical Results-100C</a:t>
            </a:r>
            <a:r>
              <a:rPr lang="de-DE" b="1" cap="none" dirty="0">
                <a:latin typeface="Times New Roman" panose="02020603050405020304" pitchFamily="18" charset="0"/>
                <a:cs typeface="Times New Roman" panose="02020603050405020304" pitchFamily="18" charset="0"/>
              </a:rPr>
              <a:t>r</a:t>
            </a:r>
            <a:r>
              <a:rPr lang="de-DE" b="1" dirty="0">
                <a:latin typeface="Times New Roman" panose="02020603050405020304" pitchFamily="18" charset="0"/>
                <a:cs typeface="Times New Roman" panose="02020603050405020304" pitchFamily="18" charset="0"/>
              </a:rPr>
              <a:t>6 (3D) phi Mean</a:t>
            </a:r>
            <a:endParaRPr lang="en-US" dirty="0"/>
          </a:p>
        </p:txBody>
      </p:sp>
      <p:sp>
        <p:nvSpPr>
          <p:cNvPr id="4" name="Text Placeholder 3">
            <a:extLst>
              <a:ext uri="{FF2B5EF4-FFF2-40B4-BE49-F238E27FC236}">
                <a16:creationId xmlns:a16="http://schemas.microsoft.com/office/drawing/2014/main" id="{BEECF1B3-BFA2-4978-9941-EA3FD59DDB4B}"/>
              </a:ext>
            </a:extLst>
          </p:cNvPr>
          <p:cNvSpPr>
            <a:spLocks noGrp="1"/>
          </p:cNvSpPr>
          <p:nvPr>
            <p:ph type="body" sz="half" idx="2"/>
          </p:nvPr>
        </p:nvSpPr>
        <p:spPr/>
        <p:txBody>
          <a:bodyPr/>
          <a:lstStyle/>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Here is the graphical result of measured values for the 100Cr6 in 3-Dimension.</a:t>
            </a:r>
          </a:p>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We measured the value while PHI fixed at mean.</a:t>
            </a:r>
          </a:p>
          <a:p>
            <a:pPr marL="285750" indent="-285750">
              <a:buFont typeface="Wingdings" panose="05000000000000000000" pitchFamily="2" charset="2"/>
              <a:buChar char="v"/>
            </a:pPr>
            <a:r>
              <a:rPr lang="de-DE" dirty="0">
                <a:latin typeface="Times New Roman" panose="02020603050405020304" pitchFamily="18" charset="0"/>
                <a:cs typeface="Times New Roman" panose="02020603050405020304" pitchFamily="18" charset="0"/>
              </a:rPr>
              <a:t>In the left side we got the graph for model 1 and right side for model 2.</a:t>
            </a:r>
          </a:p>
          <a:p>
            <a:endParaRPr lang="en-US" dirty="0"/>
          </a:p>
        </p:txBody>
      </p:sp>
      <p:pic>
        <p:nvPicPr>
          <p:cNvPr id="7" name="Content Placeholder 6" descr="A close up of a map&#10;&#10;Description automatically generated">
            <a:extLst>
              <a:ext uri="{FF2B5EF4-FFF2-40B4-BE49-F238E27FC236}">
                <a16:creationId xmlns:a16="http://schemas.microsoft.com/office/drawing/2014/main" id="{CABA119C-E98A-4B09-B608-82FB857501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3461" y="1586920"/>
            <a:ext cx="8058539" cy="4041861"/>
          </a:xfrm>
        </p:spPr>
      </p:pic>
    </p:spTree>
    <p:extLst>
      <p:ext uri="{BB962C8B-B14F-4D97-AF65-F5344CB8AC3E}">
        <p14:creationId xmlns:p14="http://schemas.microsoft.com/office/powerpoint/2010/main" val="1039119103"/>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AEFA42DFF212A24685DF497775C8FFE8" ma:contentTypeVersion="4" ma:contentTypeDescription="Ein neues Dokument erstellen." ma:contentTypeScope="" ma:versionID="d198d8e34b2f7b8d49e21ee41216c641">
  <xsd:schema xmlns:xsd="http://www.w3.org/2001/XMLSchema" xmlns:xs="http://www.w3.org/2001/XMLSchema" xmlns:p="http://schemas.microsoft.com/office/2006/metadata/properties" xmlns:ns3="b828499e-504e-4924-9e00-5760f8dcaf90" targetNamespace="http://schemas.microsoft.com/office/2006/metadata/properties" ma:root="true" ma:fieldsID="b29b2c8378395637a2232c163de2d498" ns3:_="">
    <xsd:import namespace="b828499e-504e-4924-9e00-5760f8dcaf9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28499e-504e-4924-9e00-5760f8dcaf9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302A8F-5C19-40B9-B38D-A5ADA1C09A7E}">
  <ds:schemaRefs>
    <ds:schemaRef ds:uri="http://schemas.microsoft.com/sharepoint/v3/contenttype/forms"/>
  </ds:schemaRefs>
</ds:datastoreItem>
</file>

<file path=customXml/itemProps2.xml><?xml version="1.0" encoding="utf-8"?>
<ds:datastoreItem xmlns:ds="http://schemas.openxmlformats.org/officeDocument/2006/customXml" ds:itemID="{D9CCBE1A-8604-421D-B502-45A8FD0F34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28499e-504e-4924-9e00-5760f8dcaf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6D122F-C9C5-4CF8-AF0B-6D3DEE8C77FB}">
  <ds:schemaRefs>
    <ds:schemaRef ds:uri="http://www.w3.org/XML/1998/namespace"/>
    <ds:schemaRef ds:uri="http://purl.org/dc/terms/"/>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b828499e-504e-4924-9e00-5760f8dcaf90"/>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1620</Words>
  <Application>Microsoft Office PowerPoint</Application>
  <PresentationFormat>Widescreen</PresentationFormat>
  <Paragraphs>262</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 Nova Light</vt:lpstr>
      <vt:lpstr>Calibri</vt:lpstr>
      <vt:lpstr>Cambria Math</vt:lpstr>
      <vt:lpstr>Times New Roman</vt:lpstr>
      <vt:lpstr>Wingdings</vt:lpstr>
      <vt:lpstr>Wingdings 2</vt:lpstr>
      <vt:lpstr>DividendVTI</vt:lpstr>
      <vt:lpstr>Project 2 Regression Analysis</vt:lpstr>
      <vt:lpstr>Introduction </vt:lpstr>
      <vt:lpstr>Given Non-Linear Model functions </vt:lpstr>
      <vt:lpstr>Linearisation of Model functions</vt:lpstr>
      <vt:lpstr>Matlab</vt:lpstr>
      <vt:lpstr>Graphical Results-100Cr6 (2D)</vt:lpstr>
      <vt:lpstr>Graphical Results-100Cr6 (3D) T MEAN</vt:lpstr>
      <vt:lpstr>Graphical Results-100Cr6 (3D) phidot mean</vt:lpstr>
      <vt:lpstr>Graphical Results-100Cr6 (3D) phi Mean</vt:lpstr>
      <vt:lpstr>Results-100Cr6</vt:lpstr>
      <vt:lpstr>Graphical Results-C15 (2D)</vt:lpstr>
      <vt:lpstr>Graphical Results-C15 (3D) T MEAN</vt:lpstr>
      <vt:lpstr>Graphical Results-C15 (3D) phidot mean</vt:lpstr>
      <vt:lpstr>Graphical Results-C15 (3D) Phi Mean</vt:lpstr>
      <vt:lpstr>Results-C15</vt:lpstr>
      <vt:lpstr>Graphical Results- C60 (2D)</vt:lpstr>
      <vt:lpstr>Graphical Results-C60 (3D) T MEAN</vt:lpstr>
      <vt:lpstr>Graphical Results-C60 (3D) PHIDOT MEAN</vt:lpstr>
      <vt:lpstr>Graphical Results-C60 (3D) PHI MEAN</vt:lpstr>
      <vt:lpstr>Results-C60</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Regression Analysis</dc:title>
  <dc:creator>Ashiq Hasan</dc:creator>
  <cp:keywords>C_Unrestricted</cp:keywords>
  <cp:lastModifiedBy>ishrat jahan</cp:lastModifiedBy>
  <cp:revision>24</cp:revision>
  <dcterms:created xsi:type="dcterms:W3CDTF">2020-07-06T10:01:13Z</dcterms:created>
  <dcterms:modified xsi:type="dcterms:W3CDTF">2020-07-14T18:35:06Z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0x010100AEFA42DFF212A24685DF497775C8FFE8</vt:lpwstr>
  </property>
  <property fmtid="{D5CDD505-2E9C-101B-9397-08002B2CF9AE}" pid="3" name="Document Confidentiality">
    <vt:lpwstr>Unrestricted</vt:lpwstr>
  </property>
  <property fmtid="{D5CDD505-2E9C-101B-9397-08002B2CF9AE}" pid="4" name="sodocoClasLang">
    <vt:lpwstr>Frei verwendbar</vt:lpwstr>
  </property>
  <property fmtid="{D5CDD505-2E9C-101B-9397-08002B2CF9AE}" pid="5" name="sodocoClasLangId">
    <vt:i4>0</vt:i4>
  </property>
  <property fmtid="{D5CDD505-2E9C-101B-9397-08002B2CF9AE}" pid="6" name="sodocoClasId">
    <vt:i4>0</vt:i4>
  </property>
</Properties>
</file>