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TAN Mon Cheri" charset="1" panose="00000000000000000000"/>
      <p:regular r:id="rId21"/>
    </p:embeddedFont>
    <p:embeddedFont>
      <p:font typeface="TT Commons Pro" charset="1" panose="020B0103030102020204"/>
      <p:regular r:id="rId22"/>
    </p:embeddedFont>
    <p:embeddedFont>
      <p:font typeface="TT Commons Pro Bold" charset="1" panose="020B01030301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8.png" Type="http://schemas.openxmlformats.org/officeDocument/2006/relationships/image"/><Relationship Id="rId5" Target="../media/image20.jpeg" Type="http://schemas.openxmlformats.org/officeDocument/2006/relationships/image"/><Relationship Id="rId6" Target="../media/VAGt55VTQ5A.mp4" Type="http://schemas.openxmlformats.org/officeDocument/2006/relationships/video"/><Relationship Id="rId7" Target="../media/VAGt55VTQ5A.mp4" Type="http://schemas.microsoft.com/office/2007/relationships/media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Relationship Id="rId5" Target="../media/image15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glowing gradient brush stroke"/>
          <p:cNvSpPr/>
          <p:nvPr/>
        </p:nvSpPr>
        <p:spPr>
          <a:xfrm flipH="false" flipV="false" rot="337666">
            <a:off x="-1883592" y="168316"/>
            <a:ext cx="18447884" cy="15081145"/>
          </a:xfrm>
          <a:custGeom>
            <a:avLst/>
            <a:gdLst/>
            <a:ahLst/>
            <a:cxnLst/>
            <a:rect r="r" b="b" t="t" l="l"/>
            <a:pathLst>
              <a:path h="15081145" w="18447884">
                <a:moveTo>
                  <a:pt x="0" y="0"/>
                </a:moveTo>
                <a:lnTo>
                  <a:pt x="18447883" y="0"/>
                </a:lnTo>
                <a:lnTo>
                  <a:pt x="18447883" y="15081145"/>
                </a:lnTo>
                <a:lnTo>
                  <a:pt x="0" y="150811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429460"/>
            <a:ext cx="18234659" cy="2262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61"/>
              </a:lnSpc>
            </a:pPr>
            <a:r>
              <a:rPr lang="en-US" sz="6107">
                <a:solidFill>
                  <a:srgbClr val="000000"/>
                </a:solidFill>
                <a:latin typeface="TAN Mon Cheri"/>
                <a:ea typeface="TAN Mon Cheri"/>
                <a:cs typeface="TAN Mon Cheri"/>
                <a:sym typeface="TAN Mon Cheri"/>
              </a:rPr>
              <a:t>EMPLOYEE SALARY PREDICTION</a:t>
            </a:r>
          </a:p>
          <a:p>
            <a:pPr algn="l">
              <a:lnSpc>
                <a:spcPts val="9161"/>
              </a:lnSpc>
            </a:pPr>
            <a:r>
              <a:rPr lang="en-US" sz="6107">
                <a:solidFill>
                  <a:srgbClr val="000000"/>
                </a:solidFill>
                <a:latin typeface="TAN Mon Cheri"/>
                <a:ea typeface="TAN Mon Cheri"/>
                <a:cs typeface="TAN Mon Cheri"/>
                <a:sym typeface="TAN Mon Cheri"/>
              </a:rPr>
              <a:t>     USING GRADIENT BOOSTING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740896" y="1074482"/>
            <a:ext cx="4562244" cy="62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CAPSTONE PROJECT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3216" y="7144983"/>
            <a:ext cx="7400667" cy="563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ASHIQ BABU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3216" y="7776696"/>
            <a:ext cx="9616669" cy="1481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Rajadhani Institute of Engineering and Technology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AICTE Internship Student Registration ID : STU6835cb65cc9691748355941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6452566" y="-1716687"/>
            <a:ext cx="14962533" cy="14438844"/>
          </a:xfrm>
          <a:custGeom>
            <a:avLst/>
            <a:gdLst/>
            <a:ahLst/>
            <a:cxnLst/>
            <a:rect r="r" b="b" t="t" l="l"/>
            <a:pathLst>
              <a:path h="14438844" w="14962533">
                <a:moveTo>
                  <a:pt x="0" y="0"/>
                </a:moveTo>
                <a:lnTo>
                  <a:pt x="14962532" y="0"/>
                </a:lnTo>
                <a:lnTo>
                  <a:pt x="14962532" y="14438844"/>
                </a:lnTo>
                <a:lnTo>
                  <a:pt x="0" y="14438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365" y="2463301"/>
            <a:ext cx="10460101" cy="5162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6431" indent="-338215" lvl="1">
              <a:lnSpc>
                <a:spcPts val="4072"/>
              </a:lnSpc>
              <a:buFont typeface="Arial"/>
              <a:buChar char="•"/>
            </a:pPr>
            <a:r>
              <a:rPr lang="en-US" sz="313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Tool Used: SHAP (SHapley Additive exPlanations)</a:t>
            </a:r>
          </a:p>
          <a:p>
            <a:pPr algn="l" marL="676431" indent="-338215" lvl="1">
              <a:lnSpc>
                <a:spcPts val="4072"/>
              </a:lnSpc>
              <a:buFont typeface="Arial"/>
              <a:buChar char="•"/>
            </a:pPr>
            <a:r>
              <a:rPr lang="en-US" sz="313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Function:</a:t>
            </a:r>
          </a:p>
          <a:p>
            <a:pPr algn="l" marL="1352861" indent="-450954" lvl="2">
              <a:lnSpc>
                <a:spcPts val="4072"/>
              </a:lnSpc>
              <a:buFont typeface="Arial"/>
              <a:buChar char="⚬"/>
            </a:pPr>
            <a:r>
              <a:rPr lang="en-US" sz="313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Explains model prediction for each individual input</a:t>
            </a:r>
          </a:p>
          <a:p>
            <a:pPr algn="l" marL="1352861" indent="-450954" lvl="2">
              <a:lnSpc>
                <a:spcPts val="4072"/>
              </a:lnSpc>
              <a:buFont typeface="Arial"/>
              <a:buChar char="⚬"/>
            </a:pPr>
            <a:r>
              <a:rPr lang="en-US" sz="313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Visualizes the influence of each feature on the predicted class</a:t>
            </a:r>
          </a:p>
          <a:p>
            <a:pPr algn="l" marL="676431" indent="-338215" lvl="1">
              <a:lnSpc>
                <a:spcPts val="4072"/>
              </a:lnSpc>
              <a:buFont typeface="Arial"/>
              <a:buChar char="•"/>
            </a:pPr>
            <a:r>
              <a:rPr lang="en-US" sz="313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Displayed using:</a:t>
            </a:r>
          </a:p>
          <a:p>
            <a:pPr algn="l" marL="1352861" indent="-450954" lvl="2">
              <a:lnSpc>
                <a:spcPts val="4072"/>
              </a:lnSpc>
              <a:buFont typeface="Arial"/>
              <a:buChar char="⚬"/>
            </a:pPr>
            <a:r>
              <a:rPr lang="en-US" sz="313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shap.plots.bar() for horizontal contribution graph</a:t>
            </a:r>
          </a:p>
          <a:p>
            <a:pPr algn="l" marL="1352861" indent="-450954" lvl="2">
              <a:lnSpc>
                <a:spcPts val="4072"/>
              </a:lnSpc>
              <a:buFont typeface="Arial"/>
              <a:buChar char="⚬"/>
            </a:pPr>
            <a:r>
              <a:rPr lang="en-US" sz="313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Color-coded to show positive (red) and negative (blue) impacts</a:t>
            </a:r>
          </a:p>
          <a:p>
            <a:pPr algn="l">
              <a:lnSpc>
                <a:spcPts val="4072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000614" y="2491876"/>
            <a:ext cx="7145074" cy="4376699"/>
          </a:xfrm>
          <a:custGeom>
            <a:avLst/>
            <a:gdLst/>
            <a:ahLst/>
            <a:cxnLst/>
            <a:rect r="r" b="b" t="t" l="l"/>
            <a:pathLst>
              <a:path h="4376699" w="7145074">
                <a:moveTo>
                  <a:pt x="0" y="0"/>
                </a:moveTo>
                <a:lnTo>
                  <a:pt x="7145074" y="0"/>
                </a:lnTo>
                <a:lnTo>
                  <a:pt x="7145074" y="4376699"/>
                </a:lnTo>
                <a:lnTo>
                  <a:pt x="0" y="43766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45" t="0" r="-104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79378" y="637247"/>
            <a:ext cx="12445587" cy="93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51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🔍 Step 5: Model Explainability (SHAP)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569188" y="6955116"/>
            <a:ext cx="3690112" cy="36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3"/>
              </a:lnSpc>
            </a:pPr>
            <a:r>
              <a:rPr lang="en-US" sz="223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fg - Example of SHAP Graph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a rounded gradient shape" id="2" name="Freeform 2"/>
          <p:cNvSpPr/>
          <p:nvPr/>
        </p:nvSpPr>
        <p:spPr>
          <a:xfrm flipH="false" flipV="false" rot="0">
            <a:off x="7728294" y="-6255059"/>
            <a:ext cx="15350424" cy="15350424"/>
          </a:xfrm>
          <a:custGeom>
            <a:avLst/>
            <a:gdLst/>
            <a:ahLst/>
            <a:cxnLst/>
            <a:rect b="b" l="l" r="r" t="t"/>
            <a:pathLst>
              <a:path h="15350424" w="15350424">
                <a:moveTo>
                  <a:pt x="0" y="0"/>
                </a:moveTo>
                <a:lnTo>
                  <a:pt x="15350424" y="0"/>
                </a:lnTo>
                <a:lnTo>
                  <a:pt x="15350424" y="15350424"/>
                </a:lnTo>
                <a:lnTo>
                  <a:pt x="0" y="15350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0" l="0" r="0" t="0"/>
            </a:stretch>
          </a:blipFill>
        </p:spPr>
      </p:sp>
      <p:sp>
        <p:nvSpPr>
          <p:cNvPr id="3" name="Freeform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6557517" y="-4415188"/>
            <a:ext cx="18963665" cy="18299937"/>
          </a:xfrm>
          <a:custGeom>
            <a:avLst/>
            <a:gdLst/>
            <a:ahLst/>
            <a:cxnLst/>
            <a:rect b="b" l="l" r="r" t="t"/>
            <a:pathLst>
              <a:path h="18299937" w="18963665">
                <a:moveTo>
                  <a:pt x="0" y="0"/>
                </a:moveTo>
                <a:lnTo>
                  <a:pt x="18963665" y="0"/>
                </a:lnTo>
                <a:lnTo>
                  <a:pt x="18963665" y="18299937"/>
                </a:lnTo>
                <a:lnTo>
                  <a:pt x="0" y="182999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</a:blip>
            <a:stretch>
              <a:fillRect b="0" l="0" r="0" t="0"/>
            </a:stretch>
          </a:blipFill>
        </p:spPr>
      </p:sp>
      <p:pic>
        <p:nvPicPr>
          <p:cNvPr id="4" name="Picture 4">
            <a:hlinkClick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"/>
          <a:srcRect b="144" l="68" r="99" t="237"/>
          <a:stretch>
            <a:fillRect/>
          </a:stretch>
        </p:blipFill>
        <p:spPr>
          <a:xfrm flipH="false" flipV="false" rot="0">
            <a:off x="12620347" y="3225930"/>
            <a:ext cx="5241034" cy="3835140"/>
          </a:xfrm>
          <a:prstGeom prst="rect">
            <a:avLst/>
          </a:prstGeom>
        </p:spPr>
      </p:pic>
      <p:sp>
        <p:nvSpPr>
          <p:cNvPr id="5" name="TextBox 5"/>
          <p:cNvSpPr txBox="true"/>
          <p:nvPr/>
        </p:nvSpPr>
        <p:spPr>
          <a:xfrm rot="0">
            <a:off x="852527" y="2649774"/>
            <a:ext cx="10910793" cy="5362922"/>
          </a:xfrm>
          <a:prstGeom prst="rect">
            <a:avLst/>
          </a:prstGeom>
        </p:spPr>
        <p:txBody>
          <a:bodyPr anchor="t" bIns="0" lIns="0" rIns="0" rtlCol="false" tIns="0">
            <a:spAutoFit/>
          </a:bodyPr>
          <a:lstStyle/>
          <a:p>
            <a:pPr algn="just" indent="-388620" lvl="1" marL="777240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Streamlit CLI:</a:t>
            </a:r>
          </a:p>
          <a:p>
            <a:pPr algn="just" indent="-518160" lvl="2" marL="1554480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App launched with streamlit run app.py</a:t>
            </a:r>
          </a:p>
          <a:p>
            <a:pPr algn="just" indent="-388620" lvl="1" marL="777240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Ngrok Tunnel:</a:t>
            </a:r>
          </a:p>
          <a:p>
            <a:pPr algn="just" indent="-489374" lvl="2" marL="1468122">
              <a:lnSpc>
                <a:spcPts val="4080"/>
              </a:lnSpc>
              <a:buFont typeface="Arial"/>
              <a:buChar char="⚬"/>
            </a:pPr>
            <a:r>
              <a:rPr lang="en-US" sz="34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Generated a public URL via pyngrok for external users to access without local server setup</a:t>
            </a:r>
          </a:p>
          <a:p>
            <a:pPr algn="just" indent="-388620" lvl="1" marL="777240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Batch Prediction:</a:t>
            </a:r>
          </a:p>
          <a:p>
            <a:pPr algn="just" indent="-518160" lvl="2" marL="1554480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CSV file upload option for multiple employee evaluations</a:t>
            </a:r>
          </a:p>
          <a:p>
            <a:pPr algn="just" indent="-518160" lvl="2" marL="1554480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Downloadable CSV with predicted classes</a:t>
            </a:r>
          </a:p>
          <a:p>
            <a:pPr algn="ctr">
              <a:lnSpc>
                <a:spcPts val="4320"/>
              </a:lnSpc>
            </a:pPr>
          </a:p>
        </p:txBody>
      </p:sp>
      <p:sp>
        <p:nvSpPr>
          <p:cNvPr id="6" name="TextBox 6"/>
          <p:cNvSpPr txBox="true"/>
          <p:nvPr/>
        </p:nvSpPr>
        <p:spPr>
          <a:xfrm rot="0">
            <a:off x="-2480296" y="866775"/>
            <a:ext cx="13115248" cy="986958"/>
          </a:xfrm>
          <a:prstGeom prst="rect">
            <a:avLst/>
          </a:prstGeom>
        </p:spPr>
        <p:txBody>
          <a:bodyPr anchor="t" bIns="0" lIns="0" rIns="0" rtlCol="false" tIns="0">
            <a:spAutoFit/>
          </a:bodyPr>
          <a:lstStyle/>
          <a:p>
            <a:pPr algn="ctr">
              <a:lnSpc>
                <a:spcPts val="8219"/>
              </a:lnSpc>
            </a:pPr>
            <a:r>
              <a:rPr lang="en-US" sz="547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🚀 Step 6: Deployment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video>
              <p:cMediaNode vol="0">
                <p:cTn display="false" fill="hold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D0E0">
                <a:alpha val="100000"/>
              </a:srgbClr>
            </a:gs>
            <a:gs pos="50000">
              <a:srgbClr val="C6A4BF">
                <a:alpha val="55000"/>
              </a:srgbClr>
            </a:gs>
            <a:gs pos="100000">
              <a:srgbClr val="EAA86B">
                <a:alpha val="55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85058" y="1413924"/>
            <a:ext cx="15574242" cy="7631014"/>
            <a:chOff x="0" y="0"/>
            <a:chExt cx="20765657" cy="10174686"/>
          </a:xfrm>
        </p:grpSpPr>
        <p:grpSp>
          <p:nvGrpSpPr>
            <p:cNvPr id="3" name="Group 3"/>
            <p:cNvGrpSpPr/>
            <p:nvPr/>
          </p:nvGrpSpPr>
          <p:grpSpPr>
            <a:xfrm rot="0">
              <a:off x="0" y="0"/>
              <a:ext cx="20765657" cy="10174686"/>
              <a:chOff x="0" y="0"/>
              <a:chExt cx="10059819" cy="4929076"/>
            </a:xfrm>
          </p:grpSpPr>
          <p:sp>
            <p:nvSpPr>
              <p:cNvPr id="4" name="Freeform 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false" flipV="false" rot="0">
                <a:off x="0" y="0"/>
                <a:ext cx="10059819" cy="4929076"/>
              </a:xfrm>
              <a:custGeom>
                <a:avLst/>
                <a:gdLst/>
                <a:ahLst/>
                <a:cxnLst/>
                <a:rect b="b" l="l" r="r" t="t"/>
                <a:pathLst>
                  <a:path h="4929076" w="10059819">
                    <a:moveTo>
                      <a:pt x="9935359" y="4929075"/>
                    </a:moveTo>
                    <a:lnTo>
                      <a:pt x="124460" y="4929075"/>
                    </a:lnTo>
                    <a:cubicBezTo>
                      <a:pt x="55880" y="4929075"/>
                      <a:pt x="0" y="4873196"/>
                      <a:pt x="0" y="480461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9935359" y="0"/>
                    </a:lnTo>
                    <a:cubicBezTo>
                      <a:pt x="10003939" y="0"/>
                      <a:pt x="10059819" y="55880"/>
                      <a:pt x="10059819" y="124460"/>
                    </a:cubicBezTo>
                    <a:lnTo>
                      <a:pt x="10059819" y="4804616"/>
                    </a:lnTo>
                    <a:cubicBezTo>
                      <a:pt x="10059819" y="4873196"/>
                      <a:pt x="10003939" y="4929076"/>
                      <a:pt x="9935359" y="4929076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0">
              <a:off x="697356" y="617644"/>
              <a:ext cx="19428041" cy="8939398"/>
              <a:chOff x="0" y="0"/>
              <a:chExt cx="18447439" cy="8488195"/>
            </a:xfrm>
          </p:grpSpPr>
          <p:pic>
            <p:nvPicPr>
              <p:cNvPr id="6" name="Picture 6"/>
              <p:cNvPicPr>
                <a:picLocks noChangeAspect="true"/>
              </p:cNvPicPr>
              <p:nvPr/>
            </p:nvPicPr>
            <p:blipFill>
              <a:blip r:embed="rId2"/>
              <a:srcRect b="44" t="44"/>
              <a:stretch>
                <a:fillRect/>
              </a:stretch>
            </p:blipFill>
            <p:spPr>
              <a:xfrm flipH="false" flipV="false">
                <a:off x="0" y="0"/>
                <a:ext cx="18447439" cy="8488195"/>
              </a:xfrm>
              <a:prstGeom prst="rect">
                <a:avLst/>
              </a:prstGeom>
            </p:spPr>
          </p:pic>
        </p:grpSp>
      </p:grpSp>
      <p:sp>
        <p:nvSpPr>
          <p:cNvPr id="7" name="TextBox 7"/>
          <p:cNvSpPr txBox="true"/>
          <p:nvPr/>
        </p:nvSpPr>
        <p:spPr>
          <a:xfrm rot="0">
            <a:off x="884291" y="423326"/>
            <a:ext cx="5465641" cy="990598"/>
          </a:xfrm>
          <a:prstGeom prst="rect">
            <a:avLst/>
          </a:prstGeom>
        </p:spPr>
        <p:txBody>
          <a:bodyPr anchor="t" bIns="0" lIns="0" rIns="0" rtlCol="false" t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5500">
                <a:solidFill>
                  <a:srgbClr val="000000"/>
                </a:solidFill>
                <a:latin typeface="TAN Mon Cheri"/>
                <a:ea typeface="TAN Mon Cheri"/>
                <a:cs typeface="TAN Mon Cheri"/>
                <a:sym typeface="TAN Mon Cheri"/>
              </a:rPr>
              <a:t>RESULTS</a:t>
            </a:r>
          </a:p>
        </p:txBody>
      </p:sp>
      <p:sp>
        <p:nvSpPr>
          <p:cNvPr id="8" name="TextBox 8"/>
          <p:cNvSpPr txBox="true"/>
          <p:nvPr/>
        </p:nvSpPr>
        <p:spPr>
          <a:xfrm rot="0">
            <a:off x="8479250" y="8968739"/>
            <a:ext cx="3881034" cy="502923"/>
          </a:xfrm>
          <a:prstGeom prst="rect">
            <a:avLst/>
          </a:prstGeom>
        </p:spPr>
        <p:txBody>
          <a:bodyPr anchor="t" bIns="0" lIns="0" rIns="0" rtlCol="false" t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8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fg 2 - Output Image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D0E0">
                <a:alpha val="100000"/>
              </a:srgbClr>
            </a:gs>
            <a:gs pos="50000">
              <a:srgbClr val="C6A4BF">
                <a:alpha val="55000"/>
              </a:srgbClr>
            </a:gs>
            <a:gs pos="100000">
              <a:srgbClr val="EAA86B">
                <a:alpha val="55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82597" y="1914181"/>
            <a:ext cx="5299328" cy="5339780"/>
            <a:chOff x="0" y="0"/>
            <a:chExt cx="3949331" cy="3979478"/>
          </a:xfrm>
        </p:grpSpPr>
        <p:sp>
          <p:nvSpPr>
            <p:cNvPr id="3" name="Freeform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3949331" cy="3979478"/>
            </a:xfrm>
            <a:custGeom>
              <a:avLst/>
              <a:gdLst/>
              <a:ahLst/>
              <a:cxnLst/>
              <a:rect b="b" l="l" r="r" t="t"/>
              <a:pathLst>
                <a:path h="3979478" w="3949331">
                  <a:moveTo>
                    <a:pt x="3824871" y="3979478"/>
                  </a:moveTo>
                  <a:lnTo>
                    <a:pt x="124460" y="3979478"/>
                  </a:lnTo>
                  <a:cubicBezTo>
                    <a:pt x="55880" y="3979478"/>
                    <a:pt x="0" y="3923598"/>
                    <a:pt x="0" y="38550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24871" y="0"/>
                  </a:lnTo>
                  <a:cubicBezTo>
                    <a:pt x="3893451" y="0"/>
                    <a:pt x="3949331" y="55880"/>
                    <a:pt x="3949331" y="124460"/>
                  </a:cubicBezTo>
                  <a:lnTo>
                    <a:pt x="3949331" y="3855018"/>
                  </a:lnTo>
                  <a:cubicBezTo>
                    <a:pt x="3949331" y="3923598"/>
                    <a:pt x="3893451" y="3979478"/>
                    <a:pt x="3824871" y="3979478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 flipH="false" flipV="false" rot="0">
            <a:off x="1255624" y="2200402"/>
            <a:ext cx="4797122" cy="4923669"/>
          </a:xfrm>
          <a:custGeom>
            <a:avLst/>
            <a:gdLst/>
            <a:ahLst/>
            <a:cxnLst/>
            <a:rect b="b" l="l" r="r" t="t"/>
            <a:pathLst>
              <a:path h="4923669" w="4797122">
                <a:moveTo>
                  <a:pt x="0" y="0"/>
                </a:moveTo>
                <a:lnTo>
                  <a:pt x="4797122" y="0"/>
                </a:lnTo>
                <a:lnTo>
                  <a:pt x="4797122" y="4923669"/>
                </a:lnTo>
                <a:lnTo>
                  <a:pt x="0" y="49236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0" l="-4752" r="-6884" t="0"/>
            </a:stretch>
          </a:blipFill>
        </p:spPr>
      </p:sp>
      <p:sp>
        <p:nvSpPr>
          <p:cNvPr id="5" name="TextBox 5"/>
          <p:cNvSpPr txBox="true"/>
          <p:nvPr/>
        </p:nvSpPr>
        <p:spPr>
          <a:xfrm rot="0">
            <a:off x="2458534" y="7432410"/>
            <a:ext cx="3363754" cy="363868"/>
          </a:xfrm>
          <a:prstGeom prst="rect">
            <a:avLst/>
          </a:prstGeom>
        </p:spPr>
        <p:txBody>
          <a:bodyPr anchor="t" bIns="0" lIns="0" rIns="0" rtlCol="false" tIns="0">
            <a:spAutoFit/>
          </a:bodyPr>
          <a:lstStyle/>
          <a:p>
            <a:pPr algn="l">
              <a:lnSpc>
                <a:spcPts val="3019"/>
              </a:lnSpc>
            </a:pPr>
            <a:r>
              <a:rPr lang="en-US" sz="201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fg 3 - Model Comparison</a:t>
            </a:r>
          </a:p>
        </p:txBody>
      </p:sp>
      <p:grpSp>
        <p:nvGrpSpPr>
          <p:cNvPr id="6" name="Group 6"/>
          <p:cNvGrpSpPr/>
          <p:nvPr/>
        </p:nvGrpSpPr>
        <p:grpSpPr>
          <a:xfrm rot="0">
            <a:off x="6618583" y="2209914"/>
            <a:ext cx="5318865" cy="5044047"/>
            <a:chOff x="0" y="0"/>
            <a:chExt cx="7091820" cy="6725396"/>
          </a:xfrm>
        </p:grpSpPr>
        <p:grpSp>
          <p:nvGrpSpPr>
            <p:cNvPr id="7" name="Group 7"/>
            <p:cNvGrpSpPr/>
            <p:nvPr/>
          </p:nvGrpSpPr>
          <p:grpSpPr>
            <a:xfrm rot="0">
              <a:off x="0" y="0"/>
              <a:ext cx="3372213" cy="3136249"/>
              <a:chOff x="0" y="0"/>
              <a:chExt cx="8828996" cy="8211205"/>
            </a:xfrm>
          </p:grpSpPr>
          <p:sp>
            <p:nvSpPr>
              <p:cNvPr id="8" name="Freeform 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false" flipV="false" rot="0">
                <a:off x="0" y="0"/>
                <a:ext cx="8828996" cy="8211205"/>
              </a:xfrm>
              <a:custGeom>
                <a:avLst/>
                <a:gdLst/>
                <a:ahLst/>
                <a:cxnLst/>
                <a:rect b="b" l="l" r="r" t="t"/>
                <a:pathLst>
                  <a:path h="8211205" w="8828996">
                    <a:moveTo>
                      <a:pt x="8704535" y="8211205"/>
                    </a:moveTo>
                    <a:lnTo>
                      <a:pt x="124460" y="8211205"/>
                    </a:lnTo>
                    <a:cubicBezTo>
                      <a:pt x="55880" y="8211205"/>
                      <a:pt x="0" y="8155325"/>
                      <a:pt x="0" y="808674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704536" y="0"/>
                    </a:lnTo>
                    <a:cubicBezTo>
                      <a:pt x="8773116" y="0"/>
                      <a:pt x="8828996" y="55880"/>
                      <a:pt x="8828996" y="124460"/>
                    </a:cubicBezTo>
                    <a:lnTo>
                      <a:pt x="8828996" y="8086745"/>
                    </a:lnTo>
                    <a:cubicBezTo>
                      <a:pt x="8828996" y="8155325"/>
                      <a:pt x="8773116" y="8211205"/>
                      <a:pt x="8704536" y="8211205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0">
              <a:off x="177079" y="284037"/>
              <a:ext cx="3018055" cy="2568176"/>
              <a:chOff x="0" y="0"/>
              <a:chExt cx="3018055" cy="2568176"/>
            </a:xfrm>
          </p:grpSpPr>
          <p:pic>
            <p:nvPicPr>
              <p:cNvPr id="10" name="Picture 10"/>
              <p:cNvPicPr>
                <a:picLocks noChangeAspect="true"/>
              </p:cNvPicPr>
              <p:nvPr/>
            </p:nvPicPr>
            <p:blipFill>
              <a:blip r:embed="rId3"/>
              <a:srcRect l="82" r="82"/>
              <a:stretch>
                <a:fillRect/>
              </a:stretch>
            </p:blipFill>
            <p:spPr>
              <a:xfrm flipH="false" flipV="false">
                <a:off x="0" y="0"/>
                <a:ext cx="3018055" cy="2568176"/>
              </a:xfrm>
              <a:prstGeom prst="rect">
                <a:avLst/>
              </a:prstGeom>
            </p:spPr>
          </p:pic>
        </p:grpSp>
        <p:grpSp>
          <p:nvGrpSpPr>
            <p:cNvPr id="11" name="Group 11"/>
            <p:cNvGrpSpPr/>
            <p:nvPr/>
          </p:nvGrpSpPr>
          <p:grpSpPr>
            <a:xfrm rot="0">
              <a:off x="3719607" y="0"/>
              <a:ext cx="3372213" cy="3136249"/>
              <a:chOff x="0" y="0"/>
              <a:chExt cx="8828996" cy="8211205"/>
            </a:xfrm>
          </p:grpSpPr>
          <p:sp>
            <p:nvSpPr>
              <p:cNvPr id="12" name="Freeform 1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false" flipV="false" rot="0">
                <a:off x="0" y="0"/>
                <a:ext cx="8828996" cy="8211205"/>
              </a:xfrm>
              <a:custGeom>
                <a:avLst/>
                <a:gdLst/>
                <a:ahLst/>
                <a:cxnLst/>
                <a:rect b="b" l="l" r="r" t="t"/>
                <a:pathLst>
                  <a:path h="8211205" w="8828996">
                    <a:moveTo>
                      <a:pt x="8704535" y="8211205"/>
                    </a:moveTo>
                    <a:lnTo>
                      <a:pt x="124460" y="8211205"/>
                    </a:lnTo>
                    <a:cubicBezTo>
                      <a:pt x="55880" y="8211205"/>
                      <a:pt x="0" y="8155325"/>
                      <a:pt x="0" y="808674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704536" y="0"/>
                    </a:lnTo>
                    <a:cubicBezTo>
                      <a:pt x="8773116" y="0"/>
                      <a:pt x="8828996" y="55880"/>
                      <a:pt x="8828996" y="124460"/>
                    </a:cubicBezTo>
                    <a:lnTo>
                      <a:pt x="8828996" y="8086745"/>
                    </a:lnTo>
                    <a:cubicBezTo>
                      <a:pt x="8828996" y="8155325"/>
                      <a:pt x="8773116" y="8211205"/>
                      <a:pt x="8704536" y="8211205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0">
              <a:off x="3896686" y="284037"/>
              <a:ext cx="3018055" cy="2568176"/>
              <a:chOff x="0" y="0"/>
              <a:chExt cx="3018055" cy="2568176"/>
            </a:xfrm>
          </p:grpSpPr>
          <p:pic>
            <p:nvPicPr>
              <p:cNvPr id="14" name="Picture 14"/>
              <p:cNvPicPr>
                <a:picLocks noChangeAspect="true"/>
              </p:cNvPicPr>
              <p:nvPr/>
            </p:nvPicPr>
            <p:blipFill>
              <a:blip r:embed="rId4"/>
              <a:srcRect l="305" r="305"/>
              <a:stretch>
                <a:fillRect/>
              </a:stretch>
            </p:blipFill>
            <p:spPr>
              <a:xfrm flipH="false" flipV="false">
                <a:off x="0" y="0"/>
                <a:ext cx="3018055" cy="2568176"/>
              </a:xfrm>
              <a:prstGeom prst="rect">
                <a:avLst/>
              </a:prstGeom>
            </p:spPr>
          </p:pic>
        </p:grpSp>
        <p:sp>
          <p:nvSpPr>
            <p:cNvPr id="15" name="AutoShape 15"/>
            <p:cNvSpPr/>
            <p:nvPr/>
          </p:nvSpPr>
          <p:spPr>
            <a:xfrm flipV="true">
              <a:off x="3159359" y="1586382"/>
              <a:ext cx="779172" cy="0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len="sm" type="none" w="sm"/>
              <a:tailEnd len="sm" type="arrow" w="med"/>
            </a:ln>
          </p:spPr>
        </p:sp>
        <p:grpSp>
          <p:nvGrpSpPr>
            <p:cNvPr id="16" name="Group 16"/>
            <p:cNvGrpSpPr/>
            <p:nvPr/>
          </p:nvGrpSpPr>
          <p:grpSpPr>
            <a:xfrm rot="0">
              <a:off x="0" y="3589146"/>
              <a:ext cx="3372213" cy="3136249"/>
              <a:chOff x="0" y="0"/>
              <a:chExt cx="8828996" cy="8211205"/>
            </a:xfrm>
          </p:grpSpPr>
          <p:sp>
            <p:nvSpPr>
              <p:cNvPr id="17" name="Freeform 1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false" flipV="false" rot="0">
                <a:off x="0" y="0"/>
                <a:ext cx="8828996" cy="8211205"/>
              </a:xfrm>
              <a:custGeom>
                <a:avLst/>
                <a:gdLst/>
                <a:ahLst/>
                <a:cxnLst/>
                <a:rect b="b" l="l" r="r" t="t"/>
                <a:pathLst>
                  <a:path h="8211205" w="8828996">
                    <a:moveTo>
                      <a:pt x="8704535" y="8211205"/>
                    </a:moveTo>
                    <a:lnTo>
                      <a:pt x="124460" y="8211205"/>
                    </a:lnTo>
                    <a:cubicBezTo>
                      <a:pt x="55880" y="8211205"/>
                      <a:pt x="0" y="8155325"/>
                      <a:pt x="0" y="808674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704536" y="0"/>
                    </a:lnTo>
                    <a:cubicBezTo>
                      <a:pt x="8773116" y="0"/>
                      <a:pt x="8828996" y="55880"/>
                      <a:pt x="8828996" y="124460"/>
                    </a:cubicBezTo>
                    <a:lnTo>
                      <a:pt x="8828996" y="8086745"/>
                    </a:lnTo>
                    <a:cubicBezTo>
                      <a:pt x="8828996" y="8155325"/>
                      <a:pt x="8773116" y="8211205"/>
                      <a:pt x="8704536" y="8211205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 rot="0">
              <a:off x="177079" y="3873183"/>
              <a:ext cx="3018055" cy="2568176"/>
              <a:chOff x="0" y="0"/>
              <a:chExt cx="3018055" cy="2568176"/>
            </a:xfrm>
          </p:grpSpPr>
          <p:pic>
            <p:nvPicPr>
              <p:cNvPr id="19" name="Picture 19"/>
              <p:cNvPicPr>
                <a:picLocks noChangeAspect="true"/>
              </p:cNvPicPr>
              <p:nvPr/>
            </p:nvPicPr>
            <p:blipFill>
              <a:blip r:embed="rId5"/>
              <a:srcRect l="161" r="161"/>
              <a:stretch>
                <a:fillRect/>
              </a:stretch>
            </p:blipFill>
            <p:spPr>
              <a:xfrm flipH="false" flipV="false">
                <a:off x="0" y="0"/>
                <a:ext cx="3018055" cy="2568176"/>
              </a:xfrm>
              <a:prstGeom prst="rect">
                <a:avLst/>
              </a:prstGeom>
            </p:spPr>
          </p:pic>
        </p:grpSp>
        <p:grpSp>
          <p:nvGrpSpPr>
            <p:cNvPr id="20" name="Group 20"/>
            <p:cNvGrpSpPr/>
            <p:nvPr/>
          </p:nvGrpSpPr>
          <p:grpSpPr>
            <a:xfrm rot="0">
              <a:off x="3719607" y="3589146"/>
              <a:ext cx="3372213" cy="3136249"/>
              <a:chOff x="0" y="0"/>
              <a:chExt cx="8828996" cy="8211205"/>
            </a:xfrm>
          </p:grpSpPr>
          <p:sp>
            <p:nvSpPr>
              <p:cNvPr id="21" name="Freeform 2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false" flipV="false" rot="0">
                <a:off x="0" y="0"/>
                <a:ext cx="8828996" cy="8211205"/>
              </a:xfrm>
              <a:custGeom>
                <a:avLst/>
                <a:gdLst/>
                <a:ahLst/>
                <a:cxnLst/>
                <a:rect b="b" l="l" r="r" t="t"/>
                <a:pathLst>
                  <a:path h="8211205" w="8828996">
                    <a:moveTo>
                      <a:pt x="8704535" y="8211205"/>
                    </a:moveTo>
                    <a:lnTo>
                      <a:pt x="124460" y="8211205"/>
                    </a:lnTo>
                    <a:cubicBezTo>
                      <a:pt x="55880" y="8211205"/>
                      <a:pt x="0" y="8155325"/>
                      <a:pt x="0" y="808674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704536" y="0"/>
                    </a:lnTo>
                    <a:cubicBezTo>
                      <a:pt x="8773116" y="0"/>
                      <a:pt x="8828996" y="55880"/>
                      <a:pt x="8828996" y="124460"/>
                    </a:cubicBezTo>
                    <a:lnTo>
                      <a:pt x="8828996" y="8086745"/>
                    </a:lnTo>
                    <a:cubicBezTo>
                      <a:pt x="8828996" y="8155325"/>
                      <a:pt x="8773116" y="8211205"/>
                      <a:pt x="8704536" y="8211205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 rot="0">
              <a:off x="3896686" y="3873183"/>
              <a:ext cx="3018055" cy="2568176"/>
              <a:chOff x="0" y="0"/>
              <a:chExt cx="3018055" cy="2568176"/>
            </a:xfrm>
          </p:grpSpPr>
          <p:pic>
            <p:nvPicPr>
              <p:cNvPr id="23" name="Picture 23"/>
              <p:cNvPicPr>
                <a:picLocks noChangeAspect="true"/>
              </p:cNvPicPr>
              <p:nvPr/>
            </p:nvPicPr>
            <p:blipFill>
              <a:blip r:embed="rId6"/>
              <a:srcRect l="123" r="123"/>
              <a:stretch>
                <a:fillRect/>
              </a:stretch>
            </p:blipFill>
            <p:spPr>
              <a:xfrm flipH="false" flipV="false">
                <a:off x="0" y="0"/>
                <a:ext cx="3018055" cy="2568176"/>
              </a:xfrm>
              <a:prstGeom prst="rect">
                <a:avLst/>
              </a:prstGeom>
            </p:spPr>
          </p:pic>
        </p:grpSp>
        <p:sp>
          <p:nvSpPr>
            <p:cNvPr id="24" name="AutoShape 24"/>
            <p:cNvSpPr/>
            <p:nvPr/>
          </p:nvSpPr>
          <p:spPr>
            <a:xfrm>
              <a:off x="3159359" y="5175528"/>
              <a:ext cx="779172" cy="0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len="sm" type="none" w="sm"/>
              <a:tailEnd len="sm" type="arrow" w="med"/>
            </a:ln>
          </p:spPr>
        </p:sp>
      </p:grpSp>
      <p:sp>
        <p:nvSpPr>
          <p:cNvPr id="25" name="TextBox 25"/>
          <p:cNvSpPr txBox="true"/>
          <p:nvPr/>
        </p:nvSpPr>
        <p:spPr>
          <a:xfrm rot="0">
            <a:off x="7608143" y="7432410"/>
            <a:ext cx="3339745" cy="363868"/>
          </a:xfrm>
          <a:prstGeom prst="rect">
            <a:avLst/>
          </a:prstGeom>
        </p:spPr>
        <p:txBody>
          <a:bodyPr anchor="t" bIns="0" lIns="0" rIns="0" rtlCol="false" tIns="0">
            <a:spAutoFit/>
          </a:bodyPr>
          <a:lstStyle/>
          <a:p>
            <a:pPr algn="l">
              <a:lnSpc>
                <a:spcPts val="3019"/>
              </a:lnSpc>
            </a:pPr>
            <a:r>
              <a:rPr lang="en-US" sz="201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fg 4 - Outliner Removing</a:t>
            </a:r>
          </a:p>
        </p:txBody>
      </p:sp>
      <p:sp>
        <p:nvSpPr>
          <p:cNvPr id="26" name="TextBox 26"/>
          <p:cNvSpPr txBox="true"/>
          <p:nvPr/>
        </p:nvSpPr>
        <p:spPr>
          <a:xfrm rot="0">
            <a:off x="343141" y="628994"/>
            <a:ext cx="5709605" cy="1047062"/>
          </a:xfrm>
          <a:prstGeom prst="rect">
            <a:avLst/>
          </a:prstGeom>
        </p:spPr>
        <p:txBody>
          <a:bodyPr anchor="t" bIns="0" lIns="0" rIns="0" rtlCol="false" tIns="0">
            <a:spAutoFit/>
          </a:bodyPr>
          <a:lstStyle/>
          <a:p>
            <a:pPr algn="ctr">
              <a:lnSpc>
                <a:spcPts val="8618"/>
              </a:lnSpc>
            </a:pPr>
            <a:r>
              <a:rPr lang="en-US" sz="5745">
                <a:solidFill>
                  <a:srgbClr val="000000"/>
                </a:solidFill>
                <a:latin typeface="TAN Mon Cheri"/>
                <a:ea typeface="TAN Mon Cheri"/>
                <a:cs typeface="TAN Mon Cheri"/>
                <a:sym typeface="TAN Mon Cheri"/>
              </a:rPr>
              <a:t>RESULTS</a:t>
            </a:r>
          </a:p>
        </p:txBody>
      </p:sp>
      <p:grpSp>
        <p:nvGrpSpPr>
          <p:cNvPr id="27" name="Group 27"/>
          <p:cNvGrpSpPr/>
          <p:nvPr/>
        </p:nvGrpSpPr>
        <p:grpSpPr>
          <a:xfrm rot="0">
            <a:off x="12063866" y="3572445"/>
            <a:ext cx="6112427" cy="3681516"/>
            <a:chOff x="0" y="0"/>
            <a:chExt cx="21337754" cy="12851734"/>
          </a:xfrm>
        </p:grpSpPr>
        <p:sp>
          <p:nvSpPr>
            <p:cNvPr id="28" name="Freeform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1337755" cy="12851733"/>
            </a:xfrm>
            <a:custGeom>
              <a:avLst/>
              <a:gdLst/>
              <a:ahLst/>
              <a:cxnLst/>
              <a:rect b="b" l="l" r="r" t="t"/>
              <a:pathLst>
                <a:path h="12851733" w="21337755">
                  <a:moveTo>
                    <a:pt x="21213294" y="12851733"/>
                  </a:moveTo>
                  <a:lnTo>
                    <a:pt x="124460" y="12851733"/>
                  </a:lnTo>
                  <a:cubicBezTo>
                    <a:pt x="55880" y="12851733"/>
                    <a:pt x="0" y="12795854"/>
                    <a:pt x="0" y="127272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213294" y="0"/>
                  </a:lnTo>
                  <a:cubicBezTo>
                    <a:pt x="21281875" y="0"/>
                    <a:pt x="21337755" y="55880"/>
                    <a:pt x="21337755" y="124460"/>
                  </a:cubicBezTo>
                  <a:lnTo>
                    <a:pt x="21337755" y="12727274"/>
                  </a:lnTo>
                  <a:cubicBezTo>
                    <a:pt x="21337755" y="12795854"/>
                    <a:pt x="21281875" y="12851733"/>
                    <a:pt x="21213294" y="12851733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</p:spPr>
        </p:sp>
      </p:grpSp>
      <p:grpSp>
        <p:nvGrpSpPr>
          <p:cNvPr id="29" name="Group 29"/>
          <p:cNvGrpSpPr/>
          <p:nvPr/>
        </p:nvGrpSpPr>
        <p:grpSpPr>
          <a:xfrm rot="0">
            <a:off x="12154459" y="3731712"/>
            <a:ext cx="5940031" cy="3306169"/>
            <a:chOff x="0" y="0"/>
            <a:chExt cx="7920041" cy="4408226"/>
          </a:xfrm>
        </p:grpSpPr>
        <p:pic>
          <p:nvPicPr>
            <p:cNvPr id="30" name="Picture 30"/>
            <p:cNvPicPr>
              <a:picLocks noChangeAspect="true"/>
            </p:cNvPicPr>
            <p:nvPr/>
          </p:nvPicPr>
          <p:blipFill>
            <a:blip r:embed="rId7"/>
            <a:srcRect l="139" r="139"/>
            <a:stretch>
              <a:fillRect/>
            </a:stretch>
          </p:blipFill>
          <p:spPr>
            <a:xfrm flipH="false" flipV="false">
              <a:off x="0" y="0"/>
              <a:ext cx="7920041" cy="4408226"/>
            </a:xfrm>
            <a:prstGeom prst="rect">
              <a:avLst/>
            </a:prstGeom>
          </p:spPr>
        </p:pic>
      </p:grpSp>
      <p:sp>
        <p:nvSpPr>
          <p:cNvPr id="31" name="TextBox 31"/>
          <p:cNvSpPr txBox="true"/>
          <p:nvPr/>
        </p:nvSpPr>
        <p:spPr>
          <a:xfrm rot="0">
            <a:off x="13919555" y="7432410"/>
            <a:ext cx="3339745" cy="361455"/>
          </a:xfrm>
          <a:prstGeom prst="rect">
            <a:avLst/>
          </a:prstGeom>
        </p:spPr>
        <p:txBody>
          <a:bodyPr anchor="t" bIns="0" lIns="0" rIns="0" rtlCol="false" tIns="0">
            <a:spAutoFit/>
          </a:bodyPr>
          <a:lstStyle/>
          <a:p>
            <a:pPr algn="l">
              <a:lnSpc>
                <a:spcPts val="3019"/>
              </a:lnSpc>
            </a:pPr>
            <a:r>
              <a:rPr lang="en-US" sz="201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fg 5 - SHAP grah</a:t>
            </a:r>
          </a:p>
        </p:txBody>
      </p:sp>
      <p:sp>
        <p:nvSpPr>
          <p:cNvPr id="32" name="TextBox 32"/>
          <p:cNvSpPr txBox="true"/>
          <p:nvPr/>
        </p:nvSpPr>
        <p:spPr>
          <a:xfrm rot="0">
            <a:off x="-1738525" y="8454151"/>
            <a:ext cx="21765049" cy="476275"/>
          </a:xfrm>
          <a:prstGeom prst="rect">
            <a:avLst/>
          </a:prstGeom>
        </p:spPr>
        <p:txBody>
          <a:bodyPr anchor="t" bIns="0" lIns="0" rIns="0" rtlCol="false" tIns="0">
            <a:spAutoFit/>
          </a:bodyPr>
          <a:lstStyle/>
          <a:p>
            <a:pPr algn="ctr" indent="-345441" lvl="1" marL="690882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GitHub Link - https://github.com/ashiq1307/Employer_salary_prediction_gradientbossting.git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0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rounded gradient shape"/>
          <p:cNvSpPr/>
          <p:nvPr/>
        </p:nvSpPr>
        <p:spPr>
          <a:xfrm flipH="false" flipV="false" rot="0">
            <a:off x="8810486" y="-6342811"/>
            <a:ext cx="13938055" cy="13938055"/>
          </a:xfrm>
          <a:custGeom>
            <a:avLst/>
            <a:gdLst/>
            <a:ahLst/>
            <a:cxnLst/>
            <a:rect r="r" b="b" t="t" l="l"/>
            <a:pathLst>
              <a:path h="13938055" w="13938055">
                <a:moveTo>
                  <a:pt x="0" y="0"/>
                </a:moveTo>
                <a:lnTo>
                  <a:pt x="13938055" y="0"/>
                </a:lnTo>
                <a:lnTo>
                  <a:pt x="13938055" y="13938055"/>
                </a:lnTo>
                <a:lnTo>
                  <a:pt x="0" y="13938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a colorful glowing gradient brush stroke "/>
          <p:cNvSpPr/>
          <p:nvPr/>
        </p:nvSpPr>
        <p:spPr>
          <a:xfrm flipH="true" flipV="false" rot="2071154">
            <a:off x="-9824254" y="2262878"/>
            <a:ext cx="18085189" cy="21658909"/>
          </a:xfrm>
          <a:custGeom>
            <a:avLst/>
            <a:gdLst/>
            <a:ahLst/>
            <a:cxnLst/>
            <a:rect r="r" b="b" t="t" l="l"/>
            <a:pathLst>
              <a:path h="21658909" w="18085189">
                <a:moveTo>
                  <a:pt x="18085189" y="0"/>
                </a:moveTo>
                <a:lnTo>
                  <a:pt x="0" y="0"/>
                </a:lnTo>
                <a:lnTo>
                  <a:pt x="0" y="21658909"/>
                </a:lnTo>
                <a:lnTo>
                  <a:pt x="18085189" y="21658909"/>
                </a:lnTo>
                <a:lnTo>
                  <a:pt x="18085189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62770" y="4927718"/>
            <a:ext cx="3925230" cy="3925230"/>
          </a:xfrm>
          <a:custGeom>
            <a:avLst/>
            <a:gdLst/>
            <a:ahLst/>
            <a:cxnLst/>
            <a:rect r="r" b="b" t="t" l="l"/>
            <a:pathLst>
              <a:path h="3925230" w="3925230">
                <a:moveTo>
                  <a:pt x="0" y="0"/>
                </a:moveTo>
                <a:lnTo>
                  <a:pt x="3925230" y="0"/>
                </a:lnTo>
                <a:lnTo>
                  <a:pt x="3925230" y="3925230"/>
                </a:lnTo>
                <a:lnTo>
                  <a:pt x="0" y="3925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2159387" y="977442"/>
            <a:ext cx="12515853" cy="1101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50"/>
              </a:lnSpc>
            </a:pPr>
            <a:r>
              <a:rPr lang="en-US" sz="6100">
                <a:solidFill>
                  <a:srgbClr val="000000"/>
                </a:solidFill>
                <a:latin typeface="TAN Mon Cheri"/>
                <a:ea typeface="TAN Mon Cheri"/>
                <a:cs typeface="TAN Mon Cheri"/>
                <a:sym typeface="TAN Mon Cheri"/>
              </a:rPr>
              <a:t> 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059530"/>
            <a:ext cx="15074566" cy="723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3"/>
              </a:lnSpc>
            </a:pPr>
          </a:p>
          <a:p>
            <a:pPr algn="l" marL="630084" indent="-315042" lvl="1">
              <a:lnSpc>
                <a:spcPts val="3793"/>
              </a:lnSpc>
              <a:buFont typeface="Arial"/>
              <a:buChar char="•"/>
            </a:pPr>
            <a:r>
              <a:rPr lang="en-US" sz="291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This project focused on predicting employee salary classification (&gt;50K or &lt;=50K) using machine learning on the UCI Adult dataset.</a:t>
            </a:r>
          </a:p>
          <a:p>
            <a:pPr algn="l" marL="630084" indent="-315042" lvl="1">
              <a:lnSpc>
                <a:spcPts val="3793"/>
              </a:lnSpc>
              <a:buFont typeface="Arial"/>
              <a:buChar char="•"/>
            </a:pPr>
            <a:r>
              <a:rPr lang="en-US" sz="291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After training and evaluating multiple models — including Logistic Regression, Random Forest, KNN, SVM, and Gradient Boosting — the Gradient Boosting Classifier achieved the highest accuracy of ~85.7%, making it the final model for deployment.</a:t>
            </a:r>
          </a:p>
          <a:p>
            <a:pPr algn="l" marL="630084" indent="-315042" lvl="1">
              <a:lnSpc>
                <a:spcPts val="3793"/>
              </a:lnSpc>
              <a:buFont typeface="Arial"/>
              <a:buChar char="•"/>
            </a:pPr>
            <a:r>
              <a:rPr lang="en-US" sz="291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The system offers a reliable, automated, and interpretable way to assess earning potential based on input features like age, education, occupation, and more.</a:t>
            </a:r>
          </a:p>
          <a:p>
            <a:pPr algn="l" marL="630084" indent="-315042" lvl="1">
              <a:lnSpc>
                <a:spcPts val="3793"/>
              </a:lnSpc>
              <a:buFont typeface="Arial"/>
              <a:buChar char="•"/>
            </a:pPr>
            <a:r>
              <a:rPr lang="en-US" sz="291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The model was deployed using a Streamlit web app with features for:</a:t>
            </a:r>
          </a:p>
          <a:p>
            <a:pPr algn="l" marL="1260169" indent="-420056" lvl="2">
              <a:lnSpc>
                <a:spcPts val="3793"/>
              </a:lnSpc>
              <a:buFont typeface="Arial"/>
              <a:buChar char="⚬"/>
            </a:pPr>
            <a:r>
              <a:rPr lang="en-US" sz="291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Real-time predictions</a:t>
            </a:r>
          </a:p>
          <a:p>
            <a:pPr algn="l" marL="1260169" indent="-420056" lvl="2">
              <a:lnSpc>
                <a:spcPts val="3793"/>
              </a:lnSpc>
              <a:buFont typeface="Arial"/>
              <a:buChar char="⚬"/>
            </a:pPr>
            <a:r>
              <a:rPr lang="en-US" sz="291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Confidence scoring</a:t>
            </a:r>
          </a:p>
          <a:p>
            <a:pPr algn="l" marL="1260169" indent="-420056" lvl="2">
              <a:lnSpc>
                <a:spcPts val="3793"/>
              </a:lnSpc>
              <a:buFont typeface="Arial"/>
              <a:buChar char="⚬"/>
            </a:pPr>
            <a:r>
              <a:rPr lang="en-US" sz="291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Batch CSV uploads</a:t>
            </a:r>
          </a:p>
          <a:p>
            <a:pPr algn="l" marL="1260169" indent="-420056" lvl="2">
              <a:lnSpc>
                <a:spcPts val="3793"/>
              </a:lnSpc>
              <a:buFont typeface="Arial"/>
              <a:buChar char="⚬"/>
            </a:pPr>
            <a:r>
              <a:rPr lang="en-US" sz="291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Visual explanations using SHAP</a:t>
            </a:r>
          </a:p>
          <a:p>
            <a:pPr algn="l" marL="630084" indent="-315042" lvl="1">
              <a:lnSpc>
                <a:spcPts val="3793"/>
              </a:lnSpc>
              <a:buFont typeface="Arial"/>
              <a:buChar char="•"/>
            </a:pPr>
            <a:r>
              <a:rPr lang="en-US" sz="291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This solution demonstrates how AI and ML can enhance decision-making in HR, analytics, and salary benchmarking.</a:t>
            </a:r>
          </a:p>
          <a:p>
            <a:pPr algn="just">
              <a:lnSpc>
                <a:spcPts val="97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glowing gradient brush stroke"/>
          <p:cNvSpPr/>
          <p:nvPr/>
        </p:nvSpPr>
        <p:spPr>
          <a:xfrm flipH="false" flipV="false" rot="0">
            <a:off x="-6942673" y="716750"/>
            <a:ext cx="15350424" cy="15350424"/>
          </a:xfrm>
          <a:custGeom>
            <a:avLst/>
            <a:gdLst/>
            <a:ahLst/>
            <a:cxnLst/>
            <a:rect r="r" b="b" t="t" l="l"/>
            <a:pathLst>
              <a:path h="15350424" w="15350424">
                <a:moveTo>
                  <a:pt x="0" y="0"/>
                </a:moveTo>
                <a:lnTo>
                  <a:pt x="15350424" y="0"/>
                </a:lnTo>
                <a:lnTo>
                  <a:pt x="15350424" y="15350424"/>
                </a:lnTo>
                <a:lnTo>
                  <a:pt x="0" y="15350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a rounded gradient shape"/>
          <p:cNvSpPr/>
          <p:nvPr/>
        </p:nvSpPr>
        <p:spPr>
          <a:xfrm flipH="false" flipV="false" rot="0">
            <a:off x="732539" y="2242475"/>
            <a:ext cx="1064217" cy="1064217"/>
          </a:xfrm>
          <a:custGeom>
            <a:avLst/>
            <a:gdLst/>
            <a:ahLst/>
            <a:cxnLst/>
            <a:rect r="r" b="b" t="t" l="l"/>
            <a:pathLst>
              <a:path h="1064217" w="1064217">
                <a:moveTo>
                  <a:pt x="0" y="0"/>
                </a:moveTo>
                <a:lnTo>
                  <a:pt x="1064218" y="0"/>
                </a:lnTo>
                <a:lnTo>
                  <a:pt x="1064218" y="1064217"/>
                </a:lnTo>
                <a:lnTo>
                  <a:pt x="0" y="10642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 descr="a rounded gradient shape"/>
          <p:cNvSpPr/>
          <p:nvPr/>
        </p:nvSpPr>
        <p:spPr>
          <a:xfrm flipH="false" flipV="false" rot="0">
            <a:off x="732539" y="3735317"/>
            <a:ext cx="1064217" cy="1064217"/>
          </a:xfrm>
          <a:custGeom>
            <a:avLst/>
            <a:gdLst/>
            <a:ahLst/>
            <a:cxnLst/>
            <a:rect r="r" b="b" t="t" l="l"/>
            <a:pathLst>
              <a:path h="1064217" w="1064217">
                <a:moveTo>
                  <a:pt x="0" y="0"/>
                </a:moveTo>
                <a:lnTo>
                  <a:pt x="1064218" y="0"/>
                </a:lnTo>
                <a:lnTo>
                  <a:pt x="1064218" y="1064217"/>
                </a:lnTo>
                <a:lnTo>
                  <a:pt x="0" y="10642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12195" y="507200"/>
            <a:ext cx="9148707" cy="1306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7200">
                <a:solidFill>
                  <a:srgbClr val="000000"/>
                </a:solidFill>
                <a:latin typeface="TAN Mon Cheri"/>
                <a:ea typeface="TAN Mon Cheri"/>
                <a:cs typeface="TAN Mon Cheri"/>
                <a:sym typeface="TAN Mon Cheri"/>
              </a:rPr>
              <a:t>REFERENCES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1100" y="5835541"/>
            <a:ext cx="15074566" cy="1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960726" y="2228907"/>
            <a:ext cx="7900176" cy="1621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2"/>
              </a:lnSpc>
            </a:pPr>
            <a:r>
              <a:rPr lang="en-US" sz="333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Google Colab</a:t>
            </a:r>
          </a:p>
          <a:p>
            <a:pPr algn="l">
              <a:lnSpc>
                <a:spcPts val="2903"/>
              </a:lnSpc>
            </a:pPr>
            <a:r>
              <a:rPr lang="en-US" sz="223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Cloud-based Jupyter notebook environment used for model training</a:t>
            </a:r>
          </a:p>
          <a:p>
            <a:pPr algn="l">
              <a:lnSpc>
                <a:spcPts val="2903"/>
              </a:lnSpc>
            </a:pPr>
            <a:r>
              <a:rPr lang="en-US" sz="223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https://colab.research.google.com/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60726" y="3883495"/>
            <a:ext cx="14960515" cy="126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2"/>
              </a:lnSpc>
            </a:pPr>
            <a:r>
              <a:rPr lang="en-US" sz="333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Scikit-learn Documentation</a:t>
            </a:r>
          </a:p>
          <a:p>
            <a:pPr algn="l">
              <a:lnSpc>
                <a:spcPts val="2903"/>
              </a:lnSpc>
            </a:pPr>
            <a:r>
              <a:rPr lang="en-US" sz="223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Machine learning models and preprocessing tools</a:t>
            </a:r>
          </a:p>
          <a:p>
            <a:pPr algn="l">
              <a:lnSpc>
                <a:spcPts val="2903"/>
              </a:lnSpc>
            </a:pPr>
            <a:r>
              <a:rPr lang="en-US" sz="223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https://scikit-learn.org/stable/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32539" y="5381625"/>
            <a:ext cx="16209046" cy="1907320"/>
            <a:chOff x="0" y="0"/>
            <a:chExt cx="21612062" cy="2543093"/>
          </a:xfrm>
        </p:grpSpPr>
        <p:sp>
          <p:nvSpPr>
            <p:cNvPr name="Freeform 10" id="10" descr="a rounded gradient shape"/>
            <p:cNvSpPr/>
            <p:nvPr/>
          </p:nvSpPr>
          <p:spPr>
            <a:xfrm flipH="false" flipV="false" rot="0">
              <a:off x="0" y="0"/>
              <a:ext cx="1418957" cy="1418957"/>
            </a:xfrm>
            <a:custGeom>
              <a:avLst/>
              <a:gdLst/>
              <a:ahLst/>
              <a:cxnLst/>
              <a:rect r="r" b="b" t="t" l="l"/>
              <a:pathLst>
                <a:path h="1418957" w="1418957">
                  <a:moveTo>
                    <a:pt x="0" y="0"/>
                  </a:moveTo>
                  <a:lnTo>
                    <a:pt x="1418957" y="0"/>
                  </a:lnTo>
                  <a:lnTo>
                    <a:pt x="1418957" y="1418957"/>
                  </a:lnTo>
                  <a:lnTo>
                    <a:pt x="0" y="1418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664708" y="245066"/>
              <a:ext cx="19947354" cy="22980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32"/>
                </a:lnSpc>
              </a:pPr>
              <a:r>
                <a:rPr lang="en-US" sz="3333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Streamlit Documentation</a:t>
              </a:r>
            </a:p>
            <a:p>
              <a:pPr algn="l">
                <a:lnSpc>
                  <a:spcPts val="2773"/>
                </a:lnSpc>
              </a:pPr>
              <a:r>
                <a:rPr lang="en-US" sz="2133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Building interactive web applications in Python</a:t>
              </a:r>
            </a:p>
            <a:p>
              <a:pPr algn="l">
                <a:lnSpc>
                  <a:spcPts val="2773"/>
                </a:lnSpc>
              </a:pPr>
              <a:r>
                <a:rPr lang="en-US" sz="2133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https://docs.streamlit.io/</a:t>
              </a:r>
              <a:r>
                <a:rPr lang="en-US" sz="2133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Streamlit Documentation</a:t>
              </a:r>
            </a:p>
            <a:p>
              <a:pPr algn="l">
                <a:lnSpc>
                  <a:spcPts val="4072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80164" y="7015045"/>
            <a:ext cx="16209046" cy="1907320"/>
            <a:chOff x="0" y="0"/>
            <a:chExt cx="21612062" cy="2543093"/>
          </a:xfrm>
        </p:grpSpPr>
        <p:sp>
          <p:nvSpPr>
            <p:cNvPr name="Freeform 13" id="13" descr="a rounded gradient shape"/>
            <p:cNvSpPr/>
            <p:nvPr/>
          </p:nvSpPr>
          <p:spPr>
            <a:xfrm flipH="false" flipV="false" rot="0">
              <a:off x="0" y="0"/>
              <a:ext cx="1418957" cy="1418957"/>
            </a:xfrm>
            <a:custGeom>
              <a:avLst/>
              <a:gdLst/>
              <a:ahLst/>
              <a:cxnLst/>
              <a:rect r="r" b="b" t="t" l="l"/>
              <a:pathLst>
                <a:path h="1418957" w="1418957">
                  <a:moveTo>
                    <a:pt x="0" y="0"/>
                  </a:moveTo>
                  <a:lnTo>
                    <a:pt x="1418957" y="0"/>
                  </a:lnTo>
                  <a:lnTo>
                    <a:pt x="1418957" y="1418957"/>
                  </a:lnTo>
                  <a:lnTo>
                    <a:pt x="0" y="1418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664708" y="245066"/>
              <a:ext cx="19947354" cy="22980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32"/>
                </a:lnSpc>
              </a:pPr>
              <a:r>
                <a:rPr lang="en-US" sz="3333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SHAP Documentation</a:t>
              </a:r>
            </a:p>
            <a:p>
              <a:pPr algn="l">
                <a:lnSpc>
                  <a:spcPts val="2773"/>
                </a:lnSpc>
              </a:pPr>
              <a:r>
                <a:rPr lang="en-US" sz="2133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SHapley Additive exPlanations for model interpretability</a:t>
              </a:r>
            </a:p>
            <a:p>
              <a:pPr algn="l">
                <a:lnSpc>
                  <a:spcPts val="2773"/>
                </a:lnSpc>
              </a:pPr>
              <a:r>
                <a:rPr lang="en-US" sz="2133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https://shap.readthedocs.io/en/latest/</a:t>
              </a:r>
            </a:p>
            <a:p>
              <a:pPr algn="l">
                <a:lnSpc>
                  <a:spcPts val="4072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80164" y="8761219"/>
            <a:ext cx="16209046" cy="2387939"/>
            <a:chOff x="0" y="0"/>
            <a:chExt cx="21612062" cy="3183919"/>
          </a:xfrm>
        </p:grpSpPr>
        <p:sp>
          <p:nvSpPr>
            <p:cNvPr name="Freeform 16" id="16" descr="a rounded gradient shape"/>
            <p:cNvSpPr/>
            <p:nvPr/>
          </p:nvSpPr>
          <p:spPr>
            <a:xfrm flipH="false" flipV="false" rot="0">
              <a:off x="0" y="183592"/>
              <a:ext cx="1418957" cy="1418957"/>
            </a:xfrm>
            <a:custGeom>
              <a:avLst/>
              <a:gdLst/>
              <a:ahLst/>
              <a:cxnLst/>
              <a:rect r="r" b="b" t="t" l="l"/>
              <a:pathLst>
                <a:path h="1418957" w="1418957">
                  <a:moveTo>
                    <a:pt x="0" y="0"/>
                  </a:moveTo>
                  <a:lnTo>
                    <a:pt x="1418957" y="0"/>
                  </a:lnTo>
                  <a:lnTo>
                    <a:pt x="1418957" y="1418957"/>
                  </a:lnTo>
                  <a:lnTo>
                    <a:pt x="0" y="1418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664708" y="-28575"/>
              <a:ext cx="19947354" cy="3212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32"/>
                </a:lnSpc>
              </a:pPr>
              <a:r>
                <a:rPr lang="en-US" sz="3333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Pandas Documentation</a:t>
              </a:r>
            </a:p>
            <a:p>
              <a:pPr algn="l">
                <a:lnSpc>
                  <a:spcPts val="2773"/>
                </a:lnSpc>
              </a:pPr>
              <a:r>
                <a:rPr lang="en-US" sz="2133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Data manipulation and analysis in Python</a:t>
              </a:r>
            </a:p>
            <a:p>
              <a:pPr algn="l">
                <a:lnSpc>
                  <a:spcPts val="2773"/>
                </a:lnSpc>
              </a:pPr>
              <a:r>
                <a:rPr lang="en-US" sz="2133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https://pandas.pydata.org/docs/</a:t>
              </a:r>
            </a:p>
            <a:p>
              <a:pPr algn="l">
                <a:lnSpc>
                  <a:spcPts val="2773"/>
                </a:lnSpc>
              </a:pPr>
            </a:p>
            <a:p>
              <a:pPr algn="l">
                <a:lnSpc>
                  <a:spcPts val="2773"/>
                </a:lnSpc>
              </a:pPr>
            </a:p>
            <a:p>
              <a:pPr algn="l">
                <a:lnSpc>
                  <a:spcPts val="4072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860902" y="1941260"/>
            <a:ext cx="16209046" cy="2730864"/>
            <a:chOff x="0" y="0"/>
            <a:chExt cx="21612062" cy="3641152"/>
          </a:xfrm>
        </p:grpSpPr>
        <p:sp>
          <p:nvSpPr>
            <p:cNvPr name="Freeform 19" id="19" descr="a rounded gradient shape"/>
            <p:cNvSpPr/>
            <p:nvPr/>
          </p:nvSpPr>
          <p:spPr>
            <a:xfrm flipH="false" flipV="false" rot="0">
              <a:off x="0" y="412209"/>
              <a:ext cx="1418957" cy="1418957"/>
            </a:xfrm>
            <a:custGeom>
              <a:avLst/>
              <a:gdLst/>
              <a:ahLst/>
              <a:cxnLst/>
              <a:rect r="r" b="b" t="t" l="l"/>
              <a:pathLst>
                <a:path h="1418957" w="1418957">
                  <a:moveTo>
                    <a:pt x="0" y="0"/>
                  </a:moveTo>
                  <a:lnTo>
                    <a:pt x="1418957" y="0"/>
                  </a:lnTo>
                  <a:lnTo>
                    <a:pt x="1418957" y="1418956"/>
                  </a:lnTo>
                  <a:lnTo>
                    <a:pt x="0" y="14189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1664708" y="-28575"/>
              <a:ext cx="19947354" cy="3669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32"/>
                </a:lnSpc>
              </a:pPr>
              <a:r>
                <a:rPr lang="en-US" sz="3333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Matplotlib &amp; Seaborn</a:t>
              </a:r>
            </a:p>
            <a:p>
              <a:pPr algn="l">
                <a:lnSpc>
                  <a:spcPts val="2773"/>
                </a:lnSpc>
              </a:pPr>
              <a:r>
                <a:rPr lang="en-US" sz="2133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Python visualization libraries</a:t>
              </a:r>
            </a:p>
            <a:p>
              <a:pPr algn="l">
                <a:lnSpc>
                  <a:spcPts val="2773"/>
                </a:lnSpc>
              </a:pPr>
              <a:r>
                <a:rPr lang="en-US" sz="2133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https://matplotlib.org/</a:t>
              </a:r>
            </a:p>
            <a:p>
              <a:pPr algn="l">
                <a:lnSpc>
                  <a:spcPts val="2773"/>
                </a:lnSpc>
              </a:pPr>
              <a:r>
                <a:rPr lang="en-US" sz="2133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https://seaborn.pydata.org/</a:t>
              </a:r>
            </a:p>
            <a:p>
              <a:pPr algn="l">
                <a:lnSpc>
                  <a:spcPts val="2773"/>
                </a:lnSpc>
              </a:pPr>
            </a:p>
            <a:p>
              <a:pPr algn="l">
                <a:lnSpc>
                  <a:spcPts val="2773"/>
                </a:lnSpc>
              </a:pPr>
            </a:p>
            <a:p>
              <a:pPr algn="l">
                <a:lnSpc>
                  <a:spcPts val="4072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glowing gradient brush stroke"/>
          <p:cNvSpPr/>
          <p:nvPr/>
        </p:nvSpPr>
        <p:spPr>
          <a:xfrm flipH="false" flipV="false" rot="0">
            <a:off x="-6410564" y="118125"/>
            <a:ext cx="15350424" cy="15350424"/>
          </a:xfrm>
          <a:custGeom>
            <a:avLst/>
            <a:gdLst/>
            <a:ahLst/>
            <a:cxnLst/>
            <a:rect r="r" b="b" t="t" l="l"/>
            <a:pathLst>
              <a:path h="15350424" w="15350424">
                <a:moveTo>
                  <a:pt x="0" y="0"/>
                </a:moveTo>
                <a:lnTo>
                  <a:pt x="15350424" y="0"/>
                </a:lnTo>
                <a:lnTo>
                  <a:pt x="15350424" y="15350424"/>
                </a:lnTo>
                <a:lnTo>
                  <a:pt x="0" y="15350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4648" y="1105228"/>
            <a:ext cx="5303262" cy="1895433"/>
            <a:chOff x="0" y="0"/>
            <a:chExt cx="7071016" cy="252724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00025"/>
              <a:ext cx="7071016" cy="1628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48"/>
                </a:lnSpc>
              </a:pPr>
              <a:r>
                <a:rPr lang="en-US" sz="7032">
                  <a:solidFill>
                    <a:srgbClr val="000000"/>
                  </a:solidFill>
                  <a:latin typeface="TAN Mon Cheri"/>
                  <a:ea typeface="TAN Mon Cheri"/>
                  <a:cs typeface="TAN Mon Cheri"/>
                  <a:sym typeface="TAN Mon Cheri"/>
                </a:rPr>
                <a:t>OUTLINE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12326"/>
              <a:ext cx="7071016" cy="714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4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64648" y="2774583"/>
            <a:ext cx="7240003" cy="1064217"/>
            <a:chOff x="0" y="0"/>
            <a:chExt cx="9653337" cy="1418957"/>
          </a:xfrm>
        </p:grpSpPr>
        <p:sp>
          <p:nvSpPr>
            <p:cNvPr name="Freeform 7" id="7" descr="a rounded gradient shape"/>
            <p:cNvSpPr/>
            <p:nvPr/>
          </p:nvSpPr>
          <p:spPr>
            <a:xfrm flipH="false" flipV="false" rot="0">
              <a:off x="0" y="0"/>
              <a:ext cx="1418957" cy="1418957"/>
            </a:xfrm>
            <a:custGeom>
              <a:avLst/>
              <a:gdLst/>
              <a:ahLst/>
              <a:cxnLst/>
              <a:rect r="r" b="b" t="t" l="l"/>
              <a:pathLst>
                <a:path h="1418957" w="1418957">
                  <a:moveTo>
                    <a:pt x="0" y="0"/>
                  </a:moveTo>
                  <a:lnTo>
                    <a:pt x="1418957" y="0"/>
                  </a:lnTo>
                  <a:lnTo>
                    <a:pt x="1418957" y="1418957"/>
                  </a:lnTo>
                  <a:lnTo>
                    <a:pt x="0" y="1418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847738" y="369894"/>
              <a:ext cx="7805599" cy="6477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Problem Statement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64648" y="5283960"/>
            <a:ext cx="7240003" cy="1064217"/>
            <a:chOff x="0" y="0"/>
            <a:chExt cx="9653337" cy="1418957"/>
          </a:xfrm>
        </p:grpSpPr>
        <p:sp>
          <p:nvSpPr>
            <p:cNvPr name="Freeform 10" id="10" descr="a rounded gradient shape"/>
            <p:cNvSpPr/>
            <p:nvPr/>
          </p:nvSpPr>
          <p:spPr>
            <a:xfrm flipH="false" flipV="false" rot="0">
              <a:off x="0" y="0"/>
              <a:ext cx="1418957" cy="1418957"/>
            </a:xfrm>
            <a:custGeom>
              <a:avLst/>
              <a:gdLst/>
              <a:ahLst/>
              <a:cxnLst/>
              <a:rect r="r" b="b" t="t" l="l"/>
              <a:pathLst>
                <a:path h="1418957" w="1418957">
                  <a:moveTo>
                    <a:pt x="0" y="0"/>
                  </a:moveTo>
                  <a:lnTo>
                    <a:pt x="1418957" y="0"/>
                  </a:lnTo>
                  <a:lnTo>
                    <a:pt x="1418957" y="1418957"/>
                  </a:lnTo>
                  <a:lnTo>
                    <a:pt x="0" y="1418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847738" y="369894"/>
              <a:ext cx="7805599" cy="6477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Algorithm and Deployement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64648" y="6515203"/>
            <a:ext cx="7240003" cy="1064217"/>
            <a:chOff x="0" y="0"/>
            <a:chExt cx="9653337" cy="1418957"/>
          </a:xfrm>
        </p:grpSpPr>
        <p:sp>
          <p:nvSpPr>
            <p:cNvPr name="Freeform 13" id="13" descr="a rounded gradient shape"/>
            <p:cNvSpPr/>
            <p:nvPr/>
          </p:nvSpPr>
          <p:spPr>
            <a:xfrm flipH="false" flipV="false" rot="0">
              <a:off x="0" y="0"/>
              <a:ext cx="1418957" cy="1418957"/>
            </a:xfrm>
            <a:custGeom>
              <a:avLst/>
              <a:gdLst/>
              <a:ahLst/>
              <a:cxnLst/>
              <a:rect r="r" b="b" t="t" l="l"/>
              <a:pathLst>
                <a:path h="1418957" w="1418957">
                  <a:moveTo>
                    <a:pt x="0" y="0"/>
                  </a:moveTo>
                  <a:lnTo>
                    <a:pt x="1418957" y="0"/>
                  </a:lnTo>
                  <a:lnTo>
                    <a:pt x="1418957" y="1418957"/>
                  </a:lnTo>
                  <a:lnTo>
                    <a:pt x="0" y="1418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847738" y="369894"/>
              <a:ext cx="7805599" cy="6477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Result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64648" y="7750870"/>
            <a:ext cx="7240003" cy="1064217"/>
            <a:chOff x="0" y="0"/>
            <a:chExt cx="9653337" cy="1418957"/>
          </a:xfrm>
        </p:grpSpPr>
        <p:sp>
          <p:nvSpPr>
            <p:cNvPr name="Freeform 16" id="16" descr="a rounded gradient shape"/>
            <p:cNvSpPr/>
            <p:nvPr/>
          </p:nvSpPr>
          <p:spPr>
            <a:xfrm flipH="false" flipV="false" rot="0">
              <a:off x="0" y="0"/>
              <a:ext cx="1418957" cy="1418957"/>
            </a:xfrm>
            <a:custGeom>
              <a:avLst/>
              <a:gdLst/>
              <a:ahLst/>
              <a:cxnLst/>
              <a:rect r="r" b="b" t="t" l="l"/>
              <a:pathLst>
                <a:path h="1418957" w="1418957">
                  <a:moveTo>
                    <a:pt x="0" y="0"/>
                  </a:moveTo>
                  <a:lnTo>
                    <a:pt x="1418957" y="0"/>
                  </a:lnTo>
                  <a:lnTo>
                    <a:pt x="1418957" y="1418957"/>
                  </a:lnTo>
                  <a:lnTo>
                    <a:pt x="0" y="1418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847738" y="369894"/>
              <a:ext cx="7805599" cy="6477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Conclusion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64648" y="4029272"/>
            <a:ext cx="7240003" cy="1064217"/>
            <a:chOff x="0" y="0"/>
            <a:chExt cx="9653337" cy="1418957"/>
          </a:xfrm>
        </p:grpSpPr>
        <p:sp>
          <p:nvSpPr>
            <p:cNvPr name="Freeform 19" id="19" descr="a rounded gradient shape"/>
            <p:cNvSpPr/>
            <p:nvPr/>
          </p:nvSpPr>
          <p:spPr>
            <a:xfrm flipH="false" flipV="false" rot="0">
              <a:off x="0" y="0"/>
              <a:ext cx="1418957" cy="1418957"/>
            </a:xfrm>
            <a:custGeom>
              <a:avLst/>
              <a:gdLst/>
              <a:ahLst/>
              <a:cxnLst/>
              <a:rect r="r" b="b" t="t" l="l"/>
              <a:pathLst>
                <a:path h="1418957" w="1418957">
                  <a:moveTo>
                    <a:pt x="0" y="0"/>
                  </a:moveTo>
                  <a:lnTo>
                    <a:pt x="1418957" y="0"/>
                  </a:lnTo>
                  <a:lnTo>
                    <a:pt x="1418957" y="1418957"/>
                  </a:lnTo>
                  <a:lnTo>
                    <a:pt x="0" y="1418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1847738" y="369894"/>
              <a:ext cx="7805599" cy="6477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System Development Approach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939860" y="2774583"/>
            <a:ext cx="7240003" cy="1064217"/>
            <a:chOff x="0" y="0"/>
            <a:chExt cx="9653337" cy="1418957"/>
          </a:xfrm>
        </p:grpSpPr>
        <p:sp>
          <p:nvSpPr>
            <p:cNvPr name="Freeform 22" id="22" descr="a rounded gradient shape"/>
            <p:cNvSpPr/>
            <p:nvPr/>
          </p:nvSpPr>
          <p:spPr>
            <a:xfrm flipH="false" flipV="false" rot="0">
              <a:off x="0" y="0"/>
              <a:ext cx="1418957" cy="1418957"/>
            </a:xfrm>
            <a:custGeom>
              <a:avLst/>
              <a:gdLst/>
              <a:ahLst/>
              <a:cxnLst/>
              <a:rect r="r" b="b" t="t" l="l"/>
              <a:pathLst>
                <a:path h="1418957" w="1418957">
                  <a:moveTo>
                    <a:pt x="0" y="0"/>
                  </a:moveTo>
                  <a:lnTo>
                    <a:pt x="1418957" y="0"/>
                  </a:lnTo>
                  <a:lnTo>
                    <a:pt x="1418957" y="1418957"/>
                  </a:lnTo>
                  <a:lnTo>
                    <a:pt x="0" y="1418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1847738" y="369894"/>
              <a:ext cx="7805599" cy="6477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Future Scope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939860" y="4029272"/>
            <a:ext cx="7240003" cy="1064217"/>
            <a:chOff x="0" y="0"/>
            <a:chExt cx="9653337" cy="1418957"/>
          </a:xfrm>
        </p:grpSpPr>
        <p:sp>
          <p:nvSpPr>
            <p:cNvPr name="Freeform 25" id="25" descr="a rounded gradient shape"/>
            <p:cNvSpPr/>
            <p:nvPr/>
          </p:nvSpPr>
          <p:spPr>
            <a:xfrm flipH="false" flipV="false" rot="0">
              <a:off x="0" y="0"/>
              <a:ext cx="1418957" cy="1418957"/>
            </a:xfrm>
            <a:custGeom>
              <a:avLst/>
              <a:gdLst/>
              <a:ahLst/>
              <a:cxnLst/>
              <a:rect r="r" b="b" t="t" l="l"/>
              <a:pathLst>
                <a:path h="1418957" w="1418957">
                  <a:moveTo>
                    <a:pt x="0" y="0"/>
                  </a:moveTo>
                  <a:lnTo>
                    <a:pt x="1418957" y="0"/>
                  </a:lnTo>
                  <a:lnTo>
                    <a:pt x="1418957" y="1418957"/>
                  </a:lnTo>
                  <a:lnTo>
                    <a:pt x="0" y="1418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1847738" y="369894"/>
              <a:ext cx="7805599" cy="6477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References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D0E0">
                <a:alpha val="100000"/>
              </a:srgbClr>
            </a:gs>
            <a:gs pos="50000">
              <a:srgbClr val="C6A4BF">
                <a:alpha val="55000"/>
              </a:srgbClr>
            </a:gs>
            <a:gs pos="100000">
              <a:srgbClr val="EAA86B">
                <a:alpha val="55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22710"/>
            <a:ext cx="21194939" cy="13870917"/>
          </a:xfrm>
          <a:custGeom>
            <a:avLst/>
            <a:gdLst/>
            <a:ahLst/>
            <a:cxnLst/>
            <a:rect r="r" b="b" t="t" l="l"/>
            <a:pathLst>
              <a:path h="13870917" w="21194939">
                <a:moveTo>
                  <a:pt x="0" y="0"/>
                </a:moveTo>
                <a:lnTo>
                  <a:pt x="21194939" y="0"/>
                </a:lnTo>
                <a:lnTo>
                  <a:pt x="21194939" y="13870917"/>
                </a:lnTo>
                <a:lnTo>
                  <a:pt x="0" y="13870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</a:blip>
            <a:stretch>
              <a:fillRect l="0" t="-13244" r="-210" b="-10461"/>
            </a:stretch>
          </a:blipFill>
        </p:spPr>
      </p:sp>
      <p:sp>
        <p:nvSpPr>
          <p:cNvPr name="Freeform 3" id="3" descr="a glowing gradient brush stroke "/>
          <p:cNvSpPr/>
          <p:nvPr/>
        </p:nvSpPr>
        <p:spPr>
          <a:xfrm flipH="false" flipV="false" rot="9007576">
            <a:off x="-3718518" y="1253058"/>
            <a:ext cx="10624840" cy="12724359"/>
          </a:xfrm>
          <a:custGeom>
            <a:avLst/>
            <a:gdLst/>
            <a:ahLst/>
            <a:cxnLst/>
            <a:rect r="r" b="b" t="t" l="l"/>
            <a:pathLst>
              <a:path h="12724359" w="10624840">
                <a:moveTo>
                  <a:pt x="0" y="0"/>
                </a:moveTo>
                <a:lnTo>
                  <a:pt x="10624840" y="0"/>
                </a:lnTo>
                <a:lnTo>
                  <a:pt x="10624840" y="12724359"/>
                </a:lnTo>
                <a:lnTo>
                  <a:pt x="0" y="127243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5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3211" y="3972401"/>
            <a:ext cx="17021577" cy="312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4646" indent="-412323" lvl="1">
              <a:lnSpc>
                <a:spcPts val="4965"/>
              </a:lnSpc>
              <a:buFont typeface="Arial"/>
              <a:buChar char="•"/>
            </a:pPr>
            <a:r>
              <a:rPr lang="en-US" sz="381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Difficulty in identifying high-earning potential from employee data</a:t>
            </a:r>
          </a:p>
          <a:p>
            <a:pPr algn="l" marL="824646" indent="-412323" lvl="1">
              <a:lnSpc>
                <a:spcPts val="4965"/>
              </a:lnSpc>
              <a:buFont typeface="Arial"/>
              <a:buChar char="•"/>
            </a:pPr>
            <a:r>
              <a:rPr lang="en-US" sz="381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Inconsistent and manual evaluation processes</a:t>
            </a:r>
          </a:p>
          <a:p>
            <a:pPr algn="l" marL="824646" indent="-412323" lvl="1">
              <a:lnSpc>
                <a:spcPts val="4965"/>
              </a:lnSpc>
              <a:buFont typeface="Arial"/>
              <a:buChar char="•"/>
            </a:pPr>
            <a:r>
              <a:rPr lang="en-US" sz="381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No accessible system for non-technical users to analyze salary classifications</a:t>
            </a:r>
          </a:p>
          <a:p>
            <a:pPr algn="l" marL="824646" indent="-412323" lvl="1">
              <a:lnSpc>
                <a:spcPts val="4965"/>
              </a:lnSpc>
              <a:buFont typeface="Arial"/>
              <a:buChar char="•"/>
            </a:pPr>
            <a:r>
              <a:rPr lang="en-US" sz="381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HR teams lack tools to make quick, data-backed salary assessments</a:t>
            </a:r>
          </a:p>
          <a:p>
            <a:pPr algn="l">
              <a:lnSpc>
                <a:spcPts val="4965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633211" y="1402326"/>
            <a:ext cx="15393546" cy="1831374"/>
            <a:chOff x="0" y="0"/>
            <a:chExt cx="20524727" cy="244183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09550"/>
              <a:ext cx="20524727" cy="16725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00"/>
                </a:lnSpc>
              </a:pPr>
              <a:r>
                <a:rPr lang="en-US" sz="7200">
                  <a:solidFill>
                    <a:srgbClr val="000000"/>
                  </a:solidFill>
                  <a:latin typeface="TAN Mon Cheri"/>
                  <a:ea typeface="TAN Mon Cheri"/>
                  <a:cs typeface="TAN Mon Cheri"/>
                  <a:sym typeface="TAN Mon Cheri"/>
                </a:rPr>
                <a:t>💼 PROBLEM STATEMENT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10524"/>
              <a:ext cx="20524727" cy="731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glowing gradient brush stroke "/>
          <p:cNvSpPr/>
          <p:nvPr/>
        </p:nvSpPr>
        <p:spPr>
          <a:xfrm flipH="false" flipV="false" rot="0">
            <a:off x="-7160776" y="1538136"/>
            <a:ext cx="15350424" cy="15350424"/>
          </a:xfrm>
          <a:custGeom>
            <a:avLst/>
            <a:gdLst/>
            <a:ahLst/>
            <a:cxnLst/>
            <a:rect r="r" b="b" t="t" l="l"/>
            <a:pathLst>
              <a:path h="15350424" w="15350424">
                <a:moveTo>
                  <a:pt x="0" y="0"/>
                </a:moveTo>
                <a:lnTo>
                  <a:pt x="15350425" y="0"/>
                </a:lnTo>
                <a:lnTo>
                  <a:pt x="15350425" y="15350424"/>
                </a:lnTo>
                <a:lnTo>
                  <a:pt x="0" y="15350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95482" y="161718"/>
            <a:ext cx="2427551" cy="2427551"/>
            <a:chOff x="0" y="0"/>
            <a:chExt cx="3236734" cy="323673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236734" cy="3236734"/>
              <a:chOff x="0" y="0"/>
              <a:chExt cx="6350000" cy="6350000"/>
            </a:xfrm>
          </p:grpSpPr>
          <p:sp>
            <p:nvSpPr>
              <p:cNvPr name="Freeform 5" id="5" descr="a white circle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470145" y="470150"/>
              <a:ext cx="2296444" cy="2296435"/>
              <a:chOff x="0" y="0"/>
              <a:chExt cx="6350000" cy="6349975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49975"/>
              </a:xfrm>
              <a:custGeom>
                <a:avLst/>
                <a:gdLst/>
                <a:ahLst/>
                <a:cxnLst/>
                <a:rect r="r" b="b" t="t" l="l"/>
                <a:pathLst>
                  <a:path h="6349975" w="6350000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0" t="0" r="0" b="0"/>
                </a:stretch>
              </a:blipFill>
            </p:spPr>
          </p:sp>
        </p:grpSp>
      </p:grpSp>
      <p:sp>
        <p:nvSpPr>
          <p:cNvPr name="Freeform 8" id="8" descr="a glowing gradient brush stroke "/>
          <p:cNvSpPr/>
          <p:nvPr/>
        </p:nvSpPr>
        <p:spPr>
          <a:xfrm flipH="false" flipV="false" rot="437564">
            <a:off x="9203493" y="1386841"/>
            <a:ext cx="14184276" cy="14660750"/>
          </a:xfrm>
          <a:custGeom>
            <a:avLst/>
            <a:gdLst/>
            <a:ahLst/>
            <a:cxnLst/>
            <a:rect r="r" b="b" t="t" l="l"/>
            <a:pathLst>
              <a:path h="14660750" w="14184276">
                <a:moveTo>
                  <a:pt x="0" y="0"/>
                </a:moveTo>
                <a:lnTo>
                  <a:pt x="14184276" y="0"/>
                </a:lnTo>
                <a:lnTo>
                  <a:pt x="14184276" y="14660750"/>
                </a:lnTo>
                <a:lnTo>
                  <a:pt x="0" y="146607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5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893893" y="2886589"/>
            <a:ext cx="8110585" cy="6554864"/>
            <a:chOff x="0" y="0"/>
            <a:chExt cx="12023466" cy="971720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23466" cy="9717201"/>
            </a:xfrm>
            <a:custGeom>
              <a:avLst/>
              <a:gdLst/>
              <a:ahLst/>
              <a:cxnLst/>
              <a:rect r="r" b="b" t="t" l="l"/>
              <a:pathLst>
                <a:path h="9717201" w="12023466">
                  <a:moveTo>
                    <a:pt x="9545" y="0"/>
                  </a:moveTo>
                  <a:lnTo>
                    <a:pt x="12013921" y="0"/>
                  </a:lnTo>
                  <a:cubicBezTo>
                    <a:pt x="12016453" y="0"/>
                    <a:pt x="12018880" y="1006"/>
                    <a:pt x="12020670" y="2796"/>
                  </a:cubicBezTo>
                  <a:cubicBezTo>
                    <a:pt x="12022461" y="4586"/>
                    <a:pt x="12023466" y="7014"/>
                    <a:pt x="12023466" y="9545"/>
                  </a:cubicBezTo>
                  <a:lnTo>
                    <a:pt x="12023466" y="9707656"/>
                  </a:lnTo>
                  <a:cubicBezTo>
                    <a:pt x="12023466" y="9712928"/>
                    <a:pt x="12019193" y="9717201"/>
                    <a:pt x="12013921" y="9717201"/>
                  </a:cubicBezTo>
                  <a:lnTo>
                    <a:pt x="9545" y="9717201"/>
                  </a:lnTo>
                  <a:cubicBezTo>
                    <a:pt x="4274" y="9717201"/>
                    <a:pt x="0" y="9712928"/>
                    <a:pt x="0" y="9707656"/>
                  </a:cubicBezTo>
                  <a:lnTo>
                    <a:pt x="0" y="9545"/>
                  </a:lnTo>
                  <a:cubicBezTo>
                    <a:pt x="0" y="4274"/>
                    <a:pt x="4274" y="0"/>
                    <a:pt x="9545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gradFill>
                <a:gsLst>
                  <a:gs pos="0">
                    <a:srgbClr val="00C4CC">
                      <a:alpha val="100000"/>
                    </a:srgbClr>
                  </a:gs>
                  <a:gs pos="50000">
                    <a:srgbClr val="5A32FA">
                      <a:alpha val="100000"/>
                    </a:srgbClr>
                  </a:gs>
                  <a:gs pos="100000">
                    <a:srgbClr val="7D2AE8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2023466" cy="9774351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l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📦 Libraries/Technologies Used</a:t>
              </a:r>
            </a:p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Python 3.13.3</a:t>
              </a:r>
            </a:p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Pandas – data loading &amp; preprocessing</a:t>
              </a:r>
            </a:p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NumPy – numerical operations</a:t>
              </a:r>
            </a:p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Scikit-learn – model building (Logistic Regression, Random Forest, etc.)</a:t>
              </a:r>
            </a:p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Matplotlib &amp; Seaborn – visualization</a:t>
              </a:r>
            </a:p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SHAP – model explainability</a:t>
              </a:r>
            </a:p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Streamlit – web app deployment</a:t>
              </a:r>
            </a:p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Joblib – model serialization</a:t>
              </a:r>
            </a:p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Plotly – interactive confidence gauge chart</a:t>
              </a:r>
            </a:p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LabelEncoder – categorical feature encoding</a:t>
              </a: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20988" y="2886589"/>
            <a:ext cx="7568661" cy="6554864"/>
            <a:chOff x="0" y="0"/>
            <a:chExt cx="11220096" cy="971720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220096" cy="9717201"/>
            </a:xfrm>
            <a:custGeom>
              <a:avLst/>
              <a:gdLst/>
              <a:ahLst/>
              <a:cxnLst/>
              <a:rect r="r" b="b" t="t" l="l"/>
              <a:pathLst>
                <a:path h="9717201" w="11220096">
                  <a:moveTo>
                    <a:pt x="10229" y="0"/>
                  </a:moveTo>
                  <a:lnTo>
                    <a:pt x="11209867" y="0"/>
                  </a:lnTo>
                  <a:cubicBezTo>
                    <a:pt x="11215516" y="0"/>
                    <a:pt x="11220096" y="4580"/>
                    <a:pt x="11220096" y="10229"/>
                  </a:cubicBezTo>
                  <a:lnTo>
                    <a:pt x="11220096" y="9706973"/>
                  </a:lnTo>
                  <a:cubicBezTo>
                    <a:pt x="11220096" y="9709686"/>
                    <a:pt x="11219018" y="9712287"/>
                    <a:pt x="11217100" y="9714206"/>
                  </a:cubicBezTo>
                  <a:cubicBezTo>
                    <a:pt x="11215181" y="9716124"/>
                    <a:pt x="11212580" y="9717201"/>
                    <a:pt x="11209867" y="9717201"/>
                  </a:cubicBezTo>
                  <a:lnTo>
                    <a:pt x="10229" y="9717201"/>
                  </a:lnTo>
                  <a:cubicBezTo>
                    <a:pt x="4580" y="9717201"/>
                    <a:pt x="0" y="9712622"/>
                    <a:pt x="0" y="9706973"/>
                  </a:cubicBezTo>
                  <a:lnTo>
                    <a:pt x="0" y="10229"/>
                  </a:lnTo>
                  <a:cubicBezTo>
                    <a:pt x="0" y="4580"/>
                    <a:pt x="4580" y="0"/>
                    <a:pt x="10229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gradFill>
                <a:gsLst>
                  <a:gs pos="0">
                    <a:srgbClr val="00C4CC">
                      <a:alpha val="100000"/>
                    </a:srgbClr>
                  </a:gs>
                  <a:gs pos="50000">
                    <a:srgbClr val="5A32FA">
                      <a:alpha val="100000"/>
                    </a:srgbClr>
                  </a:gs>
                  <a:gs pos="100000">
                    <a:srgbClr val="7D2AE8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1220096" cy="9774351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l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🖥️ System Requirements</a:t>
              </a:r>
            </a:p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Device: MSI Cyborg (15 inch)</a:t>
              </a:r>
            </a:p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Processor: Intel Core i5 (13th Gen)</a:t>
              </a:r>
            </a:p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Graphics: NVIDIA RTX 2050</a:t>
              </a:r>
            </a:p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RAM: 12 GB</a:t>
              </a:r>
            </a:p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OS: Windows 11</a:t>
              </a:r>
            </a:p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IDE/Platform: Google Collab, Streamlit</a:t>
              </a:r>
            </a:p>
            <a:p>
              <a:pPr algn="l">
                <a:lnSpc>
                  <a:spcPts val="377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2563" y="961118"/>
            <a:ext cx="12260618" cy="2551078"/>
            <a:chOff x="0" y="0"/>
            <a:chExt cx="16347490" cy="3401438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71450"/>
              <a:ext cx="16347490" cy="2793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601"/>
                </a:lnSpc>
              </a:pPr>
              <a:r>
                <a:rPr lang="en-US" sz="5734">
                  <a:solidFill>
                    <a:srgbClr val="000000"/>
                  </a:solidFill>
                  <a:latin typeface="TAN Mon Cheri"/>
                  <a:ea typeface="TAN Mon Cheri"/>
                  <a:cs typeface="TAN Mon Cheri"/>
                  <a:sym typeface="TAN Mon Cheri"/>
                </a:rPr>
                <a:t>🔧 SYSTEM APPROACH</a:t>
              </a:r>
            </a:p>
            <a:p>
              <a:pPr algn="l">
                <a:lnSpc>
                  <a:spcPts val="8601"/>
                </a:lnSpc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2803626"/>
              <a:ext cx="16347490" cy="5978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23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olorful glowing gradient brush stroke "/>
          <p:cNvSpPr/>
          <p:nvPr/>
        </p:nvSpPr>
        <p:spPr>
          <a:xfrm flipH="false" flipV="false" rot="-8550296">
            <a:off x="5789713" y="-6055827"/>
            <a:ext cx="17658977" cy="14436213"/>
          </a:xfrm>
          <a:custGeom>
            <a:avLst/>
            <a:gdLst/>
            <a:ahLst/>
            <a:cxnLst/>
            <a:rect r="r" b="b" t="t" l="l"/>
            <a:pathLst>
              <a:path h="14436213" w="17658977">
                <a:moveTo>
                  <a:pt x="0" y="0"/>
                </a:moveTo>
                <a:lnTo>
                  <a:pt x="17658977" y="0"/>
                </a:lnTo>
                <a:lnTo>
                  <a:pt x="17658977" y="14436214"/>
                </a:lnTo>
                <a:lnTo>
                  <a:pt x="0" y="1443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6000"/>
            </a:blip>
            <a:stretch>
              <a:fillRect l="0" t="0" r="0" b="0"/>
            </a:stretch>
          </a:blipFill>
        </p:spPr>
      </p:sp>
      <p:sp>
        <p:nvSpPr>
          <p:cNvPr name="Freeform 3" id="3" descr="a rounded gradient shape"/>
          <p:cNvSpPr/>
          <p:nvPr/>
        </p:nvSpPr>
        <p:spPr>
          <a:xfrm flipH="false" flipV="false" rot="0">
            <a:off x="-4124895" y="2564313"/>
            <a:ext cx="13938055" cy="13938055"/>
          </a:xfrm>
          <a:custGeom>
            <a:avLst/>
            <a:gdLst/>
            <a:ahLst/>
            <a:cxnLst/>
            <a:rect r="r" b="b" t="t" l="l"/>
            <a:pathLst>
              <a:path h="13938055" w="13938055">
                <a:moveTo>
                  <a:pt x="0" y="0"/>
                </a:moveTo>
                <a:lnTo>
                  <a:pt x="13938055" y="0"/>
                </a:lnTo>
                <a:lnTo>
                  <a:pt x="13938055" y="13938054"/>
                </a:lnTo>
                <a:lnTo>
                  <a:pt x="0" y="139380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792561" y="2226111"/>
            <a:ext cx="6466739" cy="6466739"/>
            <a:chOff x="0" y="0"/>
            <a:chExt cx="6350000" cy="6350000"/>
          </a:xfrm>
        </p:grpSpPr>
        <p:sp>
          <p:nvSpPr>
            <p:cNvPr name="Freeform 5" id="5" descr="a white circle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792561" y="2087949"/>
            <a:ext cx="6604927" cy="6604901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0" y="746637"/>
            <a:ext cx="14268659" cy="102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0"/>
              </a:lnSpc>
            </a:pPr>
            <a:r>
              <a:rPr lang="en-US" sz="5700">
                <a:solidFill>
                  <a:srgbClr val="000000"/>
                </a:solidFill>
                <a:latin typeface="TAN Mon Cheri"/>
                <a:ea typeface="TAN Mon Cheri"/>
                <a:cs typeface="TAN Mon Cheri"/>
                <a:sym typeface="TAN Mon Cheri"/>
              </a:rPr>
              <a:t>ALGORITHM &amp; DEPLOYMENT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869851"/>
            <a:ext cx="9308067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🔢 Step 1: Data Collection &amp; Cleaning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1219818" y="3886853"/>
            <a:ext cx="9308067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🧹 Step 2: Preprocessing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4903855"/>
            <a:ext cx="9308067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🤖 Step 3: Model Training &amp; Selection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304954" y="5916680"/>
            <a:ext cx="9308067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🌐 Step 4: Web App Development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982" y="6929505"/>
            <a:ext cx="9308067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🔍 Step 5: Model Explainability (SHAP)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1433810" y="7942330"/>
            <a:ext cx="9308067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🚀 Step 6: Deployment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86800">
            <a:off x="-10837693" y="-7023600"/>
            <a:ext cx="16785154" cy="19718242"/>
          </a:xfrm>
          <a:custGeom>
            <a:avLst/>
            <a:gdLst/>
            <a:ahLst/>
            <a:cxnLst/>
            <a:rect r="r" b="b" t="t" l="l"/>
            <a:pathLst>
              <a:path h="19718242" w="16785154">
                <a:moveTo>
                  <a:pt x="0" y="0"/>
                </a:moveTo>
                <a:lnTo>
                  <a:pt x="16785153" y="0"/>
                </a:lnTo>
                <a:lnTo>
                  <a:pt x="16785153" y="19718242"/>
                </a:lnTo>
                <a:lnTo>
                  <a:pt x="0" y="197182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 descr="a glowing gradient brush stroke"/>
          <p:cNvSpPr/>
          <p:nvPr/>
        </p:nvSpPr>
        <p:spPr>
          <a:xfrm flipH="false" flipV="false" rot="0">
            <a:off x="4867345" y="866845"/>
            <a:ext cx="8553310" cy="8553310"/>
          </a:xfrm>
          <a:custGeom>
            <a:avLst/>
            <a:gdLst/>
            <a:ahLst/>
            <a:cxnLst/>
            <a:rect r="r" b="b" t="t" l="l"/>
            <a:pathLst>
              <a:path h="8553310" w="8553310">
                <a:moveTo>
                  <a:pt x="0" y="0"/>
                </a:moveTo>
                <a:lnTo>
                  <a:pt x="8553310" y="0"/>
                </a:lnTo>
                <a:lnTo>
                  <a:pt x="8553310" y="8553310"/>
                </a:lnTo>
                <a:lnTo>
                  <a:pt x="0" y="85533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76759">
            <a:off x="14172769" y="4457560"/>
            <a:ext cx="12435485" cy="11098670"/>
          </a:xfrm>
          <a:custGeom>
            <a:avLst/>
            <a:gdLst/>
            <a:ahLst/>
            <a:cxnLst/>
            <a:rect r="r" b="b" t="t" l="l"/>
            <a:pathLst>
              <a:path h="11098670" w="12435485">
                <a:moveTo>
                  <a:pt x="0" y="0"/>
                </a:moveTo>
                <a:lnTo>
                  <a:pt x="12435485" y="0"/>
                </a:lnTo>
                <a:lnTo>
                  <a:pt x="12435485" y="11098671"/>
                </a:lnTo>
                <a:lnTo>
                  <a:pt x="0" y="110986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390095" y="2566952"/>
            <a:ext cx="6416870" cy="6560661"/>
            <a:chOff x="0" y="0"/>
            <a:chExt cx="4732153" cy="4838192"/>
          </a:xfrm>
        </p:grpSpPr>
        <p:sp>
          <p:nvSpPr>
            <p:cNvPr name="Freeform 6" id="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732153" cy="4838192"/>
            </a:xfrm>
            <a:custGeom>
              <a:avLst/>
              <a:gdLst/>
              <a:ahLst/>
              <a:cxnLst/>
              <a:rect r="r" b="b" t="t" l="l"/>
              <a:pathLst>
                <a:path h="4838192" w="4732153">
                  <a:moveTo>
                    <a:pt x="4607693" y="4838192"/>
                  </a:moveTo>
                  <a:lnTo>
                    <a:pt x="124460" y="4838192"/>
                  </a:lnTo>
                  <a:cubicBezTo>
                    <a:pt x="55880" y="4838192"/>
                    <a:pt x="0" y="4782312"/>
                    <a:pt x="0" y="47137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07693" y="0"/>
                  </a:lnTo>
                  <a:cubicBezTo>
                    <a:pt x="4676273" y="0"/>
                    <a:pt x="4732153" y="55880"/>
                    <a:pt x="4732153" y="124460"/>
                  </a:cubicBezTo>
                  <a:lnTo>
                    <a:pt x="4732153" y="4713732"/>
                  </a:lnTo>
                  <a:cubicBezTo>
                    <a:pt x="4732153" y="4782312"/>
                    <a:pt x="4676273" y="4838192"/>
                    <a:pt x="4607693" y="4838192"/>
                  </a:cubicBez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1702719" y="3368282"/>
            <a:ext cx="5791620" cy="4437263"/>
          </a:xfrm>
          <a:custGeom>
            <a:avLst/>
            <a:gdLst/>
            <a:ahLst/>
            <a:cxnLst/>
            <a:rect r="r" b="b" t="t" l="l"/>
            <a:pathLst>
              <a:path h="4437263" w="5791620">
                <a:moveTo>
                  <a:pt x="0" y="0"/>
                </a:moveTo>
                <a:lnTo>
                  <a:pt x="5791621" y="0"/>
                </a:lnTo>
                <a:lnTo>
                  <a:pt x="5791621" y="4437262"/>
                </a:lnTo>
                <a:lnTo>
                  <a:pt x="0" y="44372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82" t="0" r="-14676" b="-156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08320" y="3273032"/>
            <a:ext cx="10081774" cy="3520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413" indent="-334706" lvl="1">
              <a:lnSpc>
                <a:spcPts val="465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Used the UCI Adult Dataset (CSV format)</a:t>
            </a:r>
          </a:p>
          <a:p>
            <a:pPr algn="l" marL="669413" indent="-334706" lvl="1">
              <a:lnSpc>
                <a:spcPts val="465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Removed missing values (? replaced with “others”)</a:t>
            </a:r>
          </a:p>
          <a:p>
            <a:pPr algn="l" marL="669413" indent="-334706" lvl="1">
              <a:lnSpc>
                <a:spcPts val="465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Dropped redundant features (e.g., education duplicate of educational-num)</a:t>
            </a:r>
          </a:p>
          <a:p>
            <a:pPr algn="l" marL="669413" indent="-334706" lvl="1">
              <a:lnSpc>
                <a:spcPts val="465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Handled outliers (age, capital-gain, hours-per-week)</a:t>
            </a:r>
          </a:p>
          <a:p>
            <a:pPr algn="l">
              <a:lnSpc>
                <a:spcPts val="465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18685" y="1426308"/>
            <a:ext cx="12907799" cy="8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7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🔢 Step 1: Data Collection &amp; Cleaning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810957"/>
            <a:ext cx="12907799" cy="8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🧹 Step 2: Preprocessing</a:t>
            </a:r>
          </a:p>
        </p:txBody>
      </p:sp>
      <p:sp>
        <p:nvSpPr>
          <p:cNvPr name="Freeform 3" id="3" descr="a glowing gradient brush stroke "/>
          <p:cNvSpPr/>
          <p:nvPr/>
        </p:nvSpPr>
        <p:spPr>
          <a:xfrm flipH="false" flipV="false" rot="9007576">
            <a:off x="-2203989" y="1263146"/>
            <a:ext cx="10624840" cy="12724359"/>
          </a:xfrm>
          <a:custGeom>
            <a:avLst/>
            <a:gdLst/>
            <a:ahLst/>
            <a:cxnLst/>
            <a:rect r="r" b="b" t="t" l="l"/>
            <a:pathLst>
              <a:path h="12724359" w="10624840">
                <a:moveTo>
                  <a:pt x="0" y="0"/>
                </a:moveTo>
                <a:lnTo>
                  <a:pt x="10624840" y="0"/>
                </a:lnTo>
                <a:lnTo>
                  <a:pt x="10624840" y="12724359"/>
                </a:lnTo>
                <a:lnTo>
                  <a:pt x="0" y="12724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5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59404" y="3486676"/>
            <a:ext cx="7726832" cy="3846500"/>
          </a:xfrm>
          <a:custGeom>
            <a:avLst/>
            <a:gdLst/>
            <a:ahLst/>
            <a:cxnLst/>
            <a:rect r="r" b="b" t="t" l="l"/>
            <a:pathLst>
              <a:path h="3846500" w="7726832">
                <a:moveTo>
                  <a:pt x="0" y="0"/>
                </a:moveTo>
                <a:lnTo>
                  <a:pt x="7726832" y="0"/>
                </a:lnTo>
                <a:lnTo>
                  <a:pt x="7726832" y="3846499"/>
                </a:lnTo>
                <a:lnTo>
                  <a:pt x="0" y="38464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71" t="0" r="-290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9850" y="1587257"/>
            <a:ext cx="10081774" cy="8245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0"/>
              </a:lnSpc>
            </a:pPr>
          </a:p>
          <a:p>
            <a:pPr algn="l" marL="669413" indent="-334706" lvl="1">
              <a:lnSpc>
                <a:spcPts val="465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Label Encoding:</a:t>
            </a:r>
          </a:p>
          <a:p>
            <a:pPr algn="l" marL="1338825" indent="-446275" lvl="2">
              <a:lnSpc>
                <a:spcPts val="4650"/>
              </a:lnSpc>
              <a:buFont typeface="Arial"/>
              <a:buChar char="⚬"/>
            </a:pPr>
            <a:r>
              <a:rPr lang="en-US" sz="31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Converted categorical variables (workclass, occupation, relationship, race, gender, native-country, etc.) into numeric form using LabelEncoder.</a:t>
            </a:r>
          </a:p>
          <a:p>
            <a:pPr algn="l" marL="1338825" indent="-446275" lvl="2">
              <a:lnSpc>
                <a:spcPts val="4650"/>
              </a:lnSpc>
              <a:buFont typeface="Arial"/>
              <a:buChar char="⚬"/>
            </a:pPr>
            <a:r>
              <a:rPr lang="en-US" sz="31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Saved encoders for deployment.</a:t>
            </a:r>
          </a:p>
          <a:p>
            <a:pPr algn="l" marL="669413" indent="-334706" lvl="1">
              <a:lnSpc>
                <a:spcPts val="465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Splitting Data:</a:t>
            </a:r>
          </a:p>
          <a:p>
            <a:pPr algn="l" marL="1338825" indent="-446275" lvl="2">
              <a:lnSpc>
                <a:spcPts val="4650"/>
              </a:lnSpc>
              <a:buFont typeface="Arial"/>
              <a:buChar char="⚬"/>
            </a:pPr>
            <a:r>
              <a:rPr lang="en-US" sz="31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Defined:</a:t>
            </a:r>
          </a:p>
          <a:p>
            <a:pPr algn="l" marL="2008238" indent="-502059" lvl="3">
              <a:lnSpc>
                <a:spcPts val="4650"/>
              </a:lnSpc>
              <a:buFont typeface="Arial"/>
              <a:buChar char="￭"/>
            </a:pPr>
            <a:r>
              <a:rPr lang="en-US" sz="31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X: Independent features</a:t>
            </a:r>
          </a:p>
          <a:p>
            <a:pPr algn="l" marL="2008238" indent="-502059" lvl="3">
              <a:lnSpc>
                <a:spcPts val="4650"/>
              </a:lnSpc>
              <a:buFont typeface="Arial"/>
              <a:buChar char="￭"/>
            </a:pPr>
            <a:r>
              <a:rPr lang="en-US" sz="31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y: Dependent variable (income)</a:t>
            </a:r>
          </a:p>
          <a:p>
            <a:pPr algn="l" marL="1338825" indent="-446275" lvl="2">
              <a:lnSpc>
                <a:spcPts val="4650"/>
              </a:lnSpc>
              <a:buFont typeface="Arial"/>
              <a:buChar char="⚬"/>
            </a:pPr>
            <a:r>
              <a:rPr lang="en-US" sz="31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Applied train_test_split(X, y) with 80% training and 20% testing.</a:t>
            </a:r>
          </a:p>
          <a:p>
            <a:pPr algn="l">
              <a:lnSpc>
                <a:spcPts val="4650"/>
              </a:lnSpc>
            </a:pPr>
          </a:p>
        </p:txBody>
      </p:sp>
      <p:sp>
        <p:nvSpPr>
          <p:cNvPr name="Freeform 6" id="6" descr="a glowing gradient brush stroke "/>
          <p:cNvSpPr/>
          <p:nvPr/>
        </p:nvSpPr>
        <p:spPr>
          <a:xfrm flipH="false" flipV="false" rot="9007576">
            <a:off x="11607052" y="-7733087"/>
            <a:ext cx="10624840" cy="12724359"/>
          </a:xfrm>
          <a:custGeom>
            <a:avLst/>
            <a:gdLst/>
            <a:ahLst/>
            <a:cxnLst/>
            <a:rect r="r" b="b" t="t" l="l"/>
            <a:pathLst>
              <a:path h="12724359" w="10624840">
                <a:moveTo>
                  <a:pt x="0" y="0"/>
                </a:moveTo>
                <a:lnTo>
                  <a:pt x="10624840" y="0"/>
                </a:lnTo>
                <a:lnTo>
                  <a:pt x="10624840" y="12724359"/>
                </a:lnTo>
                <a:lnTo>
                  <a:pt x="0" y="12724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5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a glowing gradient brush stroke" id="2" name="Freeform 2"/>
          <p:cNvSpPr/>
          <p:nvPr/>
        </p:nvSpPr>
        <p:spPr>
          <a:xfrm flipH="false" flipV="false" rot="0">
            <a:off x="9485078" y="-6461455"/>
            <a:ext cx="13938055" cy="13938055"/>
          </a:xfrm>
          <a:custGeom>
            <a:avLst/>
            <a:gdLst/>
            <a:ahLst/>
            <a:cxnLst/>
            <a:rect b="b" l="l" r="r" t="t"/>
            <a:pathLst>
              <a:path h="13938055" w="13938055">
                <a:moveTo>
                  <a:pt x="0" y="0"/>
                </a:moveTo>
                <a:lnTo>
                  <a:pt x="13938055" y="0"/>
                </a:lnTo>
                <a:lnTo>
                  <a:pt x="13938055" y="13938054"/>
                </a:lnTo>
                <a:lnTo>
                  <a:pt x="0" y="13938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0" l="0" r="0" t="0"/>
            </a:stretch>
          </a:blipFill>
        </p:spPr>
      </p:sp>
      <p:sp>
        <p:nvSpPr>
          <p:cNvPr descr="a colorful glowing gradient brush stroke" id="3" name="Freeform 3"/>
          <p:cNvSpPr/>
          <p:nvPr/>
        </p:nvSpPr>
        <p:spPr>
          <a:xfrm flipH="false" flipV="false" rot="1265746">
            <a:off x="-4999203" y="1672827"/>
            <a:ext cx="17658977" cy="14436213"/>
          </a:xfrm>
          <a:custGeom>
            <a:avLst/>
            <a:gdLst/>
            <a:ahLst/>
            <a:cxnLst/>
            <a:rect b="b" l="l" r="r" t="t"/>
            <a:pathLst>
              <a:path h="14436213" w="17658977">
                <a:moveTo>
                  <a:pt x="0" y="0"/>
                </a:moveTo>
                <a:lnTo>
                  <a:pt x="17658976" y="0"/>
                </a:lnTo>
                <a:lnTo>
                  <a:pt x="17658976" y="14436214"/>
                </a:lnTo>
                <a:lnTo>
                  <a:pt x="0" y="144362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0" l="0" r="0" t="0"/>
            </a:stretch>
          </a:blipFill>
        </p:spPr>
      </p:sp>
      <p:sp>
        <p:nvSpPr>
          <p:cNvPr id="4" name="TextBox 4"/>
          <p:cNvSpPr txBox="true"/>
          <p:nvPr/>
        </p:nvSpPr>
        <p:spPr>
          <a:xfrm rot="0">
            <a:off x="698200" y="2517867"/>
            <a:ext cx="11020522" cy="3259178"/>
          </a:xfrm>
          <a:prstGeom prst="rect">
            <a:avLst/>
          </a:prstGeom>
        </p:spPr>
        <p:txBody>
          <a:bodyPr anchor="t" bIns="0" lIns="0" rIns="0" rtlCol="false" tIns="0">
            <a:spAutoFit/>
          </a:bodyPr>
          <a:lstStyle/>
          <a:p>
            <a:pPr algn="just">
              <a:lnSpc>
                <a:spcPts val="3715"/>
              </a:lnSpc>
            </a:pPr>
            <a:r>
              <a:rPr lang="en-US" sz="2858" u="sng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Machine Learning Models used:</a:t>
            </a:r>
          </a:p>
          <a:p>
            <a:pPr algn="just" indent="-411374" lvl="2" marL="1234121">
              <a:lnSpc>
                <a:spcPts val="3715"/>
              </a:lnSpc>
              <a:buFont typeface="Arial"/>
              <a:buChar char="⚬"/>
            </a:pPr>
            <a:r>
              <a:rPr lang="en-US" sz="285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Logistic Regression</a:t>
            </a:r>
          </a:p>
          <a:p>
            <a:pPr algn="just" indent="-411374" lvl="2" marL="1234121">
              <a:lnSpc>
                <a:spcPts val="3715"/>
              </a:lnSpc>
              <a:buFont typeface="Arial"/>
              <a:buChar char="⚬"/>
            </a:pPr>
            <a:r>
              <a:rPr lang="en-US" sz="285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Random Forest</a:t>
            </a:r>
          </a:p>
          <a:p>
            <a:pPr algn="just" indent="-411374" lvl="2" marL="1234121">
              <a:lnSpc>
                <a:spcPts val="3715"/>
              </a:lnSpc>
              <a:buFont typeface="Arial"/>
              <a:buChar char="⚬"/>
            </a:pPr>
            <a:r>
              <a:rPr lang="en-US" sz="285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KNN</a:t>
            </a:r>
          </a:p>
          <a:p>
            <a:pPr algn="just" indent="-411374" lvl="2" marL="1234121">
              <a:lnSpc>
                <a:spcPts val="3715"/>
              </a:lnSpc>
              <a:buFont typeface="Arial"/>
              <a:buChar char="⚬"/>
            </a:pPr>
            <a:r>
              <a:rPr lang="en-US" sz="285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Support Vector Machine</a:t>
            </a:r>
          </a:p>
          <a:p>
            <a:pPr algn="just" indent="-411374" lvl="2" marL="1234121">
              <a:lnSpc>
                <a:spcPts val="3715"/>
              </a:lnSpc>
              <a:buFont typeface="Arial"/>
              <a:buChar char="⚬"/>
            </a:pPr>
            <a:r>
              <a:rPr lang="en-US" sz="285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Gradient Boosting</a:t>
            </a:r>
          </a:p>
          <a:p>
            <a:pPr algn="ctr">
              <a:lnSpc>
                <a:spcPts val="3715"/>
              </a:lnSpc>
            </a:pPr>
          </a:p>
        </p:txBody>
      </p:sp>
      <p:sp>
        <p:nvSpPr>
          <p:cNvPr id="5" name="TextBox 5"/>
          <p:cNvSpPr txBox="true"/>
          <p:nvPr/>
        </p:nvSpPr>
        <p:spPr>
          <a:xfrm rot="0">
            <a:off x="143907" y="1028700"/>
            <a:ext cx="12382319" cy="840673"/>
          </a:xfrm>
          <a:prstGeom prst="rect">
            <a:avLst/>
          </a:prstGeom>
        </p:spPr>
        <p:txBody>
          <a:bodyPr anchor="t" bIns="0" lIns="0" rIns="0" rtlCol="false" tIns="0">
            <a:spAutoFit/>
          </a:bodyPr>
          <a:lstStyle/>
          <a:p>
            <a:pPr algn="l">
              <a:lnSpc>
                <a:spcPts val="6676"/>
              </a:lnSpc>
            </a:pPr>
            <a:r>
              <a:rPr lang="en-US" sz="556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🤖 Step 3: Model Training &amp; Selection</a:t>
            </a:r>
          </a:p>
        </p:txBody>
      </p:sp>
      <p:pic>
        <p:nvPicPr>
          <p:cNvPr id="6" name="Object 6"/>
          <p:cNvPicPr/>
          <p:nvPr/>
        </p:nvPicPr>
        <p:blipFill>
          <a:blip r:embed="rId6"/>
          <a:stretch>
            <a:fillRect/>
          </a:stretch>
          <a:srcRect/>
        </p:blipFill>
        <p:spPr>
          <a:xfrm>
            <a:off x="12346306" y="1233738"/>
            <a:ext cx="2514600" cy="2514600"/>
          </a:xfrm>
          <a:prstGeom prst="rect"/>
        </p:spPr>
      </p:pic>
      <p:pic>
        <p:nvPicPr>
          <p:cNvPr id="7" name="Picture 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357851" y="5239673"/>
            <a:ext cx="6448471" cy="5249992"/>
          </a:xfrm>
          <a:prstGeom prst="rect">
            <a:avLst/>
          </a:prstGeom>
        </p:spPr>
      </p:pic>
      <p:sp>
        <p:nvSpPr>
          <p:cNvPr id="8" name="TextBox 8"/>
          <p:cNvSpPr txBox="true"/>
          <p:nvPr/>
        </p:nvSpPr>
        <p:spPr>
          <a:xfrm rot="0">
            <a:off x="1028700" y="5577684"/>
            <a:ext cx="11497526" cy="4554920"/>
          </a:xfrm>
          <a:prstGeom prst="rect">
            <a:avLst/>
          </a:prstGeom>
        </p:spPr>
        <p:txBody>
          <a:bodyPr anchor="t" bIns="0" lIns="0" rIns="0" rtlCol="false" tIns="0">
            <a:spAutoFit/>
          </a:bodyPr>
          <a:lstStyle/>
          <a:p>
            <a:pPr algn="l" indent="-302883" lvl="1" marL="605766">
              <a:lnSpc>
                <a:spcPts val="3647"/>
              </a:lnSpc>
              <a:buFont typeface="Arial"/>
              <a:buChar char="•"/>
            </a:pPr>
            <a:r>
              <a:rPr lang="en-US" sz="280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Training Approach:</a:t>
            </a:r>
          </a:p>
          <a:p>
            <a:pPr algn="l" indent="-302883" lvl="1" marL="605766">
              <a:lnSpc>
                <a:spcPts val="3647"/>
              </a:lnSpc>
              <a:buFont typeface="Arial"/>
              <a:buChar char="•"/>
            </a:pPr>
            <a:r>
              <a:rPr lang="en-US" sz="280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Each model trained using X_train and y_train</a:t>
            </a:r>
          </a:p>
          <a:p>
            <a:pPr algn="l" indent="-302883" lvl="1" marL="605766">
              <a:lnSpc>
                <a:spcPts val="3647"/>
              </a:lnSpc>
              <a:buFont typeface="Arial"/>
              <a:buChar char="•"/>
            </a:pPr>
            <a:r>
              <a:rPr lang="en-US" sz="280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Evaluated using:</a:t>
            </a:r>
          </a:p>
          <a:p>
            <a:pPr algn="l" indent="-403844" lvl="2" marL="1211533">
              <a:lnSpc>
                <a:spcPts val="3647"/>
              </a:lnSpc>
              <a:buFont typeface="Arial"/>
              <a:buChar char="⚬"/>
            </a:pPr>
            <a:r>
              <a:rPr lang="en-US" sz="280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Accuracy Score</a:t>
            </a:r>
          </a:p>
          <a:p>
            <a:pPr algn="l" indent="-403844" lvl="2" marL="1211533">
              <a:lnSpc>
                <a:spcPts val="3647"/>
              </a:lnSpc>
              <a:buFont typeface="Arial"/>
              <a:buChar char="⚬"/>
            </a:pPr>
            <a:r>
              <a:rPr lang="en-US" sz="280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Classification Report (Precision, Recall, F1 Score)</a:t>
            </a:r>
          </a:p>
          <a:p>
            <a:pPr algn="l" indent="-302883" lvl="1" marL="605766">
              <a:lnSpc>
                <a:spcPts val="3647"/>
              </a:lnSpc>
              <a:buFont typeface="Arial"/>
              <a:buChar char="•"/>
            </a:pPr>
            <a:r>
              <a:rPr lang="en-US" sz="280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Visual comparison using bar chart (Matplotlib)</a:t>
            </a:r>
          </a:p>
          <a:p>
            <a:pPr algn="l" indent="-302883" lvl="1" marL="605766">
              <a:lnSpc>
                <a:spcPts val="3647"/>
              </a:lnSpc>
              <a:buFont typeface="Arial"/>
              <a:buChar char="•"/>
            </a:pPr>
            <a:r>
              <a:rPr lang="en-US" sz="280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Best Model Selection:</a:t>
            </a:r>
          </a:p>
          <a:p>
            <a:pPr algn="l" indent="-403844" lvl="2" marL="1211533">
              <a:lnSpc>
                <a:spcPts val="3647"/>
              </a:lnSpc>
              <a:buFont typeface="Arial"/>
              <a:buChar char="⚬"/>
            </a:pPr>
            <a:r>
              <a:rPr lang="en-US" sz="280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Based on accuracy</a:t>
            </a:r>
          </a:p>
          <a:p>
            <a:pPr algn="l" indent="-403844" lvl="2" marL="1211533">
              <a:lnSpc>
                <a:spcPts val="3647"/>
              </a:lnSpc>
              <a:buFont typeface="Arial"/>
              <a:buChar char="⚬"/>
            </a:pPr>
            <a:r>
              <a:rPr lang="en-US" sz="280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Best model saved using joblib.dump() for later use in the web app</a:t>
            </a:r>
          </a:p>
          <a:p>
            <a:pPr algn="ctr">
              <a:lnSpc>
                <a:spcPts val="364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olorful gradient brush stroke"/>
          <p:cNvSpPr/>
          <p:nvPr/>
        </p:nvSpPr>
        <p:spPr>
          <a:xfrm flipH="true" flipV="false" rot="2071154">
            <a:off x="-9437504" y="810679"/>
            <a:ext cx="18085189" cy="21658909"/>
          </a:xfrm>
          <a:custGeom>
            <a:avLst/>
            <a:gdLst/>
            <a:ahLst/>
            <a:cxnLst/>
            <a:rect r="r" b="b" t="t" l="l"/>
            <a:pathLst>
              <a:path h="21658909" w="18085189">
                <a:moveTo>
                  <a:pt x="18085189" y="0"/>
                </a:moveTo>
                <a:lnTo>
                  <a:pt x="0" y="0"/>
                </a:lnTo>
                <a:lnTo>
                  <a:pt x="0" y="21658909"/>
                </a:lnTo>
                <a:lnTo>
                  <a:pt x="18085189" y="21658909"/>
                </a:lnTo>
                <a:lnTo>
                  <a:pt x="1808518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 descr="a colorful gradient circle"/>
          <p:cNvSpPr/>
          <p:nvPr/>
        </p:nvSpPr>
        <p:spPr>
          <a:xfrm flipH="false" flipV="false" rot="0">
            <a:off x="7850276" y="-6818635"/>
            <a:ext cx="15350424" cy="15350424"/>
          </a:xfrm>
          <a:custGeom>
            <a:avLst/>
            <a:gdLst/>
            <a:ahLst/>
            <a:cxnLst/>
            <a:rect r="r" b="b" t="t" l="l"/>
            <a:pathLst>
              <a:path h="15350424" w="15350424">
                <a:moveTo>
                  <a:pt x="0" y="0"/>
                </a:moveTo>
                <a:lnTo>
                  <a:pt x="15350424" y="0"/>
                </a:lnTo>
                <a:lnTo>
                  <a:pt x="15350424" y="15350424"/>
                </a:lnTo>
                <a:lnTo>
                  <a:pt x="0" y="15350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61449" y="1650961"/>
            <a:ext cx="7607339" cy="7607339"/>
          </a:xfrm>
          <a:custGeom>
            <a:avLst/>
            <a:gdLst/>
            <a:ahLst/>
            <a:cxnLst/>
            <a:rect r="r" b="b" t="t" l="l"/>
            <a:pathLst>
              <a:path h="7607339" w="7607339">
                <a:moveTo>
                  <a:pt x="0" y="0"/>
                </a:moveTo>
                <a:lnTo>
                  <a:pt x="7607339" y="0"/>
                </a:lnTo>
                <a:lnTo>
                  <a:pt x="7607339" y="7607339"/>
                </a:lnTo>
                <a:lnTo>
                  <a:pt x="0" y="76073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231778" y="484847"/>
            <a:ext cx="10839494" cy="93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51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🌐 Step 4: Web App Development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74246" y="1779029"/>
            <a:ext cx="11369295" cy="8289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9185" indent="-339593" lvl="1">
              <a:lnSpc>
                <a:spcPts val="4718"/>
              </a:lnSpc>
              <a:buFont typeface="Arial"/>
              <a:buChar char="•"/>
            </a:pPr>
            <a:r>
              <a:rPr lang="en-US" sz="314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Framework Used: Streamlit</a:t>
            </a:r>
          </a:p>
          <a:p>
            <a:pPr algn="just" marL="679185" indent="-339593" lvl="1">
              <a:lnSpc>
                <a:spcPts val="4718"/>
              </a:lnSpc>
              <a:buFont typeface="Arial"/>
              <a:buChar char="•"/>
            </a:pPr>
            <a:r>
              <a:rPr lang="en-US" sz="314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Functionality:</a:t>
            </a:r>
          </a:p>
          <a:p>
            <a:pPr algn="just" marL="679185" indent="-339593" lvl="1">
              <a:lnSpc>
                <a:spcPts val="4718"/>
              </a:lnSpc>
              <a:buFont typeface="Arial"/>
              <a:buChar char="•"/>
            </a:pPr>
            <a:r>
              <a:rPr lang="en-US" sz="314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Sidebar to input:</a:t>
            </a:r>
          </a:p>
          <a:p>
            <a:pPr algn="just" marL="1358370" indent="-452790" lvl="2">
              <a:lnSpc>
                <a:spcPts val="4718"/>
              </a:lnSpc>
              <a:buFont typeface="Arial"/>
              <a:buChar char="⚬"/>
            </a:pPr>
            <a:r>
              <a:rPr lang="en-US" sz="314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Age, Education, Occupation, Gender, Hours per week</a:t>
            </a:r>
          </a:p>
          <a:p>
            <a:pPr algn="just" marL="679185" indent="-339593" lvl="1">
              <a:lnSpc>
                <a:spcPts val="4718"/>
              </a:lnSpc>
              <a:buFont typeface="Arial"/>
              <a:buChar char="•"/>
            </a:pPr>
            <a:r>
              <a:rPr lang="en-US" sz="314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Encoded user inputs using pre-saved LabelEncoders</a:t>
            </a:r>
          </a:p>
          <a:p>
            <a:pPr algn="just" marL="679185" indent="-339593" lvl="1">
              <a:lnSpc>
                <a:spcPts val="4718"/>
              </a:lnSpc>
              <a:buFont typeface="Arial"/>
              <a:buChar char="•"/>
            </a:pPr>
            <a:r>
              <a:rPr lang="en-US" sz="314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Made real-time predictions using the loaded best model (.pkl)</a:t>
            </a:r>
          </a:p>
          <a:p>
            <a:pPr algn="just" marL="679185" indent="-339593" lvl="1">
              <a:lnSpc>
                <a:spcPts val="4718"/>
              </a:lnSpc>
              <a:buFont typeface="Arial"/>
              <a:buChar char="•"/>
            </a:pPr>
            <a:r>
              <a:rPr lang="en-US" sz="314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Displayed:</a:t>
            </a:r>
          </a:p>
          <a:p>
            <a:pPr algn="just" marL="1358370" indent="-452790" lvl="2">
              <a:lnSpc>
                <a:spcPts val="4718"/>
              </a:lnSpc>
              <a:buFont typeface="Arial"/>
              <a:buChar char="⚬"/>
            </a:pPr>
            <a:r>
              <a:rPr lang="en-US" sz="314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Predicted class (&gt;50K or &lt;=50K)</a:t>
            </a:r>
          </a:p>
          <a:p>
            <a:pPr algn="just" marL="1358370" indent="-452790" lvl="2">
              <a:lnSpc>
                <a:spcPts val="4718"/>
              </a:lnSpc>
              <a:buFont typeface="Arial"/>
              <a:buChar char="⚬"/>
            </a:pPr>
            <a:r>
              <a:rPr lang="en-US" sz="314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Confidence score</a:t>
            </a:r>
          </a:p>
          <a:p>
            <a:pPr algn="just" marL="1358370" indent="-452790" lvl="2">
              <a:lnSpc>
                <a:spcPts val="4718"/>
              </a:lnSpc>
              <a:buFont typeface="Arial"/>
              <a:buChar char="⚬"/>
            </a:pPr>
            <a:r>
              <a:rPr lang="en-US" sz="314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Input table (non-numeric)</a:t>
            </a:r>
          </a:p>
          <a:p>
            <a:pPr algn="just" marL="679185" indent="-339593" lvl="1">
              <a:lnSpc>
                <a:spcPts val="4718"/>
              </a:lnSpc>
              <a:buFont typeface="Arial"/>
              <a:buChar char="•"/>
            </a:pPr>
            <a:r>
              <a:rPr lang="en-US" sz="314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User Interface Features:</a:t>
            </a:r>
          </a:p>
          <a:p>
            <a:pPr algn="just" marL="679185" indent="-339593" lvl="1">
              <a:lnSpc>
                <a:spcPts val="4718"/>
              </a:lnSpc>
              <a:buFont typeface="Arial"/>
              <a:buChar char="•"/>
            </a:pPr>
            <a:r>
              <a:rPr lang="en-US" sz="314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Dark theme</a:t>
            </a:r>
          </a:p>
          <a:p>
            <a:pPr algn="just" marL="679185" indent="-339593" lvl="1">
              <a:lnSpc>
                <a:spcPts val="4718"/>
              </a:lnSpc>
              <a:buFont typeface="Arial"/>
              <a:buChar char="•"/>
            </a:pPr>
            <a:r>
              <a:rPr lang="en-US" sz="3145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Icon-based titles</a:t>
            </a:r>
          </a:p>
          <a:p>
            <a:pPr algn="just">
              <a:lnSpc>
                <a:spcPts val="471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DAGt5WJOYEw</dc:identifier>
  <dcterms:modified xsi:type="dcterms:W3CDTF">2011-08-01T06:04:30Z</dcterms:modified>
  <cp:revision>1</cp:revision>
  <dc:title>Employee Salary prediction using Gradient Boosting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3529633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S10.3.1</vt:lpwstr>
  </property>
</Properties>
</file>