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7" r:id="rId5"/>
    <p:sldMasterId id="2147483678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</p:sldIdLst>
  <p:sldSz cy="5143500" cx="9144000"/>
  <p:notesSz cx="6858000" cy="9144000"/>
  <p:embeddedFontLst>
    <p:embeddedFont>
      <p:font typeface="Roboto"/>
      <p:regular r:id="rId21"/>
      <p:bold r:id="rId22"/>
      <p:italic r:id="rId23"/>
      <p:boldItalic r:id="rId24"/>
    </p:embeddedFont>
    <p:embeddedFont>
      <p:font typeface="Proxima Nova"/>
      <p:regular r:id="rId25"/>
      <p:bold r:id="rId26"/>
      <p:italic r:id="rId27"/>
      <p:boldItalic r:id="rId28"/>
    </p:embeddedFont>
    <p:embeddedFont>
      <p:font typeface="Quattrocento Sans"/>
      <p:regular r:id="rId29"/>
      <p:bold r:id="rId30"/>
      <p:italic r:id="rId31"/>
      <p:boldItalic r:id="rId32"/>
    </p:embeddedFont>
    <p:embeddedFont>
      <p:font typeface="Roboto Mono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C1A0B187-FD16-4C4C-AED9-247270793F31}">
  <a:tblStyle styleId="{C1A0B187-FD16-4C4C-AED9-247270793F31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font" Target="fonts/Roboto-bold.fntdata"/><Relationship Id="rId21" Type="http://schemas.openxmlformats.org/officeDocument/2006/relationships/font" Target="fonts/Roboto-regular.fntdata"/><Relationship Id="rId24" Type="http://schemas.openxmlformats.org/officeDocument/2006/relationships/font" Target="fonts/Roboto-boldItalic.fntdata"/><Relationship Id="rId23" Type="http://schemas.openxmlformats.org/officeDocument/2006/relationships/font" Target="fonts/Robo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font" Target="fonts/ProximaNova-bold.fntdata"/><Relationship Id="rId25" Type="http://schemas.openxmlformats.org/officeDocument/2006/relationships/font" Target="fonts/ProximaNova-regular.fntdata"/><Relationship Id="rId28" Type="http://schemas.openxmlformats.org/officeDocument/2006/relationships/font" Target="fonts/ProximaNova-boldItalic.fntdata"/><Relationship Id="rId27" Type="http://schemas.openxmlformats.org/officeDocument/2006/relationships/font" Target="fonts/ProximaNova-italic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font" Target="fonts/QuattrocentoSans-regular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font" Target="fonts/QuattrocentoSans-italic.fntdata"/><Relationship Id="rId30" Type="http://schemas.openxmlformats.org/officeDocument/2006/relationships/font" Target="fonts/QuattrocentoSans-bold.fntdata"/><Relationship Id="rId11" Type="http://schemas.openxmlformats.org/officeDocument/2006/relationships/slide" Target="slides/slide4.xml"/><Relationship Id="rId33" Type="http://schemas.openxmlformats.org/officeDocument/2006/relationships/font" Target="fonts/RobotoMono-regular.fntdata"/><Relationship Id="rId10" Type="http://schemas.openxmlformats.org/officeDocument/2006/relationships/slide" Target="slides/slide3.xml"/><Relationship Id="rId32" Type="http://schemas.openxmlformats.org/officeDocument/2006/relationships/font" Target="fonts/QuattrocentoSans-boldItalic.fntdata"/><Relationship Id="rId13" Type="http://schemas.openxmlformats.org/officeDocument/2006/relationships/slide" Target="slides/slide6.xml"/><Relationship Id="rId35" Type="http://schemas.openxmlformats.org/officeDocument/2006/relationships/font" Target="fonts/RobotoMono-italic.fntdata"/><Relationship Id="rId12" Type="http://schemas.openxmlformats.org/officeDocument/2006/relationships/slide" Target="slides/slide5.xml"/><Relationship Id="rId34" Type="http://schemas.openxmlformats.org/officeDocument/2006/relationships/font" Target="fonts/RobotoMono-bold.fntdata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36" Type="http://schemas.openxmlformats.org/officeDocument/2006/relationships/font" Target="fonts/RobotoMono-boldItalic.fntdata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8a3b5bb04d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8a3b5bb04d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8b625bbf80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8b625bbf80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8a3b5bb04d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8a3b5bb04d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8b625bbf80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8b625bbf80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8a3b5bb04d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8a3b5bb04d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8a3b5bb04d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8a3b5bb04d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8b625bbf80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8b625bbf80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8a3b5bb04d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8a3b5bb04d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8b625bbf80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8b625bbf80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8b625bbf80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8b625bbf80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8b625bbf80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8b625bbf80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8b625bbf80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8b625bbf80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8b625bbf80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8b625bbf80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jp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jp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2874F0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4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7" name="Google Shape;57;p11"/>
          <p:cNvSpPr txBox="1"/>
          <p:nvPr>
            <p:ph idx="1" type="body"/>
          </p:nvPr>
        </p:nvSpPr>
        <p:spPr>
          <a:xfrm>
            <a:off x="182050" y="32220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8" name="Google Shape;58;p11"/>
          <p:cNvSpPr txBox="1"/>
          <p:nvPr>
            <p:ph idx="12" type="sldNum"/>
          </p:nvPr>
        </p:nvSpPr>
        <p:spPr>
          <a:xfrm>
            <a:off x="76200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chemeClr val="accent4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2"/>
          <p:cNvSpPr txBox="1"/>
          <p:nvPr>
            <p:ph idx="12" type="sldNum"/>
          </p:nvPr>
        </p:nvSpPr>
        <p:spPr>
          <a:xfrm>
            <a:off x="76200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67" name="Google Shape;67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8" name="Google Shape;68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1" name="Google Shape;7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5" name="Google Shape;75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9" name="Google Shape;79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0" name="Google Shape;80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6" name="Google Shape;86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7" name="Google Shape;87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90" name="Google Shape;90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94" name="Google Shape;94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5" name="Google Shape;95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6" name="Google Shape;96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76200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99" name="Google Shape;99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02" name="Google Shape;102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3" name="Google Shape;103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_Title and Content">
  <p:cSld name="3_Title and Conte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5"/>
          <p:cNvSpPr txBox="1"/>
          <p:nvPr>
            <p:ph type="title"/>
          </p:nvPr>
        </p:nvSpPr>
        <p:spPr>
          <a:xfrm>
            <a:off x="192506" y="106611"/>
            <a:ext cx="7156800" cy="64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Proxima Nova"/>
              <a:buNone/>
              <a:defRPr b="1" i="0" sz="24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9pPr>
          </a:lstStyle>
          <a:p/>
        </p:txBody>
      </p:sp>
      <p:sp>
        <p:nvSpPr>
          <p:cNvPr id="108" name="Google Shape;108;p25"/>
          <p:cNvSpPr txBox="1"/>
          <p:nvPr/>
        </p:nvSpPr>
        <p:spPr>
          <a:xfrm>
            <a:off x="7928931" y="4834803"/>
            <a:ext cx="12315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" sz="10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Flipkart Confidential</a:t>
            </a:r>
            <a:endParaRPr b="0" i="1" sz="1000" u="none" cap="none" strike="noStrik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25"/>
          <p:cNvSpPr txBox="1"/>
          <p:nvPr>
            <p:ph idx="12" type="sldNum"/>
          </p:nvPr>
        </p:nvSpPr>
        <p:spPr>
          <a:xfrm>
            <a:off x="8662395" y="4958869"/>
            <a:ext cx="443100" cy="1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300">
                <a:solidFill>
                  <a:srgbClr val="999999"/>
                </a:solidFill>
              </a:defRPr>
            </a:lvl1pPr>
            <a:lvl2pPr lvl="1" rtl="0">
              <a:buNone/>
              <a:defRPr sz="1300">
                <a:solidFill>
                  <a:srgbClr val="999999"/>
                </a:solidFill>
              </a:defRPr>
            </a:lvl2pPr>
            <a:lvl3pPr lvl="2" rtl="0">
              <a:buNone/>
              <a:defRPr sz="1300">
                <a:solidFill>
                  <a:srgbClr val="999999"/>
                </a:solidFill>
              </a:defRPr>
            </a:lvl3pPr>
            <a:lvl4pPr lvl="3" rtl="0">
              <a:buNone/>
              <a:defRPr sz="1300">
                <a:solidFill>
                  <a:srgbClr val="999999"/>
                </a:solidFill>
              </a:defRPr>
            </a:lvl4pPr>
            <a:lvl5pPr lvl="4" rtl="0">
              <a:buNone/>
              <a:defRPr sz="1300">
                <a:solidFill>
                  <a:srgbClr val="999999"/>
                </a:solidFill>
              </a:defRPr>
            </a:lvl5pPr>
            <a:lvl6pPr lvl="5" rtl="0">
              <a:buNone/>
              <a:defRPr sz="1300">
                <a:solidFill>
                  <a:srgbClr val="999999"/>
                </a:solidFill>
              </a:defRPr>
            </a:lvl6pPr>
            <a:lvl7pPr lvl="6" rtl="0">
              <a:buNone/>
              <a:defRPr sz="1300">
                <a:solidFill>
                  <a:srgbClr val="999999"/>
                </a:solidFill>
              </a:defRPr>
            </a:lvl7pPr>
            <a:lvl8pPr lvl="7" rtl="0">
              <a:buNone/>
              <a:defRPr sz="1300">
                <a:solidFill>
                  <a:srgbClr val="999999"/>
                </a:solidFill>
              </a:defRPr>
            </a:lvl8pPr>
            <a:lvl9pPr lvl="8" rtl="0">
              <a:buNone/>
              <a:defRPr sz="1300">
                <a:solidFill>
                  <a:srgbClr val="999999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Title and Content 1">
  <p:cSld name="1_Title and Content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6"/>
          <p:cNvSpPr txBox="1"/>
          <p:nvPr>
            <p:ph type="title"/>
          </p:nvPr>
        </p:nvSpPr>
        <p:spPr>
          <a:xfrm>
            <a:off x="192506" y="13304"/>
            <a:ext cx="7156800" cy="64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None/>
              <a:defRPr b="1" i="0" sz="2400" u="none" cap="none" strike="noStrike">
                <a:solidFill>
                  <a:srgbClr val="666666"/>
                </a:solidFill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2" name="Google Shape;112;p26"/>
          <p:cNvSpPr txBox="1"/>
          <p:nvPr/>
        </p:nvSpPr>
        <p:spPr>
          <a:xfrm>
            <a:off x="7928931" y="4834803"/>
            <a:ext cx="12315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" sz="10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Flipkart Confidential</a:t>
            </a:r>
            <a:endParaRPr b="0" i="1" sz="1000" u="none" cap="none" strike="noStrik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2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300">
                <a:solidFill>
                  <a:schemeClr val="dk1"/>
                </a:solidFill>
              </a:defRPr>
            </a:lvl1pPr>
            <a:lvl2pPr lvl="1" rtl="0">
              <a:buNone/>
              <a:defRPr sz="1300">
                <a:solidFill>
                  <a:schemeClr val="dk1"/>
                </a:solidFill>
              </a:defRPr>
            </a:lvl2pPr>
            <a:lvl3pPr lvl="2" rtl="0">
              <a:buNone/>
              <a:defRPr sz="1300">
                <a:solidFill>
                  <a:schemeClr val="dk1"/>
                </a:solidFill>
              </a:defRPr>
            </a:lvl3pPr>
            <a:lvl4pPr lvl="3" rtl="0">
              <a:buNone/>
              <a:defRPr sz="1300">
                <a:solidFill>
                  <a:schemeClr val="dk1"/>
                </a:solidFill>
              </a:defRPr>
            </a:lvl4pPr>
            <a:lvl5pPr lvl="4" rtl="0">
              <a:buNone/>
              <a:defRPr sz="1300">
                <a:solidFill>
                  <a:schemeClr val="dk1"/>
                </a:solidFill>
              </a:defRPr>
            </a:lvl5pPr>
            <a:lvl6pPr lvl="5" rtl="0">
              <a:buNone/>
              <a:defRPr sz="1300">
                <a:solidFill>
                  <a:schemeClr val="dk1"/>
                </a:solidFill>
              </a:defRPr>
            </a:lvl6pPr>
            <a:lvl7pPr lvl="6" rtl="0">
              <a:buNone/>
              <a:defRPr sz="1300">
                <a:solidFill>
                  <a:schemeClr val="dk1"/>
                </a:solidFill>
              </a:defRPr>
            </a:lvl7pPr>
            <a:lvl8pPr lvl="7" rtl="0">
              <a:buNone/>
              <a:defRPr sz="1300">
                <a:solidFill>
                  <a:schemeClr val="dk1"/>
                </a:solidFill>
              </a:defRPr>
            </a:lvl8pPr>
            <a:lvl9pPr lvl="8" rtl="0">
              <a:buNone/>
              <a:defRPr sz="13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Title and Content 1 1 1 1">
  <p:cSld name="1_Title and Content_1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7"/>
          <p:cNvSpPr txBox="1"/>
          <p:nvPr/>
        </p:nvSpPr>
        <p:spPr>
          <a:xfrm>
            <a:off x="7928931" y="4834803"/>
            <a:ext cx="12315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" sz="10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Flipkart Confidential</a:t>
            </a:r>
            <a:endParaRPr b="0" i="1" sz="1000" u="none" cap="none" strike="noStrik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2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300">
                <a:solidFill>
                  <a:schemeClr val="dk1"/>
                </a:solidFill>
              </a:defRPr>
            </a:lvl1pPr>
            <a:lvl2pPr lvl="1" rtl="0">
              <a:buNone/>
              <a:defRPr sz="1300">
                <a:solidFill>
                  <a:schemeClr val="dk1"/>
                </a:solidFill>
              </a:defRPr>
            </a:lvl2pPr>
            <a:lvl3pPr lvl="2" rtl="0">
              <a:buNone/>
              <a:defRPr sz="1300">
                <a:solidFill>
                  <a:schemeClr val="dk1"/>
                </a:solidFill>
              </a:defRPr>
            </a:lvl3pPr>
            <a:lvl4pPr lvl="3" rtl="0">
              <a:buNone/>
              <a:defRPr sz="1300">
                <a:solidFill>
                  <a:schemeClr val="dk1"/>
                </a:solidFill>
              </a:defRPr>
            </a:lvl4pPr>
            <a:lvl5pPr lvl="4" rtl="0">
              <a:buNone/>
              <a:defRPr sz="1300">
                <a:solidFill>
                  <a:schemeClr val="dk1"/>
                </a:solidFill>
              </a:defRPr>
            </a:lvl5pPr>
            <a:lvl6pPr lvl="5" rtl="0">
              <a:buNone/>
              <a:defRPr sz="1300">
                <a:solidFill>
                  <a:schemeClr val="dk1"/>
                </a:solidFill>
              </a:defRPr>
            </a:lvl6pPr>
            <a:lvl7pPr lvl="6" rtl="0">
              <a:buNone/>
              <a:defRPr sz="1300">
                <a:solidFill>
                  <a:schemeClr val="dk1"/>
                </a:solidFill>
              </a:defRPr>
            </a:lvl7pPr>
            <a:lvl8pPr lvl="7" rtl="0">
              <a:buNone/>
              <a:defRPr sz="1300">
                <a:solidFill>
                  <a:schemeClr val="dk1"/>
                </a:solidFill>
              </a:defRPr>
            </a:lvl8pPr>
            <a:lvl9pPr lvl="8" rtl="0">
              <a:buNone/>
              <a:defRPr sz="13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Title and Content">
  <p:cSld name="1_Title and Content_2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8"/>
          <p:cNvSpPr txBox="1"/>
          <p:nvPr>
            <p:ph type="title"/>
          </p:nvPr>
        </p:nvSpPr>
        <p:spPr>
          <a:xfrm>
            <a:off x="192506" y="106611"/>
            <a:ext cx="7156800" cy="64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mbria"/>
              <a:buNone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119" name="Google Shape;119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392763" y="197890"/>
            <a:ext cx="1280764" cy="44881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0" name="Google Shape;120;p28"/>
          <p:cNvCxnSpPr/>
          <p:nvPr/>
        </p:nvCxnSpPr>
        <p:spPr>
          <a:xfrm>
            <a:off x="0" y="4912460"/>
            <a:ext cx="9144000" cy="0"/>
          </a:xfrm>
          <a:prstGeom prst="straightConnector1">
            <a:avLst/>
          </a:prstGeom>
          <a:noFill/>
          <a:ln cap="flat" cmpd="sng" w="19050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1" name="Google Shape;121;p28"/>
          <p:cNvCxnSpPr/>
          <p:nvPr/>
        </p:nvCxnSpPr>
        <p:spPr>
          <a:xfrm>
            <a:off x="1809093" y="782047"/>
            <a:ext cx="7335000" cy="0"/>
          </a:xfrm>
          <a:prstGeom prst="straightConnector1">
            <a:avLst/>
          </a:prstGeom>
          <a:noFill/>
          <a:ln cap="flat" cmpd="sng" w="76200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2" name="Google Shape;122;p28"/>
          <p:cNvSpPr txBox="1"/>
          <p:nvPr/>
        </p:nvSpPr>
        <p:spPr>
          <a:xfrm>
            <a:off x="-76200" y="4914217"/>
            <a:ext cx="464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en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3" name="Google Shape;123;p28"/>
          <p:cNvCxnSpPr/>
          <p:nvPr/>
        </p:nvCxnSpPr>
        <p:spPr>
          <a:xfrm>
            <a:off x="1" y="782047"/>
            <a:ext cx="1809000" cy="0"/>
          </a:xfrm>
          <a:prstGeom prst="straightConnector1">
            <a:avLst/>
          </a:prstGeom>
          <a:noFill/>
          <a:ln cap="flat" cmpd="sng" w="7620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4" name="Google Shape;124;p28"/>
          <p:cNvSpPr txBox="1"/>
          <p:nvPr/>
        </p:nvSpPr>
        <p:spPr>
          <a:xfrm>
            <a:off x="7869021" y="4958834"/>
            <a:ext cx="12315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1" lang="en" sz="10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Flipkart Confidential</a:t>
            </a:r>
            <a:endParaRPr b="0" i="1" sz="1000" u="none" cap="none" strike="noStrik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>
  <p:cSld name="Title and Content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9"/>
          <p:cNvSpPr txBox="1"/>
          <p:nvPr>
            <p:ph type="title"/>
          </p:nvPr>
        </p:nvSpPr>
        <p:spPr>
          <a:xfrm>
            <a:off x="457200" y="205979"/>
            <a:ext cx="5562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9pPr>
          </a:lstStyle>
          <a:p/>
        </p:txBody>
      </p:sp>
      <p:sp>
        <p:nvSpPr>
          <p:cNvPr id="128" name="Google Shape;128;p29"/>
          <p:cNvSpPr txBox="1"/>
          <p:nvPr>
            <p:ph idx="1" type="body"/>
          </p:nvPr>
        </p:nvSpPr>
        <p:spPr>
          <a:xfrm>
            <a:off x="457200" y="1200152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9" name="Google Shape;129;p29"/>
          <p:cNvSpPr txBox="1"/>
          <p:nvPr>
            <p:ph idx="10" type="dt"/>
          </p:nvPr>
        </p:nvSpPr>
        <p:spPr>
          <a:xfrm>
            <a:off x="457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0" name="Google Shape;130;p29"/>
          <p:cNvSpPr txBox="1"/>
          <p:nvPr>
            <p:ph idx="11" type="ftr"/>
          </p:nvPr>
        </p:nvSpPr>
        <p:spPr>
          <a:xfrm>
            <a:off x="3124200" y="4767264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1" name="Google Shape;131;p29"/>
          <p:cNvSpPr txBox="1"/>
          <p:nvPr>
            <p:ph idx="12" type="sldNum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30"/>
          <p:cNvSpPr txBox="1"/>
          <p:nvPr>
            <p:ph type="title"/>
          </p:nvPr>
        </p:nvSpPr>
        <p:spPr>
          <a:xfrm>
            <a:off x="457203" y="205979"/>
            <a:ext cx="58749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9pPr>
          </a:lstStyle>
          <a:p/>
        </p:txBody>
      </p:sp>
      <p:sp>
        <p:nvSpPr>
          <p:cNvPr id="135" name="Google Shape;135;p30"/>
          <p:cNvSpPr txBox="1"/>
          <p:nvPr>
            <p:ph idx="1" type="body"/>
          </p:nvPr>
        </p:nvSpPr>
        <p:spPr>
          <a:xfrm>
            <a:off x="457200" y="1200152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6" name="Google Shape;136;p30"/>
          <p:cNvSpPr txBox="1"/>
          <p:nvPr>
            <p:ph idx="2" type="body"/>
          </p:nvPr>
        </p:nvSpPr>
        <p:spPr>
          <a:xfrm>
            <a:off x="4648200" y="1200152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7" name="Google Shape;137;p30"/>
          <p:cNvSpPr txBox="1"/>
          <p:nvPr>
            <p:ph idx="10" type="dt"/>
          </p:nvPr>
        </p:nvSpPr>
        <p:spPr>
          <a:xfrm>
            <a:off x="457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8" name="Google Shape;138;p30"/>
          <p:cNvSpPr txBox="1"/>
          <p:nvPr>
            <p:ph idx="11" type="ftr"/>
          </p:nvPr>
        </p:nvSpPr>
        <p:spPr>
          <a:xfrm>
            <a:off x="3124200" y="4767264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9" name="Google Shape;139;p30"/>
          <p:cNvSpPr txBox="1"/>
          <p:nvPr>
            <p:ph idx="12" type="sldNum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 1" type="obj">
  <p:cSld name="OBJECT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1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9pPr>
          </a:lstStyle>
          <a:p/>
        </p:txBody>
      </p:sp>
      <p:sp>
        <p:nvSpPr>
          <p:cNvPr id="142" name="Google Shape;142;p31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3" name="Google Shape;143;p3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4" name="Google Shape;144;p31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5" name="Google Shape;145;p3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76200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76200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76200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8" name="Google Shape;38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2" type="sldNum"/>
          </p:nvPr>
        </p:nvSpPr>
        <p:spPr>
          <a:xfrm>
            <a:off x="76200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2" name="Google Shape;42;p8"/>
          <p:cNvSpPr txBox="1"/>
          <p:nvPr>
            <p:ph idx="12" type="sldNum"/>
          </p:nvPr>
        </p:nvSpPr>
        <p:spPr>
          <a:xfrm>
            <a:off x="76200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76200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76200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16.xml"/><Relationship Id="rId19" Type="http://schemas.openxmlformats.org/officeDocument/2006/relationships/theme" Target="../theme/theme2.xml"/><Relationship Id="rId6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29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rgbClr val="2874F0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76200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0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buNone/>
              <a:defRPr sz="10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buNone/>
              <a:defRPr sz="10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buNone/>
              <a:defRPr sz="10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buNone/>
              <a:defRPr sz="10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buNone/>
              <a:defRPr sz="10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buNone/>
              <a:defRPr sz="10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buNone/>
              <a:defRPr sz="10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buNone/>
              <a:defRPr sz="10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8598000" y="4597500"/>
            <a:ext cx="393600" cy="3936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3" name="Google Shape;63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4" name="Google Shape;64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5271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32"/>
          <p:cNvSpPr txBox="1"/>
          <p:nvPr/>
        </p:nvSpPr>
        <p:spPr>
          <a:xfrm>
            <a:off x="281325" y="2423600"/>
            <a:ext cx="87450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Intelligent Picking</a:t>
            </a:r>
            <a:endParaRPr b="1" sz="3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52" name="Google Shape;152;p32"/>
          <p:cNvSpPr txBox="1"/>
          <p:nvPr/>
        </p:nvSpPr>
        <p:spPr>
          <a:xfrm>
            <a:off x="999300" y="3653100"/>
            <a:ext cx="6780300" cy="109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Team Name     :</a:t>
            </a:r>
            <a:endParaRPr b="1" sz="19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Institute Name: </a:t>
            </a:r>
            <a:endParaRPr b="1" sz="19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Google Shape;213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7578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41"/>
          <p:cNvSpPr txBox="1"/>
          <p:nvPr/>
        </p:nvSpPr>
        <p:spPr>
          <a:xfrm>
            <a:off x="135875" y="145275"/>
            <a:ext cx="75138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Roboto Mono"/>
                <a:ea typeface="Roboto Mono"/>
                <a:cs typeface="Roboto Mono"/>
                <a:sym typeface="Roboto Mono"/>
              </a:rPr>
              <a:t>Execution Plan</a:t>
            </a:r>
            <a:endParaRPr b="1" sz="24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15" name="Google Shape;215;p41"/>
          <p:cNvSpPr txBox="1"/>
          <p:nvPr/>
        </p:nvSpPr>
        <p:spPr>
          <a:xfrm>
            <a:off x="75200" y="1072225"/>
            <a:ext cx="8547000" cy="326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High level action items in terms of what will be the steps from the drawing board to the actual prototype.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" name="Google Shape;220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7578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42"/>
          <p:cNvSpPr txBox="1"/>
          <p:nvPr/>
        </p:nvSpPr>
        <p:spPr>
          <a:xfrm>
            <a:off x="135875" y="145275"/>
            <a:ext cx="7292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Roboto Mono"/>
                <a:ea typeface="Roboto Mono"/>
                <a:cs typeface="Roboto Mono"/>
                <a:sym typeface="Roboto Mono"/>
              </a:rPr>
              <a:t>&lt;&lt;Extra: Slide#9&gt;&gt;</a:t>
            </a:r>
            <a:endParaRPr b="1" sz="24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22" name="Google Shape;222;p42"/>
          <p:cNvSpPr txBox="1"/>
          <p:nvPr/>
        </p:nvSpPr>
        <p:spPr>
          <a:xfrm>
            <a:off x="135875" y="1071750"/>
            <a:ext cx="83727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Google Shape;227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7578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43"/>
          <p:cNvSpPr txBox="1"/>
          <p:nvPr/>
        </p:nvSpPr>
        <p:spPr>
          <a:xfrm>
            <a:off x="135875" y="145275"/>
            <a:ext cx="7292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latin typeface="Roboto Mono"/>
                <a:ea typeface="Roboto Mono"/>
                <a:cs typeface="Roboto Mono"/>
                <a:sym typeface="Roboto Mono"/>
              </a:rPr>
              <a:t>&lt;&lt;Extra: Slide#10&gt;&gt;</a:t>
            </a:r>
            <a:endParaRPr b="1" sz="2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29" name="Google Shape;229;p43"/>
          <p:cNvSpPr txBox="1"/>
          <p:nvPr/>
        </p:nvSpPr>
        <p:spPr>
          <a:xfrm>
            <a:off x="135875" y="1071750"/>
            <a:ext cx="83727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Google Shape;234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893"/>
            <a:ext cx="9143999" cy="51386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7578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33"/>
          <p:cNvSpPr txBox="1"/>
          <p:nvPr/>
        </p:nvSpPr>
        <p:spPr>
          <a:xfrm>
            <a:off x="135875" y="145275"/>
            <a:ext cx="7292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Roboto Mono"/>
                <a:ea typeface="Roboto Mono"/>
                <a:cs typeface="Roboto Mono"/>
                <a:sym typeface="Roboto Mono"/>
              </a:rPr>
              <a:t>Team members details</a:t>
            </a:r>
            <a:endParaRPr b="1" sz="2400">
              <a:latin typeface="Roboto Mono"/>
              <a:ea typeface="Roboto Mono"/>
              <a:cs typeface="Roboto Mono"/>
              <a:sym typeface="Roboto Mono"/>
            </a:endParaRPr>
          </a:p>
        </p:txBody>
      </p:sp>
      <p:graphicFrame>
        <p:nvGraphicFramePr>
          <p:cNvPr id="159" name="Google Shape;159;p33"/>
          <p:cNvGraphicFramePr/>
          <p:nvPr/>
        </p:nvGraphicFramePr>
        <p:xfrm>
          <a:off x="221350" y="1302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{C1A0B187-FD16-4C4C-AED9-247270793F31}</a:tableStyleId>
              </a:tblPr>
              <a:tblGrid>
                <a:gridCol w="1720050"/>
                <a:gridCol w="1409875"/>
                <a:gridCol w="1409875"/>
                <a:gridCol w="1409875"/>
                <a:gridCol w="1409875"/>
                <a:gridCol w="1409875"/>
              </a:tblGrid>
              <a:tr h="433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Team Name</a:t>
                      </a:r>
                      <a:endParaRPr b="1" sz="10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19050" marB="19050" marR="28575" marL="28575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5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</a:tr>
              <a:tr h="433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Institute Name</a:t>
                      </a:r>
                      <a:endParaRPr b="1" sz="10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19050" marB="19050" marR="28575" marL="28575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5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</a:tr>
              <a:tr h="361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Team Members &gt;</a:t>
                      </a:r>
                      <a:endParaRPr b="1" sz="10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19050" marB="19050" marR="28575" marL="28575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 (Leader)</a:t>
                      </a:r>
                      <a:endParaRPr b="1" sz="10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</a:t>
                      </a:r>
                      <a:endParaRPr b="1" sz="10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3</a:t>
                      </a:r>
                      <a:endParaRPr b="1" sz="10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4</a:t>
                      </a:r>
                      <a:endParaRPr b="1" sz="10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5</a:t>
                      </a:r>
                      <a:endParaRPr b="1" sz="10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3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Name</a:t>
                      </a:r>
                      <a:endParaRPr b="1" sz="10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19050" marB="19050" marR="28575" marL="28575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3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Batch</a:t>
                      </a:r>
                      <a:endParaRPr b="1" sz="10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19050" marB="19050" marR="28575" marL="28575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3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Area of expertise</a:t>
                      </a:r>
                      <a:endParaRPr b="1" sz="10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19050" marB="19050" marR="28575" marL="28575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7578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34"/>
          <p:cNvSpPr txBox="1"/>
          <p:nvPr/>
        </p:nvSpPr>
        <p:spPr>
          <a:xfrm>
            <a:off x="135875" y="145275"/>
            <a:ext cx="75138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Roboto Mono"/>
                <a:ea typeface="Roboto Mono"/>
                <a:cs typeface="Roboto Mono"/>
                <a:sym typeface="Roboto Mono"/>
              </a:rPr>
              <a:t>Instructions (You Can Delete this Slide)</a:t>
            </a:r>
            <a:endParaRPr b="1" sz="24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66" name="Google Shape;166;p34"/>
          <p:cNvSpPr txBox="1"/>
          <p:nvPr/>
        </p:nvSpPr>
        <p:spPr>
          <a:xfrm>
            <a:off x="75200" y="1127925"/>
            <a:ext cx="85470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Dear Team,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Congratulations on reaching this stage - We look forward to some amazing &amp; innovative solutions.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Please find some important instructions before you begin to prepare your submission decks.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Slide Limit     :  10 Slides of Content </a:t>
            </a:r>
            <a:r>
              <a:rPr b="1" lang="en" sz="1200">
                <a:latin typeface="Roboto Mono"/>
                <a:ea typeface="Roboto Mono"/>
                <a:cs typeface="Roboto Mono"/>
                <a:sym typeface="Roboto Mono"/>
              </a:rPr>
              <a:t>post (after)</a:t>
            </a: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 this Slide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Saving Format   :  Save the file as a PDF to ensure your formatting remains intact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Submission Guide:  Only the </a:t>
            </a:r>
            <a:r>
              <a:rPr b="1" lang="en" sz="12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‘Team Leader’</a:t>
            </a: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 will be able to submit the Deck.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    Only the latest submission will be considered as final 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                   (You can keep updating your deck within the deadline)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Wishing you all the very best !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Roboto Mono"/>
                <a:ea typeface="Roboto Mono"/>
                <a:cs typeface="Roboto Mono"/>
                <a:sym typeface="Roboto Mono"/>
              </a:rPr>
              <a:t>Team Flipkart GRiD</a:t>
            </a:r>
            <a:endParaRPr b="1" sz="12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17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7578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35"/>
          <p:cNvSpPr txBox="1"/>
          <p:nvPr/>
        </p:nvSpPr>
        <p:spPr>
          <a:xfrm>
            <a:off x="135875" y="145275"/>
            <a:ext cx="75138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Roboto Mono"/>
                <a:ea typeface="Roboto Mono"/>
                <a:cs typeface="Roboto Mono"/>
                <a:sym typeface="Roboto Mono"/>
              </a:rPr>
              <a:t>Functionalities of the Robot</a:t>
            </a:r>
            <a:endParaRPr b="1" sz="24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73" name="Google Shape;173;p35"/>
          <p:cNvSpPr txBox="1"/>
          <p:nvPr/>
        </p:nvSpPr>
        <p:spPr>
          <a:xfrm>
            <a:off x="75200" y="1338825"/>
            <a:ext cx="8547000" cy="130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Roboto Mono"/>
              <a:buChar char="❏"/>
            </a:pPr>
            <a:r>
              <a:rPr lang="en" sz="1700">
                <a:latin typeface="Roboto Mono"/>
                <a:ea typeface="Roboto Mono"/>
                <a:cs typeface="Roboto Mono"/>
                <a:sym typeface="Roboto Mono"/>
              </a:rPr>
              <a:t>What all can the robot do?</a:t>
            </a:r>
            <a:endParaRPr sz="1700">
              <a:latin typeface="Roboto Mono"/>
              <a:ea typeface="Roboto Mono"/>
              <a:cs typeface="Roboto Mono"/>
              <a:sym typeface="Roboto Mon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Roboto Mono"/>
              <a:buChar char="❏"/>
            </a:pPr>
            <a:r>
              <a:rPr lang="en" sz="1700">
                <a:latin typeface="Roboto Mono"/>
                <a:ea typeface="Roboto Mono"/>
                <a:cs typeface="Roboto Mono"/>
                <a:sym typeface="Roboto Mono"/>
              </a:rPr>
              <a:t>What all activities can it perform?</a:t>
            </a:r>
            <a:endParaRPr sz="1700">
              <a:latin typeface="Roboto Mono"/>
              <a:ea typeface="Roboto Mono"/>
              <a:cs typeface="Roboto Mono"/>
              <a:sym typeface="Roboto Mon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Roboto Mono"/>
              <a:buChar char="❏"/>
            </a:pPr>
            <a:r>
              <a:rPr lang="en" sz="1700">
                <a:latin typeface="Roboto Mono"/>
                <a:ea typeface="Roboto Mono"/>
                <a:cs typeface="Roboto Mono"/>
                <a:sym typeface="Roboto Mono"/>
              </a:rPr>
              <a:t>Are there any things that the robot can do above and beyond the requirement? </a:t>
            </a:r>
            <a:endParaRPr sz="1700">
              <a:latin typeface="Roboto Mono"/>
              <a:ea typeface="Roboto Mono"/>
              <a:cs typeface="Roboto Mono"/>
              <a:sym typeface="Roboto Mon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Roboto Mono"/>
              <a:buChar char="❏"/>
            </a:pPr>
            <a:r>
              <a:rPr lang="en" sz="1700">
                <a:latin typeface="Roboto Mono"/>
                <a:ea typeface="Roboto Mono"/>
                <a:cs typeface="Roboto Mono"/>
                <a:sym typeface="Roboto Mono"/>
              </a:rPr>
              <a:t>Are there any out of the box functionalities?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Google Shape;17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7578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36"/>
          <p:cNvSpPr txBox="1"/>
          <p:nvPr/>
        </p:nvSpPr>
        <p:spPr>
          <a:xfrm>
            <a:off x="135875" y="145275"/>
            <a:ext cx="75138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Roboto Mono"/>
                <a:ea typeface="Roboto Mono"/>
                <a:cs typeface="Roboto Mono"/>
                <a:sym typeface="Roboto Mono"/>
              </a:rPr>
              <a:t>Robot Specifications</a:t>
            </a:r>
            <a:endParaRPr b="1" sz="24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80" name="Google Shape;180;p36"/>
          <p:cNvSpPr txBox="1"/>
          <p:nvPr/>
        </p:nvSpPr>
        <p:spPr>
          <a:xfrm>
            <a:off x="75200" y="1338825"/>
            <a:ext cx="85470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Technical &amp; physical specifications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Google Shape;185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7578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37"/>
          <p:cNvSpPr txBox="1"/>
          <p:nvPr/>
        </p:nvSpPr>
        <p:spPr>
          <a:xfrm>
            <a:off x="135875" y="145275"/>
            <a:ext cx="75138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Roboto Mono"/>
                <a:ea typeface="Roboto Mono"/>
                <a:cs typeface="Roboto Mono"/>
                <a:sym typeface="Roboto Mono"/>
              </a:rPr>
              <a:t>Robot/Solution Limitations</a:t>
            </a:r>
            <a:endParaRPr b="1" sz="24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87" name="Google Shape;187;p37"/>
          <p:cNvSpPr txBox="1"/>
          <p:nvPr/>
        </p:nvSpPr>
        <p:spPr>
          <a:xfrm>
            <a:off x="75200" y="1338825"/>
            <a:ext cx="85470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What can the robot not do ?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Are there any limitations compared to the requirements?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Google Shape;192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7578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38"/>
          <p:cNvSpPr txBox="1"/>
          <p:nvPr/>
        </p:nvSpPr>
        <p:spPr>
          <a:xfrm>
            <a:off x="135875" y="145275"/>
            <a:ext cx="75138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Roboto Mono"/>
                <a:ea typeface="Roboto Mono"/>
                <a:cs typeface="Roboto Mono"/>
                <a:sym typeface="Roboto Mono"/>
              </a:rPr>
              <a:t>Robot Visualization -3D Diagram/Sketch</a:t>
            </a:r>
            <a:endParaRPr b="1" sz="24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94" name="Google Shape;194;p38"/>
          <p:cNvSpPr txBox="1"/>
          <p:nvPr/>
        </p:nvSpPr>
        <p:spPr>
          <a:xfrm>
            <a:off x="75200" y="1338825"/>
            <a:ext cx="85470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Robot Visualization -3D Diagram/ Sketch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7578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39"/>
          <p:cNvSpPr txBox="1"/>
          <p:nvPr/>
        </p:nvSpPr>
        <p:spPr>
          <a:xfrm>
            <a:off x="135875" y="145275"/>
            <a:ext cx="75138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Roboto Mono"/>
                <a:ea typeface="Roboto Mono"/>
                <a:cs typeface="Roboto Mono"/>
                <a:sym typeface="Roboto Mono"/>
              </a:rPr>
              <a:t>Architecture</a:t>
            </a:r>
            <a:endParaRPr b="1" sz="24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01" name="Google Shape;201;p39"/>
          <p:cNvSpPr txBox="1"/>
          <p:nvPr/>
        </p:nvSpPr>
        <p:spPr>
          <a:xfrm>
            <a:off x="75200" y="1072225"/>
            <a:ext cx="8547000" cy="326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Tech/ Hardware architecture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Google Shape;206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7578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40"/>
          <p:cNvSpPr txBox="1"/>
          <p:nvPr/>
        </p:nvSpPr>
        <p:spPr>
          <a:xfrm>
            <a:off x="135875" y="145275"/>
            <a:ext cx="75138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Roboto Mono"/>
                <a:ea typeface="Roboto Mono"/>
                <a:cs typeface="Roboto Mono"/>
                <a:sym typeface="Roboto Mono"/>
              </a:rPr>
              <a:t>Brief on Programming Module</a:t>
            </a:r>
            <a:endParaRPr b="1" sz="24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08" name="Google Shape;208;p40"/>
          <p:cNvSpPr txBox="1"/>
          <p:nvPr/>
        </p:nvSpPr>
        <p:spPr>
          <a:xfrm>
            <a:off x="75200" y="1072225"/>
            <a:ext cx="8547000" cy="326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What programming language will be used?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What all software modules will be built?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