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5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274A-30A5-4813-8C43-79565965E51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CAE-FE52-4B20-8A91-6070F4F8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6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274A-30A5-4813-8C43-79565965E51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CAE-FE52-4B20-8A91-6070F4F8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7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274A-30A5-4813-8C43-79565965E51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CAE-FE52-4B20-8A91-6070F4F8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99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274A-30A5-4813-8C43-79565965E51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CAE-FE52-4B20-8A91-6070F4F8285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6435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274A-30A5-4813-8C43-79565965E51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CAE-FE52-4B20-8A91-6070F4F8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95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274A-30A5-4813-8C43-79565965E51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CAE-FE52-4B20-8A91-6070F4F8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84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274A-30A5-4813-8C43-79565965E51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CAE-FE52-4B20-8A91-6070F4F8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91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274A-30A5-4813-8C43-79565965E51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CAE-FE52-4B20-8A91-6070F4F8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72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274A-30A5-4813-8C43-79565965E51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CAE-FE52-4B20-8A91-6070F4F8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1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274A-30A5-4813-8C43-79565965E51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CAE-FE52-4B20-8A91-6070F4F8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274A-30A5-4813-8C43-79565965E51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CAE-FE52-4B20-8A91-6070F4F8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8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274A-30A5-4813-8C43-79565965E51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CAE-FE52-4B20-8A91-6070F4F8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3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274A-30A5-4813-8C43-79565965E51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CAE-FE52-4B20-8A91-6070F4F8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274A-30A5-4813-8C43-79565965E51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CAE-FE52-4B20-8A91-6070F4F8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7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274A-30A5-4813-8C43-79565965E51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CAE-FE52-4B20-8A91-6070F4F8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7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274A-30A5-4813-8C43-79565965E51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CAE-FE52-4B20-8A91-6070F4F8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3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274A-30A5-4813-8C43-79565965E51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CAE-FE52-4B20-8A91-6070F4F8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5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60274A-30A5-4813-8C43-79565965E51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E6CAE-FE52-4B20-8A91-6070F4F8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03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4A30-8AAE-4928-960D-5674BE161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713" y="1143000"/>
            <a:ext cx="11320670" cy="2609023"/>
          </a:xfrm>
        </p:spPr>
        <p:txBody>
          <a:bodyPr/>
          <a:lstStyle/>
          <a:p>
            <a:pPr algn="ctr"/>
            <a:r>
              <a:rPr lang="en-US" sz="5400"/>
              <a:t>Extended Euclidean Algorithm</a:t>
            </a:r>
            <a:br>
              <a:rPr lang="en-US" sz="5400"/>
            </a:br>
            <a:r>
              <a:rPr lang="en-US" sz="5400"/>
              <a:t>&amp;</a:t>
            </a:r>
            <a:br>
              <a:rPr lang="en-US" sz="5400"/>
            </a:br>
            <a:r>
              <a:rPr lang="en-US" sz="5400"/>
              <a:t>Calculate Private key Exponent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83ED4-931A-41DA-AD27-798096A26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876261"/>
            <a:ext cx="10230319" cy="2092187"/>
          </a:xfrm>
        </p:spPr>
        <p:txBody>
          <a:bodyPr>
            <a:noAutofit/>
          </a:bodyPr>
          <a:lstStyle/>
          <a:p>
            <a:pPr algn="ctr"/>
            <a:r>
              <a:rPr lang="en-US" sz="2400" b="1"/>
              <a:t>Project 1</a:t>
            </a:r>
          </a:p>
          <a:p>
            <a:pPr algn="ctr"/>
            <a:endParaRPr lang="en-US" sz="2400" b="1"/>
          </a:p>
          <a:p>
            <a:pPr algn="ctr"/>
            <a:r>
              <a:rPr lang="en-US" sz="2400" b="1"/>
              <a:t>Presented By</a:t>
            </a:r>
          </a:p>
          <a:p>
            <a:pPr algn="ctr"/>
            <a:r>
              <a:rPr lang="en-US" sz="2400" b="1"/>
              <a:t>Md Ashiqul AMIN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696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F787-6540-4168-BDA3-0A4FF5E7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264" y="94909"/>
            <a:ext cx="9404723" cy="725069"/>
          </a:xfrm>
        </p:spPr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CB49-D8C4-45A1-A3F0-E64BCABED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819978"/>
            <a:ext cx="10619961" cy="58342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 </a:t>
            </a:r>
            <a:r>
              <a:rPr lang="en-US" b="1" dirty="0"/>
              <a:t>Extended Euclidean algorithm</a:t>
            </a:r>
            <a:r>
              <a:rPr lang="en-US" dirty="0"/>
              <a:t> is an extension to the </a:t>
            </a:r>
            <a:r>
              <a:rPr lang="en-US" b="1" dirty="0"/>
              <a:t>Euclidean algorithm</a:t>
            </a:r>
          </a:p>
          <a:p>
            <a:r>
              <a:rPr lang="en-US" dirty="0"/>
              <a:t>Euclidean algorithm is an algorithm that produces the greatest common divisor of two integers. It was described by Euclid as early as in 300 BC</a:t>
            </a:r>
          </a:p>
          <a:p>
            <a:r>
              <a:rPr lang="en-US" dirty="0"/>
              <a:t>The extended Euclidean algorithm was published by the English mathematician Nicholas </a:t>
            </a:r>
            <a:r>
              <a:rPr lang="en-US" dirty="0" err="1"/>
              <a:t>Saunderson</a:t>
            </a:r>
            <a:r>
              <a:rPr lang="en-US" dirty="0"/>
              <a:t>,[1] who attributed it to Roger Cotes as a method for computing continued fractions efficiently.[2]</a:t>
            </a:r>
          </a:p>
          <a:p>
            <a:r>
              <a:rPr lang="en-US" dirty="0"/>
              <a:t>Calculate GCD of a and b</a:t>
            </a:r>
          </a:p>
          <a:p>
            <a:r>
              <a:rPr lang="en-US" dirty="0"/>
              <a:t>In addition, calculate coefficients of </a:t>
            </a:r>
            <a:r>
              <a:rPr lang="en-US" dirty="0" err="1"/>
              <a:t>Bézout's</a:t>
            </a:r>
            <a:r>
              <a:rPr lang="en-US" dirty="0"/>
              <a:t> identity denoted by x and y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</a:t>
            </a:r>
            <a:r>
              <a:rPr lang="en-US" dirty="0" err="1"/>
              <a:t>ax+by</a:t>
            </a:r>
            <a:r>
              <a:rPr lang="en-US" dirty="0"/>
              <a:t>=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Ref:</a:t>
            </a:r>
          </a:p>
          <a:p>
            <a:pPr marL="457200" indent="-457200">
              <a:buAutoNum type="arabicPeriod"/>
            </a:pPr>
            <a:r>
              <a:rPr lang="en-US" dirty="0" err="1"/>
              <a:t>Saunderson</a:t>
            </a:r>
            <a:r>
              <a:rPr lang="en-US" dirty="0"/>
              <a:t>, Nicholas (1740). The Elements of Algebra in Ten Books</a:t>
            </a:r>
          </a:p>
          <a:p>
            <a:pPr marL="457200" indent="-457200">
              <a:buAutoNum type="arabicPeriod"/>
            </a:pPr>
            <a:r>
              <a:rPr lang="en-US" dirty="0"/>
              <a:t>Tattersall, J. J. (2005). Elementary Number Theory in Nine Chapters. Cambridge: Cambridge University Press. ISBN 978-0-521-85014-8., pp. 72–76.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2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95B1-69A6-4225-9E1B-9291C2AB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56" y="348809"/>
            <a:ext cx="9404723" cy="697209"/>
          </a:xfrm>
        </p:spPr>
        <p:txBody>
          <a:bodyPr/>
          <a:lstStyle/>
          <a:p>
            <a:r>
              <a:rPr lang="en-US" sz="3600" dirty="0"/>
              <a:t>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9A89F0-B18C-4083-BF13-CAD8879DF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145" y="3209189"/>
            <a:ext cx="7106372" cy="30269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18B259-A14A-4A11-BD70-873A6BFB5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5" y="1406880"/>
            <a:ext cx="3919726" cy="1197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D86B73-575E-4C9B-BC39-739E476BDCF5}"/>
              </a:ext>
            </a:extLst>
          </p:cNvPr>
          <p:cNvSpPr txBox="1"/>
          <p:nvPr/>
        </p:nvSpPr>
        <p:spPr>
          <a:xfrm>
            <a:off x="632256" y="978953"/>
            <a:ext cx="35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Euclidian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4C784-218A-4387-9D69-30E6B016948E}"/>
              </a:ext>
            </a:extLst>
          </p:cNvPr>
          <p:cNvSpPr txBox="1"/>
          <p:nvPr/>
        </p:nvSpPr>
        <p:spPr>
          <a:xfrm>
            <a:off x="632256" y="2722256"/>
            <a:ext cx="35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Extended Euclidian Algorithm</a:t>
            </a:r>
          </a:p>
        </p:txBody>
      </p:sp>
    </p:spTree>
    <p:extLst>
      <p:ext uri="{BB962C8B-B14F-4D97-AF65-F5344CB8AC3E}">
        <p14:creationId xmlns:p14="http://schemas.microsoft.com/office/powerpoint/2010/main" val="260295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C388-0DD1-437D-95E4-4A5758D8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41" y="255699"/>
            <a:ext cx="9404723" cy="1400530"/>
          </a:xfrm>
        </p:spPr>
        <p:txBody>
          <a:bodyPr/>
          <a:lstStyle/>
          <a:p>
            <a:r>
              <a:rPr lang="en-US" sz="3600" dirty="0"/>
              <a:t>Example</a:t>
            </a:r>
            <a:r>
              <a:rPr lang="en-US" dirty="0"/>
              <a:t>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731BA8-C225-4B83-87C0-AD2763365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786" y="1461655"/>
            <a:ext cx="7147068" cy="4353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65B1CD-D3D4-45B7-9AD2-AE92C64C09C5}"/>
              </a:ext>
            </a:extLst>
          </p:cNvPr>
          <p:cNvSpPr txBox="1"/>
          <p:nvPr/>
        </p:nvSpPr>
        <p:spPr>
          <a:xfrm>
            <a:off x="7994073" y="1461655"/>
            <a:ext cx="41009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x= s and y=t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Euclidean algorithm proceeds with input 240 and 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= 240, b =46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non zero entry, 2. So GCD is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Bézout</a:t>
            </a:r>
            <a:r>
              <a:rPr lang="en-US" dirty="0"/>
              <a:t> coefficients appear in the last two entries of the second-to-last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−9 × 240 + 47 × 46 = 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1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553A-F027-4E9A-8A2F-067F7902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D33C3B-D31A-421B-A5E7-C7F6EBD79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2" y="1226128"/>
                <a:ext cx="9404722" cy="50222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Modular multiplicative Inverse to Calculate Key Exponent in RSA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Steps:</a:t>
                </a:r>
              </a:p>
              <a:p>
                <a:r>
                  <a:rPr lang="pt-BR" dirty="0"/>
                  <a:t>gcd(a,b) =1</a:t>
                </a:r>
              </a:p>
              <a:p>
                <a:pPr marL="0" indent="0">
                  <a:buNone/>
                </a:pPr>
                <a:r>
                  <a:rPr lang="pt-BR"/>
                  <a:t>Here a=e and b=φ(n)</a:t>
                </a:r>
                <a:endParaRPr lang="pt-BR" dirty="0"/>
              </a:p>
              <a:p>
                <a:r>
                  <a:rPr lang="pt-BR" dirty="0"/>
                  <a:t>gcd(e,φ(n))=1, </a:t>
                </a:r>
              </a:p>
              <a:p>
                <a:pPr marL="0" indent="0">
                  <a:buNone/>
                </a:pPr>
                <a:r>
                  <a:rPr lang="pt-BR" dirty="0"/>
                  <a:t>e=public key, φ(n)= totient</a:t>
                </a:r>
              </a:p>
              <a:p>
                <a:r>
                  <a:rPr lang="pt-BR" dirty="0"/>
                  <a:t>Equation ex+φ(n)y=1 or es+φ(n)t=1 </a:t>
                </a:r>
              </a:p>
              <a:p>
                <a:r>
                  <a:rPr lang="pt-BR" dirty="0"/>
                  <a:t>1&lt;e&lt;φ(n)</a:t>
                </a:r>
              </a:p>
              <a:p>
                <a:r>
                  <a:rPr lang="pt-BR" dirty="0"/>
                  <a:t>ed≡1(mod</a:t>
                </a:r>
                <a:r>
                  <a:rPr lang="el-GR" dirty="0"/>
                  <a:t>φ(</a:t>
                </a:r>
                <a:r>
                  <a:rPr lang="pt-BR" dirty="0"/>
                  <a:t>n))</a:t>
                </a:r>
              </a:p>
              <a:p>
                <a:r>
                  <a:rPr lang="pt-BR" dirty="0"/>
                  <a:t>d≡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(mod</a:t>
                </a:r>
                <a:r>
                  <a:rPr lang="el-GR" dirty="0"/>
                  <a:t>φ(</a:t>
                </a:r>
                <a:r>
                  <a:rPr lang="pt-BR" dirty="0"/>
                  <a:t>n))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D33C3B-D31A-421B-A5E7-C7F6EBD79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2" y="1226128"/>
                <a:ext cx="9404722" cy="5022272"/>
              </a:xfrm>
              <a:blipFill>
                <a:blip r:embed="rId2"/>
                <a:stretch>
                  <a:fillRect l="-713" t="-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6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43FA-81FB-4CB3-94B7-3B3314A8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878" y="2166731"/>
            <a:ext cx="8825657" cy="1446143"/>
          </a:xfrm>
        </p:spPr>
        <p:txBody>
          <a:bodyPr/>
          <a:lstStyle/>
          <a:p>
            <a:pPr algn="ctr"/>
            <a:r>
              <a:rPr lang="en-US" sz="5400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7E80F-6F0E-4BAC-886B-AAAE221F0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0878" y="3871291"/>
            <a:ext cx="8825658" cy="2024907"/>
          </a:xfrm>
        </p:spPr>
        <p:txBody>
          <a:bodyPr/>
          <a:lstStyle/>
          <a:p>
            <a:pPr algn="ctr"/>
            <a:r>
              <a:rPr lang="en-US" dirty="0"/>
              <a:t>Email: ma3359@nau.EDU</a:t>
            </a:r>
          </a:p>
        </p:txBody>
      </p:sp>
    </p:spTree>
    <p:extLst>
      <p:ext uri="{BB962C8B-B14F-4D97-AF65-F5344CB8AC3E}">
        <p14:creationId xmlns:p14="http://schemas.microsoft.com/office/powerpoint/2010/main" val="2506884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339</TotalTime>
  <Words>332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Century Gothic</vt:lpstr>
      <vt:lpstr>Wingdings 3</vt:lpstr>
      <vt:lpstr>Ion</vt:lpstr>
      <vt:lpstr>Extended Euclidean Algorithm &amp; Calculate Private key Exponent</vt:lpstr>
      <vt:lpstr>Introduction:</vt:lpstr>
      <vt:lpstr>Algorithm</vt:lpstr>
      <vt:lpstr>Example:</vt:lpstr>
      <vt:lpstr>Application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Euclidean Algorithm &amp; Calculate Inverse Modulus</dc:title>
  <dc:creator>Md Ashiqul Amin</dc:creator>
  <cp:lastModifiedBy>Md Ashiqul Amin</cp:lastModifiedBy>
  <cp:revision>19</cp:revision>
  <dcterms:created xsi:type="dcterms:W3CDTF">2019-11-07T18:41:40Z</dcterms:created>
  <dcterms:modified xsi:type="dcterms:W3CDTF">2019-11-08T00:24:29Z</dcterms:modified>
</cp:coreProperties>
</file>