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1"/>
  </p:notesMasterIdLst>
  <p:sldIdLst>
    <p:sldId id="256" r:id="rId2"/>
    <p:sldId id="263" r:id="rId3"/>
    <p:sldId id="257" r:id="rId4"/>
    <p:sldId id="286" r:id="rId5"/>
    <p:sldId id="287" r:id="rId6"/>
    <p:sldId id="258" r:id="rId7"/>
    <p:sldId id="259" r:id="rId8"/>
    <p:sldId id="278" r:id="rId9"/>
    <p:sldId id="274" r:id="rId10"/>
    <p:sldId id="276" r:id="rId11"/>
    <p:sldId id="277" r:id="rId12"/>
    <p:sldId id="284" r:id="rId13"/>
    <p:sldId id="261" r:id="rId14"/>
    <p:sldId id="262" r:id="rId15"/>
    <p:sldId id="269" r:id="rId16"/>
    <p:sldId id="282" r:id="rId17"/>
    <p:sldId id="283" r:id="rId18"/>
    <p:sldId id="26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265" autoAdjust="0"/>
    <p:restoredTop sz="89381" autoAdjust="0"/>
  </p:normalViewPr>
  <p:slideViewPr>
    <p:cSldViewPr>
      <p:cViewPr>
        <p:scale>
          <a:sx n="70" d="100"/>
          <a:sy n="70" d="100"/>
        </p:scale>
        <p:origin x="-774" y="-16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0C2E1-49C1-4E9F-B765-795A32F9AFB9}" type="datetimeFigureOut">
              <a:rPr lang="en-US" smtClean="0"/>
              <a:pPr/>
              <a:t>3/7/2023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2821C-2D96-4270-AFB4-8E64E7451F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02821C-2D96-4270-AFB4-8E64E7451FB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42292" y="4321159"/>
            <a:ext cx="1860631"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4445" y="4529542"/>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7229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59939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
        <p:nvSpPr>
          <p:cNvPr id="14" name="TextBox 13"/>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47053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51220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7" y="5181600"/>
            <a:ext cx="891772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
        <p:nvSpPr>
          <p:cNvPr id="11" name="TextBox 10"/>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448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10942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75710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1380" y="627407"/>
            <a:ext cx="2208176"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98301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18764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8283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0656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2444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3600" y="624110"/>
            <a:ext cx="8785600" cy="128089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1458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10910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7" y="446088"/>
            <a:ext cx="3506112"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92176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4080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26416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28" y="285"/>
            <a:ext cx="2603029"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84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3600" y="624110"/>
            <a:ext cx="8785600"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888" y="2133600"/>
            <a:ext cx="8789313"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3200" y="6135090"/>
            <a:ext cx="102184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smtClean="0"/>
              <a:pPr/>
              <a:t>3/7/2023</a:t>
            </a:fld>
            <a:endParaRPr lang="en-US" dirty="0"/>
          </a:p>
        </p:txBody>
      </p:sp>
      <p:sp>
        <p:nvSpPr>
          <p:cNvPr id="5" name="Footer Placeholder 4"/>
          <p:cNvSpPr>
            <a:spLocks noGrp="1"/>
          </p:cNvSpPr>
          <p:nvPr>
            <p:ph type="ftr" sz="quarter" idx="3"/>
          </p:nvPr>
        </p:nvSpPr>
        <p:spPr>
          <a:xfrm>
            <a:off x="2589887" y="6135810"/>
            <a:ext cx="762198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81637" y="787784"/>
            <a:ext cx="779971"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74185163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FF4D455-4730-D5A7-84E8-BD8A241405E2}"/>
              </a:ext>
            </a:extLst>
          </p:cNvPr>
          <p:cNvSpPr txBox="1">
            <a:spLocks noGrp="1"/>
          </p:cNvSpPr>
          <p:nvPr>
            <p:ph type="ctrTitle"/>
          </p:nvPr>
        </p:nvSpPr>
        <p:spPr>
          <a:xfrm>
            <a:off x="1738282" y="1214422"/>
            <a:ext cx="9001188" cy="1121873"/>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200" b="1" dirty="0" smtClean="0"/>
              <a:t>ACADEMIC MANAGEMENT SYSTEM</a:t>
            </a:r>
            <a:endParaRPr lang="en-US" sz="4200" b="1" dirty="0"/>
          </a:p>
        </p:txBody>
      </p:sp>
      <p:sp>
        <p:nvSpPr>
          <p:cNvPr id="3" name="Subtitle 2">
            <a:extLst>
              <a:ext uri="{FF2B5EF4-FFF2-40B4-BE49-F238E27FC236}">
                <a16:creationId xmlns="" xmlns:a16="http://schemas.microsoft.com/office/drawing/2014/main" id="{3CE739F4-60C0-621D-E18F-7FD2AAF1968B}"/>
              </a:ext>
            </a:extLst>
          </p:cNvPr>
          <p:cNvSpPr>
            <a:spLocks noGrp="1"/>
          </p:cNvSpPr>
          <p:nvPr>
            <p:ph type="subTitle" idx="1"/>
          </p:nvPr>
        </p:nvSpPr>
        <p:spPr>
          <a:xfrm>
            <a:off x="2899319" y="3000372"/>
            <a:ext cx="6197078" cy="3116989"/>
          </a:xfrm>
        </p:spPr>
        <p:txBody>
          <a:bodyPr>
            <a:normAutofit fontScale="92500" lnSpcReduction="20000"/>
          </a:bodyPr>
          <a:lstStyle/>
          <a:p>
            <a:pPr lvl="0" algn="ctr">
              <a:spcBef>
                <a:spcPts val="0"/>
              </a:spcBef>
              <a:buClr>
                <a:srgbClr val="888888"/>
              </a:buClr>
              <a:buSzPts val="3200"/>
            </a:pPr>
            <a:r>
              <a:rPr lang="en-US" sz="1600" b="1" dirty="0" smtClean="0">
                <a:solidFill>
                  <a:schemeClr val="tx1"/>
                </a:solidFill>
              </a:rPr>
              <a:t> </a:t>
            </a:r>
            <a:r>
              <a:rPr lang="en-US" sz="2000" b="1" dirty="0" smtClean="0">
                <a:solidFill>
                  <a:schemeClr val="tx1"/>
                </a:solidFill>
              </a:rPr>
              <a:t>By </a:t>
            </a:r>
          </a:p>
          <a:p>
            <a:pPr lvl="0" algn="ctr">
              <a:spcBef>
                <a:spcPts val="640"/>
              </a:spcBef>
              <a:buClr>
                <a:srgbClr val="888888"/>
              </a:buClr>
              <a:buSzPts val="3200"/>
            </a:pPr>
            <a:r>
              <a:rPr lang="en-US" sz="2000" b="1" dirty="0" smtClean="0">
                <a:solidFill>
                  <a:schemeClr val="tx1"/>
                </a:solidFill>
              </a:rPr>
              <a:t>MUHAMMED ASHIQUE K A </a:t>
            </a:r>
          </a:p>
          <a:p>
            <a:pPr lvl="0" algn="ctr">
              <a:spcBef>
                <a:spcPts val="640"/>
              </a:spcBef>
              <a:buClr>
                <a:srgbClr val="888888"/>
              </a:buClr>
              <a:buSzPts val="3200"/>
            </a:pPr>
            <a:r>
              <a:rPr lang="en-IN" sz="2000" b="1" dirty="0" smtClean="0">
                <a:solidFill>
                  <a:schemeClr val="tx1"/>
                </a:solidFill>
              </a:rPr>
              <a:t>(MES21MCA-2026)</a:t>
            </a:r>
            <a:endParaRPr lang="en-US" sz="2000" b="1" dirty="0" smtClean="0">
              <a:solidFill>
                <a:schemeClr val="tx1"/>
              </a:solidFill>
            </a:endParaRPr>
          </a:p>
          <a:p>
            <a:pPr lvl="0" algn="ctr">
              <a:lnSpc>
                <a:spcPct val="115000"/>
              </a:lnSpc>
              <a:spcBef>
                <a:spcPts val="0"/>
              </a:spcBef>
            </a:pPr>
            <a:endParaRPr lang="en-US" sz="2000" b="1" dirty="0" smtClean="0">
              <a:solidFill>
                <a:schemeClr val="tx1"/>
              </a:solidFill>
            </a:endParaRPr>
          </a:p>
          <a:p>
            <a:pPr lvl="0" algn="ctr">
              <a:lnSpc>
                <a:spcPct val="115000"/>
              </a:lnSpc>
              <a:spcBef>
                <a:spcPts val="0"/>
              </a:spcBef>
            </a:pPr>
            <a:r>
              <a:rPr lang="en-US" sz="2000" b="1" dirty="0" smtClean="0">
                <a:solidFill>
                  <a:schemeClr val="tx1"/>
                </a:solidFill>
              </a:rPr>
              <a:t>Product Owner </a:t>
            </a:r>
          </a:p>
          <a:p>
            <a:pPr lvl="0" algn="ctr">
              <a:lnSpc>
                <a:spcPct val="115000"/>
              </a:lnSpc>
              <a:spcBef>
                <a:spcPts val="0"/>
              </a:spcBef>
            </a:pPr>
            <a:r>
              <a:rPr lang="en-US" sz="2000" b="1" dirty="0" smtClean="0">
                <a:solidFill>
                  <a:schemeClr val="tx1"/>
                </a:solidFill>
              </a:rPr>
              <a:t>Vasudevan T V</a:t>
            </a:r>
          </a:p>
          <a:p>
            <a:pPr lvl="0" algn="ctr">
              <a:lnSpc>
                <a:spcPct val="115000"/>
              </a:lnSpc>
              <a:spcBef>
                <a:spcPts val="0"/>
              </a:spcBef>
            </a:pPr>
            <a:r>
              <a:rPr lang="en-US" sz="2000" b="1" dirty="0" smtClean="0">
                <a:solidFill>
                  <a:schemeClr val="tx1"/>
                </a:solidFill>
              </a:rPr>
              <a:t>Assistant Professor</a:t>
            </a:r>
          </a:p>
          <a:p>
            <a:pPr lvl="0" algn="ctr">
              <a:lnSpc>
                <a:spcPct val="115000"/>
              </a:lnSpc>
              <a:spcBef>
                <a:spcPts val="0"/>
              </a:spcBef>
            </a:pPr>
            <a:endParaRPr lang="en-US" sz="2000" b="1" dirty="0" smtClean="0">
              <a:solidFill>
                <a:schemeClr val="tx1"/>
              </a:solidFill>
            </a:endParaRPr>
          </a:p>
          <a:p>
            <a:pPr lvl="0" algn="ctr">
              <a:lnSpc>
                <a:spcPct val="115000"/>
              </a:lnSpc>
              <a:spcBef>
                <a:spcPts val="0"/>
              </a:spcBef>
            </a:pPr>
            <a:r>
              <a:rPr lang="en-US" sz="2000" dirty="0" smtClean="0">
                <a:solidFill>
                  <a:schemeClr val="tx1"/>
                </a:solidFill>
              </a:rPr>
              <a:t>Master of computer applications</a:t>
            </a:r>
          </a:p>
          <a:p>
            <a:pPr lvl="0" algn="ctr">
              <a:spcBef>
                <a:spcPts val="640"/>
              </a:spcBef>
              <a:buClr>
                <a:srgbClr val="888888"/>
              </a:buClr>
              <a:buSzPts val="3200"/>
            </a:pPr>
            <a:r>
              <a:rPr lang="en-US" sz="2000" dirty="0" smtClean="0">
                <a:solidFill>
                  <a:schemeClr val="tx1"/>
                </a:solidFill>
              </a:rPr>
              <a:t>MES College of engineering,kuttippuram</a:t>
            </a:r>
          </a:p>
          <a:p>
            <a:pPr algn="ctr"/>
            <a:endParaRPr lang="en-US" sz="1600" b="1" dirty="0">
              <a:solidFill>
                <a:schemeClr val="tx1"/>
              </a:solidFill>
            </a:endParaRPr>
          </a:p>
        </p:txBody>
      </p:sp>
    </p:spTree>
    <p:extLst>
      <p:ext uri="{BB962C8B-B14F-4D97-AF65-F5344CB8AC3E}">
        <p14:creationId xmlns="" xmlns:p14="http://schemas.microsoft.com/office/powerpoint/2010/main" val="1674278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846DB05-C485-281C-F050-65BAF5F461D9}"/>
              </a:ext>
            </a:extLst>
          </p:cNvPr>
          <p:cNvSpPr>
            <a:spLocks noGrp="1"/>
          </p:cNvSpPr>
          <p:nvPr>
            <p:ph type="title"/>
          </p:nvPr>
        </p:nvSpPr>
        <p:spPr/>
        <p:txBody>
          <a:bodyPr/>
          <a:lstStyle/>
          <a:p>
            <a:r>
              <a:rPr lang="en-IN" b="1" dirty="0" smtClean="0"/>
              <a:t>Level:1</a:t>
            </a:r>
            <a:endParaRPr lang="en-IN" dirty="0"/>
          </a:p>
        </p:txBody>
      </p:sp>
      <p:pic>
        <p:nvPicPr>
          <p:cNvPr id="4" name="Picture 3" descr="level 2.png"/>
          <p:cNvPicPr>
            <a:picLocks noChangeAspect="1"/>
          </p:cNvPicPr>
          <p:nvPr/>
        </p:nvPicPr>
        <p:blipFill>
          <a:blip r:embed="rId2"/>
          <a:stretch>
            <a:fillRect/>
          </a:stretch>
        </p:blipFill>
        <p:spPr>
          <a:xfrm>
            <a:off x="2671780" y="1559216"/>
            <a:ext cx="8353442" cy="3655734"/>
          </a:xfrm>
          <a:prstGeom prst="rect">
            <a:avLst/>
          </a:prstGeom>
        </p:spPr>
      </p:pic>
      <p:sp>
        <p:nvSpPr>
          <p:cNvPr id="9" name="TextBox 8"/>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1" name="TextBox 10"/>
          <p:cNvSpPr txBox="1"/>
          <p:nvPr/>
        </p:nvSpPr>
        <p:spPr>
          <a:xfrm>
            <a:off x="10998068" y="6488692"/>
            <a:ext cx="444352" cy="369332"/>
          </a:xfrm>
          <a:prstGeom prst="rect">
            <a:avLst/>
          </a:prstGeom>
          <a:noFill/>
        </p:spPr>
        <p:txBody>
          <a:bodyPr wrap="none" rtlCol="0">
            <a:spAutoFit/>
          </a:bodyPr>
          <a:lstStyle/>
          <a:p>
            <a:r>
              <a:rPr lang="en-IN" b="1" dirty="0" smtClean="0"/>
              <a:t>12</a:t>
            </a:r>
            <a:endParaRPr lang="en-US" b="1" dirty="0"/>
          </a:p>
        </p:txBody>
      </p:sp>
      <p:pic>
        <p:nvPicPr>
          <p:cNvPr id="8" name="Picture 7" descr="11.png"/>
          <p:cNvPicPr>
            <a:picLocks noChangeAspect="1"/>
          </p:cNvPicPr>
          <p:nvPr/>
        </p:nvPicPr>
        <p:blipFill>
          <a:blip r:embed="rId3"/>
          <a:stretch>
            <a:fillRect/>
          </a:stretch>
        </p:blipFill>
        <p:spPr>
          <a:xfrm>
            <a:off x="5810248" y="4786322"/>
            <a:ext cx="5214974" cy="1476376"/>
          </a:xfrm>
          <a:prstGeom prst="rect">
            <a:avLst/>
          </a:prstGeom>
        </p:spPr>
      </p:pic>
    </p:spTree>
    <p:extLst>
      <p:ext uri="{BB962C8B-B14F-4D97-AF65-F5344CB8AC3E}">
        <p14:creationId xmlns="" xmlns:p14="http://schemas.microsoft.com/office/powerpoint/2010/main" val="3654497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846DB05-C485-281C-F050-65BAF5F461D9}"/>
              </a:ext>
            </a:extLst>
          </p:cNvPr>
          <p:cNvSpPr>
            <a:spLocks noGrp="1"/>
          </p:cNvSpPr>
          <p:nvPr>
            <p:ph type="title"/>
          </p:nvPr>
        </p:nvSpPr>
        <p:spPr/>
        <p:txBody>
          <a:bodyPr/>
          <a:lstStyle/>
          <a:p>
            <a:r>
              <a:rPr lang="en-IN" b="1" dirty="0" smtClean="0"/>
              <a:t>Level:1</a:t>
            </a:r>
            <a:endParaRPr lang="en-IN" dirty="0"/>
          </a:p>
        </p:txBody>
      </p:sp>
      <p:sp>
        <p:nvSpPr>
          <p:cNvPr id="11" name="TextBox 10"/>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3" name="TextBox 12"/>
          <p:cNvSpPr txBox="1"/>
          <p:nvPr/>
        </p:nvSpPr>
        <p:spPr>
          <a:xfrm>
            <a:off x="10998068" y="6488692"/>
            <a:ext cx="444352" cy="369332"/>
          </a:xfrm>
          <a:prstGeom prst="rect">
            <a:avLst/>
          </a:prstGeom>
          <a:noFill/>
        </p:spPr>
        <p:txBody>
          <a:bodyPr wrap="none" rtlCol="0">
            <a:spAutoFit/>
          </a:bodyPr>
          <a:lstStyle/>
          <a:p>
            <a:r>
              <a:rPr lang="en-IN" b="1" dirty="0" smtClean="0"/>
              <a:t>13</a:t>
            </a:r>
            <a:endParaRPr lang="en-US" b="1" dirty="0"/>
          </a:p>
        </p:txBody>
      </p:sp>
      <p:pic>
        <p:nvPicPr>
          <p:cNvPr id="6" name="Picture 5" descr="techer.png"/>
          <p:cNvPicPr>
            <a:picLocks noChangeAspect="1"/>
          </p:cNvPicPr>
          <p:nvPr/>
        </p:nvPicPr>
        <p:blipFill>
          <a:blip r:embed="rId2"/>
          <a:stretch>
            <a:fillRect/>
          </a:stretch>
        </p:blipFill>
        <p:spPr>
          <a:xfrm>
            <a:off x="2666976" y="1428736"/>
            <a:ext cx="8358246" cy="5072098"/>
          </a:xfrm>
          <a:prstGeom prst="rect">
            <a:avLst/>
          </a:prstGeom>
        </p:spPr>
      </p:pic>
    </p:spTree>
    <p:extLst>
      <p:ext uri="{BB962C8B-B14F-4D97-AF65-F5344CB8AC3E}">
        <p14:creationId xmlns="" xmlns:p14="http://schemas.microsoft.com/office/powerpoint/2010/main" val="38263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Level:1</a:t>
            </a:r>
            <a:endParaRPr lang="en-US" dirty="0"/>
          </a:p>
        </p:txBody>
      </p:sp>
      <p:sp>
        <p:nvSpPr>
          <p:cNvPr id="3" name="Title 4">
            <a:extLst>
              <a:ext uri="{FF2B5EF4-FFF2-40B4-BE49-F238E27FC236}">
                <a16:creationId xmlns="" xmlns:a16="http://schemas.microsoft.com/office/drawing/2014/main" id="{0846DB05-C485-281C-F050-65BAF5F461D9}"/>
              </a:ext>
            </a:extLst>
          </p:cNvPr>
          <p:cNvSpPr txBox="1">
            <a:spLocks/>
          </p:cNvSpPr>
          <p:nvPr/>
        </p:nvSpPr>
        <p:spPr>
          <a:xfrm>
            <a:off x="2593600" y="624110"/>
            <a:ext cx="8785600" cy="12808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10" name="TextBox 9"/>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2" name="TextBox 11"/>
          <p:cNvSpPr txBox="1"/>
          <p:nvPr/>
        </p:nvSpPr>
        <p:spPr>
          <a:xfrm>
            <a:off x="10998068" y="6488692"/>
            <a:ext cx="444352" cy="369332"/>
          </a:xfrm>
          <a:prstGeom prst="rect">
            <a:avLst/>
          </a:prstGeom>
          <a:noFill/>
        </p:spPr>
        <p:txBody>
          <a:bodyPr wrap="none" rtlCol="0">
            <a:spAutoFit/>
          </a:bodyPr>
          <a:lstStyle/>
          <a:p>
            <a:r>
              <a:rPr lang="en-IN" b="1" dirty="0" smtClean="0"/>
              <a:t>14</a:t>
            </a:r>
            <a:endParaRPr lang="en-US" b="1" dirty="0"/>
          </a:p>
        </p:txBody>
      </p:sp>
      <p:pic>
        <p:nvPicPr>
          <p:cNvPr id="7" name="Picture 6" descr="student.png"/>
          <p:cNvPicPr>
            <a:picLocks noChangeAspect="1"/>
          </p:cNvPicPr>
          <p:nvPr/>
        </p:nvPicPr>
        <p:blipFill>
          <a:blip r:embed="rId2"/>
          <a:stretch>
            <a:fillRect/>
          </a:stretch>
        </p:blipFill>
        <p:spPr>
          <a:xfrm>
            <a:off x="2666976" y="1428736"/>
            <a:ext cx="8429684" cy="49720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21979A29-8F78-A599-302F-D0691960C8C7}"/>
              </a:ext>
            </a:extLst>
          </p:cNvPr>
          <p:cNvSpPr>
            <a:spLocks noGrp="1"/>
          </p:cNvSpPr>
          <p:nvPr>
            <p:ph type="title"/>
          </p:nvPr>
        </p:nvSpPr>
        <p:spPr>
          <a:xfrm>
            <a:off x="2593603" y="714356"/>
            <a:ext cx="8002992" cy="1190644"/>
          </a:xfrm>
        </p:spPr>
        <p:txBody>
          <a:bodyPr/>
          <a:lstStyle/>
          <a:p>
            <a:pPr algn="ctr"/>
            <a:r>
              <a:rPr lang="en-IN" b="1" u="sng" dirty="0"/>
              <a:t>PRODUCT BACKLOG</a:t>
            </a:r>
            <a:endParaRPr lang="en-US" b="1" u="sng" dirty="0"/>
          </a:p>
        </p:txBody>
      </p:sp>
      <p:graphicFrame>
        <p:nvGraphicFramePr>
          <p:cNvPr id="10" name="Table 10">
            <a:extLst>
              <a:ext uri="{FF2B5EF4-FFF2-40B4-BE49-F238E27FC236}">
                <a16:creationId xmlns="" xmlns:a16="http://schemas.microsoft.com/office/drawing/2014/main" id="{9F0DF514-DDCF-837E-EC48-39C23698D16B}"/>
              </a:ext>
            </a:extLst>
          </p:cNvPr>
          <p:cNvGraphicFramePr>
            <a:graphicFrameLocks noGrp="1"/>
          </p:cNvGraphicFramePr>
          <p:nvPr>
            <p:ph idx="1"/>
            <p:extLst>
              <p:ext uri="{D42A27DB-BD31-4B8C-83A1-F6EECF244321}">
                <p14:modId xmlns="" xmlns:p14="http://schemas.microsoft.com/office/powerpoint/2010/main" val="2439808049"/>
              </p:ext>
            </p:extLst>
          </p:nvPr>
        </p:nvGraphicFramePr>
        <p:xfrm>
          <a:off x="2946290" y="1724321"/>
          <a:ext cx="7650304" cy="4696517"/>
        </p:xfrm>
        <a:graphic>
          <a:graphicData uri="http://schemas.openxmlformats.org/drawingml/2006/table">
            <a:tbl>
              <a:tblPr firstRow="1" bandRow="1">
                <a:tableStyleId>{5C22544A-7EE6-4342-B048-85BDC9FD1C3A}</a:tableStyleId>
              </a:tblPr>
              <a:tblGrid>
                <a:gridCol w="1913538">
                  <a:extLst>
                    <a:ext uri="{9D8B030D-6E8A-4147-A177-3AD203B41FA5}">
                      <a16:colId xmlns="" xmlns:a16="http://schemas.microsoft.com/office/drawing/2014/main" val="438583179"/>
                    </a:ext>
                  </a:extLst>
                </a:gridCol>
                <a:gridCol w="2293456">
                  <a:extLst>
                    <a:ext uri="{9D8B030D-6E8A-4147-A177-3AD203B41FA5}">
                      <a16:colId xmlns="" xmlns:a16="http://schemas.microsoft.com/office/drawing/2014/main" val="486275452"/>
                    </a:ext>
                  </a:extLst>
                </a:gridCol>
                <a:gridCol w="1721655">
                  <a:extLst>
                    <a:ext uri="{9D8B030D-6E8A-4147-A177-3AD203B41FA5}">
                      <a16:colId xmlns="" xmlns:a16="http://schemas.microsoft.com/office/drawing/2014/main" val="2840659410"/>
                    </a:ext>
                  </a:extLst>
                </a:gridCol>
                <a:gridCol w="1721655"/>
              </a:tblGrid>
              <a:tr h="561671">
                <a:tc>
                  <a:txBody>
                    <a:bodyPr/>
                    <a:lstStyle/>
                    <a:p>
                      <a:pPr algn="ctr"/>
                      <a:r>
                        <a:rPr lang="en-IN" sz="1600" dirty="0"/>
                        <a:t>Id</a:t>
                      </a:r>
                      <a:endParaRPr lang="en-US" sz="1600" dirty="0"/>
                    </a:p>
                  </a:txBody>
                  <a:tcPr/>
                </a:tc>
                <a:tc>
                  <a:txBody>
                    <a:bodyPr/>
                    <a:lstStyle/>
                    <a:p>
                      <a:pPr algn="ctr"/>
                      <a:r>
                        <a:rPr lang="en-IN" sz="1600" dirty="0"/>
                        <a:t>Name</a:t>
                      </a:r>
                      <a:endParaRPr lang="en-US" sz="1600" dirty="0"/>
                    </a:p>
                  </a:txBody>
                  <a:tcPr/>
                </a:tc>
                <a:tc>
                  <a:txBody>
                    <a:bodyPr/>
                    <a:lstStyle/>
                    <a:p>
                      <a:pPr algn="ctr"/>
                      <a:r>
                        <a:rPr lang="en-IN" sz="1600" dirty="0"/>
                        <a:t>Priority</a:t>
                      </a:r>
                      <a:endParaRPr lang="en-US" sz="1600" dirty="0"/>
                    </a:p>
                  </a:txBody>
                  <a:tcPr/>
                </a:tc>
                <a:tc>
                  <a:txBody>
                    <a:bodyPr/>
                    <a:lstStyle/>
                    <a:p>
                      <a:pPr algn="ctr"/>
                      <a:r>
                        <a:rPr lang="en-IN" sz="1600" dirty="0" smtClean="0"/>
                        <a:t>Status</a:t>
                      </a:r>
                      <a:endParaRPr lang="en-US" sz="1600" dirty="0"/>
                    </a:p>
                  </a:txBody>
                  <a:tcPr/>
                </a:tc>
                <a:extLst>
                  <a:ext uri="{0D108BD9-81ED-4DB2-BD59-A6C34878D82A}">
                    <a16:rowId xmlns="" xmlns:a16="http://schemas.microsoft.com/office/drawing/2014/main" val="604132159"/>
                  </a:ext>
                </a:extLst>
              </a:tr>
              <a:tr h="363866">
                <a:tc>
                  <a:txBody>
                    <a:bodyPr/>
                    <a:lstStyle/>
                    <a:p>
                      <a:pPr algn="ctr"/>
                      <a:r>
                        <a:rPr lang="en-IN" sz="1600" b="1" dirty="0"/>
                        <a:t>1</a:t>
                      </a:r>
                    </a:p>
                  </a:txBody>
                  <a:tcPr/>
                </a:tc>
                <a:tc>
                  <a:txBody>
                    <a:bodyPr/>
                    <a:lstStyle/>
                    <a:p>
                      <a:pPr algn="ctr"/>
                      <a:r>
                        <a:rPr lang="en-IN" sz="1600" b="0" dirty="0" smtClean="0">
                          <a:solidFill>
                            <a:schemeClr val="tx1"/>
                          </a:solidFill>
                        </a:rPr>
                        <a:t>Registration </a:t>
                      </a:r>
                      <a:endParaRPr lang="en-US" sz="1600" b="0" dirty="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 xmlns:a16="http://schemas.microsoft.com/office/drawing/2014/main" val="714239130"/>
                  </a:ext>
                </a:extLst>
              </a:tr>
              <a:tr h="304650">
                <a:tc>
                  <a:txBody>
                    <a:bodyPr/>
                    <a:lstStyle/>
                    <a:p>
                      <a:pPr algn="ctr"/>
                      <a:r>
                        <a:rPr lang="en-IN" sz="1600" b="1" dirty="0"/>
                        <a:t>2</a:t>
                      </a:r>
                      <a:endParaRPr lang="en-US" sz="1600" b="1" dirty="0"/>
                    </a:p>
                  </a:txBody>
                  <a:tcPr/>
                </a:tc>
                <a:tc>
                  <a:txBody>
                    <a:bodyPr/>
                    <a:lstStyle/>
                    <a:p>
                      <a:pPr algn="ctr"/>
                      <a:r>
                        <a:rPr lang="en-IN" sz="1600" b="0" dirty="0">
                          <a:solidFill>
                            <a:schemeClr val="tx1"/>
                          </a:solidFill>
                        </a:rPr>
                        <a:t>Login</a:t>
                      </a:r>
                      <a:endParaRPr lang="en-US" sz="1600" b="0" dirty="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 xmlns:a16="http://schemas.microsoft.com/office/drawing/2014/main" val="3320921299"/>
                  </a:ext>
                </a:extLst>
              </a:tr>
              <a:tr h="357190">
                <a:tc>
                  <a:txBody>
                    <a:bodyPr/>
                    <a:lstStyle/>
                    <a:p>
                      <a:pPr algn="ctr"/>
                      <a:r>
                        <a:rPr lang="en-IN" sz="1600" b="1" dirty="0"/>
                        <a:t>3            </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Subject planner </a:t>
                      </a:r>
                      <a:endParaRPr lang="en-US" sz="1600" b="0" dirty="0" smtClean="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 xmlns:a16="http://schemas.microsoft.com/office/drawing/2014/main" val="988263905"/>
                  </a:ext>
                </a:extLst>
              </a:tr>
              <a:tr h="338156">
                <a:tc>
                  <a:txBody>
                    <a:bodyPr/>
                    <a:lstStyle/>
                    <a:p>
                      <a:pPr algn="ctr"/>
                      <a:r>
                        <a:rPr lang="en-IN" sz="1600" b="1" dirty="0" smtClean="0"/>
                        <a:t>4</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Assignments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357190">
                <a:tc>
                  <a:txBody>
                    <a:bodyPr/>
                    <a:lstStyle/>
                    <a:p>
                      <a:pPr algn="ctr"/>
                      <a:r>
                        <a:rPr lang="en-IN" sz="1600" b="1" dirty="0" smtClean="0"/>
                        <a:t>5</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Internal marks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 xmlns:a16="http://schemas.microsoft.com/office/drawing/2014/main" val="4204174370"/>
                  </a:ext>
                </a:extLst>
              </a:tr>
              <a:tr h="321016">
                <a:tc>
                  <a:txBody>
                    <a:bodyPr/>
                    <a:lstStyle/>
                    <a:p>
                      <a:pPr algn="ctr"/>
                      <a:r>
                        <a:rPr lang="en-IN" sz="1600" b="1" dirty="0" smtClean="0"/>
                        <a:t>6</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Exams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335310">
                <a:tc>
                  <a:txBody>
                    <a:bodyPr/>
                    <a:lstStyle/>
                    <a:p>
                      <a:pPr algn="ctr"/>
                      <a:r>
                        <a:rPr lang="en-IN" sz="1600" b="1" dirty="0" smtClean="0"/>
                        <a:t>7</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Feedback &amp; Survey</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8</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Attendance </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9</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Chat with Student</a:t>
                      </a:r>
                      <a:endParaRPr lang="en-US" sz="1600" b="0" dirty="0" smtClean="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10</a:t>
                      </a:r>
                      <a:endParaRPr lang="en-US" sz="1600" b="1" dirty="0"/>
                    </a:p>
                  </a:txBody>
                  <a:tcPr/>
                </a:tc>
                <a:tc>
                  <a:txBody>
                    <a:bodyPr/>
                    <a:lstStyle/>
                    <a:p>
                      <a:pPr algn="ctr"/>
                      <a:r>
                        <a:rPr lang="en-IN" sz="1600" b="0" dirty="0">
                          <a:solidFill>
                            <a:schemeClr val="tx1"/>
                          </a:solidFill>
                        </a:rPr>
                        <a:t>Report</a:t>
                      </a:r>
                      <a:endParaRPr lang="en-US" sz="1600" b="0" dirty="0">
                        <a:solidFill>
                          <a:schemeClr val="tx1"/>
                        </a:solidFill>
                      </a:endParaRPr>
                    </a:p>
                  </a:txBody>
                  <a:tcPr/>
                </a:tc>
                <a:tc>
                  <a:txBody>
                    <a:bodyPr/>
                    <a:lstStyle/>
                    <a:p>
                      <a:pPr algn="ctr"/>
                      <a:r>
                        <a:rPr lang="en-IN" sz="1600" b="0" dirty="0" smtClean="0">
                          <a:solidFill>
                            <a:schemeClr val="tx1"/>
                          </a:solidFill>
                        </a:rPr>
                        <a:t>Medium</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bl>
          </a:graphicData>
        </a:graphic>
      </p:graphicFrame>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1" name="TextBox 10"/>
          <p:cNvSpPr txBox="1"/>
          <p:nvPr/>
        </p:nvSpPr>
        <p:spPr>
          <a:xfrm>
            <a:off x="10998068" y="6488692"/>
            <a:ext cx="444352" cy="369332"/>
          </a:xfrm>
          <a:prstGeom prst="rect">
            <a:avLst/>
          </a:prstGeom>
          <a:noFill/>
        </p:spPr>
        <p:txBody>
          <a:bodyPr wrap="none" rtlCol="0">
            <a:spAutoFit/>
          </a:bodyPr>
          <a:lstStyle/>
          <a:p>
            <a:r>
              <a:rPr lang="en-IN" b="1" dirty="0" smtClean="0"/>
              <a:t>15</a:t>
            </a:r>
            <a:endParaRPr lang="en-US" b="1" dirty="0"/>
          </a:p>
        </p:txBody>
      </p:sp>
    </p:spTree>
    <p:extLst>
      <p:ext uri="{BB962C8B-B14F-4D97-AF65-F5344CB8AC3E}">
        <p14:creationId xmlns="" xmlns:p14="http://schemas.microsoft.com/office/powerpoint/2010/main" val="3457155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57DAE-6E7E-9C1B-F4A3-63D4BA4A3061}"/>
              </a:ext>
            </a:extLst>
          </p:cNvPr>
          <p:cNvSpPr>
            <a:spLocks noGrp="1"/>
          </p:cNvSpPr>
          <p:nvPr>
            <p:ph type="title"/>
          </p:nvPr>
        </p:nvSpPr>
        <p:spPr>
          <a:xfrm>
            <a:off x="2593602" y="0"/>
            <a:ext cx="8785599" cy="1905000"/>
          </a:xfrm>
        </p:spPr>
        <p:txBody>
          <a:bodyPr/>
          <a:lstStyle/>
          <a:p>
            <a:pPr algn="ctr"/>
            <a:r>
              <a:rPr lang="en-IN" b="1" u="sng" dirty="0"/>
              <a:t>USER STORY</a:t>
            </a:r>
            <a:endParaRPr lang="en-US" b="1" u="sng" dirty="0"/>
          </a:p>
        </p:txBody>
      </p:sp>
      <p:graphicFrame>
        <p:nvGraphicFramePr>
          <p:cNvPr id="4" name="Table 4">
            <a:extLst>
              <a:ext uri="{FF2B5EF4-FFF2-40B4-BE49-F238E27FC236}">
                <a16:creationId xmlns="" xmlns:a16="http://schemas.microsoft.com/office/drawing/2014/main" id="{9CDDB2A3-7585-084F-5BBF-FEF2C08C8DB6}"/>
              </a:ext>
            </a:extLst>
          </p:cNvPr>
          <p:cNvGraphicFramePr>
            <a:graphicFrameLocks noGrp="1"/>
          </p:cNvGraphicFramePr>
          <p:nvPr>
            <p:ph idx="1"/>
            <p:extLst>
              <p:ext uri="{D42A27DB-BD31-4B8C-83A1-F6EECF244321}">
                <p14:modId xmlns="" xmlns:p14="http://schemas.microsoft.com/office/powerpoint/2010/main" val="1212678900"/>
              </p:ext>
            </p:extLst>
          </p:nvPr>
        </p:nvGraphicFramePr>
        <p:xfrm>
          <a:off x="2881290" y="785795"/>
          <a:ext cx="8572563" cy="5260335"/>
        </p:xfrm>
        <a:graphic>
          <a:graphicData uri="http://schemas.openxmlformats.org/drawingml/2006/table">
            <a:tbl>
              <a:tblPr firstRow="1" bandRow="1">
                <a:tableStyleId>{5C22544A-7EE6-4342-B048-85BDC9FD1C3A}</a:tableStyleId>
              </a:tblPr>
              <a:tblGrid>
                <a:gridCol w="2143141">
                  <a:extLst>
                    <a:ext uri="{9D8B030D-6E8A-4147-A177-3AD203B41FA5}">
                      <a16:colId xmlns="" xmlns:a16="http://schemas.microsoft.com/office/drawing/2014/main" val="95974096"/>
                    </a:ext>
                  </a:extLst>
                </a:gridCol>
                <a:gridCol w="2143141">
                  <a:extLst>
                    <a:ext uri="{9D8B030D-6E8A-4147-A177-3AD203B41FA5}">
                      <a16:colId xmlns="" xmlns:a16="http://schemas.microsoft.com/office/drawing/2014/main" val="3662920334"/>
                    </a:ext>
                  </a:extLst>
                </a:gridCol>
                <a:gridCol w="1930463">
                  <a:extLst>
                    <a:ext uri="{9D8B030D-6E8A-4147-A177-3AD203B41FA5}">
                      <a16:colId xmlns="" xmlns:a16="http://schemas.microsoft.com/office/drawing/2014/main" val="726843149"/>
                    </a:ext>
                  </a:extLst>
                </a:gridCol>
                <a:gridCol w="2355818">
                  <a:extLst>
                    <a:ext uri="{9D8B030D-6E8A-4147-A177-3AD203B41FA5}">
                      <a16:colId xmlns="" xmlns:a16="http://schemas.microsoft.com/office/drawing/2014/main" val="2382856930"/>
                    </a:ext>
                  </a:extLst>
                </a:gridCol>
              </a:tblGrid>
              <a:tr h="749662">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 xmlns:a16="http://schemas.microsoft.com/office/drawing/2014/main" val="4034950038"/>
                  </a:ext>
                </a:extLst>
              </a:tr>
              <a:tr h="435393">
                <a:tc>
                  <a:txBody>
                    <a:bodyPr/>
                    <a:lstStyle/>
                    <a:p>
                      <a:pPr marL="0" indent="0" algn="ctr">
                        <a:buFont typeface="Arial" panose="020B0604020202020204" pitchFamily="34" charset="0"/>
                        <a:buNone/>
                      </a:pPr>
                      <a:r>
                        <a:rPr lang="en-IN" sz="1500" b="1" dirty="0" smtClean="0"/>
                        <a:t>1</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Login</a:t>
                      </a:r>
                      <a:endParaRPr lang="en-US" sz="1500" dirty="0"/>
                    </a:p>
                  </a:txBody>
                  <a:tcPr/>
                </a:tc>
                <a:tc>
                  <a:txBody>
                    <a:bodyPr/>
                    <a:lstStyle/>
                    <a:p>
                      <a:pPr algn="ctr"/>
                      <a:r>
                        <a:rPr lang="en-IN" sz="1500" dirty="0" smtClean="0"/>
                        <a:t>Access the system</a:t>
                      </a:r>
                      <a:endParaRPr lang="en-US" sz="1500" dirty="0"/>
                    </a:p>
                  </a:txBody>
                  <a:tcPr/>
                </a:tc>
                <a:extLst>
                  <a:ext uri="{0D108BD9-81ED-4DB2-BD59-A6C34878D82A}">
                    <a16:rowId xmlns="" xmlns:a16="http://schemas.microsoft.com/office/drawing/2014/main" val="4040729667"/>
                  </a:ext>
                </a:extLst>
              </a:tr>
              <a:tr h="529173">
                <a:tc>
                  <a:txBody>
                    <a:bodyPr/>
                    <a:lstStyle/>
                    <a:p>
                      <a:pPr algn="ctr"/>
                      <a:r>
                        <a:rPr lang="en-IN" sz="1500" b="1" dirty="0" smtClean="0"/>
                        <a:t>2</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err="1" smtClean="0"/>
                        <a:t>HoD</a:t>
                      </a:r>
                      <a:endParaRPr lang="en-US" sz="1500" dirty="0" smtClean="0"/>
                    </a:p>
                  </a:txBody>
                  <a:tcPr/>
                </a:tc>
                <a:tc>
                  <a:txBody>
                    <a:bodyPr/>
                    <a:lstStyle/>
                    <a:p>
                      <a:pPr algn="ctr"/>
                      <a:r>
                        <a:rPr lang="en-US" sz="1500" dirty="0"/>
                        <a:t>Manage </a:t>
                      </a:r>
                      <a:r>
                        <a:rPr lang="en-US" sz="1500" dirty="0" smtClean="0"/>
                        <a:t>Announcement</a:t>
                      </a:r>
                      <a:endParaRPr lang="en-US" sz="1500" dirty="0"/>
                    </a:p>
                  </a:txBody>
                  <a:tcPr/>
                </a:tc>
                <a:tc>
                  <a:txBody>
                    <a:bodyPr/>
                    <a:lstStyle/>
                    <a:p>
                      <a:pPr algn="ctr"/>
                      <a:r>
                        <a:rPr lang="en-IN" sz="1500" dirty="0" smtClean="0"/>
                        <a:t>Post</a:t>
                      </a:r>
                      <a:r>
                        <a:rPr lang="en-IN" sz="1500" baseline="0" dirty="0" smtClean="0"/>
                        <a:t> </a:t>
                      </a:r>
                      <a:r>
                        <a:rPr lang="en-US" sz="1500" dirty="0" smtClean="0"/>
                        <a:t>Announcement</a:t>
                      </a:r>
                      <a:endParaRPr lang="en-US" sz="1500" dirty="0"/>
                    </a:p>
                  </a:txBody>
                  <a:tcPr/>
                </a:tc>
                <a:extLst>
                  <a:ext uri="{0D108BD9-81ED-4DB2-BD59-A6C34878D82A}">
                    <a16:rowId xmlns="" xmlns:a16="http://schemas.microsoft.com/office/drawing/2014/main" val="4217941202"/>
                  </a:ext>
                </a:extLst>
              </a:tr>
              <a:tr h="529173">
                <a:tc>
                  <a:txBody>
                    <a:bodyPr/>
                    <a:lstStyle/>
                    <a:p>
                      <a:pPr algn="ctr"/>
                      <a:r>
                        <a:rPr lang="en-IN" sz="1500" b="1" dirty="0" smtClean="0"/>
                        <a:t>3</a:t>
                      </a:r>
                      <a:endParaRPr lang="en-US" sz="1500" b="1" dirty="0"/>
                    </a:p>
                  </a:txBody>
                  <a:tcPr/>
                </a:tc>
                <a:tc>
                  <a:txBody>
                    <a:bodyPr/>
                    <a:lstStyle/>
                    <a:p>
                      <a:pPr algn="ctr"/>
                      <a:r>
                        <a:rPr lang="en-IN" sz="1500" dirty="0" smtClean="0"/>
                        <a:t>Teache</a:t>
                      </a:r>
                      <a:r>
                        <a:rPr lang="en-IN" sz="1500" baseline="0" dirty="0" smtClean="0"/>
                        <a:t>r</a:t>
                      </a:r>
                      <a:endParaRPr lang="en-US" sz="1500" dirty="0"/>
                    </a:p>
                  </a:txBody>
                  <a:tcPr/>
                </a:tc>
                <a:tc>
                  <a:txBody>
                    <a:bodyPr/>
                    <a:lstStyle/>
                    <a:p>
                      <a:pPr algn="ctr"/>
                      <a:r>
                        <a:rPr lang="en-US" sz="1500" dirty="0" smtClean="0"/>
                        <a:t>View  Announcement</a:t>
                      </a:r>
                      <a:endParaRPr lang="en-US" sz="1500" dirty="0"/>
                    </a:p>
                  </a:txBody>
                  <a:tcPr/>
                </a:tc>
                <a:tc>
                  <a:txBody>
                    <a:bodyPr/>
                    <a:lstStyle/>
                    <a:p>
                      <a:pPr algn="ctr"/>
                      <a:r>
                        <a:rPr lang="en-US" sz="1500" dirty="0" smtClean="0"/>
                        <a:t>View  Announcement</a:t>
                      </a:r>
                      <a:endParaRPr lang="en-US" sz="1500" dirty="0"/>
                    </a:p>
                  </a:txBody>
                  <a:tcPr/>
                </a:tc>
                <a:extLst>
                  <a:ext uri="{0D108BD9-81ED-4DB2-BD59-A6C34878D82A}">
                    <a16:rowId xmlns="" xmlns:a16="http://schemas.microsoft.com/office/drawing/2014/main" val="1015645382"/>
                  </a:ext>
                </a:extLst>
              </a:tr>
              <a:tr h="529173">
                <a:tc>
                  <a:txBody>
                    <a:bodyPr/>
                    <a:lstStyle/>
                    <a:p>
                      <a:pPr algn="ctr"/>
                      <a:r>
                        <a:rPr lang="en-IN" sz="1500" b="1" dirty="0" smtClean="0"/>
                        <a:t>4</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smtClean="0">
                          <a:ln>
                            <a:noFill/>
                          </a:ln>
                          <a:solidFill>
                            <a:prstClr val="black"/>
                          </a:solidFill>
                          <a:effectLst/>
                          <a:uLnTx/>
                          <a:uFillTx/>
                          <a:latin typeface="+mn-lt"/>
                          <a:ea typeface="+mn-ea"/>
                          <a:cs typeface="+mn-cs"/>
                        </a:rPr>
                        <a:t>Student</a:t>
                      </a:r>
                      <a:endParaRPr lang="en-US" dirty="0"/>
                    </a:p>
                  </a:txBody>
                  <a:tcPr/>
                </a:tc>
                <a:tc>
                  <a:txBody>
                    <a:bodyPr/>
                    <a:lstStyle/>
                    <a:p>
                      <a:pPr algn="ctr"/>
                      <a:r>
                        <a:rPr lang="en-US" sz="1500" dirty="0" smtClean="0"/>
                        <a:t>View  Announcement</a:t>
                      </a:r>
                      <a:endParaRPr lang="en-US" sz="1500" dirty="0"/>
                    </a:p>
                  </a:txBody>
                  <a:tcPr/>
                </a:tc>
                <a:tc>
                  <a:txBody>
                    <a:bodyPr/>
                    <a:lstStyle/>
                    <a:p>
                      <a:pPr algn="ctr"/>
                      <a:r>
                        <a:rPr lang="en-US" sz="1500" dirty="0" smtClean="0"/>
                        <a:t>View  Announcement</a:t>
                      </a:r>
                      <a:endParaRPr lang="en-US" sz="1500" dirty="0"/>
                    </a:p>
                  </a:txBody>
                  <a:tcPr/>
                </a:tc>
                <a:extLst>
                  <a:ext uri="{0D108BD9-81ED-4DB2-BD59-A6C34878D82A}">
                    <a16:rowId xmlns="" xmlns:a16="http://schemas.microsoft.com/office/drawing/2014/main" val="2977811042"/>
                  </a:ext>
                </a:extLst>
              </a:tr>
              <a:tr h="365903">
                <a:tc>
                  <a:txBody>
                    <a:bodyPr/>
                    <a:lstStyle/>
                    <a:p>
                      <a:pPr algn="ctr"/>
                      <a:r>
                        <a:rPr lang="en-IN" sz="1500" b="1" dirty="0" smtClean="0"/>
                        <a:t>5</a:t>
                      </a:r>
                      <a:endParaRPr lang="en-US" sz="1500" b="1" dirty="0"/>
                    </a:p>
                  </a:txBody>
                  <a:tcPr/>
                </a:tc>
                <a:tc>
                  <a:txBody>
                    <a:bodyPr/>
                    <a:lstStyle/>
                    <a:p>
                      <a:pPr algn="ctr"/>
                      <a:r>
                        <a:rPr lang="en-IN" sz="1500" dirty="0" err="1" smtClean="0"/>
                        <a:t>HoD</a:t>
                      </a:r>
                      <a:endParaRPr lang="en-US" sz="1500" dirty="0"/>
                    </a:p>
                  </a:txBody>
                  <a:tcPr/>
                </a:tc>
                <a:tc>
                  <a:txBody>
                    <a:bodyPr/>
                    <a:lstStyle/>
                    <a:p>
                      <a:pPr algn="ctr"/>
                      <a:r>
                        <a:rPr lang="en-IN" sz="1500" dirty="0" smtClean="0"/>
                        <a:t>Register</a:t>
                      </a:r>
                      <a:r>
                        <a:rPr lang="en-IN" sz="1500" baseline="0" dirty="0" smtClean="0"/>
                        <a:t> Student</a:t>
                      </a:r>
                      <a:endParaRPr lang="en-US" sz="1500" dirty="0"/>
                    </a:p>
                  </a:txBody>
                  <a:tcPr/>
                </a:tc>
                <a:tc>
                  <a:txBody>
                    <a:bodyPr/>
                    <a:lstStyle/>
                    <a:p>
                      <a:pPr algn="ctr"/>
                      <a:r>
                        <a:rPr lang="en-IN" sz="1500" dirty="0" smtClean="0"/>
                        <a:t>Add</a:t>
                      </a:r>
                      <a:r>
                        <a:rPr lang="en-IN" sz="1500" baseline="0" dirty="0" smtClean="0"/>
                        <a:t>/ Delete Student </a:t>
                      </a:r>
                      <a:endParaRPr lang="en-US" sz="1500" dirty="0"/>
                    </a:p>
                  </a:txBody>
                  <a:tcPr/>
                </a:tc>
                <a:extLst>
                  <a:ext uri="{0D108BD9-81ED-4DB2-BD59-A6C34878D82A}">
                    <a16:rowId xmlns="" xmlns:a16="http://schemas.microsoft.com/office/drawing/2014/main" val="631930891"/>
                  </a:ext>
                </a:extLst>
              </a:tr>
              <a:tr h="308684">
                <a:tc>
                  <a:txBody>
                    <a:bodyPr/>
                    <a:lstStyle/>
                    <a:p>
                      <a:pPr algn="ctr"/>
                      <a:r>
                        <a:rPr lang="en-IN" sz="1500" b="1" dirty="0" smtClean="0"/>
                        <a:t>6</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Login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Access the System</a:t>
                      </a:r>
                    </a:p>
                  </a:txBody>
                  <a:tcPr/>
                </a:tc>
                <a:extLst>
                  <a:ext uri="{0D108BD9-81ED-4DB2-BD59-A6C34878D82A}">
                    <a16:rowId xmlns="" xmlns:a16="http://schemas.microsoft.com/office/drawing/2014/main" val="4139854278"/>
                  </a:ext>
                </a:extLst>
              </a:tr>
              <a:tr h="529173">
                <a:tc>
                  <a:txBody>
                    <a:bodyPr/>
                    <a:lstStyle/>
                    <a:p>
                      <a:pPr algn="ctr"/>
                      <a:r>
                        <a:rPr lang="en-IN" sz="1500" b="1" dirty="0"/>
                        <a:t>7</a:t>
                      </a:r>
                    </a:p>
                    <a:p>
                      <a:pPr algn="ct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Registration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details</a:t>
                      </a:r>
                      <a:endParaRPr lang="en-IN" sz="1500" dirty="0" smtClean="0"/>
                    </a:p>
                  </a:txBody>
                  <a:tcPr/>
                </a:tc>
                <a:extLst>
                  <a:ext uri="{0D108BD9-81ED-4DB2-BD59-A6C34878D82A}">
                    <a16:rowId xmlns="" xmlns:a16="http://schemas.microsoft.com/office/drawing/2014/main" val="4226806937"/>
                  </a:ext>
                </a:extLst>
              </a:tr>
              <a:tr h="365903">
                <a:tc>
                  <a:txBody>
                    <a:bodyPr/>
                    <a:lstStyle/>
                    <a:p>
                      <a:pPr algn="ctr"/>
                      <a:r>
                        <a:rPr lang="en-IN" sz="1500" b="1" dirty="0"/>
                        <a:t>8</a:t>
                      </a:r>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Teachers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Add/delete Teachers</a:t>
                      </a:r>
                      <a:endParaRPr lang="en-US" sz="1500" dirty="0" smtClean="0"/>
                    </a:p>
                  </a:txBody>
                  <a:tcPr/>
                </a:tc>
              </a:tr>
              <a:tr h="435393">
                <a:tc>
                  <a:txBody>
                    <a:bodyPr/>
                    <a:lstStyle/>
                    <a:p>
                      <a:pPr algn="ctr"/>
                      <a:r>
                        <a:rPr lang="en-IN" sz="1500" b="1" dirty="0" smtClean="0"/>
                        <a:t>9</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Login</a:t>
                      </a:r>
                      <a:endParaRPr lang="en-US" sz="1500" dirty="0"/>
                    </a:p>
                  </a:txBody>
                  <a:tcPr/>
                </a:tc>
                <a:tc>
                  <a:txBody>
                    <a:bodyPr/>
                    <a:lstStyle/>
                    <a:p>
                      <a:pPr algn="ctr"/>
                      <a:r>
                        <a:rPr lang="en-IN" sz="1500" baseline="0" dirty="0" smtClean="0"/>
                        <a:t>Access the System </a:t>
                      </a:r>
                      <a:endParaRPr lang="en-US" sz="1500" dirty="0"/>
                    </a:p>
                  </a:txBody>
                  <a:tcPr/>
                </a:tc>
              </a:tr>
              <a:tr h="365903">
                <a:tc>
                  <a:txBody>
                    <a:bodyPr/>
                    <a:lstStyle/>
                    <a:p>
                      <a:pPr algn="ctr"/>
                      <a:r>
                        <a:rPr lang="en-IN" sz="1500" b="1" dirty="0" smtClean="0"/>
                        <a:t>10</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Teacher</a:t>
                      </a:r>
                      <a:endParaRPr lang="en-US" sz="1500" dirty="0" smtClean="0"/>
                    </a:p>
                  </a:txBody>
                  <a:tcPr/>
                </a:tc>
                <a:tc>
                  <a:txBody>
                    <a:bodyPr/>
                    <a:lstStyle/>
                    <a:p>
                      <a:pPr algn="ctr"/>
                      <a:r>
                        <a:rPr lang="en-IN" sz="1500" dirty="0" smtClean="0"/>
                        <a:t>Registration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details</a:t>
                      </a:r>
                      <a:endParaRPr lang="en-IN" sz="1500" dirty="0" smtClean="0"/>
                    </a:p>
                  </a:txBody>
                  <a:tcPr/>
                </a:tc>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444352" cy="369332"/>
          </a:xfrm>
          <a:prstGeom prst="rect">
            <a:avLst/>
          </a:prstGeom>
          <a:noFill/>
        </p:spPr>
        <p:txBody>
          <a:bodyPr wrap="none" rtlCol="0">
            <a:spAutoFit/>
          </a:bodyPr>
          <a:lstStyle/>
          <a:p>
            <a:r>
              <a:rPr lang="en-IN" b="1" dirty="0" smtClean="0"/>
              <a:t>16</a:t>
            </a:r>
            <a:endParaRPr lang="en-US" b="1" dirty="0"/>
          </a:p>
        </p:txBody>
      </p:sp>
    </p:spTree>
    <p:extLst>
      <p:ext uri="{BB962C8B-B14F-4D97-AF65-F5344CB8AC3E}">
        <p14:creationId xmlns="" xmlns:p14="http://schemas.microsoft.com/office/powerpoint/2010/main" val="93229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9CDDB2A3-7585-084F-5BBF-FEF2C08C8DB6}"/>
              </a:ext>
            </a:extLst>
          </p:cNvPr>
          <p:cNvGraphicFramePr>
            <a:graphicFrameLocks/>
          </p:cNvGraphicFramePr>
          <p:nvPr>
            <p:extLst>
              <p:ext uri="{D42A27DB-BD31-4B8C-83A1-F6EECF244321}">
                <p14:modId xmlns="" xmlns:p14="http://schemas.microsoft.com/office/powerpoint/2010/main" val="1212678900"/>
              </p:ext>
            </p:extLst>
          </p:nvPr>
        </p:nvGraphicFramePr>
        <p:xfrm>
          <a:off x="2881288" y="785795"/>
          <a:ext cx="8644000" cy="5328554"/>
        </p:xfrm>
        <a:graphic>
          <a:graphicData uri="http://schemas.openxmlformats.org/drawingml/2006/table">
            <a:tbl>
              <a:tblPr firstRow="1" bandRow="1">
                <a:tableStyleId>{5C22544A-7EE6-4342-B048-85BDC9FD1C3A}</a:tableStyleId>
              </a:tblPr>
              <a:tblGrid>
                <a:gridCol w="2161000">
                  <a:extLst>
                    <a:ext uri="{9D8B030D-6E8A-4147-A177-3AD203B41FA5}">
                      <a16:colId xmlns="" xmlns:a16="http://schemas.microsoft.com/office/drawing/2014/main" val="95974096"/>
                    </a:ext>
                  </a:extLst>
                </a:gridCol>
                <a:gridCol w="2161000">
                  <a:extLst>
                    <a:ext uri="{9D8B030D-6E8A-4147-A177-3AD203B41FA5}">
                      <a16:colId xmlns="" xmlns:a16="http://schemas.microsoft.com/office/drawing/2014/main" val="3662920334"/>
                    </a:ext>
                  </a:extLst>
                </a:gridCol>
                <a:gridCol w="1946550">
                  <a:extLst>
                    <a:ext uri="{9D8B030D-6E8A-4147-A177-3AD203B41FA5}">
                      <a16:colId xmlns="" xmlns:a16="http://schemas.microsoft.com/office/drawing/2014/main" val="726843149"/>
                    </a:ext>
                  </a:extLst>
                </a:gridCol>
                <a:gridCol w="2375450">
                  <a:extLst>
                    <a:ext uri="{9D8B030D-6E8A-4147-A177-3AD203B41FA5}">
                      <a16:colId xmlns="" xmlns:a16="http://schemas.microsoft.com/office/drawing/2014/main" val="2382856930"/>
                    </a:ext>
                  </a:extLst>
                </a:gridCol>
              </a:tblGrid>
              <a:tr h="748421">
                <a:tc>
                  <a:txBody>
                    <a:bodyPr/>
                    <a:lstStyle/>
                    <a:p>
                      <a:pPr algn="ctr" fontAlgn="t"/>
                      <a:r>
                        <a:rPr lang="en-IN" sz="1500" b="1" dirty="0">
                          <a:solidFill>
                            <a:srgbClr val="FFFFFF"/>
                          </a:solidFill>
                          <a:effectLst/>
                          <a:latin typeface="Franklin Gothic Medium" panose="020F0502020204030204" pitchFamily="34" charset="0"/>
                        </a:rPr>
                        <a:t>User Story </a:t>
                      </a:r>
                      <a:r>
                        <a:rPr lang="en-IN" sz="1500" b="1" dirty="0" smtClean="0">
                          <a:solidFill>
                            <a:srgbClr val="FFFFFF"/>
                          </a:solidFill>
                          <a:effectLst/>
                          <a:latin typeface="Franklin Gothic Medium" panose="020F0502020204030204" pitchFamily="34" charset="0"/>
                        </a:rPr>
                        <a:t>Id</a:t>
                      </a:r>
                      <a:endParaRPr lang="en-IN" sz="1500" dirty="0">
                        <a:effectLst/>
                        <a:latin typeface="Franklin Gothic Medium" panose="020F0502020204030204" pitchFamily="34" charset="0"/>
                      </a:endParaRPr>
                    </a:p>
                  </a:txBody>
                  <a:tcPr/>
                </a:tc>
                <a:tc>
                  <a:txBody>
                    <a:bodyPr/>
                    <a:lstStyle/>
                    <a:p>
                      <a:pPr algn="ctr"/>
                      <a:r>
                        <a:rPr lang="en-IN" sz="1500" dirty="0" smtClean="0"/>
                        <a:t>As </a:t>
                      </a:r>
                      <a:r>
                        <a:rPr lang="en-IN" sz="1500" dirty="0"/>
                        <a:t>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 xmlns:a16="http://schemas.microsoft.com/office/drawing/2014/main" val="4034950038"/>
                  </a:ext>
                </a:extLst>
              </a:tr>
              <a:tr h="468002">
                <a:tc>
                  <a:txBody>
                    <a:bodyPr/>
                    <a:lstStyle/>
                    <a:p>
                      <a:pPr algn="ctr"/>
                      <a:r>
                        <a:rPr lang="en-IN" sz="1500" b="1" dirty="0" smtClean="0"/>
                        <a:t>11</a:t>
                      </a:r>
                      <a:endParaRPr lang="en-IN" sz="1500" b="1" dirty="0"/>
                    </a:p>
                  </a:txBody>
                  <a:tcPr/>
                </a:tc>
                <a:tc>
                  <a:txBody>
                    <a:bodyPr/>
                    <a:lstStyle/>
                    <a:p>
                      <a:pPr algn="ctr"/>
                      <a:r>
                        <a:rPr lang="en-IN" sz="1500" dirty="0" smtClean="0"/>
                        <a:t>Hod</a:t>
                      </a:r>
                    </a:p>
                  </a:txBody>
                  <a:tcPr/>
                </a:tc>
                <a:tc>
                  <a:txBody>
                    <a:bodyPr/>
                    <a:lstStyle/>
                    <a:p>
                      <a:pPr algn="ctr"/>
                      <a:r>
                        <a:rPr lang="en-IN" sz="1500" dirty="0" smtClean="0"/>
                        <a:t>Manage</a:t>
                      </a:r>
                      <a:r>
                        <a:rPr lang="en-IN" sz="1500" baseline="0" dirty="0" smtClean="0"/>
                        <a:t> Subject</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or delete Subject</a:t>
                      </a:r>
                      <a:endParaRPr lang="en-US" sz="1500" dirty="0" smtClean="0"/>
                    </a:p>
                  </a:txBody>
                  <a:tcPr/>
                </a:tc>
                <a:extLst>
                  <a:ext uri="{0D108BD9-81ED-4DB2-BD59-A6C34878D82A}">
                    <a16:rowId xmlns="" xmlns:a16="http://schemas.microsoft.com/office/drawing/2014/main" val="4040729667"/>
                  </a:ext>
                </a:extLst>
              </a:tr>
              <a:tr h="468002">
                <a:tc>
                  <a:txBody>
                    <a:bodyPr/>
                    <a:lstStyle/>
                    <a:p>
                      <a:pPr algn="ctr"/>
                      <a:r>
                        <a:rPr lang="en-IN" sz="1500" b="1" dirty="0" smtClean="0"/>
                        <a:t>12</a:t>
                      </a:r>
                      <a:endParaRPr lang="en-US" sz="1500" b="1" dirty="0"/>
                    </a:p>
                  </a:txBody>
                  <a:tcPr/>
                </a:tc>
                <a:tc>
                  <a:txBody>
                    <a:bodyPr/>
                    <a:lstStyle/>
                    <a:p>
                      <a:pPr algn="ctr"/>
                      <a:r>
                        <a:rPr lang="en-IN" sz="1500" dirty="0" smtClean="0"/>
                        <a:t>Teacher</a:t>
                      </a:r>
                    </a:p>
                  </a:txBody>
                  <a:tcPr/>
                </a:tc>
                <a:tc>
                  <a:txBody>
                    <a:bodyPr/>
                    <a:lstStyle/>
                    <a:p>
                      <a:pPr algn="ctr"/>
                      <a:r>
                        <a:rPr lang="en-IN" sz="1500" dirty="0" smtClean="0"/>
                        <a:t>View there Subject</a:t>
                      </a:r>
                    </a:p>
                  </a:txBody>
                  <a:tcPr/>
                </a:tc>
                <a:tc>
                  <a:txBody>
                    <a:bodyPr/>
                    <a:lstStyle/>
                    <a:p>
                      <a:pPr algn="ctr"/>
                      <a:r>
                        <a:rPr lang="en-IN" sz="1500" dirty="0" smtClean="0"/>
                        <a:t>View</a:t>
                      </a:r>
                      <a:r>
                        <a:rPr lang="en-IN" sz="1500" baseline="0" dirty="0" smtClean="0"/>
                        <a:t> There Duties </a:t>
                      </a:r>
                      <a:endParaRPr lang="en-US" sz="1500" dirty="0"/>
                    </a:p>
                  </a:txBody>
                  <a:tcPr/>
                </a:tc>
                <a:extLst>
                  <a:ext uri="{0D108BD9-81ED-4DB2-BD59-A6C34878D82A}">
                    <a16:rowId xmlns="" xmlns:a16="http://schemas.microsoft.com/office/drawing/2014/main" val="4217941202"/>
                  </a:ext>
                </a:extLst>
              </a:tr>
              <a:tr h="308173">
                <a:tc>
                  <a:txBody>
                    <a:bodyPr/>
                    <a:lstStyle/>
                    <a:p>
                      <a:pPr algn="ctr"/>
                      <a:r>
                        <a:rPr lang="en-IN" sz="1500" b="1" dirty="0" smtClean="0"/>
                        <a:t>13</a:t>
                      </a:r>
                      <a:endParaRPr lang="en-US" sz="1500" b="1" dirty="0"/>
                    </a:p>
                  </a:txBody>
                  <a:tcPr/>
                </a:tc>
                <a:tc>
                  <a:txBody>
                    <a:bodyPr/>
                    <a:lstStyle/>
                    <a:p>
                      <a:pPr algn="ctr"/>
                      <a:r>
                        <a:rPr lang="en-IN" sz="1500" dirty="0" smtClean="0"/>
                        <a:t>Students</a:t>
                      </a:r>
                      <a:endParaRPr lang="en-US" sz="1500" dirty="0"/>
                    </a:p>
                  </a:txBody>
                  <a:tcPr/>
                </a:tc>
                <a:tc>
                  <a:txBody>
                    <a:bodyPr/>
                    <a:lstStyle/>
                    <a:p>
                      <a:pPr algn="ctr"/>
                      <a:r>
                        <a:rPr lang="en-IN" sz="1500" dirty="0" smtClean="0"/>
                        <a:t>View</a:t>
                      </a:r>
                      <a:r>
                        <a:rPr lang="en-IN" sz="1500" baseline="0" dirty="0" smtClean="0"/>
                        <a:t> All Subject</a:t>
                      </a:r>
                      <a:endParaRPr lang="en-US" sz="1500" dirty="0"/>
                    </a:p>
                  </a:txBody>
                  <a:tcPr/>
                </a:tc>
                <a:tc>
                  <a:txBody>
                    <a:bodyPr/>
                    <a:lstStyle/>
                    <a:p>
                      <a:pPr algn="ctr"/>
                      <a:r>
                        <a:rPr lang="en-IN" sz="1500" dirty="0" smtClean="0"/>
                        <a:t>View</a:t>
                      </a:r>
                      <a:r>
                        <a:rPr lang="en-IN" sz="1500" baseline="0" dirty="0" smtClean="0"/>
                        <a:t> there subjects</a:t>
                      </a:r>
                      <a:endParaRPr lang="en-US" sz="1500" dirty="0"/>
                    </a:p>
                  </a:txBody>
                  <a:tcPr/>
                </a:tc>
                <a:extLst>
                  <a:ext uri="{0D108BD9-81ED-4DB2-BD59-A6C34878D82A}">
                    <a16:rowId xmlns="" xmlns:a16="http://schemas.microsoft.com/office/drawing/2014/main" val="1015645382"/>
                  </a:ext>
                </a:extLst>
              </a:tr>
              <a:tr h="528297">
                <a:tc>
                  <a:txBody>
                    <a:bodyPr/>
                    <a:lstStyle/>
                    <a:p>
                      <a:pPr algn="ctr"/>
                      <a:r>
                        <a:rPr lang="en-IN" sz="1500" b="1" dirty="0" smtClean="0"/>
                        <a:t>14</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Time table</a:t>
                      </a:r>
                      <a:endParaRPr lang="en-US" sz="1500" dirty="0"/>
                    </a:p>
                  </a:txBody>
                  <a:tcPr/>
                </a:tc>
                <a:tc>
                  <a:txBody>
                    <a:bodyPr/>
                    <a:lstStyle/>
                    <a:p>
                      <a:pPr algn="ctr"/>
                      <a:r>
                        <a:rPr lang="en-IN" sz="1500" dirty="0" smtClean="0"/>
                        <a:t>Add</a:t>
                      </a:r>
                      <a:r>
                        <a:rPr lang="en-IN" sz="1500" baseline="0" dirty="0" smtClean="0"/>
                        <a:t> / edit Time table</a:t>
                      </a:r>
                      <a:endParaRPr lang="en-US" sz="1500" dirty="0"/>
                    </a:p>
                  </a:txBody>
                  <a:tcPr/>
                </a:tc>
                <a:extLst>
                  <a:ext uri="{0D108BD9-81ED-4DB2-BD59-A6C34878D82A}">
                    <a16:rowId xmlns="" xmlns:a16="http://schemas.microsoft.com/office/drawing/2014/main" val="2977811042"/>
                  </a:ext>
                </a:extLst>
              </a:tr>
              <a:tr h="393306">
                <a:tc>
                  <a:txBody>
                    <a:bodyPr/>
                    <a:lstStyle/>
                    <a:p>
                      <a:pPr algn="ctr"/>
                      <a:r>
                        <a:rPr lang="en-IN" sz="1500" b="1" dirty="0" smtClean="0"/>
                        <a:t>15</a:t>
                      </a: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extLst>
                  <a:ext uri="{0D108BD9-81ED-4DB2-BD59-A6C34878D82A}">
                    <a16:rowId xmlns="" xmlns:a16="http://schemas.microsoft.com/office/drawing/2014/main" val="631930891"/>
                  </a:ext>
                </a:extLst>
              </a:tr>
              <a:tr h="308173">
                <a:tc>
                  <a:txBody>
                    <a:bodyPr/>
                    <a:lstStyle/>
                    <a:p>
                      <a:pPr algn="ctr"/>
                      <a:r>
                        <a:rPr lang="en-IN" sz="1500" b="1" dirty="0" smtClean="0"/>
                        <a:t>16</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extLst>
                  <a:ext uri="{0D108BD9-81ED-4DB2-BD59-A6C34878D82A}">
                    <a16:rowId xmlns="" xmlns:a16="http://schemas.microsoft.com/office/drawing/2014/main" val="4139854278"/>
                  </a:ext>
                </a:extLst>
              </a:tr>
              <a:tr h="528297">
                <a:tc>
                  <a:txBody>
                    <a:bodyPr/>
                    <a:lstStyle/>
                    <a:p>
                      <a:pPr algn="ctr"/>
                      <a:r>
                        <a:rPr lang="en-IN" sz="1500" b="1" dirty="0" smtClean="0"/>
                        <a:t>17</a:t>
                      </a:r>
                      <a:endParaRPr lang="en-IN" sz="1500" b="1" dirty="0"/>
                    </a:p>
                    <a:p>
                      <a:pPr algn="ct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fees details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Updates</a:t>
                      </a:r>
                      <a:r>
                        <a:rPr lang="en-IN" sz="1500" baseline="0" dirty="0" smtClean="0"/>
                        <a:t> there fees details</a:t>
                      </a:r>
                      <a:endParaRPr lang="en-IN" sz="1500" dirty="0" smtClean="0"/>
                    </a:p>
                  </a:txBody>
                  <a:tcPr/>
                </a:tc>
                <a:extLst>
                  <a:ext uri="{0D108BD9-81ED-4DB2-BD59-A6C34878D82A}">
                    <a16:rowId xmlns="" xmlns:a16="http://schemas.microsoft.com/office/drawing/2014/main" val="4226806937"/>
                  </a:ext>
                </a:extLst>
              </a:tr>
              <a:tr h="528297">
                <a:tc>
                  <a:txBody>
                    <a:bodyPr/>
                    <a:lstStyle/>
                    <a:p>
                      <a:pPr algn="ctr"/>
                      <a:r>
                        <a:rPr lang="en-IN" sz="1500" b="1" dirty="0" smtClean="0"/>
                        <a:t>18</a:t>
                      </a:r>
                      <a:endParaRPr lang="en-IN"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there fee details </a:t>
                      </a:r>
                      <a:endParaRPr lang="en-US" sz="1500" dirty="0"/>
                    </a:p>
                  </a:txBody>
                  <a:tcPr/>
                </a:tc>
                <a:tc>
                  <a:txBody>
                    <a:bodyPr/>
                    <a:lstStyle/>
                    <a:p>
                      <a:pPr algn="ctr"/>
                      <a:r>
                        <a:rPr lang="en-IN" sz="1500" dirty="0" smtClean="0"/>
                        <a:t>View</a:t>
                      </a:r>
                      <a:r>
                        <a:rPr lang="en-IN" sz="1500" baseline="0" dirty="0" smtClean="0"/>
                        <a:t> there fees and dues</a:t>
                      </a:r>
                      <a:endParaRPr lang="en-US" sz="1500" dirty="0"/>
                    </a:p>
                  </a:txBody>
                  <a:tcPr/>
                </a:tc>
              </a:tr>
              <a:tr h="468002">
                <a:tc>
                  <a:txBody>
                    <a:bodyPr/>
                    <a:lstStyle/>
                    <a:p>
                      <a:pPr algn="ctr"/>
                      <a:r>
                        <a:rPr lang="en-IN" sz="1500" b="1" dirty="0" smtClean="0"/>
                        <a:t>19</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Subject Planner</a:t>
                      </a:r>
                      <a:endParaRPr lang="en-US" sz="1500" dirty="0"/>
                    </a:p>
                  </a:txBody>
                  <a:tcPr/>
                </a:tc>
                <a:tc>
                  <a:txBody>
                    <a:bodyPr/>
                    <a:lstStyle/>
                    <a:p>
                      <a:pPr algn="ctr"/>
                      <a:r>
                        <a:rPr lang="en-IN" sz="1500" dirty="0" smtClean="0"/>
                        <a:t>Manage</a:t>
                      </a:r>
                      <a:r>
                        <a:rPr lang="en-IN" sz="1500" baseline="0" dirty="0" smtClean="0"/>
                        <a:t> class topics</a:t>
                      </a:r>
                      <a:endParaRPr lang="en-US" sz="1500" dirty="0"/>
                    </a:p>
                  </a:txBody>
                  <a:tcPr/>
                </a:tc>
              </a:tr>
              <a:tr h="468002">
                <a:tc>
                  <a:txBody>
                    <a:bodyPr/>
                    <a:lstStyle/>
                    <a:p>
                      <a:pPr algn="ctr"/>
                      <a:r>
                        <a:rPr lang="en-IN" sz="1500" b="1" dirty="0" smtClean="0"/>
                        <a:t>20</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View</a:t>
                      </a:r>
                      <a:r>
                        <a:rPr lang="en-IN" sz="1500" baseline="0" dirty="0" smtClean="0"/>
                        <a:t> Students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View</a:t>
                      </a:r>
                      <a:r>
                        <a:rPr lang="en-IN" sz="1500" baseline="0" dirty="0" smtClean="0"/>
                        <a:t> students details </a:t>
                      </a:r>
                      <a:endParaRPr lang="en-US" sz="1500" dirty="0" smtClean="0"/>
                    </a:p>
                  </a:txBody>
                  <a:tcPr/>
                </a:tc>
              </a:tr>
            </a:tbl>
          </a:graphicData>
        </a:graphic>
      </p:graphicFrame>
      <p:sp>
        <p:nvSpPr>
          <p:cNvPr id="10" name="TextBox 9"/>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2" name="TextBox 11"/>
          <p:cNvSpPr txBox="1"/>
          <p:nvPr/>
        </p:nvSpPr>
        <p:spPr>
          <a:xfrm>
            <a:off x="10998068" y="6488692"/>
            <a:ext cx="444352" cy="369332"/>
          </a:xfrm>
          <a:prstGeom prst="rect">
            <a:avLst/>
          </a:prstGeom>
          <a:noFill/>
        </p:spPr>
        <p:txBody>
          <a:bodyPr wrap="none" rtlCol="0">
            <a:spAutoFit/>
          </a:bodyPr>
          <a:lstStyle/>
          <a:p>
            <a:r>
              <a:rPr lang="en-IN" b="1" dirty="0" smtClean="0"/>
              <a:t>17</a:t>
            </a:r>
            <a:endParaRPr lang="en-US" b="1" dirty="0"/>
          </a:p>
        </p:txBody>
      </p:sp>
    </p:spTree>
    <p:extLst>
      <p:ext uri="{BB962C8B-B14F-4D97-AF65-F5344CB8AC3E}">
        <p14:creationId xmlns="" xmlns:p14="http://schemas.microsoft.com/office/powerpoint/2010/main" val="19119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9CDDB2A3-7585-084F-5BBF-FEF2C08C8DB6}"/>
              </a:ext>
            </a:extLst>
          </p:cNvPr>
          <p:cNvGraphicFramePr>
            <a:graphicFrameLocks/>
          </p:cNvGraphicFramePr>
          <p:nvPr>
            <p:extLst>
              <p:ext uri="{D42A27DB-BD31-4B8C-83A1-F6EECF244321}">
                <p14:modId xmlns="" xmlns:p14="http://schemas.microsoft.com/office/powerpoint/2010/main" val="1212678900"/>
              </p:ext>
            </p:extLst>
          </p:nvPr>
        </p:nvGraphicFramePr>
        <p:xfrm>
          <a:off x="2881290" y="729050"/>
          <a:ext cx="8643999" cy="5628908"/>
        </p:xfrm>
        <a:graphic>
          <a:graphicData uri="http://schemas.openxmlformats.org/drawingml/2006/table">
            <a:tbl>
              <a:tblPr firstRow="1" bandRow="1">
                <a:tableStyleId>{5C22544A-7EE6-4342-B048-85BDC9FD1C3A}</a:tableStyleId>
              </a:tblPr>
              <a:tblGrid>
                <a:gridCol w="2161000">
                  <a:extLst>
                    <a:ext uri="{9D8B030D-6E8A-4147-A177-3AD203B41FA5}">
                      <a16:colId xmlns="" xmlns:a16="http://schemas.microsoft.com/office/drawing/2014/main" val="95974096"/>
                    </a:ext>
                  </a:extLst>
                </a:gridCol>
                <a:gridCol w="2161000">
                  <a:extLst>
                    <a:ext uri="{9D8B030D-6E8A-4147-A177-3AD203B41FA5}">
                      <a16:colId xmlns="" xmlns:a16="http://schemas.microsoft.com/office/drawing/2014/main" val="3662920334"/>
                    </a:ext>
                  </a:extLst>
                </a:gridCol>
                <a:gridCol w="1946549">
                  <a:extLst>
                    <a:ext uri="{9D8B030D-6E8A-4147-A177-3AD203B41FA5}">
                      <a16:colId xmlns="" xmlns:a16="http://schemas.microsoft.com/office/drawing/2014/main" val="726843149"/>
                    </a:ext>
                  </a:extLst>
                </a:gridCol>
                <a:gridCol w="2375450">
                  <a:extLst>
                    <a:ext uri="{9D8B030D-6E8A-4147-A177-3AD203B41FA5}">
                      <a16:colId xmlns="" xmlns:a16="http://schemas.microsoft.com/office/drawing/2014/main" val="2382856930"/>
                    </a:ext>
                  </a:extLst>
                </a:gridCol>
              </a:tblGrid>
              <a:tr h="723329">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 xmlns:a16="http://schemas.microsoft.com/office/drawing/2014/main" val="4034950038"/>
                  </a:ext>
                </a:extLst>
              </a:tr>
              <a:tr h="510585">
                <a:tc>
                  <a:txBody>
                    <a:bodyPr/>
                    <a:lstStyle/>
                    <a:p>
                      <a:pPr algn="ctr"/>
                      <a:r>
                        <a:rPr lang="en-IN" sz="1500" b="1" dirty="0" smtClean="0"/>
                        <a:t>21</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Manage</a:t>
                      </a:r>
                      <a:r>
                        <a:rPr lang="en-IN" sz="1500" baseline="0" dirty="0" smtClean="0"/>
                        <a:t> assignment </a:t>
                      </a:r>
                      <a:endParaRPr lang="en-US" sz="1500" dirty="0"/>
                    </a:p>
                  </a:txBody>
                  <a:tcPr/>
                </a:tc>
                <a:tc>
                  <a:txBody>
                    <a:bodyPr/>
                    <a:lstStyle/>
                    <a:p>
                      <a:pPr algn="ctr"/>
                      <a:r>
                        <a:rPr lang="en-IN" sz="1500" dirty="0" smtClean="0"/>
                        <a:t>Add/delete</a:t>
                      </a:r>
                      <a:r>
                        <a:rPr lang="en-IN" sz="1500" baseline="0" dirty="0" smtClean="0"/>
                        <a:t> assignment </a:t>
                      </a:r>
                      <a:endParaRPr lang="en-US" sz="1500" dirty="0"/>
                    </a:p>
                  </a:txBody>
                  <a:tcPr/>
                </a:tc>
                <a:extLst>
                  <a:ext uri="{0D108BD9-81ED-4DB2-BD59-A6C34878D82A}">
                    <a16:rowId xmlns="" xmlns:a16="http://schemas.microsoft.com/office/drawing/2014/main" val="4040729667"/>
                  </a:ext>
                </a:extLst>
              </a:tr>
              <a:tr h="510585">
                <a:tc>
                  <a:txBody>
                    <a:bodyPr/>
                    <a:lstStyle/>
                    <a:p>
                      <a:pPr algn="ctr"/>
                      <a:r>
                        <a:rPr lang="en-IN" sz="1500" b="1" dirty="0" smtClean="0"/>
                        <a:t>22</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Student</a:t>
                      </a:r>
                      <a:endParaRPr lang="en-US" sz="1500" dirty="0" smtClean="0"/>
                    </a:p>
                  </a:txBody>
                  <a:tcPr/>
                </a:tc>
                <a:tc>
                  <a:txBody>
                    <a:bodyPr/>
                    <a:lstStyle/>
                    <a:p>
                      <a:pPr algn="ctr"/>
                      <a:r>
                        <a:rPr lang="en-IN" sz="1500" dirty="0" smtClean="0"/>
                        <a:t>Post</a:t>
                      </a:r>
                      <a:r>
                        <a:rPr lang="en-IN" sz="1500" baseline="0" dirty="0" smtClean="0"/>
                        <a:t> there assignment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assignment works  </a:t>
                      </a:r>
                      <a:endParaRPr lang="en-IN" sz="1500" dirty="0" smtClean="0"/>
                    </a:p>
                  </a:txBody>
                  <a:tcPr/>
                </a:tc>
                <a:extLst>
                  <a:ext uri="{0D108BD9-81ED-4DB2-BD59-A6C34878D82A}">
                    <a16:rowId xmlns="" xmlns:a16="http://schemas.microsoft.com/office/drawing/2014/main" val="4217941202"/>
                  </a:ext>
                </a:extLst>
              </a:tr>
              <a:tr h="510585">
                <a:tc>
                  <a:txBody>
                    <a:bodyPr/>
                    <a:lstStyle/>
                    <a:p>
                      <a:pPr algn="ctr"/>
                      <a:r>
                        <a:rPr lang="en-IN" sz="1500" b="1" dirty="0" smtClean="0"/>
                        <a:t>23</a:t>
                      </a:r>
                      <a:endParaRPr lang="en-US" sz="1500" b="1" dirty="0"/>
                    </a:p>
                  </a:txBody>
                  <a:tcPr/>
                </a:tc>
                <a:tc>
                  <a:txBody>
                    <a:bodyPr/>
                    <a:lstStyle/>
                    <a:p>
                      <a:pPr algn="ctr"/>
                      <a:r>
                        <a:rPr lang="en-IN" sz="1500" dirty="0" smtClean="0"/>
                        <a:t>Teacher</a:t>
                      </a:r>
                      <a:r>
                        <a:rPr lang="en-IN" sz="1500" baseline="0" dirty="0" smtClean="0"/>
                        <a:t> </a:t>
                      </a:r>
                      <a:endParaRPr lang="en-IN" sz="1500" dirty="0" smtClean="0"/>
                    </a:p>
                  </a:txBody>
                  <a:tcPr/>
                </a:tc>
                <a:tc>
                  <a:txBody>
                    <a:bodyPr/>
                    <a:lstStyle/>
                    <a:p>
                      <a:pPr algn="ctr"/>
                      <a:r>
                        <a:rPr lang="en-IN" sz="1500" dirty="0" smtClean="0"/>
                        <a:t>Manage</a:t>
                      </a:r>
                      <a:r>
                        <a:rPr lang="en-IN" sz="1500" baseline="0" dirty="0" smtClean="0"/>
                        <a:t> internal marks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or delete internal mark</a:t>
                      </a:r>
                      <a:endParaRPr lang="en-US" sz="1500" dirty="0" smtClean="0"/>
                    </a:p>
                  </a:txBody>
                  <a:tcPr/>
                </a:tc>
                <a:extLst>
                  <a:ext uri="{0D108BD9-81ED-4DB2-BD59-A6C34878D82A}">
                    <a16:rowId xmlns="" xmlns:a16="http://schemas.microsoft.com/office/drawing/2014/main" val="1015645382"/>
                  </a:ext>
                </a:extLst>
              </a:tr>
              <a:tr h="510585">
                <a:tc>
                  <a:txBody>
                    <a:bodyPr/>
                    <a:lstStyle/>
                    <a:p>
                      <a:pPr algn="ctr"/>
                      <a:r>
                        <a:rPr lang="en-IN" sz="1500" b="1" dirty="0" smtClean="0"/>
                        <a:t>24</a:t>
                      </a:r>
                      <a:endParaRPr lang="en-US" sz="1500" b="1" dirty="0"/>
                    </a:p>
                  </a:txBody>
                  <a:tcPr/>
                </a:tc>
                <a:tc>
                  <a:txBody>
                    <a:bodyPr/>
                    <a:lstStyle/>
                    <a:p>
                      <a:pPr algn="ctr"/>
                      <a:r>
                        <a:rPr lang="en-IN" sz="1500" dirty="0" smtClean="0"/>
                        <a:t>Students</a:t>
                      </a:r>
                      <a:r>
                        <a:rPr lang="en-IN" sz="1500" baseline="0" dirty="0" smtClean="0"/>
                        <a:t> </a:t>
                      </a:r>
                      <a:endParaRPr lang="en-IN" sz="1500" dirty="0" smtClean="0"/>
                    </a:p>
                  </a:txBody>
                  <a:tcPr/>
                </a:tc>
                <a:tc>
                  <a:txBody>
                    <a:bodyPr/>
                    <a:lstStyle/>
                    <a:p>
                      <a:pPr algn="ctr"/>
                      <a:r>
                        <a:rPr lang="en-IN" sz="1500" dirty="0" smtClean="0"/>
                        <a:t>View there Internal</a:t>
                      </a:r>
                      <a:r>
                        <a:rPr lang="en-IN" sz="1500" baseline="0" dirty="0" smtClean="0"/>
                        <a:t> mark</a:t>
                      </a:r>
                      <a:endParaRPr lang="en-IN" sz="1500" dirty="0" smtClean="0"/>
                    </a:p>
                  </a:txBody>
                  <a:tcPr/>
                </a:tc>
                <a:tc>
                  <a:txBody>
                    <a:bodyPr/>
                    <a:lstStyle/>
                    <a:p>
                      <a:pPr algn="ctr"/>
                      <a:r>
                        <a:rPr lang="en-IN" sz="1500" dirty="0" smtClean="0"/>
                        <a:t>View</a:t>
                      </a:r>
                      <a:r>
                        <a:rPr lang="en-IN" sz="1500" baseline="0" dirty="0" smtClean="0"/>
                        <a:t> There marks</a:t>
                      </a:r>
                      <a:endParaRPr lang="en-US" sz="1500" dirty="0"/>
                    </a:p>
                  </a:txBody>
                  <a:tcPr/>
                </a:tc>
                <a:extLst>
                  <a:ext uri="{0D108BD9-81ED-4DB2-BD59-A6C34878D82A}">
                    <a16:rowId xmlns="" xmlns:a16="http://schemas.microsoft.com/office/drawing/2014/main" val="2977811042"/>
                  </a:ext>
                </a:extLst>
              </a:tr>
              <a:tr h="345574">
                <a:tc>
                  <a:txBody>
                    <a:bodyPr/>
                    <a:lstStyle/>
                    <a:p>
                      <a:pPr algn="ctr"/>
                      <a:r>
                        <a:rPr lang="en-IN" sz="1500" b="1" dirty="0" smtClean="0"/>
                        <a:t>25</a:t>
                      </a:r>
                      <a:endParaRPr lang="en-US" sz="1500" b="1" dirty="0"/>
                    </a:p>
                  </a:txBody>
                  <a:tcPr/>
                </a:tc>
                <a:tc>
                  <a:txBody>
                    <a:bodyPr/>
                    <a:lstStyle/>
                    <a:p>
                      <a:pPr algn="ctr"/>
                      <a:r>
                        <a:rPr lang="en-IN" sz="1500" dirty="0" smtClean="0"/>
                        <a:t>Teachers</a:t>
                      </a:r>
                      <a:r>
                        <a:rPr lang="en-IN" sz="1500" baseline="0" dirty="0" smtClean="0"/>
                        <a:t> </a:t>
                      </a:r>
                      <a:endParaRPr lang="en-US" sz="1500" dirty="0"/>
                    </a:p>
                  </a:txBody>
                  <a:tcPr/>
                </a:tc>
                <a:tc>
                  <a:txBody>
                    <a:bodyPr/>
                    <a:lstStyle/>
                    <a:p>
                      <a:pPr algn="ctr"/>
                      <a:r>
                        <a:rPr lang="en-IN" sz="1500" dirty="0" smtClean="0"/>
                        <a:t>Manage</a:t>
                      </a:r>
                      <a:r>
                        <a:rPr lang="en-IN" sz="1500" baseline="0" dirty="0" smtClean="0"/>
                        <a:t> exams </a:t>
                      </a:r>
                      <a:endParaRPr lang="en-US" sz="1500" dirty="0"/>
                    </a:p>
                  </a:txBody>
                  <a:tcPr/>
                </a:tc>
                <a:tc>
                  <a:txBody>
                    <a:bodyPr/>
                    <a:lstStyle/>
                    <a:p>
                      <a:pPr algn="ctr"/>
                      <a:r>
                        <a:rPr lang="en-IN" sz="1500" dirty="0" smtClean="0"/>
                        <a:t>Add</a:t>
                      </a:r>
                      <a:r>
                        <a:rPr lang="en-IN" sz="1500" baseline="0" dirty="0" smtClean="0"/>
                        <a:t> exams</a:t>
                      </a:r>
                      <a:endParaRPr lang="en-US" sz="1500" dirty="0"/>
                    </a:p>
                  </a:txBody>
                  <a:tcPr/>
                </a:tc>
                <a:extLst>
                  <a:ext uri="{0D108BD9-81ED-4DB2-BD59-A6C34878D82A}">
                    <a16:rowId xmlns="" xmlns:a16="http://schemas.microsoft.com/office/drawing/2014/main" val="631930891"/>
                  </a:ext>
                </a:extLst>
              </a:tr>
              <a:tr h="297841">
                <a:tc>
                  <a:txBody>
                    <a:bodyPr/>
                    <a:lstStyle/>
                    <a:p>
                      <a:pPr algn="ctr"/>
                      <a:r>
                        <a:rPr lang="en-IN" sz="1500" b="1" dirty="0" smtClean="0"/>
                        <a:t>26</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Post</a:t>
                      </a:r>
                      <a:r>
                        <a:rPr lang="en-IN" sz="1500" baseline="0" dirty="0" smtClean="0"/>
                        <a:t> there exams </a:t>
                      </a:r>
                      <a:endParaRPr lang="en-US" sz="1500" dirty="0"/>
                    </a:p>
                  </a:txBody>
                  <a:tcPr/>
                </a:tc>
                <a:tc>
                  <a:txBody>
                    <a:bodyPr/>
                    <a:lstStyle/>
                    <a:p>
                      <a:pPr algn="ctr"/>
                      <a:r>
                        <a:rPr lang="en-IN" sz="1500" dirty="0" smtClean="0"/>
                        <a:t>Attend</a:t>
                      </a:r>
                      <a:r>
                        <a:rPr lang="en-IN" sz="1500" baseline="0" dirty="0" smtClean="0"/>
                        <a:t> exams </a:t>
                      </a:r>
                      <a:endParaRPr lang="en-US" sz="1500" dirty="0"/>
                    </a:p>
                  </a:txBody>
                  <a:tcPr/>
                </a:tc>
                <a:extLst>
                  <a:ext uri="{0D108BD9-81ED-4DB2-BD59-A6C34878D82A}">
                    <a16:rowId xmlns="" xmlns:a16="http://schemas.microsoft.com/office/drawing/2014/main" val="4139854278"/>
                  </a:ext>
                </a:extLst>
              </a:tr>
              <a:tr h="510585">
                <a:tc>
                  <a:txBody>
                    <a:bodyPr/>
                    <a:lstStyle/>
                    <a:p>
                      <a:pPr algn="ctr"/>
                      <a:r>
                        <a:rPr lang="en-IN" sz="1500" b="1" dirty="0" smtClean="0"/>
                        <a:t>27</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Manage study materials </a:t>
                      </a:r>
                      <a:endParaRPr lang="en-US" sz="1500" dirty="0"/>
                    </a:p>
                  </a:txBody>
                  <a:tcPr/>
                </a:tc>
                <a:tc>
                  <a:txBody>
                    <a:bodyPr/>
                    <a:lstStyle/>
                    <a:p>
                      <a:pPr algn="ctr"/>
                      <a:r>
                        <a:rPr lang="en-IN" sz="1500" dirty="0" smtClean="0"/>
                        <a:t>Add</a:t>
                      </a:r>
                      <a:r>
                        <a:rPr lang="en-IN" sz="1500" baseline="0" dirty="0" smtClean="0"/>
                        <a:t> /delete study materials </a:t>
                      </a:r>
                      <a:endParaRPr lang="en-US" sz="1500" dirty="0"/>
                    </a:p>
                  </a:txBody>
                  <a:tcPr/>
                </a:tc>
                <a:extLst>
                  <a:ext uri="{0D108BD9-81ED-4DB2-BD59-A6C34878D82A}">
                    <a16:rowId xmlns="" xmlns:a16="http://schemas.microsoft.com/office/drawing/2014/main" val="4226806937"/>
                  </a:ext>
                </a:extLst>
              </a:tr>
              <a:tr h="345574">
                <a:tc>
                  <a:txBody>
                    <a:bodyPr/>
                    <a:lstStyle/>
                    <a:p>
                      <a:pPr algn="ctr"/>
                      <a:r>
                        <a:rPr lang="en-IN" sz="1500" b="1" dirty="0" smtClean="0"/>
                        <a:t>28</a:t>
                      </a:r>
                      <a:endParaRPr lang="en-IN"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Use</a:t>
                      </a:r>
                      <a:r>
                        <a:rPr lang="en-IN" sz="1500" baseline="0" dirty="0" smtClean="0"/>
                        <a:t> study materials </a:t>
                      </a:r>
                      <a:endParaRPr lang="en-US" sz="1500" dirty="0"/>
                    </a:p>
                  </a:txBody>
                  <a:tcPr/>
                </a:tc>
                <a:tc>
                  <a:txBody>
                    <a:bodyPr/>
                    <a:lstStyle/>
                    <a:p>
                      <a:pPr algn="ctr"/>
                      <a:r>
                        <a:rPr lang="en-IN" sz="1500" dirty="0" smtClean="0"/>
                        <a:t>Use</a:t>
                      </a:r>
                      <a:r>
                        <a:rPr lang="en-IN" sz="1500" baseline="0" dirty="0" smtClean="0"/>
                        <a:t> study materials </a:t>
                      </a:r>
                      <a:endParaRPr lang="en-US" sz="1500" dirty="0"/>
                    </a:p>
                  </a:txBody>
                  <a:tcPr/>
                </a:tc>
              </a:tr>
              <a:tr h="510585">
                <a:tc>
                  <a:txBody>
                    <a:bodyPr/>
                    <a:lstStyle/>
                    <a:p>
                      <a:pPr algn="ctr"/>
                      <a:r>
                        <a:rPr lang="en-IN" sz="1500" b="1" dirty="0" smtClean="0"/>
                        <a:t>29</a:t>
                      </a:r>
                      <a:endParaRPr lang="en-IN" sz="1500" b="1" dirty="0"/>
                    </a:p>
                  </a:txBody>
                  <a:tcPr/>
                </a:tc>
                <a:tc>
                  <a:txBody>
                    <a:bodyPr/>
                    <a:lstStyle/>
                    <a:p>
                      <a:pPr algn="ctr"/>
                      <a:r>
                        <a:rPr lang="en-IN" sz="1500" dirty="0" smtClean="0"/>
                        <a:t>Teacher</a:t>
                      </a:r>
                      <a:r>
                        <a:rPr lang="en-IN" sz="1500" baseline="0" dirty="0" smtClean="0"/>
                        <a:t> </a:t>
                      </a:r>
                      <a:endParaRPr lang="en-US" sz="1500" dirty="0"/>
                    </a:p>
                  </a:txBody>
                  <a:tcPr/>
                </a:tc>
                <a:tc>
                  <a:txBody>
                    <a:bodyPr/>
                    <a:lstStyle/>
                    <a:p>
                      <a:pPr algn="ctr"/>
                      <a:r>
                        <a:rPr lang="en-IN" sz="1500" dirty="0" smtClean="0"/>
                        <a:t>Manage</a:t>
                      </a:r>
                      <a:r>
                        <a:rPr lang="en-IN" sz="1500" baseline="0" dirty="0" smtClean="0"/>
                        <a:t> attendance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Post</a:t>
                      </a:r>
                      <a:r>
                        <a:rPr lang="en-IN" sz="1500" baseline="0" dirty="0" smtClean="0"/>
                        <a:t> students attendance </a:t>
                      </a:r>
                      <a:endParaRPr lang="en-IN" sz="1500" dirty="0" smtClean="0"/>
                    </a:p>
                  </a:txBody>
                  <a:tcPr/>
                </a:tc>
              </a:tr>
              <a:tr h="510585">
                <a:tc>
                  <a:txBody>
                    <a:bodyPr/>
                    <a:lstStyle/>
                    <a:p>
                      <a:pPr algn="ctr"/>
                      <a:r>
                        <a:rPr lang="en-IN" sz="1500" b="1" dirty="0" smtClean="0"/>
                        <a:t>30</a:t>
                      </a:r>
                      <a:endParaRPr lang="en-IN"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there attendance </a:t>
                      </a:r>
                      <a:endParaRPr lang="en-US" sz="1500" dirty="0"/>
                    </a:p>
                  </a:txBody>
                  <a:tcPr/>
                </a:tc>
                <a:tc>
                  <a:txBody>
                    <a:bodyPr/>
                    <a:lstStyle/>
                    <a:p>
                      <a:pPr algn="ctr"/>
                      <a:r>
                        <a:rPr lang="en-IN" sz="1500" dirty="0" smtClean="0"/>
                        <a:t>View</a:t>
                      </a:r>
                      <a:r>
                        <a:rPr lang="en-IN" sz="1500" baseline="0" dirty="0" smtClean="0"/>
                        <a:t> there attendance on date </a:t>
                      </a:r>
                      <a:endParaRPr lang="en-US" sz="1500" dirty="0"/>
                    </a:p>
                  </a:txBody>
                  <a:tcPr/>
                </a:tc>
              </a:tr>
            </a:tbl>
          </a:graphicData>
        </a:graphic>
      </p:graphicFrame>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8" name="TextBox 7"/>
          <p:cNvSpPr txBox="1"/>
          <p:nvPr/>
        </p:nvSpPr>
        <p:spPr>
          <a:xfrm>
            <a:off x="10998068" y="6488692"/>
            <a:ext cx="444352" cy="369332"/>
          </a:xfrm>
          <a:prstGeom prst="rect">
            <a:avLst/>
          </a:prstGeom>
          <a:noFill/>
        </p:spPr>
        <p:txBody>
          <a:bodyPr wrap="none" rtlCol="0">
            <a:spAutoFit/>
          </a:bodyPr>
          <a:lstStyle/>
          <a:p>
            <a:r>
              <a:rPr lang="en-IN" b="1" dirty="0" smtClean="0"/>
              <a:t>18</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9CDDB2A3-7585-084F-5BBF-FEF2C08C8DB6}"/>
              </a:ext>
            </a:extLst>
          </p:cNvPr>
          <p:cNvGraphicFramePr>
            <a:graphicFrameLocks/>
          </p:cNvGraphicFramePr>
          <p:nvPr>
            <p:extLst>
              <p:ext uri="{D42A27DB-BD31-4B8C-83A1-F6EECF244321}">
                <p14:modId xmlns="" xmlns:p14="http://schemas.microsoft.com/office/powerpoint/2010/main" val="1212678900"/>
              </p:ext>
            </p:extLst>
          </p:nvPr>
        </p:nvGraphicFramePr>
        <p:xfrm>
          <a:off x="2952727" y="785795"/>
          <a:ext cx="8501123" cy="3058562"/>
        </p:xfrm>
        <a:graphic>
          <a:graphicData uri="http://schemas.openxmlformats.org/drawingml/2006/table">
            <a:tbl>
              <a:tblPr firstRow="1" bandRow="1">
                <a:tableStyleId>{5C22544A-7EE6-4342-B048-85BDC9FD1C3A}</a:tableStyleId>
              </a:tblPr>
              <a:tblGrid>
                <a:gridCol w="2125281">
                  <a:extLst>
                    <a:ext uri="{9D8B030D-6E8A-4147-A177-3AD203B41FA5}">
                      <a16:colId xmlns="" xmlns:a16="http://schemas.microsoft.com/office/drawing/2014/main" val="95974096"/>
                    </a:ext>
                  </a:extLst>
                </a:gridCol>
                <a:gridCol w="2125281">
                  <a:extLst>
                    <a:ext uri="{9D8B030D-6E8A-4147-A177-3AD203B41FA5}">
                      <a16:colId xmlns="" xmlns:a16="http://schemas.microsoft.com/office/drawing/2014/main" val="3662920334"/>
                    </a:ext>
                  </a:extLst>
                </a:gridCol>
                <a:gridCol w="1914375">
                  <a:extLst>
                    <a:ext uri="{9D8B030D-6E8A-4147-A177-3AD203B41FA5}">
                      <a16:colId xmlns="" xmlns:a16="http://schemas.microsoft.com/office/drawing/2014/main" val="726843149"/>
                    </a:ext>
                  </a:extLst>
                </a:gridCol>
                <a:gridCol w="2336186">
                  <a:extLst>
                    <a:ext uri="{9D8B030D-6E8A-4147-A177-3AD203B41FA5}">
                      <a16:colId xmlns="" xmlns:a16="http://schemas.microsoft.com/office/drawing/2014/main" val="2382856930"/>
                    </a:ext>
                  </a:extLst>
                </a:gridCol>
              </a:tblGrid>
              <a:tr h="757463">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 xmlns:a16="http://schemas.microsoft.com/office/drawing/2014/main" val="4034950038"/>
                  </a:ext>
                </a:extLst>
              </a:tr>
              <a:tr h="534680">
                <a:tc>
                  <a:txBody>
                    <a:bodyPr/>
                    <a:lstStyle/>
                    <a:p>
                      <a:pPr algn="ctr"/>
                      <a:r>
                        <a:rPr lang="en-IN" sz="1500" b="1" dirty="0" smtClean="0"/>
                        <a:t>31</a:t>
                      </a:r>
                      <a:endParaRPr lang="en-IN"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View</a:t>
                      </a:r>
                      <a:r>
                        <a:rPr lang="en-IN" sz="1500" baseline="0" dirty="0" smtClean="0"/>
                        <a:t> Students  attendance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View</a:t>
                      </a:r>
                      <a:r>
                        <a:rPr lang="en-IN" sz="1500" baseline="0" dirty="0" smtClean="0"/>
                        <a:t> students attendance details </a:t>
                      </a:r>
                      <a:endParaRPr lang="en-US" sz="1500" dirty="0" smtClean="0"/>
                    </a:p>
                  </a:txBody>
                  <a:tcPr/>
                </a:tc>
                <a:extLst>
                  <a:ext uri="{0D108BD9-81ED-4DB2-BD59-A6C34878D82A}">
                    <a16:rowId xmlns="" xmlns:a16="http://schemas.microsoft.com/office/drawing/2014/main" val="4040729667"/>
                  </a:ext>
                </a:extLst>
              </a:tr>
              <a:tr h="364576">
                <a:tc>
                  <a:txBody>
                    <a:bodyPr/>
                    <a:lstStyle/>
                    <a:p>
                      <a:pPr algn="ctr"/>
                      <a:r>
                        <a:rPr lang="en-IN" sz="1500" b="1" dirty="0" smtClean="0"/>
                        <a:t>32</a:t>
                      </a:r>
                      <a:endParaRPr lang="en-IN" sz="1500" b="1" dirty="0"/>
                    </a:p>
                  </a:txBody>
                  <a:tcPr/>
                </a:tc>
                <a:tc>
                  <a:txBody>
                    <a:bodyPr/>
                    <a:lstStyle/>
                    <a:p>
                      <a:pPr algn="ctr"/>
                      <a:r>
                        <a:rPr lang="en-IN" sz="1500" dirty="0" smtClean="0"/>
                        <a:t>Teacher</a:t>
                      </a:r>
                      <a:r>
                        <a:rPr lang="en-IN" sz="1500" baseline="0" dirty="0" smtClean="0"/>
                        <a:t> </a:t>
                      </a:r>
                      <a:endParaRPr lang="en-US" sz="1500" dirty="0"/>
                    </a:p>
                  </a:txBody>
                  <a:tcPr/>
                </a:tc>
                <a:tc>
                  <a:txBody>
                    <a:bodyPr/>
                    <a:lstStyle/>
                    <a:p>
                      <a:pPr algn="ctr"/>
                      <a:r>
                        <a:rPr lang="en-IN" sz="1500" dirty="0" smtClean="0"/>
                        <a:t>Chat</a:t>
                      </a:r>
                      <a:r>
                        <a:rPr lang="en-IN" sz="1500" baseline="0" dirty="0" smtClean="0"/>
                        <a:t> with students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students </a:t>
                      </a:r>
                      <a:endParaRPr lang="en-US" sz="1500" dirty="0" smtClean="0"/>
                    </a:p>
                  </a:txBody>
                  <a:tcPr/>
                </a:tc>
                <a:extLst>
                  <a:ext uri="{0D108BD9-81ED-4DB2-BD59-A6C34878D82A}">
                    <a16:rowId xmlns="" xmlns:a16="http://schemas.microsoft.com/office/drawing/2014/main" val="4217941202"/>
                  </a:ext>
                </a:extLst>
              </a:tr>
              <a:tr h="311897">
                <a:tc>
                  <a:txBody>
                    <a:bodyPr/>
                    <a:lstStyle/>
                    <a:p>
                      <a:pPr algn="ctr"/>
                      <a:r>
                        <a:rPr lang="en-IN" sz="1500" b="1" dirty="0" smtClean="0"/>
                        <a:t>33</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Student</a:t>
                      </a:r>
                      <a:endParaRPr lang="en-US" sz="15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a:t>
                      </a:r>
                      <a:r>
                        <a:rPr lang="en-IN" sz="1500" dirty="0" smtClean="0"/>
                        <a:t>Teacher</a:t>
                      </a:r>
                      <a:r>
                        <a:rPr lang="en-IN" sz="1500" baseline="0" dirty="0" smtClean="0"/>
                        <a:t> </a:t>
                      </a:r>
                      <a:endParaRPr lang="en-US" sz="15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a:t>
                      </a:r>
                      <a:r>
                        <a:rPr lang="en-IN" sz="1500" dirty="0" smtClean="0"/>
                        <a:t>Teacher</a:t>
                      </a:r>
                      <a:r>
                        <a:rPr lang="en-IN" sz="1500" baseline="0" dirty="0" smtClean="0"/>
                        <a:t> </a:t>
                      </a:r>
                      <a:endParaRPr lang="en-US" sz="1500" dirty="0" smtClean="0"/>
                    </a:p>
                  </a:txBody>
                  <a:tcPr/>
                </a:tc>
                <a:extLst>
                  <a:ext uri="{0D108BD9-81ED-4DB2-BD59-A6C34878D82A}">
                    <a16:rowId xmlns="" xmlns:a16="http://schemas.microsoft.com/office/drawing/2014/main" val="1015645382"/>
                  </a:ext>
                </a:extLst>
              </a:tr>
              <a:tr h="311897">
                <a:tc>
                  <a:txBody>
                    <a:bodyPr/>
                    <a:lstStyle/>
                    <a:p>
                      <a:pPr algn="ctr"/>
                      <a:r>
                        <a:rPr lang="en-IN" sz="1500" b="1" dirty="0" smtClean="0"/>
                        <a:t>34</a:t>
                      </a:r>
                      <a:endParaRPr lang="en-US" sz="1500" b="1" dirty="0"/>
                    </a:p>
                  </a:txBody>
                  <a:tcPr/>
                </a:tc>
                <a:tc>
                  <a:txBody>
                    <a:bodyPr/>
                    <a:lstStyle/>
                    <a:p>
                      <a:pPr algn="ctr"/>
                      <a:r>
                        <a:rPr lang="en-IN" sz="1500" dirty="0" smtClean="0"/>
                        <a:t>Student</a:t>
                      </a:r>
                    </a:p>
                  </a:txBody>
                  <a:tcPr/>
                </a:tc>
                <a:tc>
                  <a:txBody>
                    <a:bodyPr/>
                    <a:lstStyle/>
                    <a:p>
                      <a:pPr algn="ctr"/>
                      <a:r>
                        <a:rPr lang="en-IN" sz="1500" dirty="0" smtClean="0"/>
                        <a:t>Post</a:t>
                      </a:r>
                      <a:r>
                        <a:rPr lang="en-IN" sz="1500" baseline="0" dirty="0" smtClean="0"/>
                        <a:t> feed back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feed backs </a:t>
                      </a:r>
                      <a:endParaRPr lang="en-US" sz="1500" dirty="0" smtClean="0"/>
                    </a:p>
                  </a:txBody>
                  <a:tcPr/>
                </a:tc>
                <a:extLst>
                  <a:ext uri="{0D108BD9-81ED-4DB2-BD59-A6C34878D82A}">
                    <a16:rowId xmlns="" xmlns:a16="http://schemas.microsoft.com/office/drawing/2014/main" val="2977811042"/>
                  </a:ext>
                </a:extLst>
              </a:tr>
              <a:tr h="407986">
                <a:tc>
                  <a:txBody>
                    <a:bodyPr/>
                    <a:lstStyle/>
                    <a:p>
                      <a:pPr algn="ctr"/>
                      <a:r>
                        <a:rPr lang="en-IN" sz="1500" b="1" dirty="0" smtClean="0"/>
                        <a:t>35</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Teachers</a:t>
                      </a:r>
                      <a:r>
                        <a:rPr lang="en-IN" sz="1500" baseline="0" dirty="0" smtClean="0"/>
                        <a:t> </a:t>
                      </a:r>
                      <a:endParaRPr lang="en-US"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extLst>
                  <a:ext uri="{0D108BD9-81ED-4DB2-BD59-A6C34878D82A}">
                    <a16:rowId xmlns="" xmlns:a16="http://schemas.microsoft.com/office/drawing/2014/main" val="631930891"/>
                  </a:ext>
                </a:extLst>
              </a:tr>
              <a:tr h="311897">
                <a:tc>
                  <a:txBody>
                    <a:bodyPr/>
                    <a:lstStyle/>
                    <a:p>
                      <a:pPr algn="ctr"/>
                      <a:r>
                        <a:rPr lang="en-IN" sz="1500" b="1" dirty="0" smtClean="0"/>
                        <a:t>36</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View</a:t>
                      </a:r>
                      <a:r>
                        <a:rPr lang="en-IN" sz="1500" baseline="0" dirty="0" smtClean="0"/>
                        <a:t> feed back </a:t>
                      </a:r>
                      <a:endParaRPr lang="en-IN"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extLst>
                  <a:ext uri="{0D108BD9-81ED-4DB2-BD59-A6C34878D82A}">
                    <a16:rowId xmlns="" xmlns:a16="http://schemas.microsoft.com/office/drawing/2014/main" val="4139854278"/>
                  </a:ext>
                </a:extLst>
              </a:tr>
            </a:tbl>
          </a:graphicData>
        </a:graphic>
      </p:graphicFrame>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8" name="TextBox 7"/>
          <p:cNvSpPr txBox="1"/>
          <p:nvPr/>
        </p:nvSpPr>
        <p:spPr>
          <a:xfrm>
            <a:off x="10998068" y="6488692"/>
            <a:ext cx="444352" cy="369332"/>
          </a:xfrm>
          <a:prstGeom prst="rect">
            <a:avLst/>
          </a:prstGeom>
          <a:noFill/>
        </p:spPr>
        <p:txBody>
          <a:bodyPr wrap="none" rtlCol="0">
            <a:spAutoFit/>
          </a:bodyPr>
          <a:lstStyle/>
          <a:p>
            <a:r>
              <a:rPr lang="en-IN" b="1" dirty="0" smtClean="0"/>
              <a:t>19</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947502"/>
          </a:xfrm>
        </p:spPr>
        <p:txBody>
          <a:bodyPr>
            <a:normAutofit/>
          </a:bodyPr>
          <a:lstStyle/>
          <a:p>
            <a:pPr algn="ctr"/>
            <a:r>
              <a:rPr lang="en-IN" b="1" u="sng" dirty="0"/>
              <a:t>PROJECT PLAN</a:t>
            </a:r>
            <a:endParaRPr lang="en-US" b="1" u="sng"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675031986"/>
              </p:ext>
            </p:extLst>
          </p:nvPr>
        </p:nvGraphicFramePr>
        <p:xfrm>
          <a:off x="2989964" y="1785926"/>
          <a:ext cx="8463886" cy="3914102"/>
        </p:xfrm>
        <a:graphic>
          <a:graphicData uri="http://schemas.openxmlformats.org/drawingml/2006/table">
            <a:tbl>
              <a:tblPr firstRow="1" bandRow="1">
                <a:tableStyleId>{5C22544A-7EE6-4342-B048-85BDC9FD1C3A}</a:tableStyleId>
              </a:tblPr>
              <a:tblGrid>
                <a:gridCol w="1553569">
                  <a:extLst>
                    <a:ext uri="{9D8B030D-6E8A-4147-A177-3AD203B41FA5}">
                      <a16:colId xmlns="" xmlns:a16="http://schemas.microsoft.com/office/drawing/2014/main" val="20000"/>
                    </a:ext>
                  </a:extLst>
                </a:gridCol>
                <a:gridCol w="1512357">
                  <a:extLst>
                    <a:ext uri="{9D8B030D-6E8A-4147-A177-3AD203B41FA5}">
                      <a16:colId xmlns="" xmlns:a16="http://schemas.microsoft.com/office/drawing/2014/main" val="20001"/>
                    </a:ext>
                  </a:extLst>
                </a:gridCol>
                <a:gridCol w="1289516">
                  <a:extLst>
                    <a:ext uri="{9D8B030D-6E8A-4147-A177-3AD203B41FA5}">
                      <a16:colId xmlns="" xmlns:a16="http://schemas.microsoft.com/office/drawing/2014/main" val="20002"/>
                    </a:ext>
                  </a:extLst>
                </a:gridCol>
                <a:gridCol w="1512357">
                  <a:extLst>
                    <a:ext uri="{9D8B030D-6E8A-4147-A177-3AD203B41FA5}">
                      <a16:colId xmlns="" xmlns:a16="http://schemas.microsoft.com/office/drawing/2014/main" val="20003"/>
                    </a:ext>
                  </a:extLst>
                </a:gridCol>
                <a:gridCol w="1238765">
                  <a:extLst>
                    <a:ext uri="{9D8B030D-6E8A-4147-A177-3AD203B41FA5}">
                      <a16:colId xmlns="" xmlns:a16="http://schemas.microsoft.com/office/drawing/2014/main" val="20004"/>
                    </a:ext>
                  </a:extLst>
                </a:gridCol>
                <a:gridCol w="1357322">
                  <a:extLst>
                    <a:ext uri="{9D8B030D-6E8A-4147-A177-3AD203B41FA5}">
                      <a16:colId xmlns="" xmlns:a16="http://schemas.microsoft.com/office/drawing/2014/main" val="20005"/>
                    </a:ext>
                  </a:extLst>
                </a:gridCol>
              </a:tblGrid>
              <a:tr h="555307">
                <a:tc>
                  <a:txBody>
                    <a:bodyPr/>
                    <a:lstStyle/>
                    <a:p>
                      <a:pPr algn="ctr"/>
                      <a:r>
                        <a:rPr lang="en-IN" sz="1600" b="1" dirty="0" smtClean="0">
                          <a:latin typeface="+mj-lt"/>
                          <a:cs typeface="Arial" pitchFamily="34" charset="0"/>
                        </a:rPr>
                        <a:t>User Story</a:t>
                      </a:r>
                    </a:p>
                    <a:p>
                      <a:pPr algn="ctr"/>
                      <a:r>
                        <a:rPr lang="en-IN" sz="1600" b="1" dirty="0" smtClean="0">
                          <a:latin typeface="+mj-lt"/>
                          <a:cs typeface="Arial" pitchFamily="34" charset="0"/>
                        </a:rPr>
                        <a:t>ID</a:t>
                      </a:r>
                      <a:endParaRPr lang="en-US" sz="1600" b="1" dirty="0">
                        <a:latin typeface="+mj-lt"/>
                        <a:cs typeface="Arial" pitchFamily="34" charset="0"/>
                      </a:endParaRPr>
                    </a:p>
                  </a:txBody>
                  <a:tcPr/>
                </a:tc>
                <a:tc>
                  <a:txBody>
                    <a:bodyPr/>
                    <a:lstStyle/>
                    <a:p>
                      <a:pPr algn="ctr"/>
                      <a:r>
                        <a:rPr lang="en-IN" sz="1600" b="1" dirty="0" smtClean="0">
                          <a:latin typeface="+mj-lt"/>
                          <a:cs typeface="Arial" pitchFamily="34" charset="0"/>
                        </a:rPr>
                        <a:t>Sprint</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Start</a:t>
                      </a:r>
                      <a:r>
                        <a:rPr lang="en-IN" sz="1600" b="1" baseline="0" smtClean="0">
                          <a:latin typeface="+mj-lt"/>
                          <a:cs typeface="Arial" pitchFamily="34" charset="0"/>
                        </a:rPr>
                        <a:t> Date</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End  Date</a:t>
                      </a:r>
                      <a:endParaRPr lang="en-US" sz="1600" b="1" dirty="0">
                        <a:latin typeface="+mj-lt"/>
                        <a:cs typeface="Arial" pitchFamily="34" charset="0"/>
                      </a:endParaRPr>
                    </a:p>
                  </a:txBody>
                  <a:tcPr/>
                </a:tc>
                <a:tc>
                  <a:txBody>
                    <a:bodyPr/>
                    <a:lstStyle/>
                    <a:p>
                      <a:pPr algn="ctr"/>
                      <a:r>
                        <a:rPr lang="en-IN" sz="1600" b="1" dirty="0" smtClean="0">
                          <a:latin typeface="+mj-lt"/>
                          <a:cs typeface="Arial" pitchFamily="34" charset="0"/>
                        </a:rPr>
                        <a:t>Days</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Status</a:t>
                      </a:r>
                      <a:endParaRPr lang="en-US" sz="1600" b="1" dirty="0">
                        <a:latin typeface="+mj-lt"/>
                        <a:cs typeface="Arial" pitchFamily="34" charset="0"/>
                      </a:endParaRPr>
                    </a:p>
                  </a:txBody>
                  <a:tcPr/>
                </a:tc>
                <a:extLst>
                  <a:ext uri="{0D108BD9-81ED-4DB2-BD59-A6C34878D82A}">
                    <a16:rowId xmlns="" xmlns:a16="http://schemas.microsoft.com/office/drawing/2014/main" val="10000"/>
                  </a:ext>
                </a:extLst>
              </a:tr>
              <a:tr h="548327">
                <a:tc>
                  <a:txBody>
                    <a:bodyPr/>
                    <a:lstStyle/>
                    <a:p>
                      <a:pPr algn="ctr"/>
                      <a:r>
                        <a:rPr lang="en-IN" sz="1600" b="1" dirty="0" smtClean="0">
                          <a:latin typeface="+mj-lt"/>
                          <a:cs typeface="Arial" pitchFamily="34" charset="0"/>
                        </a:rPr>
                        <a:t>1,</a:t>
                      </a:r>
                      <a:r>
                        <a:rPr lang="en-US" sz="1600" b="1" dirty="0" smtClean="0">
                          <a:latin typeface="+mj-lt"/>
                          <a:cs typeface="Arial" pitchFamily="34" charset="0"/>
                        </a:rPr>
                        <a:t>2,3,4,5,6,7,8,9,10</a:t>
                      </a: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a:t>
                      </a:r>
                      <a:r>
                        <a:rPr lang="en-IN" sz="1600" b="0" baseline="0" dirty="0">
                          <a:latin typeface="+mj-lt"/>
                          <a:cs typeface="Arial" pitchFamily="34" charset="0"/>
                        </a:rPr>
                        <a:t> 1</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07/02/2023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03/02/2023</a:t>
                      </a:r>
                      <a:endParaRPr lang="en-US" sz="1600" b="0" dirty="0">
                        <a:latin typeface="+mj-lt"/>
                        <a:cs typeface="Arial" pitchFamily="34" charset="0"/>
                      </a:endParaRPr>
                    </a:p>
                  </a:txBody>
                  <a:tcPr/>
                </a:tc>
                <a:tc>
                  <a:txBody>
                    <a:bodyPr/>
                    <a:lstStyle/>
                    <a:p>
                      <a:pPr algn="ctr"/>
                      <a:r>
                        <a:rPr lang="en-US" sz="1600" b="0" dirty="0">
                          <a:latin typeface="+mj-lt"/>
                          <a:cs typeface="Arial" pitchFamily="34" charset="0"/>
                        </a:rPr>
                        <a:t>21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latin typeface="+mn-lt"/>
                          <a:ea typeface="+mn-ea"/>
                          <a:cs typeface="Arial" pitchFamily="34" charset="0"/>
                        </a:rPr>
                        <a:t>Planned</a:t>
                      </a:r>
                      <a:endParaRPr lang="en-IN" sz="1600" b="0" dirty="0">
                        <a:latin typeface="+mj-lt"/>
                        <a:cs typeface="Arial" pitchFamily="34" charset="0"/>
                      </a:endParaRPr>
                    </a:p>
                  </a:txBody>
                  <a:tcPr/>
                </a:tc>
                <a:extLst>
                  <a:ext uri="{0D108BD9-81ED-4DB2-BD59-A6C34878D82A}">
                    <a16:rowId xmlns="" xmlns:a16="http://schemas.microsoft.com/office/drawing/2014/main" val="10001"/>
                  </a:ext>
                </a:extLst>
              </a:tr>
              <a:tr h="779202">
                <a:tc>
                  <a:txBody>
                    <a:bodyPr/>
                    <a:lstStyle/>
                    <a:p>
                      <a:pPr algn="ctr"/>
                      <a:r>
                        <a:rPr lang="en-IN" sz="1600" b="1" dirty="0" smtClean="0">
                          <a:latin typeface="+mj-lt"/>
                          <a:cs typeface="Arial" pitchFamily="34" charset="0"/>
                        </a:rPr>
                        <a:t>11,12,13,14,15,16,17,18,19,20</a:t>
                      </a:r>
                      <a:endParaRPr lang="en-US" sz="1600" b="1" dirty="0" smtClean="0">
                        <a:latin typeface="+mj-lt"/>
                        <a:cs typeface="Arial" pitchFamily="34" charset="0"/>
                      </a:endParaRPr>
                    </a:p>
                    <a:p>
                      <a:pPr algn="ct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 2</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04/03/2023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25/03/2023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latin typeface="+mn-lt"/>
                          <a:ea typeface="+mn-ea"/>
                          <a:cs typeface="Arial" pitchFamily="34" charset="0"/>
                        </a:rPr>
                        <a:t>Planned</a:t>
                      </a:r>
                      <a:endParaRPr lang="en-US" sz="1600" b="0" dirty="0">
                        <a:latin typeface="+mj-lt"/>
                        <a:cs typeface="Arial" pitchFamily="34" charset="0"/>
                      </a:endParaRPr>
                    </a:p>
                  </a:txBody>
                  <a:tcPr/>
                </a:tc>
                <a:extLst>
                  <a:ext uri="{0D108BD9-81ED-4DB2-BD59-A6C34878D82A}">
                    <a16:rowId xmlns="" xmlns:a16="http://schemas.microsoft.com/office/drawing/2014/main" val="10003"/>
                  </a:ext>
                </a:extLst>
              </a:tr>
              <a:tr h="844531">
                <a:tc>
                  <a:txBody>
                    <a:bodyPr/>
                    <a:lstStyle/>
                    <a:p>
                      <a:pPr algn="ctr"/>
                      <a:r>
                        <a:rPr lang="en-IN" sz="1600" b="1" dirty="0" smtClean="0">
                          <a:latin typeface="+mj-lt"/>
                          <a:cs typeface="Arial" pitchFamily="34" charset="0"/>
                        </a:rPr>
                        <a:t>21,22,23,24,25,26,27,28,29,30</a:t>
                      </a: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a:t>
                      </a:r>
                      <a:r>
                        <a:rPr lang="en-IN" sz="1600" b="0" baseline="0" dirty="0">
                          <a:latin typeface="+mj-lt"/>
                          <a:cs typeface="Arial" pitchFamily="34" charset="0"/>
                        </a:rPr>
                        <a:t> 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02/04/2023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23/04/2023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algn="ctr"/>
                      <a:r>
                        <a:rPr lang="en-IN" sz="1600" b="0" kern="1200" dirty="0">
                          <a:solidFill>
                            <a:schemeClr val="dk1"/>
                          </a:solidFill>
                          <a:latin typeface="+mn-lt"/>
                          <a:ea typeface="+mn-ea"/>
                          <a:cs typeface="Arial" pitchFamily="34" charset="0"/>
                        </a:rPr>
                        <a:t>Planned</a:t>
                      </a:r>
                      <a:endParaRPr lang="en-US" sz="1600" b="0" dirty="0">
                        <a:latin typeface="+mj-lt"/>
                        <a:cs typeface="Arial" pitchFamily="34" charset="0"/>
                      </a:endParaRPr>
                    </a:p>
                  </a:txBody>
                  <a:tcPr/>
                </a:tc>
                <a:extLst>
                  <a:ext uri="{0D108BD9-81ED-4DB2-BD59-A6C34878D82A}">
                    <a16:rowId xmlns="" xmlns:a16="http://schemas.microsoft.com/office/drawing/2014/main" val="10005"/>
                  </a:ext>
                </a:extLst>
              </a:tr>
              <a:tr h="844531">
                <a:tc>
                  <a:txBody>
                    <a:bodyPr/>
                    <a:lstStyle/>
                    <a:p>
                      <a:pPr algn="ctr"/>
                      <a:r>
                        <a:rPr lang="en-IN" sz="1600" b="1" dirty="0" smtClean="0">
                          <a:latin typeface="+mj-lt"/>
                          <a:cs typeface="Arial" pitchFamily="34" charset="0"/>
                        </a:rPr>
                        <a:t>31,32,33,34,35,36</a:t>
                      </a:r>
                      <a:endParaRPr lang="en-US" sz="1600" b="1" dirty="0">
                        <a:latin typeface="+mj-lt"/>
                        <a:cs typeface="Arial" pitchFamily="34" charset="0"/>
                      </a:endParaRPr>
                    </a:p>
                  </a:txBody>
                  <a:tcPr/>
                </a:tc>
                <a:tc>
                  <a:txBody>
                    <a:bodyPr/>
                    <a:lstStyle/>
                    <a:p>
                      <a:pPr algn="ctr"/>
                      <a:r>
                        <a:rPr lang="en-US" sz="1600" b="0">
                          <a:latin typeface="+mj-lt"/>
                          <a:cs typeface="Arial" pitchFamily="34" charset="0"/>
                        </a:rPr>
                        <a:t>Sprint 4</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latin typeface="+mn-lt"/>
                          <a:ea typeface="+mn-ea"/>
                          <a:cs typeface="Arial" pitchFamily="34" charset="0"/>
                        </a:rPr>
                        <a:t>24/04/2023</a:t>
                      </a:r>
                      <a:endParaRPr lang="en-IN" sz="1600" b="0" kern="1200" dirty="0">
                        <a:solidFill>
                          <a:schemeClr val="dk1"/>
                        </a:solidFill>
                        <a:latin typeface="+mn-lt"/>
                        <a:ea typeface="+mn-ea"/>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latin typeface="+mj-lt"/>
                          <a:cs typeface="Arial" pitchFamily="34" charset="0"/>
                        </a:rPr>
                        <a:t>15/05/2023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mj-lt"/>
                          <a:cs typeface="Arial" pitchFamily="34" charset="0"/>
                        </a:rPr>
                        <a:t>Planned</a:t>
                      </a:r>
                      <a:endParaRPr lang="en-US" sz="1600" b="0" dirty="0">
                        <a:latin typeface="+mj-lt"/>
                        <a:cs typeface="Arial" pitchFamily="34" charset="0"/>
                      </a:endParaRPr>
                    </a:p>
                  </a:txBody>
                  <a:tcPr/>
                </a:tc>
                <a:extLst>
                  <a:ext uri="{0D108BD9-81ED-4DB2-BD59-A6C34878D82A}">
                    <a16:rowId xmlns="" xmlns:a16="http://schemas.microsoft.com/office/drawing/2014/main" val="3962745546"/>
                  </a:ext>
                </a:extLst>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444352" cy="369332"/>
          </a:xfrm>
          <a:prstGeom prst="rect">
            <a:avLst/>
          </a:prstGeom>
          <a:noFill/>
        </p:spPr>
        <p:txBody>
          <a:bodyPr wrap="none" rtlCol="0">
            <a:spAutoFit/>
          </a:bodyPr>
          <a:lstStyle/>
          <a:p>
            <a:r>
              <a:rPr lang="en-IN" b="1" dirty="0" smtClean="0"/>
              <a:t>20</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2662" y="2714620"/>
            <a:ext cx="8785600" cy="2071702"/>
          </a:xfrm>
        </p:spPr>
        <p:txBody>
          <a:bodyPr>
            <a:normAutofit/>
          </a:bodyPr>
          <a:lstStyle/>
          <a:p>
            <a:pPr algn="ctr"/>
            <a:r>
              <a:rPr lang="en-IN" sz="4400" b="1" dirty="0">
                <a:latin typeface="OkayD" pitchFamily="50" charset="0"/>
              </a:rPr>
              <a:t>THANK YOU...</a:t>
            </a:r>
            <a:endParaRPr lang="en-US" sz="4400" b="1" dirty="0">
              <a:latin typeface="OkayD" pitchFamily="5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0E1C1-E9DB-7CD0-F281-A37F55063CAD}"/>
              </a:ext>
            </a:extLst>
          </p:cNvPr>
          <p:cNvSpPr>
            <a:spLocks noGrp="1"/>
          </p:cNvSpPr>
          <p:nvPr>
            <p:ph type="title"/>
          </p:nvPr>
        </p:nvSpPr>
        <p:spPr/>
        <p:txBody>
          <a:bodyPr/>
          <a:lstStyle/>
          <a:p>
            <a:pPr algn="ctr"/>
            <a:r>
              <a:rPr lang="en-IN" b="1" dirty="0"/>
              <a:t>Table of Content</a:t>
            </a:r>
            <a:endParaRPr lang="en-US" b="1" dirty="0"/>
          </a:p>
        </p:txBody>
      </p:sp>
      <p:sp>
        <p:nvSpPr>
          <p:cNvPr id="3" name="Content Placeholder 2">
            <a:extLst>
              <a:ext uri="{FF2B5EF4-FFF2-40B4-BE49-F238E27FC236}">
                <a16:creationId xmlns="" xmlns:a16="http://schemas.microsoft.com/office/drawing/2014/main" id="{FFC85746-BA3C-65C1-FEA6-E601B5504CBD}"/>
              </a:ext>
            </a:extLst>
          </p:cNvPr>
          <p:cNvSpPr>
            <a:spLocks noGrp="1"/>
          </p:cNvSpPr>
          <p:nvPr>
            <p:ph idx="1"/>
          </p:nvPr>
        </p:nvSpPr>
        <p:spPr/>
        <p:txBody>
          <a:bodyPr>
            <a:normAutofit fontScale="70000" lnSpcReduction="20000"/>
          </a:bodyPr>
          <a:lstStyle/>
          <a:p>
            <a:r>
              <a:rPr lang="en-IN" sz="2800" b="1" dirty="0" smtClean="0">
                <a:solidFill>
                  <a:schemeClr val="tx1"/>
                </a:solidFill>
              </a:rPr>
              <a:t>Introduction </a:t>
            </a:r>
          </a:p>
          <a:p>
            <a:r>
              <a:rPr lang="en-IN" sz="2800" b="1" dirty="0" smtClean="0">
                <a:solidFill>
                  <a:schemeClr val="tx1"/>
                </a:solidFill>
              </a:rPr>
              <a:t>Existing System</a:t>
            </a:r>
          </a:p>
          <a:p>
            <a:r>
              <a:rPr lang="en-IN" sz="2800" b="1" dirty="0" smtClean="0">
                <a:solidFill>
                  <a:schemeClr val="tx1"/>
                </a:solidFill>
              </a:rPr>
              <a:t>Proposed  System</a:t>
            </a:r>
          </a:p>
          <a:p>
            <a:r>
              <a:rPr lang="en-IN" sz="2800" b="1" dirty="0" smtClean="0">
                <a:solidFill>
                  <a:schemeClr val="tx1"/>
                </a:solidFill>
              </a:rPr>
              <a:t>Modules</a:t>
            </a:r>
          </a:p>
          <a:p>
            <a:r>
              <a:rPr lang="en-US" sz="2800" b="1" dirty="0" smtClean="0">
                <a:solidFill>
                  <a:schemeClr val="tx1"/>
                </a:solidFill>
              </a:rPr>
              <a:t>System  Requirement</a:t>
            </a:r>
          </a:p>
          <a:p>
            <a:r>
              <a:rPr lang="en-IN" sz="2800" b="1" dirty="0" smtClean="0">
                <a:solidFill>
                  <a:schemeClr val="tx1"/>
                </a:solidFill>
              </a:rPr>
              <a:t>DFD</a:t>
            </a:r>
          </a:p>
          <a:p>
            <a:r>
              <a:rPr lang="en-IN" sz="2800" b="1" dirty="0" smtClean="0">
                <a:solidFill>
                  <a:schemeClr val="tx1"/>
                </a:solidFill>
              </a:rPr>
              <a:t>Product Backlog </a:t>
            </a:r>
          </a:p>
          <a:p>
            <a:r>
              <a:rPr lang="en-IN" sz="2800" b="1" dirty="0" smtClean="0">
                <a:solidFill>
                  <a:schemeClr val="tx1"/>
                </a:solidFill>
              </a:rPr>
              <a:t>User Story</a:t>
            </a:r>
          </a:p>
          <a:p>
            <a:r>
              <a:rPr lang="en-IN" sz="2800" b="1" dirty="0" smtClean="0">
                <a:solidFill>
                  <a:schemeClr val="tx1"/>
                </a:solidFill>
              </a:rPr>
              <a:t>Project Plan</a:t>
            </a:r>
          </a:p>
          <a:p>
            <a:r>
              <a:rPr lang="en-IN" sz="2800" b="1" dirty="0" smtClean="0">
                <a:solidFill>
                  <a:schemeClr val="tx1"/>
                </a:solidFill>
              </a:rPr>
              <a:t>Sprint </a:t>
            </a:r>
            <a:endParaRPr lang="en-IN" sz="2800" b="1" dirty="0">
              <a:solidFill>
                <a:schemeClr val="tx1"/>
              </a:solidFill>
            </a:endParaRPr>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2906" cy="369332"/>
          </a:xfrm>
          <a:prstGeom prst="rect">
            <a:avLst/>
          </a:prstGeom>
          <a:noFill/>
        </p:spPr>
        <p:txBody>
          <a:bodyPr wrap="none" rtlCol="0">
            <a:spAutoFit/>
          </a:bodyPr>
          <a:lstStyle/>
          <a:p>
            <a:r>
              <a:rPr lang="en-IN" b="1" dirty="0" smtClean="0"/>
              <a:t>2</a:t>
            </a:r>
            <a:endParaRPr lang="en-US" b="1" dirty="0"/>
          </a:p>
        </p:txBody>
      </p:sp>
    </p:spTree>
    <p:extLst>
      <p:ext uri="{BB962C8B-B14F-4D97-AF65-F5344CB8AC3E}">
        <p14:creationId xmlns="" xmlns:p14="http://schemas.microsoft.com/office/powerpoint/2010/main" val="4136005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0C8CD2-CF09-9E03-0B40-E01964076679}"/>
              </a:ext>
            </a:extLst>
          </p:cNvPr>
          <p:cNvSpPr>
            <a:spLocks noGrp="1"/>
          </p:cNvSpPr>
          <p:nvPr>
            <p:ph type="title"/>
          </p:nvPr>
        </p:nvSpPr>
        <p:spPr>
          <a:xfrm>
            <a:off x="2152651" y="469232"/>
            <a:ext cx="8086754" cy="1245256"/>
          </a:xfrm>
        </p:spPr>
        <p:txBody>
          <a:bodyPr/>
          <a:lstStyle/>
          <a:p>
            <a:pPr algn="ctr"/>
            <a:r>
              <a:rPr lang="en-IN" b="1" u="sng" dirty="0" smtClean="0"/>
              <a:t>INTRODUCTION</a:t>
            </a:r>
            <a:r>
              <a:rPr lang="en-IN" b="1" dirty="0" smtClean="0"/>
              <a:t> </a:t>
            </a:r>
            <a:endParaRPr lang="en-US" b="1" dirty="0"/>
          </a:p>
        </p:txBody>
      </p:sp>
      <p:sp>
        <p:nvSpPr>
          <p:cNvPr id="3" name="Content Placeholder 2">
            <a:extLst>
              <a:ext uri="{FF2B5EF4-FFF2-40B4-BE49-F238E27FC236}">
                <a16:creationId xmlns="" xmlns:a16="http://schemas.microsoft.com/office/drawing/2014/main" id="{584801A5-9803-B1C6-6752-3239D1ED4ACF}"/>
              </a:ext>
            </a:extLst>
          </p:cNvPr>
          <p:cNvSpPr>
            <a:spLocks noGrp="1"/>
          </p:cNvSpPr>
          <p:nvPr>
            <p:ph idx="1"/>
          </p:nvPr>
        </p:nvSpPr>
        <p:spPr>
          <a:xfrm>
            <a:off x="2595538" y="1714488"/>
            <a:ext cx="8572560" cy="3888596"/>
          </a:xfrm>
        </p:spPr>
        <p:txBody>
          <a:bodyPr>
            <a:noAutofit/>
          </a:bodyPr>
          <a:lstStyle/>
          <a:p>
            <a:pPr algn="just"/>
            <a:r>
              <a:rPr lang="en-US" sz="2000" b="1" dirty="0" smtClean="0">
                <a:solidFill>
                  <a:schemeClr val="tx1"/>
                </a:solidFill>
              </a:rPr>
              <a:t>Academic management system is a first phase centralized management project. </a:t>
            </a:r>
          </a:p>
          <a:p>
            <a:pPr algn="just"/>
            <a:r>
              <a:rPr lang="en-US" sz="2000" b="1" dirty="0" smtClean="0">
                <a:solidFill>
                  <a:schemeClr val="tx1"/>
                </a:solidFill>
              </a:rPr>
              <a:t>Academic Management System is Android application which is helpful for students as well as the college department.</a:t>
            </a:r>
          </a:p>
          <a:p>
            <a:pPr algn="just"/>
            <a:r>
              <a:rPr lang="en-US" sz="2000" b="1" dirty="0" smtClean="0">
                <a:solidFill>
                  <a:schemeClr val="tx1"/>
                </a:solidFill>
              </a:rPr>
              <a:t>The system helps to various academic processes, including student registration, course scheduling, grading, attendance tracking, and student progress monitoring</a:t>
            </a:r>
          </a:p>
          <a:p>
            <a:pPr algn="just"/>
            <a:r>
              <a:rPr lang="en-US" sz="2000" b="1" dirty="0" smtClean="0">
                <a:solidFill>
                  <a:schemeClr val="tx1"/>
                </a:solidFill>
              </a:rPr>
              <a:t>The System deals with the various activities related to the students &amp;Teachers</a:t>
            </a:r>
          </a:p>
          <a:p>
            <a:pPr algn="just"/>
            <a:r>
              <a:rPr lang="en-US" sz="2000" b="1" dirty="0" smtClean="0">
                <a:solidFill>
                  <a:schemeClr val="tx1"/>
                </a:solidFill>
              </a:rPr>
              <a:t>System typically provides a centralized database that enables </a:t>
            </a:r>
            <a:r>
              <a:rPr lang="en-US" sz="2000" b="1" dirty="0" err="1" smtClean="0">
                <a:solidFill>
                  <a:schemeClr val="tx1"/>
                </a:solidFill>
              </a:rPr>
              <a:t>HoD</a:t>
            </a:r>
            <a:r>
              <a:rPr lang="en-US" sz="2000" b="1" dirty="0" smtClean="0">
                <a:solidFill>
                  <a:schemeClr val="tx1"/>
                </a:solidFill>
              </a:rPr>
              <a:t>, teachers, and students to access</a:t>
            </a:r>
          </a:p>
          <a:p>
            <a:pPr algn="just"/>
            <a:r>
              <a:rPr lang="en-US" sz="2000" b="1" dirty="0" smtClean="0">
                <a:solidFill>
                  <a:schemeClr val="tx1"/>
                </a:solidFill>
              </a:rPr>
              <a:t>The internal marks of the student are added in the database and so students can also view the marks whenever they want.</a:t>
            </a:r>
          </a:p>
          <a:p>
            <a:pPr algn="just"/>
            <a:endParaRPr lang="en-US" sz="2000" b="1" dirty="0" smtClean="0">
              <a:solidFill>
                <a:schemeClr val="tx1"/>
              </a:solidFill>
            </a:endParaRPr>
          </a:p>
          <a:p>
            <a:pPr algn="just"/>
            <a:endParaRPr lang="en-US" sz="2000" b="1" dirty="0" smtClean="0">
              <a:solidFill>
                <a:schemeClr val="tx1"/>
              </a:solidFill>
            </a:endParaRPr>
          </a:p>
        </p:txBody>
      </p:sp>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9" name="TextBox 8"/>
          <p:cNvSpPr txBox="1"/>
          <p:nvPr/>
        </p:nvSpPr>
        <p:spPr>
          <a:xfrm>
            <a:off x="10998068" y="6488692"/>
            <a:ext cx="314510" cy="369332"/>
          </a:xfrm>
          <a:prstGeom prst="rect">
            <a:avLst/>
          </a:prstGeom>
          <a:noFill/>
        </p:spPr>
        <p:txBody>
          <a:bodyPr wrap="none" rtlCol="0">
            <a:spAutoFit/>
          </a:bodyPr>
          <a:lstStyle/>
          <a:p>
            <a:r>
              <a:rPr lang="en-IN" b="1" dirty="0" smtClean="0"/>
              <a:t>3</a:t>
            </a:r>
            <a:endParaRPr lang="en-US" b="1" dirty="0"/>
          </a:p>
        </p:txBody>
      </p:sp>
    </p:spTree>
    <p:extLst>
      <p:ext uri="{BB962C8B-B14F-4D97-AF65-F5344CB8AC3E}">
        <p14:creationId xmlns="" xmlns:p14="http://schemas.microsoft.com/office/powerpoint/2010/main" val="2455189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510C8CD2-CF09-9E03-0B40-E01964076679}"/>
              </a:ext>
            </a:extLst>
          </p:cNvPr>
          <p:cNvSpPr txBox="1">
            <a:spLocks/>
          </p:cNvSpPr>
          <p:nvPr/>
        </p:nvSpPr>
        <p:spPr>
          <a:xfrm>
            <a:off x="2152651" y="469232"/>
            <a:ext cx="8086754" cy="1245256"/>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EXISTING SYSTEM</a:t>
            </a:r>
            <a:endParaRPr kumimoji="0" lang="en-US"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Content Placeholder 2">
            <a:extLst>
              <a:ext uri="{FF2B5EF4-FFF2-40B4-BE49-F238E27FC236}">
                <a16:creationId xmlns="" xmlns:a16="http://schemas.microsoft.com/office/drawing/2014/main" id="{584801A5-9803-B1C6-6752-3239D1ED4ACF}"/>
              </a:ext>
            </a:extLst>
          </p:cNvPr>
          <p:cNvSpPr txBox="1">
            <a:spLocks/>
          </p:cNvSpPr>
          <p:nvPr/>
        </p:nvSpPr>
        <p:spPr>
          <a:xfrm>
            <a:off x="2738414" y="1714488"/>
            <a:ext cx="8429684" cy="3888596"/>
          </a:xfrm>
          <a:prstGeom prst="rect">
            <a:avLst/>
          </a:prstGeom>
        </p:spPr>
        <p:txBody>
          <a:bodyPr>
            <a:noAutofit/>
          </a:bodyPr>
          <a:lstStyle/>
          <a:p>
            <a:pPr marL="342900" indent="-342900" algn="just" defTabSz="457200">
              <a:spcBef>
                <a:spcPts val="1000"/>
              </a:spcBef>
              <a:buClr>
                <a:schemeClr val="accent1"/>
              </a:buClr>
              <a:buFont typeface="Wingdings 3" charset="2"/>
              <a:buChar char=""/>
            </a:pPr>
            <a:r>
              <a:rPr lang="en-US" sz="1900" b="1" dirty="0" smtClean="0"/>
              <a:t>The thorough and clear understanding of the existing system involves the study of important data entities in the system, major centers where action is taken, the purpose of the different actions that are performed. There are some present computerized system existing. </a:t>
            </a:r>
          </a:p>
          <a:p>
            <a:pPr marL="342900" indent="-342900" algn="just" defTabSz="457200">
              <a:spcBef>
                <a:spcPts val="1000"/>
              </a:spcBef>
              <a:buClr>
                <a:schemeClr val="accent1"/>
              </a:buClr>
            </a:pPr>
            <a:endParaRPr kumimoji="0" lang="en-US" sz="19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7" name="TextBox 6"/>
          <p:cNvSpPr txBox="1"/>
          <p:nvPr/>
        </p:nvSpPr>
        <p:spPr>
          <a:xfrm>
            <a:off x="10998068" y="6488692"/>
            <a:ext cx="314510" cy="369332"/>
          </a:xfrm>
          <a:prstGeom prst="rect">
            <a:avLst/>
          </a:prstGeom>
          <a:noFill/>
        </p:spPr>
        <p:txBody>
          <a:bodyPr wrap="none" rtlCol="0">
            <a:spAutoFit/>
          </a:bodyPr>
          <a:lstStyle/>
          <a:p>
            <a:r>
              <a:rPr lang="en-IN" b="1" dirty="0" smtClean="0"/>
              <a:t>5</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510C8CD2-CF09-9E03-0B40-E01964076679}"/>
              </a:ext>
            </a:extLst>
          </p:cNvPr>
          <p:cNvSpPr txBox="1">
            <a:spLocks/>
          </p:cNvSpPr>
          <p:nvPr/>
        </p:nvSpPr>
        <p:spPr>
          <a:xfrm>
            <a:off x="2152651" y="469232"/>
            <a:ext cx="8086754" cy="1245256"/>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PROPOSED SYSTEM</a:t>
            </a:r>
            <a:endParaRPr kumimoji="0" lang="en-US"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Content Placeholder 2">
            <a:extLst>
              <a:ext uri="{FF2B5EF4-FFF2-40B4-BE49-F238E27FC236}">
                <a16:creationId xmlns="" xmlns:a16="http://schemas.microsoft.com/office/drawing/2014/main" id="{584801A5-9803-B1C6-6752-3239D1ED4ACF}"/>
              </a:ext>
            </a:extLst>
          </p:cNvPr>
          <p:cNvSpPr txBox="1">
            <a:spLocks/>
          </p:cNvSpPr>
          <p:nvPr/>
        </p:nvSpPr>
        <p:spPr>
          <a:xfrm>
            <a:off x="2595538" y="1714488"/>
            <a:ext cx="9001188" cy="3888596"/>
          </a:xfrm>
          <a:prstGeom prst="rect">
            <a:avLst/>
          </a:prstGeom>
        </p:spPr>
        <p:txBody>
          <a:bodyPr>
            <a:noAutofit/>
          </a:bodyPr>
          <a:lstStyle/>
          <a:p>
            <a:pPr marL="342900" lvl="0" indent="-342900" algn="just" defTabSz="457200">
              <a:spcBef>
                <a:spcPts val="1000"/>
              </a:spcBef>
              <a:buClr>
                <a:srgbClr val="A53010"/>
              </a:buClr>
              <a:buFont typeface="Wingdings 3" charset="2"/>
              <a:buChar char=""/>
            </a:pPr>
            <a:r>
              <a:rPr lang="en-US" sz="1700" b="1" dirty="0" smtClean="0"/>
              <a:t>An AMS Android app is a mobile application that allows students, teachers to access an academic management system from their mobile devices. The app provides convenient access to various features and functionalities of the AMS, making it easier to manage academic-related activities</a:t>
            </a:r>
          </a:p>
          <a:p>
            <a:pPr marL="342900" lvl="0" indent="-342900" algn="just" defTabSz="457200">
              <a:spcBef>
                <a:spcPts val="1000"/>
              </a:spcBef>
              <a:buClr>
                <a:srgbClr val="A53010"/>
              </a:buClr>
              <a:buFont typeface="Wingdings 3" charset="2"/>
              <a:buChar char=""/>
            </a:pPr>
            <a:r>
              <a:rPr lang="en-US" sz="1700" b="1" dirty="0" smtClean="0"/>
              <a:t>Student profile and attendance management: Students can view their academic profile, including attendance </a:t>
            </a:r>
            <a:r>
              <a:rPr lang="en-US" sz="1700" b="1" dirty="0" smtClean="0"/>
              <a:t>records </a:t>
            </a:r>
            <a:r>
              <a:rPr lang="en-US" sz="1700" b="1" dirty="0" smtClean="0"/>
              <a:t>and </a:t>
            </a:r>
            <a:r>
              <a:rPr lang="en-US" sz="1700" b="1" dirty="0" smtClean="0"/>
              <a:t>internal marks report </a:t>
            </a:r>
            <a:r>
              <a:rPr lang="en-US" sz="1700" b="1" dirty="0" smtClean="0"/>
              <a:t>.</a:t>
            </a:r>
            <a:endParaRPr lang="en-US" sz="1700" b="1" dirty="0" smtClean="0"/>
          </a:p>
          <a:p>
            <a:pPr marL="342900" lvl="0" indent="-342900" algn="just" defTabSz="457200">
              <a:spcBef>
                <a:spcPts val="1000"/>
              </a:spcBef>
              <a:buClr>
                <a:srgbClr val="A53010"/>
              </a:buClr>
              <a:buFont typeface="Wingdings 3" charset="2"/>
              <a:buChar char=""/>
            </a:pPr>
            <a:r>
              <a:rPr lang="en-US" sz="1700" b="1" dirty="0" smtClean="0"/>
              <a:t>Course and schedule management: Students can view their time table, course materials, and assignments.</a:t>
            </a:r>
          </a:p>
          <a:p>
            <a:pPr marL="342900" lvl="0" indent="-342900" algn="just" defTabSz="457200">
              <a:spcBef>
                <a:spcPts val="1000"/>
              </a:spcBef>
              <a:buClr>
                <a:srgbClr val="A53010"/>
              </a:buClr>
              <a:buFont typeface="Wingdings 3" charset="2"/>
              <a:buChar char=""/>
            </a:pPr>
            <a:r>
              <a:rPr lang="en-US" sz="1700" b="1" dirty="0" smtClean="0"/>
              <a:t>Communication : Students can communicate with their teachers through messaging and announcements.</a:t>
            </a:r>
          </a:p>
          <a:p>
            <a:pPr marL="342900" lvl="0" indent="-342900" algn="just" defTabSz="457200">
              <a:spcBef>
                <a:spcPts val="1000"/>
              </a:spcBef>
              <a:buClr>
                <a:srgbClr val="A53010"/>
              </a:buClr>
              <a:buFont typeface="Wingdings 3" charset="2"/>
              <a:buChar char=""/>
            </a:pPr>
            <a:r>
              <a:rPr lang="en-US" sz="1700" b="1" dirty="0" smtClean="0"/>
              <a:t>Notification </a:t>
            </a:r>
            <a:r>
              <a:rPr lang="en-US" sz="1700" b="1" dirty="0" smtClean="0"/>
              <a:t>: </a:t>
            </a:r>
            <a:r>
              <a:rPr lang="en-US" sz="1700" b="1" dirty="0" smtClean="0"/>
              <a:t>The app can send </a:t>
            </a:r>
            <a:r>
              <a:rPr lang="en-US" sz="1700" b="1" dirty="0" smtClean="0"/>
              <a:t>notifications </a:t>
            </a:r>
            <a:r>
              <a:rPr lang="en-US" sz="1700" b="1" dirty="0" smtClean="0"/>
              <a:t>to students  regarding </a:t>
            </a:r>
            <a:r>
              <a:rPr lang="en-US" sz="1700" b="1" dirty="0" smtClean="0"/>
              <a:t>upcoming </a:t>
            </a:r>
            <a:r>
              <a:rPr lang="en-US" sz="1700" b="1" dirty="0" smtClean="0"/>
              <a:t>assignments </a:t>
            </a:r>
            <a:r>
              <a:rPr lang="en-US" sz="1700" b="1" dirty="0" smtClean="0"/>
              <a:t>and </a:t>
            </a:r>
            <a:r>
              <a:rPr lang="en-US" sz="1700" b="1" dirty="0" smtClean="0"/>
              <a:t>other important information.</a:t>
            </a:r>
          </a:p>
          <a:p>
            <a:pPr marL="342900" lvl="0" indent="-342900" algn="just" defTabSz="457200">
              <a:spcBef>
                <a:spcPts val="1000"/>
              </a:spcBef>
              <a:buClr>
                <a:srgbClr val="A53010"/>
              </a:buClr>
              <a:buFont typeface="Wingdings 3" charset="2"/>
              <a:buChar char=""/>
            </a:pPr>
            <a:r>
              <a:rPr lang="en-US" sz="1700" b="1" dirty="0" smtClean="0"/>
              <a:t>Reporting and analytics: Students can view reports and analytics on academic performance, attendance.</a:t>
            </a:r>
            <a:endParaRPr lang="en-US" sz="1700" b="1" dirty="0"/>
          </a:p>
        </p:txBody>
      </p:sp>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7" name="TextBox 6"/>
          <p:cNvSpPr txBox="1"/>
          <p:nvPr/>
        </p:nvSpPr>
        <p:spPr>
          <a:xfrm>
            <a:off x="10998068" y="6488692"/>
            <a:ext cx="314510" cy="369332"/>
          </a:xfrm>
          <a:prstGeom prst="rect">
            <a:avLst/>
          </a:prstGeom>
          <a:noFill/>
        </p:spPr>
        <p:txBody>
          <a:bodyPr wrap="none" rtlCol="0">
            <a:spAutoFit/>
          </a:bodyPr>
          <a:lstStyle/>
          <a:p>
            <a:r>
              <a:rPr lang="en-IN" b="1" dirty="0" smtClean="0"/>
              <a:t>6</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B524D-9007-9462-79DF-A181251B9780}"/>
              </a:ext>
            </a:extLst>
          </p:cNvPr>
          <p:cNvSpPr>
            <a:spLocks noGrp="1"/>
          </p:cNvSpPr>
          <p:nvPr>
            <p:ph type="title"/>
          </p:nvPr>
        </p:nvSpPr>
        <p:spPr>
          <a:xfrm>
            <a:off x="2453936" y="571480"/>
            <a:ext cx="8785600" cy="1280890"/>
          </a:xfrm>
        </p:spPr>
        <p:txBody>
          <a:bodyPr>
            <a:normAutofit/>
          </a:bodyPr>
          <a:lstStyle/>
          <a:p>
            <a:pPr algn="ctr"/>
            <a:r>
              <a:rPr lang="en-IN" sz="3700" b="1" u="sng" dirty="0">
                <a:solidFill>
                  <a:schemeClr val="tx1"/>
                </a:solidFill>
              </a:rPr>
              <a:t>MODULES</a:t>
            </a:r>
            <a:endParaRPr lang="en-US" sz="3700" b="1" u="sng" dirty="0">
              <a:solidFill>
                <a:schemeClr val="tx1"/>
              </a:solidFill>
            </a:endParaRPr>
          </a:p>
        </p:txBody>
      </p:sp>
      <p:sp>
        <p:nvSpPr>
          <p:cNvPr id="4" name="Content Placeholder 3"/>
          <p:cNvSpPr>
            <a:spLocks noGrp="1"/>
          </p:cNvSpPr>
          <p:nvPr>
            <p:ph sz="half" idx="2"/>
          </p:nvPr>
        </p:nvSpPr>
        <p:spPr>
          <a:xfrm>
            <a:off x="3690597" y="2136707"/>
            <a:ext cx="4262791" cy="3767397"/>
          </a:xfrm>
        </p:spPr>
        <p:txBody>
          <a:bodyPr>
            <a:normAutofit fontScale="92500" lnSpcReduction="20000"/>
          </a:bodyPr>
          <a:lstStyle/>
          <a:p>
            <a:pPr marL="457200" indent="-457200" algn="just">
              <a:buNone/>
            </a:pPr>
            <a:r>
              <a:rPr lang="en-IN" sz="2500" b="1" dirty="0" smtClean="0">
                <a:solidFill>
                  <a:schemeClr val="accent1"/>
                </a:solidFill>
              </a:rPr>
              <a:t>1.</a:t>
            </a:r>
            <a:r>
              <a:rPr lang="en-IN" sz="2500" b="1" dirty="0" smtClean="0">
                <a:solidFill>
                  <a:schemeClr val="tx1"/>
                </a:solidFill>
              </a:rPr>
              <a:t>	HoD:</a:t>
            </a:r>
            <a:endParaRPr lang="en-IN" b="1" dirty="0" smtClean="0">
              <a:solidFill>
                <a:srgbClr val="000000"/>
              </a:solidFill>
            </a:endParaRPr>
          </a:p>
          <a:p>
            <a:pPr algn="just"/>
            <a:r>
              <a:rPr lang="en-IN" sz="1900" b="1" dirty="0" smtClean="0">
                <a:solidFill>
                  <a:schemeClr val="tx1"/>
                </a:solidFill>
              </a:rPr>
              <a:t>HoD </a:t>
            </a:r>
            <a:r>
              <a:rPr lang="en-US" sz="1900" b="1" dirty="0" smtClean="0">
                <a:solidFill>
                  <a:schemeClr val="tx1"/>
                </a:solidFill>
              </a:rPr>
              <a:t>can login in the system.</a:t>
            </a:r>
          </a:p>
          <a:p>
            <a:pPr algn="just"/>
            <a:r>
              <a:rPr lang="en-IN" sz="1900" b="1" dirty="0" smtClean="0">
                <a:solidFill>
                  <a:schemeClr val="tx1"/>
                </a:solidFill>
              </a:rPr>
              <a:t>HoD </a:t>
            </a:r>
            <a:r>
              <a:rPr lang="en-US" sz="1900" b="1" dirty="0" smtClean="0">
                <a:solidFill>
                  <a:schemeClr val="tx1"/>
                </a:solidFill>
              </a:rPr>
              <a:t>can manage Teachers.</a:t>
            </a:r>
          </a:p>
          <a:p>
            <a:pPr algn="just"/>
            <a:r>
              <a:rPr lang="en-IN" sz="1900" b="1" dirty="0" smtClean="0">
                <a:solidFill>
                  <a:schemeClr val="tx1"/>
                </a:solidFill>
              </a:rPr>
              <a:t>HoD </a:t>
            </a:r>
            <a:r>
              <a:rPr lang="en-US" sz="1900" b="1" dirty="0" smtClean="0">
                <a:solidFill>
                  <a:schemeClr val="tx1"/>
                </a:solidFill>
              </a:rPr>
              <a:t>can manage Subjects</a:t>
            </a:r>
          </a:p>
          <a:p>
            <a:pPr algn="just"/>
            <a:r>
              <a:rPr lang="en-IN" sz="1900" b="1" dirty="0" smtClean="0">
                <a:solidFill>
                  <a:schemeClr val="tx1"/>
                </a:solidFill>
              </a:rPr>
              <a:t>Manage Time Table</a:t>
            </a:r>
          </a:p>
          <a:p>
            <a:pPr algn="just"/>
            <a:r>
              <a:rPr lang="en-IN" sz="1900" b="1" dirty="0" smtClean="0">
                <a:solidFill>
                  <a:schemeClr val="tx1"/>
                </a:solidFill>
              </a:rPr>
              <a:t>Manage Fees Details</a:t>
            </a:r>
          </a:p>
          <a:p>
            <a:pPr algn="just"/>
            <a:r>
              <a:rPr lang="en-IN" sz="1900" b="1" dirty="0" smtClean="0">
                <a:solidFill>
                  <a:schemeClr val="tx1"/>
                </a:solidFill>
              </a:rPr>
              <a:t>View Feedback</a:t>
            </a:r>
          </a:p>
          <a:p>
            <a:pPr algn="just"/>
            <a:r>
              <a:rPr lang="en-IN" sz="1900" b="1" dirty="0" smtClean="0">
                <a:solidFill>
                  <a:schemeClr val="tx1"/>
                </a:solidFill>
              </a:rPr>
              <a:t>View Attendance</a:t>
            </a:r>
            <a:endParaRPr lang="en-US" sz="1900" b="1" dirty="0" smtClean="0">
              <a:solidFill>
                <a:schemeClr val="tx1"/>
              </a:solidFill>
            </a:endParaRPr>
          </a:p>
          <a:p>
            <a:pPr algn="just"/>
            <a:r>
              <a:rPr lang="en-IN" sz="1900" b="1" dirty="0" smtClean="0">
                <a:solidFill>
                  <a:schemeClr val="tx1"/>
                </a:solidFill>
              </a:rPr>
              <a:t>Manage Announcement </a:t>
            </a:r>
          </a:p>
          <a:p>
            <a:pPr algn="just"/>
            <a:r>
              <a:rPr lang="en-IN" sz="1900" b="1" dirty="0" smtClean="0">
                <a:solidFill>
                  <a:schemeClr val="tx1"/>
                </a:solidFill>
              </a:rPr>
              <a:t>Add/delete Students</a:t>
            </a:r>
            <a:endParaRPr lang="en-US" sz="1900" b="1" dirty="0" smtClean="0">
              <a:solidFill>
                <a:schemeClr val="tx1"/>
              </a:solidFill>
            </a:endParaRPr>
          </a:p>
          <a:p>
            <a:pPr algn="just">
              <a:buNone/>
            </a:pPr>
            <a:endParaRPr lang="en-IN" b="1" dirty="0" smtClean="0">
              <a:solidFill>
                <a:schemeClr val="tx1"/>
              </a:solidFill>
            </a:endParaRPr>
          </a:p>
          <a:p>
            <a:pPr algn="just"/>
            <a:endParaRPr lang="en-US" b="1" dirty="0" smtClean="0">
              <a:solidFill>
                <a:schemeClr val="tx1"/>
              </a:solidFill>
            </a:endParaRPr>
          </a:p>
          <a:p>
            <a:endParaRPr lang="en-US"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7</a:t>
            </a:r>
            <a:endParaRPr lang="en-US" b="1" dirty="0"/>
          </a:p>
        </p:txBody>
      </p:sp>
    </p:spTree>
    <p:extLst>
      <p:ext uri="{BB962C8B-B14F-4D97-AF65-F5344CB8AC3E}">
        <p14:creationId xmlns="" xmlns:p14="http://schemas.microsoft.com/office/powerpoint/2010/main" val="264293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26C0E1-1670-4180-96C7-5EA486202C67}"/>
              </a:ext>
            </a:extLst>
          </p:cNvPr>
          <p:cNvSpPr>
            <a:spLocks noGrp="1"/>
          </p:cNvSpPr>
          <p:nvPr>
            <p:ph sz="half" idx="1"/>
          </p:nvPr>
        </p:nvSpPr>
        <p:spPr>
          <a:xfrm>
            <a:off x="3646461" y="642918"/>
            <a:ext cx="3878299" cy="4429156"/>
          </a:xfrm>
        </p:spPr>
        <p:txBody>
          <a:bodyPr>
            <a:noAutofit/>
          </a:bodyPr>
          <a:lstStyle/>
          <a:p>
            <a:pPr marL="0" indent="0">
              <a:buNone/>
            </a:pPr>
            <a:r>
              <a:rPr lang="en-IN" sz="2400" b="1" dirty="0">
                <a:solidFill>
                  <a:schemeClr val="accent1"/>
                </a:solidFill>
                <a:latin typeface="+mj-lt"/>
              </a:rPr>
              <a:t>2</a:t>
            </a:r>
            <a:r>
              <a:rPr lang="en-IN" sz="2400" b="1" dirty="0" smtClean="0">
                <a:latin typeface="+mj-lt"/>
              </a:rPr>
              <a:t>. </a:t>
            </a:r>
            <a:r>
              <a:rPr lang="en-IN" sz="2400" b="1" dirty="0" smtClean="0">
                <a:solidFill>
                  <a:schemeClr val="tx1"/>
                </a:solidFill>
                <a:latin typeface="+mj-lt"/>
              </a:rPr>
              <a:t>Teacher</a:t>
            </a:r>
            <a:r>
              <a:rPr lang="en-IN" sz="2400" b="1" dirty="0" smtClean="0">
                <a:latin typeface="+mj-lt"/>
              </a:rPr>
              <a:t>:</a:t>
            </a:r>
          </a:p>
          <a:p>
            <a:r>
              <a:rPr lang="en-US" b="1" dirty="0" smtClean="0">
                <a:solidFill>
                  <a:schemeClr val="tx1"/>
                </a:solidFill>
              </a:rPr>
              <a:t>login to the system </a:t>
            </a:r>
          </a:p>
          <a:p>
            <a:r>
              <a:rPr lang="en-IN" b="1" dirty="0" smtClean="0">
                <a:solidFill>
                  <a:schemeClr val="tx1"/>
                </a:solidFill>
              </a:rPr>
              <a:t>Subject planner </a:t>
            </a:r>
            <a:endParaRPr lang="en-US" b="1" dirty="0" smtClean="0">
              <a:solidFill>
                <a:schemeClr val="tx1"/>
              </a:solidFill>
            </a:endParaRPr>
          </a:p>
          <a:p>
            <a:r>
              <a:rPr lang="en-IN" b="1" dirty="0" smtClean="0">
                <a:solidFill>
                  <a:schemeClr val="tx1"/>
                </a:solidFill>
              </a:rPr>
              <a:t>View Students </a:t>
            </a:r>
          </a:p>
          <a:p>
            <a:r>
              <a:rPr lang="en-IN" b="1" dirty="0" smtClean="0">
                <a:solidFill>
                  <a:schemeClr val="tx1"/>
                </a:solidFill>
              </a:rPr>
              <a:t>View Timetable</a:t>
            </a:r>
          </a:p>
          <a:p>
            <a:r>
              <a:rPr lang="en-IN" b="1" dirty="0" smtClean="0">
                <a:solidFill>
                  <a:schemeClr val="tx1"/>
                </a:solidFill>
              </a:rPr>
              <a:t>Manage Assignments</a:t>
            </a:r>
          </a:p>
          <a:p>
            <a:r>
              <a:rPr lang="en-IN" b="1" dirty="0" smtClean="0">
                <a:solidFill>
                  <a:schemeClr val="tx1"/>
                </a:solidFill>
              </a:rPr>
              <a:t>Manage Internal marks</a:t>
            </a:r>
          </a:p>
          <a:p>
            <a:r>
              <a:rPr lang="en-IN" b="1" dirty="0" smtClean="0">
                <a:solidFill>
                  <a:schemeClr val="tx1"/>
                </a:solidFill>
              </a:rPr>
              <a:t>Manage Exams</a:t>
            </a:r>
          </a:p>
          <a:p>
            <a:r>
              <a:rPr lang="en-IN" b="1" dirty="0" smtClean="0">
                <a:solidFill>
                  <a:schemeClr val="tx1"/>
                </a:solidFill>
              </a:rPr>
              <a:t>Manage Study Materials </a:t>
            </a:r>
          </a:p>
          <a:p>
            <a:r>
              <a:rPr lang="en-IN" b="1" dirty="0" smtClean="0">
                <a:solidFill>
                  <a:schemeClr val="tx1"/>
                </a:solidFill>
              </a:rPr>
              <a:t>Feedback &amp; Survey</a:t>
            </a:r>
          </a:p>
          <a:p>
            <a:r>
              <a:rPr lang="en-IN" b="1" dirty="0" smtClean="0">
                <a:solidFill>
                  <a:schemeClr val="tx1"/>
                </a:solidFill>
              </a:rPr>
              <a:t>Manage Attendance </a:t>
            </a:r>
          </a:p>
          <a:p>
            <a:r>
              <a:rPr lang="en-IN" b="1" dirty="0" smtClean="0">
                <a:solidFill>
                  <a:schemeClr val="tx1"/>
                </a:solidFill>
              </a:rPr>
              <a:t>View Announcement</a:t>
            </a:r>
          </a:p>
          <a:p>
            <a:r>
              <a:rPr lang="en-IN" b="1" dirty="0" smtClean="0">
                <a:solidFill>
                  <a:schemeClr val="tx1"/>
                </a:solidFill>
              </a:rPr>
              <a:t>View/Manage Profile</a:t>
            </a:r>
          </a:p>
          <a:p>
            <a:r>
              <a:rPr lang="en-IN" b="1" dirty="0" smtClean="0">
                <a:solidFill>
                  <a:schemeClr val="tx1"/>
                </a:solidFill>
              </a:rPr>
              <a:t>Chat with Student</a:t>
            </a:r>
            <a:endParaRPr lang="en-US" b="1" dirty="0" smtClean="0">
              <a:solidFill>
                <a:schemeClr val="tx1"/>
              </a:solidFill>
            </a:endParaRPr>
          </a:p>
          <a:p>
            <a:pPr marL="0" indent="0">
              <a:buNone/>
            </a:pPr>
            <a:endParaRPr lang="en-IN" b="0" i="0" u="none" strike="noStrike" dirty="0">
              <a:solidFill>
                <a:srgbClr val="000000"/>
              </a:solidFill>
              <a:effectLst/>
              <a:latin typeface="+mj-lt"/>
            </a:endParaRPr>
          </a:p>
          <a:p>
            <a:pPr marL="0" indent="0">
              <a:buNone/>
            </a:pPr>
            <a:endParaRPr lang="en-US" b="1" dirty="0">
              <a:latin typeface="+mj-lt"/>
            </a:endParaRPr>
          </a:p>
        </p:txBody>
      </p:sp>
      <p:sp>
        <p:nvSpPr>
          <p:cNvPr id="5" name="Content Placeholder 4">
            <a:extLst>
              <a:ext uri="{FF2B5EF4-FFF2-40B4-BE49-F238E27FC236}">
                <a16:creationId xmlns="" xmlns:a16="http://schemas.microsoft.com/office/drawing/2014/main" id="{2F516250-5D9E-67E2-A9E9-FC15113E2DE9}"/>
              </a:ext>
            </a:extLst>
          </p:cNvPr>
          <p:cNvSpPr>
            <a:spLocks noGrp="1"/>
          </p:cNvSpPr>
          <p:nvPr>
            <p:ph sz="half" idx="2"/>
          </p:nvPr>
        </p:nvSpPr>
        <p:spPr>
          <a:xfrm>
            <a:off x="7853402" y="571480"/>
            <a:ext cx="3886200" cy="5143536"/>
          </a:xfrm>
        </p:spPr>
        <p:txBody>
          <a:bodyPr>
            <a:noAutofit/>
          </a:bodyPr>
          <a:lstStyle/>
          <a:p>
            <a:pPr marL="0" indent="0">
              <a:buNone/>
            </a:pPr>
            <a:r>
              <a:rPr lang="en-IN" sz="2400" b="1" dirty="0" smtClean="0">
                <a:solidFill>
                  <a:schemeClr val="accent1"/>
                </a:solidFill>
              </a:rPr>
              <a:t>3</a:t>
            </a:r>
            <a:r>
              <a:rPr lang="en-IN" sz="2400" b="1" dirty="0" smtClean="0"/>
              <a:t>. </a:t>
            </a:r>
            <a:r>
              <a:rPr lang="en-IN" sz="2400" b="1" dirty="0" smtClean="0">
                <a:solidFill>
                  <a:schemeClr val="tx1"/>
                </a:solidFill>
              </a:rPr>
              <a:t>Student</a:t>
            </a:r>
            <a:r>
              <a:rPr lang="en-IN" sz="2400" b="1" dirty="0" smtClean="0"/>
              <a:t>:</a:t>
            </a:r>
          </a:p>
          <a:p>
            <a:r>
              <a:rPr lang="en-US" b="1" dirty="0" smtClean="0">
                <a:solidFill>
                  <a:schemeClr val="tx1"/>
                </a:solidFill>
              </a:rPr>
              <a:t>login to the system </a:t>
            </a:r>
          </a:p>
          <a:p>
            <a:r>
              <a:rPr lang="en-IN" b="1" dirty="0" smtClean="0">
                <a:solidFill>
                  <a:schemeClr val="tx1"/>
                </a:solidFill>
              </a:rPr>
              <a:t>View Timetable</a:t>
            </a:r>
          </a:p>
          <a:p>
            <a:r>
              <a:rPr lang="en-IN" b="1" dirty="0" smtClean="0">
                <a:solidFill>
                  <a:schemeClr val="tx1"/>
                </a:solidFill>
              </a:rPr>
              <a:t>View Subjects</a:t>
            </a:r>
          </a:p>
          <a:p>
            <a:r>
              <a:rPr lang="en-IN" b="1" dirty="0" smtClean="0">
                <a:solidFill>
                  <a:schemeClr val="tx1"/>
                </a:solidFill>
              </a:rPr>
              <a:t>Post Assignment s</a:t>
            </a:r>
          </a:p>
          <a:p>
            <a:r>
              <a:rPr lang="en-IN" b="1" dirty="0" smtClean="0">
                <a:solidFill>
                  <a:schemeClr val="tx1"/>
                </a:solidFill>
              </a:rPr>
              <a:t>View Internal marks</a:t>
            </a:r>
          </a:p>
          <a:p>
            <a:r>
              <a:rPr lang="en-IN" b="1" dirty="0" smtClean="0">
                <a:solidFill>
                  <a:schemeClr val="tx1"/>
                </a:solidFill>
              </a:rPr>
              <a:t>Post Exams</a:t>
            </a:r>
          </a:p>
          <a:p>
            <a:r>
              <a:rPr lang="en-IN" b="1" dirty="0" smtClean="0">
                <a:solidFill>
                  <a:schemeClr val="tx1"/>
                </a:solidFill>
              </a:rPr>
              <a:t>Use Study Materials </a:t>
            </a:r>
          </a:p>
          <a:p>
            <a:r>
              <a:rPr lang="en-IN" b="1" dirty="0" smtClean="0">
                <a:solidFill>
                  <a:schemeClr val="tx1"/>
                </a:solidFill>
              </a:rPr>
              <a:t>Post  Feedback &amp; Survey</a:t>
            </a:r>
          </a:p>
          <a:p>
            <a:r>
              <a:rPr lang="en-IN" b="1" dirty="0" smtClean="0">
                <a:solidFill>
                  <a:schemeClr val="tx1"/>
                </a:solidFill>
              </a:rPr>
              <a:t>View Attendance </a:t>
            </a:r>
          </a:p>
          <a:p>
            <a:r>
              <a:rPr lang="en-IN" b="1" dirty="0" smtClean="0">
                <a:solidFill>
                  <a:schemeClr val="tx1"/>
                </a:solidFill>
              </a:rPr>
              <a:t>View Announcement</a:t>
            </a:r>
          </a:p>
          <a:p>
            <a:r>
              <a:rPr lang="en-IN" b="1" dirty="0" smtClean="0">
                <a:solidFill>
                  <a:schemeClr val="tx1"/>
                </a:solidFill>
              </a:rPr>
              <a:t>View/Manage Profile</a:t>
            </a:r>
          </a:p>
          <a:p>
            <a:r>
              <a:rPr lang="en-IN" b="1" dirty="0" smtClean="0">
                <a:solidFill>
                  <a:schemeClr val="tx1"/>
                </a:solidFill>
              </a:rPr>
              <a:t>Chat with Teachers</a:t>
            </a:r>
          </a:p>
          <a:p>
            <a:r>
              <a:rPr lang="en-IN" b="1" dirty="0" smtClean="0">
                <a:solidFill>
                  <a:schemeClr val="tx1"/>
                </a:solidFill>
              </a:rPr>
              <a:t>View Fees Details</a:t>
            </a:r>
            <a:endParaRPr lang="en-US" b="1" dirty="0" smtClean="0">
              <a:solidFill>
                <a:schemeClr val="tx1"/>
              </a:solidFill>
            </a:endParaRPr>
          </a:p>
          <a:p>
            <a:pPr marL="0" indent="0">
              <a:buNone/>
            </a:pPr>
            <a:endParaRPr lang="en-IN" dirty="0" smtClean="0">
              <a:solidFill>
                <a:srgbClr val="000000"/>
              </a:solidFill>
            </a:endParaRPr>
          </a:p>
          <a:p>
            <a:pPr marL="0" indent="0">
              <a:buNone/>
            </a:pPr>
            <a:endParaRPr lang="en-US" b="1" dirty="0"/>
          </a:p>
        </p:txBody>
      </p:sp>
      <p:sp>
        <p:nvSpPr>
          <p:cNvPr id="8" name="TextBox 7"/>
          <p:cNvSpPr txBox="1"/>
          <p:nvPr/>
        </p:nvSpPr>
        <p:spPr>
          <a:xfrm>
            <a:off x="2095472" y="6509587"/>
            <a:ext cx="4786346" cy="461665"/>
          </a:xfrm>
          <a:prstGeom prst="rect">
            <a:avLst/>
          </a:prstGeom>
          <a:noFill/>
        </p:spPr>
        <p:txBody>
          <a:bodyPr wrap="square" rtlCol="0">
            <a:spAutoFit/>
          </a:bodyPr>
          <a:lstStyle/>
          <a:p>
            <a:r>
              <a:rPr lang="en-IN" sz="1200" dirty="0" smtClean="0"/>
              <a:t>Department of Computer Applications   </a:t>
            </a:r>
          </a:p>
          <a:p>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8</a:t>
            </a:r>
            <a:endParaRPr lang="en-US" b="1" dirty="0"/>
          </a:p>
        </p:txBody>
      </p:sp>
    </p:spTree>
    <p:extLst>
      <p:ext uri="{BB962C8B-B14F-4D97-AF65-F5344CB8AC3E}">
        <p14:creationId xmlns="" xmlns:p14="http://schemas.microsoft.com/office/powerpoint/2010/main" val="309769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US" b="1" u="sng" dirty="0" smtClean="0"/>
              <a:t>SYSTEM  REQUIREMENT</a:t>
            </a:r>
            <a:r>
              <a:rPr lang="en-IN" u="sng" dirty="0" smtClean="0">
                <a:solidFill>
                  <a:schemeClr val="tx1"/>
                </a:solidFill>
              </a:rPr>
              <a:t/>
            </a:r>
            <a:br>
              <a:rPr lang="en-IN" u="sng" dirty="0" smtClean="0">
                <a:solidFill>
                  <a:schemeClr val="tx1"/>
                </a:solidFill>
              </a:rPr>
            </a:br>
            <a:endParaRPr lang="en-US" dirty="0"/>
          </a:p>
        </p:txBody>
      </p:sp>
      <p:sp>
        <p:nvSpPr>
          <p:cNvPr id="3" name="Content Placeholder 2">
            <a:extLst>
              <a:ext uri="{FF2B5EF4-FFF2-40B4-BE49-F238E27FC236}">
                <a16:creationId xmlns="" xmlns:a16="http://schemas.microsoft.com/office/drawing/2014/main" id="{7ADF66DC-9D4F-F09B-43B3-A5EFC7C20D87}"/>
              </a:ext>
            </a:extLst>
          </p:cNvPr>
          <p:cNvSpPr>
            <a:spLocks noGrp="1"/>
          </p:cNvSpPr>
          <p:nvPr>
            <p:ph idx="1"/>
          </p:nvPr>
        </p:nvSpPr>
        <p:spPr>
          <a:xfrm>
            <a:off x="3021727" y="2133600"/>
            <a:ext cx="8789313" cy="3777622"/>
          </a:xfrm>
        </p:spPr>
        <p:txBody>
          <a:bodyPr>
            <a:normAutofit/>
          </a:bodyPr>
          <a:lstStyle/>
          <a:p>
            <a:r>
              <a:rPr lang="en-US" sz="2000" b="1" dirty="0" smtClean="0">
                <a:solidFill>
                  <a:schemeClr val="tx1"/>
                </a:solidFill>
              </a:rPr>
              <a:t>Operating System	: 		Windows 10 or above </a:t>
            </a:r>
          </a:p>
          <a:p>
            <a:r>
              <a:rPr lang="en-US" sz="2000" b="1" dirty="0" smtClean="0">
                <a:solidFill>
                  <a:schemeClr val="tx1"/>
                </a:solidFill>
              </a:rPr>
              <a:t>Front End			:		HTML, CSS, Java script,xml</a:t>
            </a:r>
          </a:p>
          <a:p>
            <a:r>
              <a:rPr lang="en-US" sz="2000" b="1" dirty="0" smtClean="0">
                <a:solidFill>
                  <a:schemeClr val="tx1"/>
                </a:solidFill>
              </a:rPr>
              <a:t>Back End    			:  		Python (Flask),JAVA(Android)</a:t>
            </a:r>
          </a:p>
          <a:p>
            <a:r>
              <a:rPr lang="en-US" sz="2000" b="1" dirty="0" smtClean="0">
                <a:solidFill>
                  <a:schemeClr val="tx1"/>
                </a:solidFill>
              </a:rPr>
              <a:t>Data Base    		:  		</a:t>
            </a:r>
            <a:r>
              <a:rPr lang="en-US" sz="2000" b="1" dirty="0" err="1" smtClean="0">
                <a:solidFill>
                  <a:schemeClr val="tx1"/>
                </a:solidFill>
              </a:rPr>
              <a:t>Mysql</a:t>
            </a:r>
            <a:endParaRPr lang="en-US" sz="2000" b="1" dirty="0" smtClean="0">
              <a:solidFill>
                <a:schemeClr val="tx1"/>
              </a:solidFill>
            </a:endParaRPr>
          </a:p>
          <a:p>
            <a:r>
              <a:rPr lang="en-US" sz="2000" b="1" dirty="0" smtClean="0">
                <a:solidFill>
                  <a:schemeClr val="tx1"/>
                </a:solidFill>
              </a:rPr>
              <a:t>Software used    	:  		</a:t>
            </a:r>
            <a:r>
              <a:rPr lang="en-US" sz="2000" b="1" dirty="0" err="1" smtClean="0">
                <a:solidFill>
                  <a:schemeClr val="tx1"/>
                </a:solidFill>
              </a:rPr>
              <a:t>Pycharm</a:t>
            </a:r>
            <a:r>
              <a:rPr lang="en-US" sz="2000" b="1" dirty="0" smtClean="0">
                <a:solidFill>
                  <a:schemeClr val="tx1"/>
                </a:solidFill>
              </a:rPr>
              <a:t>, Android studio</a:t>
            </a:r>
          </a:p>
          <a:p>
            <a:r>
              <a:rPr lang="en-US" sz="2000" b="1" dirty="0" smtClean="0">
                <a:solidFill>
                  <a:schemeClr val="tx1"/>
                </a:solidFill>
              </a:rPr>
              <a:t>Browser   			:		Internet Explorer/ Mozilla Firefox</a:t>
            </a:r>
            <a:endParaRPr lang="en-US" sz="2000" b="1" dirty="0">
              <a:solidFill>
                <a:schemeClr val="tx1"/>
              </a:solidFill>
            </a:endParaRPr>
          </a:p>
        </p:txBody>
      </p:sp>
      <p:sp>
        <p:nvSpPr>
          <p:cNvPr id="4" name="TextBox 3">
            <a:extLst>
              <a:ext uri="{FF2B5EF4-FFF2-40B4-BE49-F238E27FC236}">
                <a16:creationId xmlns="" xmlns:a16="http://schemas.microsoft.com/office/drawing/2014/main" id="{192DB938-EEBB-7CFB-C5A3-8A84FCE1AF97}"/>
              </a:ext>
            </a:extLst>
          </p:cNvPr>
          <p:cNvSpPr txBox="1"/>
          <p:nvPr/>
        </p:nvSpPr>
        <p:spPr>
          <a:xfrm>
            <a:off x="5414846" y="2750169"/>
            <a:ext cx="1371600" cy="1371600"/>
          </a:xfrm>
          <a:prstGeom prst="rect">
            <a:avLst/>
          </a:prstGeom>
          <a:noFill/>
        </p:spPr>
        <p:txBody>
          <a:bodyPr wrap="square" rtlCol="0">
            <a:spAutoFit/>
          </a:bodyPr>
          <a:lstStyle/>
          <a:p>
            <a:pPr algn="l"/>
            <a:endParaRPr lang="en-US" sz="1350"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9</a:t>
            </a:r>
            <a:endParaRPr lang="en-US" b="1" dirty="0"/>
          </a:p>
        </p:txBody>
      </p:sp>
    </p:spTree>
    <p:extLst>
      <p:ext uri="{BB962C8B-B14F-4D97-AF65-F5344CB8AC3E}">
        <p14:creationId xmlns="" xmlns:p14="http://schemas.microsoft.com/office/powerpoint/2010/main" val="198299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846DB05-C485-281C-F050-65BAF5F461D9}"/>
              </a:ext>
            </a:extLst>
          </p:cNvPr>
          <p:cNvSpPr>
            <a:spLocks noGrp="1"/>
          </p:cNvSpPr>
          <p:nvPr>
            <p:ph type="title"/>
          </p:nvPr>
        </p:nvSpPr>
        <p:spPr>
          <a:xfrm>
            <a:off x="2593600" y="1500174"/>
            <a:ext cx="8785600" cy="1280890"/>
          </a:xfrm>
        </p:spPr>
        <p:txBody>
          <a:bodyPr/>
          <a:lstStyle/>
          <a:p>
            <a:r>
              <a:rPr lang="en-IN" b="1" dirty="0"/>
              <a:t>Level:0</a:t>
            </a:r>
            <a:endParaRPr lang="en-IN" dirty="0"/>
          </a:p>
        </p:txBody>
      </p:sp>
      <p:sp>
        <p:nvSpPr>
          <p:cNvPr id="11" name="TextBox 10"/>
          <p:cNvSpPr txBox="1"/>
          <p:nvPr/>
        </p:nvSpPr>
        <p:spPr>
          <a:xfrm>
            <a:off x="2095472" y="6521729"/>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3" name="TextBox 12"/>
          <p:cNvSpPr txBox="1"/>
          <p:nvPr/>
        </p:nvSpPr>
        <p:spPr>
          <a:xfrm>
            <a:off x="10998068" y="6500834"/>
            <a:ext cx="444352" cy="369332"/>
          </a:xfrm>
          <a:prstGeom prst="rect">
            <a:avLst/>
          </a:prstGeom>
          <a:noFill/>
        </p:spPr>
        <p:txBody>
          <a:bodyPr wrap="none" rtlCol="0">
            <a:spAutoFit/>
          </a:bodyPr>
          <a:lstStyle/>
          <a:p>
            <a:r>
              <a:rPr lang="en-IN" b="1" dirty="0" smtClean="0"/>
              <a:t>10</a:t>
            </a:r>
            <a:endParaRPr lang="en-US" b="1" dirty="0"/>
          </a:p>
        </p:txBody>
      </p:sp>
      <p:sp>
        <p:nvSpPr>
          <p:cNvPr id="8" name="Title 4">
            <a:extLst>
              <a:ext uri="{FF2B5EF4-FFF2-40B4-BE49-F238E27FC236}">
                <a16:creationId xmlns="" xmlns:a16="http://schemas.microsoft.com/office/drawing/2014/main" id="{0846DB05-C485-281C-F050-65BAF5F461D9}"/>
              </a:ext>
            </a:extLst>
          </p:cNvPr>
          <p:cNvSpPr txBox="1">
            <a:spLocks/>
          </p:cNvSpPr>
          <p:nvPr/>
        </p:nvSpPr>
        <p:spPr>
          <a:xfrm>
            <a:off x="2746000" y="647912"/>
            <a:ext cx="8785600" cy="128089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DFD</a:t>
            </a:r>
            <a:endParaRPr kumimoji="0" lang="en-IN" sz="3600" b="0" i="0" u="sng"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7" name="Picture 6" descr="level 0.png"/>
          <p:cNvPicPr>
            <a:picLocks noChangeAspect="1"/>
          </p:cNvPicPr>
          <p:nvPr/>
        </p:nvPicPr>
        <p:blipFill>
          <a:blip r:embed="rId2"/>
          <a:stretch>
            <a:fillRect/>
          </a:stretch>
        </p:blipFill>
        <p:spPr>
          <a:xfrm>
            <a:off x="2738414" y="2428868"/>
            <a:ext cx="7000924" cy="2857520"/>
          </a:xfrm>
          <a:prstGeom prst="rect">
            <a:avLst/>
          </a:prstGeom>
        </p:spPr>
      </p:pic>
    </p:spTree>
    <p:extLst>
      <p:ext uri="{BB962C8B-B14F-4D97-AF65-F5344CB8AC3E}">
        <p14:creationId xmlns="" xmlns:p14="http://schemas.microsoft.com/office/powerpoint/2010/main" val="140058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TotalTime>
  <Words>987</Words>
  <Application>Microsoft Office PowerPoint</Application>
  <PresentationFormat>Custom</PresentationFormat>
  <Paragraphs>372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ACADEMIC MANAGEMENT SYSTEM</vt:lpstr>
      <vt:lpstr>Table of Content</vt:lpstr>
      <vt:lpstr>INTRODUCTION </vt:lpstr>
      <vt:lpstr>Slide 4</vt:lpstr>
      <vt:lpstr>Slide 5</vt:lpstr>
      <vt:lpstr>MODULES</vt:lpstr>
      <vt:lpstr>Slide 7</vt:lpstr>
      <vt:lpstr>SYSTEM  REQUIREMENT </vt:lpstr>
      <vt:lpstr>Level:0</vt:lpstr>
      <vt:lpstr>Level:1</vt:lpstr>
      <vt:lpstr>Level:1</vt:lpstr>
      <vt:lpstr>Level:1</vt:lpstr>
      <vt:lpstr>PRODUCT BACKLOG</vt:lpstr>
      <vt:lpstr>USER STORY</vt:lpstr>
      <vt:lpstr>Slide 15</vt:lpstr>
      <vt:lpstr>Slide 16</vt:lpstr>
      <vt:lpstr>Slide 17</vt:lpstr>
      <vt:lpstr>PROJECT PLAN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MARK ASSESSMENT SYSTEM</dc:title>
  <dc:creator>Ashique</dc:creator>
  <cp:lastModifiedBy>HP</cp:lastModifiedBy>
  <cp:revision>158</cp:revision>
  <dcterms:created xsi:type="dcterms:W3CDTF">2022-09-13T04:59:59Z</dcterms:created>
  <dcterms:modified xsi:type="dcterms:W3CDTF">2023-03-07T15:10:25Z</dcterms:modified>
</cp:coreProperties>
</file>