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801600" cy="9601200" type="A3"/>
  <p:notesSz cx="9601200" cy="12801600"/>
  <p:defaultTextStyle>
    <a:defPPr>
      <a:defRPr lang="en-US"/>
    </a:defPPr>
    <a:lvl1pPr marL="0" algn="l" defTabSz="1280160">
      <a:defRPr sz="25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>
      <a:defRPr sz="25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>
      <a:defRPr sz="25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>
      <a:defRPr sz="25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>
      <a:defRPr sz="25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>
      <a:defRPr sz="25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>
      <a:defRPr sz="25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>
      <a:defRPr sz="25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>
      <a:defRPr sz="25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801600" cy="960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2166938" y="2382520"/>
            <a:ext cx="9672320" cy="1515745"/>
          </a:xfrm>
        </p:spPr>
        <p:txBody>
          <a:bodyPr/>
          <a:lstStyle>
            <a:lvl1pPr algn="r"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Rectangle 4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2166938" y="4098290"/>
            <a:ext cx="9678987" cy="245364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2" hasCustomPrompt="0"/>
          </p:nvPr>
        </p:nvSpPr>
        <p:spPr bwMode="auto">
          <a:xfrm>
            <a:off x="640080" y="8743315"/>
            <a:ext cx="2987040" cy="666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4373880" y="8743315"/>
            <a:ext cx="4053840" cy="666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9174480" y="8743315"/>
            <a:ext cx="2987040" cy="666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281160" y="266700"/>
            <a:ext cx="2880360" cy="831215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40080" y="266700"/>
            <a:ext cx="8427720" cy="831215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73443" y="2393632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73443" y="6425248"/>
            <a:ext cx="11041380" cy="2100262"/>
          </a:xfrm>
        </p:spPr>
        <p:txBody>
          <a:bodyPr/>
          <a:lstStyle>
            <a:lvl1pPr marL="0" indent="0">
              <a:buNone/>
              <a:defRPr sz="3350"/>
            </a:lvl1pPr>
            <a:lvl2pPr marL="640080" indent="0">
              <a:buNone/>
              <a:defRPr sz="2800"/>
            </a:lvl2pPr>
            <a:lvl3pPr marL="1280160" indent="0">
              <a:buNone/>
              <a:defRPr sz="2500"/>
            </a:lvl3pPr>
            <a:lvl4pPr marL="1920240" indent="0">
              <a:buNone/>
              <a:defRPr sz="2250"/>
            </a:lvl4pPr>
            <a:lvl5pPr marL="2560320" indent="0">
              <a:buNone/>
              <a:defRPr sz="2250"/>
            </a:lvl5pPr>
            <a:lvl6pPr marL="3200400" indent="0">
              <a:buNone/>
              <a:defRPr sz="2250"/>
            </a:lvl6pPr>
            <a:lvl7pPr marL="3840480" indent="0">
              <a:buNone/>
              <a:defRPr sz="2250"/>
            </a:lvl7pPr>
            <a:lvl8pPr marL="4480560" indent="0">
              <a:buNone/>
              <a:defRPr sz="2250"/>
            </a:lvl8pPr>
            <a:lvl9pPr marL="5120640" indent="0">
              <a:buNone/>
              <a:defRPr sz="22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1644650"/>
            <a:ext cx="5654040" cy="6934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07480" y="1644650"/>
            <a:ext cx="5654040" cy="6934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82333" y="511175"/>
            <a:ext cx="11041380" cy="185578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82333" y="2353628"/>
            <a:ext cx="5416232" cy="1153477"/>
          </a:xfrm>
        </p:spPr>
        <p:txBody>
          <a:bodyPr anchor="b"/>
          <a:lstStyle>
            <a:lvl1pPr marL="0" indent="0">
              <a:buNone/>
              <a:defRPr sz="335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50" b="1"/>
            </a:lvl4pPr>
            <a:lvl5pPr marL="2560320" indent="0">
              <a:buNone/>
              <a:defRPr sz="2250" b="1"/>
            </a:lvl5pPr>
            <a:lvl6pPr marL="3200400" indent="0">
              <a:buNone/>
              <a:defRPr sz="2250" b="1"/>
            </a:lvl6pPr>
            <a:lvl7pPr marL="3840480" indent="0">
              <a:buNone/>
              <a:defRPr sz="2250" b="1"/>
            </a:lvl7pPr>
            <a:lvl8pPr marL="4480560" indent="0">
              <a:buNone/>
              <a:defRPr sz="2250" b="1"/>
            </a:lvl8pPr>
            <a:lvl9pPr marL="5120640" indent="0">
              <a:buNone/>
              <a:defRPr sz="225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82333" y="3507105"/>
            <a:ext cx="5416232" cy="515842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80810" y="2353628"/>
            <a:ext cx="5442903" cy="1153477"/>
          </a:xfrm>
        </p:spPr>
        <p:txBody>
          <a:bodyPr anchor="b"/>
          <a:lstStyle>
            <a:lvl1pPr marL="0" indent="0">
              <a:buNone/>
              <a:defRPr sz="335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50" b="1"/>
            </a:lvl4pPr>
            <a:lvl5pPr marL="2560320" indent="0">
              <a:buNone/>
              <a:defRPr sz="2250" b="1"/>
            </a:lvl5pPr>
            <a:lvl6pPr marL="3200400" indent="0">
              <a:buNone/>
              <a:defRPr sz="2250" b="1"/>
            </a:lvl6pPr>
            <a:lvl7pPr marL="3840480" indent="0">
              <a:buNone/>
              <a:defRPr sz="2250" b="1"/>
            </a:lvl7pPr>
            <a:lvl8pPr marL="4480560" indent="0">
              <a:buNone/>
              <a:defRPr sz="2250" b="1"/>
            </a:lvl8pPr>
            <a:lvl9pPr marL="5120640" indent="0">
              <a:buNone/>
              <a:defRPr sz="225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80810" y="3507105"/>
            <a:ext cx="5442903" cy="515842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82333" y="640080"/>
            <a:ext cx="4129405" cy="2240280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42903" y="1382395"/>
            <a:ext cx="6480810" cy="6823075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5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82333" y="2880360"/>
            <a:ext cx="4129405" cy="5336223"/>
          </a:xfrm>
        </p:spPr>
        <p:txBody>
          <a:bodyPr/>
          <a:lstStyle>
            <a:lvl1pPr marL="0" indent="0">
              <a:buNone/>
              <a:defRPr sz="2250"/>
            </a:lvl1pPr>
            <a:lvl2pPr marL="640080" indent="0">
              <a:buNone/>
              <a:defRPr sz="1950"/>
            </a:lvl2pPr>
            <a:lvl3pPr marL="1280160" indent="0">
              <a:buNone/>
              <a:defRPr sz="170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82333" y="640080"/>
            <a:ext cx="4129405" cy="2240280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442903" y="1382395"/>
            <a:ext cx="6480810" cy="682307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35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32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82333" y="2880360"/>
            <a:ext cx="4129405" cy="5336223"/>
          </a:xfrm>
        </p:spPr>
        <p:txBody>
          <a:bodyPr/>
          <a:lstStyle>
            <a:lvl1pPr marL="0" indent="0">
              <a:buNone/>
              <a:defRPr sz="2250"/>
            </a:lvl1pPr>
            <a:lvl2pPr marL="640080" indent="0">
              <a:buNone/>
              <a:defRPr sz="1950"/>
            </a:lvl2pPr>
            <a:lvl3pPr marL="1280160" indent="0">
              <a:buNone/>
              <a:defRPr sz="170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>
            <a:off x="-8890" y="0"/>
            <a:ext cx="12810490" cy="960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0080" y="266700"/>
            <a:ext cx="11521440" cy="81565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Rectangle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40080" y="1644650"/>
            <a:ext cx="11521440" cy="6934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2" hasCustomPrompt="0"/>
          </p:nvPr>
        </p:nvSpPr>
        <p:spPr bwMode="auto">
          <a:xfrm>
            <a:off x="640080" y="8743315"/>
            <a:ext cx="2987040" cy="666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950"/>
            </a:lvl1pPr>
          </a:lstStyle>
          <a:p>
            <a:pPr>
              <a:defRPr/>
            </a:pPr>
            <a:fld id="{6A8F731F-4759-4E6D-870E-282A2AF18A7F}" type="datetimeFigureOut">
              <a:rPr lang="en-US"/>
              <a:t/>
            </a:fld>
            <a:endParaRPr lang="en-US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4373880" y="8743315"/>
            <a:ext cx="4053840" cy="666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9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9174480" y="8743315"/>
            <a:ext cx="2987040" cy="666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950"/>
            </a:lvl1pPr>
          </a:lstStyle>
          <a:p>
            <a:pPr>
              <a:defRPr/>
            </a:pPr>
            <a:fld id="{BAE339FE-717F-45A2-82E4-B7E8BF396FC9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>
        <a:spcBef>
          <a:spcPts val="0"/>
        </a:spcBef>
        <a:spcAft>
          <a:spcPts val="0"/>
        </a:spcAft>
        <a:defRPr sz="5050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2pPr>
      <a:lvl3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3pPr>
      <a:lvl4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4pPr>
      <a:lvl5pPr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5pPr>
      <a:lvl6pPr marL="4572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6pPr>
      <a:lvl7pPr marL="9144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7pPr>
      <a:lvl8pPr marL="13716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8pPr>
      <a:lvl9pPr marL="1828800" algn="l">
        <a:spcBef>
          <a:spcPts val="0"/>
        </a:spcBef>
        <a:spcAft>
          <a:spcPts val="0"/>
        </a:spcAft>
        <a:defRPr sz="3600">
          <a:solidFill>
            <a:schemeClr val="tx1"/>
          </a:solidFill>
          <a:latin typeface="Arial"/>
          <a:ea typeface="SimSun"/>
        </a:defRPr>
      </a:lvl9pPr>
    </p:titleStyle>
    <p:bodyStyle>
      <a:lvl1pPr marL="480060" indent="-480060" algn="l">
        <a:spcBef>
          <a:spcPts val="0"/>
        </a:spcBef>
        <a:spcAft>
          <a:spcPts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40129" indent="-400050" algn="l">
        <a:spcBef>
          <a:spcPts val="0"/>
        </a:spcBef>
        <a:spcAft>
          <a:spcPts val="0"/>
        </a:spcAft>
        <a:buChar char="–"/>
        <a:defRPr sz="39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>
        <a:spcBef>
          <a:spcPts val="0"/>
        </a:spcBef>
        <a:spcAft>
          <a:spcPts val="0"/>
        </a:spcAft>
        <a:buChar char="•"/>
        <a:defRPr sz="335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>
        <a:spcBef>
          <a:spcPts val="0"/>
        </a:spcBef>
        <a:spcAft>
          <a:spcPts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>
        <a:lnSpc>
          <a:spcPct val="90000"/>
        </a:lnSpc>
        <a:spcBef>
          <a:spcPts val="700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6pPr>
      <a:lvl7pPr marL="4160519" indent="-320040" algn="l" defTabSz="1280160">
        <a:lnSpc>
          <a:spcPct val="90000"/>
        </a:lnSpc>
        <a:spcBef>
          <a:spcPts val="700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>
        <a:lnSpc>
          <a:spcPct val="90000"/>
        </a:lnSpc>
        <a:spcBef>
          <a:spcPts val="700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>
        <a:lnSpc>
          <a:spcPct val="90000"/>
        </a:lnSpc>
        <a:spcBef>
          <a:spcPts val="700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>
        <a:defRPr sz="25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775970" y="1930400"/>
            <a:ext cx="11250295" cy="742315"/>
          </a:xfrm>
          <a:prstGeom prst="rect">
            <a:avLst/>
          </a:prstGeom>
          <a:noFill/>
        </p:spPr>
        <p:txBody>
          <a:bodyPr wrap="square" lIns="128016" tIns="64008" rIns="128016" bIns="64008" rtlCol="0" anchor="ctr">
            <a:spAutoFit/>
          </a:bodyPr>
          <a:lstStyle/>
          <a:p>
            <a:pPr algn="ctr">
              <a:defRPr/>
            </a:pPr>
            <a:r>
              <a:rPr lang="en-US" sz="4000" b="1" u="sng">
                <a:latin typeface="aakar"/>
                <a:ea typeface="DejaVu Sans"/>
                <a:cs typeface="aakar"/>
              </a:rPr>
              <a:t>IBM Coursera Advance Data Science Capstone</a:t>
            </a:r>
            <a:endParaRPr lang="en-US" sz="4000" b="1" u="sng">
              <a:latin typeface="aakar"/>
              <a:ea typeface="DejaVu Sans"/>
              <a:cs typeface="aakar"/>
            </a:endParaRPr>
          </a:p>
        </p:txBody>
      </p:sp>
      <p:sp>
        <p:nvSpPr>
          <p:cNvPr id="5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4204970" y="5365750"/>
            <a:ext cx="43929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latin typeface="aakar"/>
                <a:ea typeface="DejaVu Sans"/>
                <a:cs typeface="aakar"/>
              </a:rPr>
              <a:t>Ashiqur Rahman Khan</a:t>
            </a:r>
            <a:endParaRPr lang="en-US">
              <a:latin typeface="aakar"/>
              <a:ea typeface="DejaVu Sans"/>
              <a:cs typeface="aakar"/>
            </a:endParaRPr>
          </a:p>
        </p:txBody>
      </p:sp>
      <p:sp>
        <p:nvSpPr>
          <p:cNvPr id="6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6154324" y="4138930"/>
            <a:ext cx="492759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latin typeface="aakar"/>
                <a:ea typeface="DejaVu Sans"/>
                <a:cs typeface="aakar"/>
              </a:rPr>
              <a:t>by</a:t>
            </a:r>
            <a:endParaRPr lang="en-US">
              <a:latin typeface="aakar"/>
              <a:ea typeface="DejaVu Sans"/>
              <a:cs typeface="aakar"/>
            </a:endParaRPr>
          </a:p>
        </p:txBody>
      </p:sp>
      <p:sp>
        <p:nvSpPr>
          <p:cNvPr id="7" name="TextBox 7" hidden="0"/>
          <p:cNvSpPr>
            <a:spLocks noAdjustHandles="0" noChangeArrowheads="0"/>
          </p:cNvSpPr>
          <p:nvPr isPhoto="0" userDrawn="0"/>
        </p:nvSpPr>
        <p:spPr bwMode="auto">
          <a:xfrm>
            <a:off x="2192845" y="8534400"/>
            <a:ext cx="8821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 u="sng">
                <a:latin typeface="aakar"/>
                <a:ea typeface="DejaVu Sans"/>
                <a:cs typeface="aakar"/>
              </a:rPr>
              <a:t>Github</a:t>
            </a:r>
            <a:r>
              <a:rPr lang="en-US" b="1">
                <a:latin typeface="aakar"/>
                <a:ea typeface="DejaVu Sans"/>
                <a:cs typeface="aakar"/>
              </a:rPr>
              <a:t>: https://github.com/ashiqurrahmankhan21st/CapstoneProject</a:t>
            </a:r>
            <a:endParaRPr lang="en-US" b="1">
              <a:latin typeface="aakar"/>
              <a:ea typeface="DejaVu Sans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Solution to the Use Case</a:t>
            </a:r>
            <a:endParaRPr lang="en-US" sz="60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/>
        <p:txBody>
          <a:bodyPr/>
          <a:p>
            <a:pPr>
              <a:lnSpc>
                <a:spcPct val="95000"/>
              </a:lnSpc>
              <a:defRPr/>
            </a:pPr>
            <a:r>
              <a:rPr lang="en-US" sz="3600">
                <a:solidFill>
                  <a:schemeClr val="accent1"/>
                </a:solidFill>
                <a:latin typeface="aakar"/>
                <a:cs typeface="aakar"/>
              </a:rPr>
              <a:t>different cars have different feature measures</a:t>
            </a:r>
            <a:endParaRPr lang="en-US" sz="3600">
              <a:latin typeface="aakar"/>
              <a:cs typeface="aakar"/>
            </a:endParaRPr>
          </a:p>
          <a:p>
            <a:pPr>
              <a:lnSpc>
                <a:spcPct val="80000"/>
              </a:lnSpc>
              <a:defRPr/>
            </a:pPr>
            <a:endParaRPr lang="en-US" sz="3600">
              <a:latin typeface="aakar"/>
              <a:cs typeface="aakar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3600">
              <a:latin typeface="aakar"/>
              <a:cs typeface="aakar"/>
            </a:endParaRPr>
          </a:p>
          <a:p>
            <a:pPr>
              <a:lnSpc>
                <a:spcPct val="80000"/>
              </a:lnSpc>
              <a:defRPr/>
            </a:pPr>
            <a:endParaRPr lang="en-US" sz="3600">
              <a:solidFill>
                <a:schemeClr val="accent3">
                  <a:lumMod val="50000"/>
                </a:schemeClr>
              </a:solidFill>
              <a:latin typeface="aakar"/>
              <a:cs typeface="aakar"/>
            </a:endParaRPr>
          </a:p>
          <a:p>
            <a:pPr>
              <a:lnSpc>
                <a:spcPct val="80000"/>
              </a:lnSpc>
              <a:defRPr/>
            </a:pPr>
            <a:r>
              <a:rPr lang="en-US" sz="3600">
                <a:solidFill>
                  <a:schemeClr val="accent3">
                    <a:lumMod val="50000"/>
                  </a:schemeClr>
                </a:solidFill>
                <a:latin typeface="aakar"/>
                <a:cs typeface="aakar"/>
              </a:rPr>
              <a:t>as car inventory management is all about space management so significant features should be the main focus which affects the car size</a:t>
            </a:r>
            <a:endParaRPr lang="en-US" sz="3600">
              <a:solidFill>
                <a:schemeClr val="accent3">
                  <a:lumMod val="50000"/>
                </a:schemeClr>
              </a:solidFill>
              <a:latin typeface="aakar"/>
              <a:cs typeface="aakar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Autofit/>
          </a:bodyPr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aakar"/>
                <a:cs typeface="aakar"/>
              </a:rPr>
              <a:t>here each car volume/size was measured</a:t>
            </a:r>
            <a:endParaRPr lang="en-US" sz="3600">
              <a:latin typeface="aakar"/>
              <a:cs typeface="aakar"/>
            </a:endParaRPr>
          </a:p>
          <a:p>
            <a:pPr marL="0" indent="0">
              <a:buNone/>
              <a:defRPr/>
            </a:pPr>
            <a:endParaRPr lang="en-US" sz="3600">
              <a:latin typeface="aakar"/>
              <a:cs typeface="aakar"/>
            </a:endParaRP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  <a:latin typeface="aakar"/>
                <a:cs typeface="aakar"/>
              </a:rPr>
              <a:t>then pair wise correlation was measured to identify the significant features for further calculations</a:t>
            </a:r>
            <a:endParaRPr lang="en-US" sz="3600">
              <a:solidFill>
                <a:schemeClr val="tx1"/>
              </a:solidFill>
              <a:latin typeface="aakar"/>
              <a:cs typeface="aakar"/>
            </a:endParaRPr>
          </a:p>
        </p:txBody>
      </p:sp>
      <p:sp>
        <p:nvSpPr>
          <p:cNvPr id="7" name="Right Arrow 6" hidden="0"/>
          <p:cNvSpPr/>
          <p:nvPr isPhoto="0" userDrawn="0"/>
        </p:nvSpPr>
        <p:spPr bwMode="auto">
          <a:xfrm>
            <a:off x="5745480" y="405765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Solution to the Use Case</a:t>
            </a:r>
            <a:endParaRPr lang="en-US" sz="60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/>
        <p:txBody>
          <a:bodyPr/>
          <a:p>
            <a:pPr>
              <a:lnSpc>
                <a:spcPct val="104999"/>
              </a:lnSpc>
              <a:defRPr/>
            </a:pPr>
            <a:r>
              <a:rPr lang="en-US" sz="4000">
                <a:latin typeface="aakar"/>
                <a:cs typeface="aakar"/>
              </a:rPr>
              <a:t>then highly correlated features were identified which do affect the Car Size. these are: </a:t>
            </a:r>
            <a:r>
              <a:rPr lang="en-US">
                <a:latin typeface="aakar"/>
                <a:cs typeface="aakar"/>
              </a:rPr>
              <a:t> </a:t>
            </a:r>
            <a:endParaRPr lang="en-US">
              <a:latin typeface="aakar"/>
              <a:cs typeface="aakar"/>
            </a:endParaRPr>
          </a:p>
          <a:p>
            <a:pPr marL="0" indent="0">
              <a:lnSpc>
                <a:spcPct val="104999"/>
              </a:lnSpc>
              <a:buNone/>
              <a:defRPr/>
            </a:pPr>
            <a:r>
              <a:rPr lang="en-US">
                <a:latin typeface="aakar"/>
                <a:cs typeface="aakar"/>
              </a:rPr>
              <a:t>     </a:t>
            </a:r>
            <a:endParaRPr lang="en-US">
              <a:latin typeface="aakar"/>
              <a:cs typeface="aakar"/>
            </a:endParaRPr>
          </a:p>
          <a:p>
            <a:pPr marL="1428750" lvl="2" indent="-514350" algn="l">
              <a:lnSpc>
                <a:spcPct val="104999"/>
              </a:lnSpc>
              <a:buAutoNum type="arabicPeriod"/>
              <a:defRPr/>
            </a:pPr>
            <a:r>
              <a:rPr lang="en-US" sz="295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wheelbase</a:t>
            </a:r>
            <a:endParaRPr lang="en-US" sz="295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1428750" lvl="2" indent="-514350" algn="l">
              <a:lnSpc>
                <a:spcPct val="104999"/>
              </a:lnSpc>
              <a:buFont typeface="Arial"/>
              <a:buAutoNum type="arabicPeriod"/>
              <a:defRPr/>
            </a:pPr>
            <a:r>
              <a:rPr lang="en-US" sz="295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curbweight</a:t>
            </a:r>
            <a:endParaRPr lang="en-US" sz="295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1428750" lvl="2" indent="-514350" algn="l">
              <a:lnSpc>
                <a:spcPct val="104999"/>
              </a:lnSpc>
              <a:buFont typeface="Arial"/>
              <a:buAutoNum type="arabicPeriod"/>
              <a:defRPr/>
            </a:pPr>
            <a:r>
              <a:rPr lang="en-US" sz="295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enginesize</a:t>
            </a:r>
            <a:endParaRPr lang="en-US" sz="295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1428750" lvl="2" indent="-514350" algn="l">
              <a:lnSpc>
                <a:spcPct val="104999"/>
              </a:lnSpc>
              <a:buFont typeface="Arial"/>
              <a:buAutoNum type="arabicPeriod"/>
              <a:defRPr/>
            </a:pPr>
            <a:r>
              <a:rPr lang="en-US" sz="295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boreratio</a:t>
            </a:r>
            <a:endParaRPr lang="en-US" sz="295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1428750" lvl="2" indent="-514350" algn="l">
              <a:lnSpc>
                <a:spcPct val="104999"/>
              </a:lnSpc>
              <a:buFont typeface="Arial"/>
              <a:buAutoNum type="arabicPeriod"/>
              <a:defRPr/>
            </a:pPr>
            <a:r>
              <a:rPr lang="en-US" sz="295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price</a:t>
            </a:r>
            <a:endParaRPr lang="en-US" sz="295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514350" indent="-514350">
              <a:lnSpc>
                <a:spcPct val="104999"/>
              </a:lnSpc>
              <a:buNone/>
              <a:defRPr/>
            </a:pPr>
            <a:endParaRPr lang="en-US" sz="3600">
              <a:latin typeface="aakar"/>
              <a:cs typeface="aakar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07480" y="2240280"/>
            <a:ext cx="5654040" cy="4241165"/>
          </a:xfrm>
        </p:spPr>
        <p:txBody>
          <a:bodyPr/>
          <a:p>
            <a:pPr>
              <a:defRPr/>
            </a:pPr>
            <a:r>
              <a:rPr lang="en-US" sz="3600">
                <a:latin typeface="aakar"/>
                <a:cs typeface="aakar"/>
              </a:rPr>
              <a:t>then labels were assigned to the data</a:t>
            </a:r>
            <a:endParaRPr lang="en-US" sz="3600">
              <a:latin typeface="aakar"/>
              <a:cs typeface="aakar"/>
            </a:endParaRPr>
          </a:p>
          <a:p>
            <a:pPr>
              <a:defRPr/>
            </a:pPr>
            <a:endParaRPr lang="en-US" sz="3600">
              <a:latin typeface="aakar"/>
              <a:cs typeface="aakar"/>
            </a:endParaRPr>
          </a:p>
          <a:p>
            <a:pPr>
              <a:defRPr/>
            </a:pPr>
            <a:r>
              <a:rPr lang="en-US" sz="3600">
                <a:latin typeface="aakar"/>
                <a:cs typeface="aakar"/>
              </a:rPr>
              <a:t>then by applying some M</a:t>
            </a:r>
            <a:r>
              <a:rPr sz="3600">
                <a:latin typeface="aakar"/>
                <a:cs typeface="aakar"/>
              </a:rPr>
              <a:t>achine Learning Algorithms/</a:t>
            </a:r>
            <a:r>
              <a:rPr lang="en-US" sz="3600">
                <a:latin typeface="aakar"/>
                <a:cs typeface="aakar"/>
              </a:rPr>
              <a:t>models best result can be achieved</a:t>
            </a:r>
            <a:endParaRPr lang="en-US" sz="36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 algn="ctr">
              <a:defRPr/>
            </a:pPr>
            <a:r>
              <a:rPr lang="en-US" sz="6000" b="1" u="sng">
                <a:latin typeface="aakar"/>
                <a:cs typeface="aakar"/>
              </a:rPr>
              <a:t>Architectural Choice</a:t>
            </a:r>
            <a:endParaRPr lang="en-US" sz="60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2240280"/>
            <a:ext cx="11921490" cy="6336665"/>
          </a:xfrm>
        </p:spPr>
        <p:txBody>
          <a:bodyPr/>
          <a:p>
            <a:pPr algn="l">
              <a:defRPr/>
            </a:pPr>
            <a:r>
              <a:rPr lang="en-US" sz="4000">
                <a:latin typeface="aakar"/>
                <a:cs typeface="aakar"/>
              </a:rPr>
              <a:t>Environment :</a:t>
            </a:r>
            <a:endParaRPr lang="en-US" sz="4000">
              <a:latin typeface="aakar"/>
              <a:cs typeface="aakar"/>
            </a:endParaRPr>
          </a:p>
          <a:p>
            <a:pPr marL="0" indent="0" algn="l">
              <a:buNone/>
              <a:defRPr/>
            </a:pPr>
            <a:r>
              <a:rPr lang="en-US" sz="4000">
                <a:latin typeface="aakar"/>
                <a:cs typeface="aakar"/>
              </a:rPr>
              <a:t>	Jupyter Notebook</a:t>
            </a:r>
            <a:endParaRPr lang="en-US" sz="4000">
              <a:latin typeface="aakar"/>
              <a:cs typeface="aakar"/>
            </a:endParaRPr>
          </a:p>
          <a:p>
            <a:pPr marL="0" indent="0" algn="l">
              <a:buNone/>
              <a:defRPr/>
            </a:pPr>
            <a:endParaRPr lang="en-US" sz="4000">
              <a:latin typeface="aakar"/>
              <a:cs typeface="aakar"/>
            </a:endParaRPr>
          </a:p>
          <a:p>
            <a:pPr algn="l">
              <a:defRPr/>
            </a:pPr>
            <a:r>
              <a:rPr lang="en-US" sz="4000">
                <a:latin typeface="aakar"/>
                <a:cs typeface="aakar"/>
              </a:rPr>
              <a:t>Frameworks :</a:t>
            </a:r>
            <a:endParaRPr lang="en-US" sz="4000">
              <a:latin typeface="aakar"/>
              <a:cs typeface="aakar"/>
            </a:endParaRPr>
          </a:p>
          <a:p>
            <a:pPr marL="0" indent="0" algn="l">
              <a:buNone/>
              <a:defRPr/>
            </a:pPr>
            <a:r>
              <a:rPr lang="en-US" sz="4000">
                <a:latin typeface="aakar"/>
                <a:cs typeface="aakar"/>
              </a:rPr>
              <a:t>	Apache Spark (pyspark)</a:t>
            </a:r>
            <a:endParaRPr lang="en-US" sz="40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4" hidden="0"/>
          <p:cNvSpPr>
            <a:spLocks noAdjustHandles="0" noChangeArrowheads="0"/>
          </p:cNvSpPr>
          <p:nvPr isPhoto="0" userDrawn="0"/>
        </p:nvSpPr>
        <p:spPr bwMode="auto">
          <a:xfrm>
            <a:off x="5750560" y="170815"/>
            <a:ext cx="16757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4000" b="1" u="sng">
                <a:latin typeface="aakar"/>
                <a:cs typeface="aakar"/>
              </a:rPr>
              <a:t>Models</a:t>
            </a:r>
            <a:endParaRPr lang="en-US" sz="4000" b="1" u="sng">
              <a:latin typeface="aakar"/>
              <a:cs typeface="aakar"/>
            </a:endParaRPr>
          </a:p>
        </p:txBody>
      </p:sp>
      <p:sp>
        <p:nvSpPr>
          <p:cNvPr id="5" name="Text Box 7" hidden="0"/>
          <p:cNvSpPr>
            <a:spLocks noAdjustHandles="0" noChangeArrowheads="0"/>
          </p:cNvSpPr>
          <p:nvPr isPhoto="0" userDrawn="0"/>
        </p:nvSpPr>
        <p:spPr bwMode="auto">
          <a:xfrm>
            <a:off x="2600325" y="5934710"/>
            <a:ext cx="66294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en-US"/>
          </a:p>
        </p:txBody>
      </p:sp>
      <p:sp>
        <p:nvSpPr>
          <p:cNvPr id="6" name="Text Box 8" hidden="0"/>
          <p:cNvSpPr>
            <a:spLocks noAdjustHandles="0" noChangeArrowheads="0"/>
          </p:cNvSpPr>
          <p:nvPr isPhoto="0" userDrawn="0"/>
        </p:nvSpPr>
        <p:spPr bwMode="auto">
          <a:xfrm>
            <a:off x="1701164" y="1332864"/>
            <a:ext cx="9398706" cy="6522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600" b="1" u="sng">
                <a:latin typeface="aakar"/>
                <a:cs typeface="aakar"/>
              </a:rPr>
              <a:t>MultiClass Classification - A, B &amp; C :</a:t>
            </a:r>
            <a:endParaRPr lang="en-US" u="sng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1. LogisticRegression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2. RandomForestClassifier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3. DecisionTreeClassifier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 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 sz="3600" b="1" u="sng">
                <a:latin typeface="aakar"/>
                <a:cs typeface="aakar"/>
              </a:rPr>
              <a:t>Binary Classification - A &amp; B </a:t>
            </a:r>
            <a:r>
              <a:rPr lang="en-US" sz="3600" b="1" u="sng">
                <a:latin typeface="aakar"/>
                <a:cs typeface="aakar"/>
              </a:rPr>
              <a:t>: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1. </a:t>
            </a:r>
            <a:r>
              <a:rPr lang="en-US">
                <a:latin typeface="aakar"/>
                <a:cs typeface="aakar"/>
              </a:rPr>
              <a:t>LinearSVC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2. GBTClassifier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	3. RandomForestClassifier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endParaRPr lang="en-US">
              <a:latin typeface="aakar"/>
              <a:cs typeface="aakar"/>
            </a:endParaRPr>
          </a:p>
          <a:p>
            <a:pPr>
              <a:defRPr/>
            </a:pPr>
            <a:endParaRPr lang="en-US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Data Quality assessment</a:t>
            </a:r>
            <a:endParaRPr lang="en-US" sz="60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926465" y="2316480"/>
            <a:ext cx="10949305" cy="3212465"/>
          </a:xfrm>
        </p:spPr>
        <p:txBody>
          <a:bodyPr/>
          <a:p>
            <a:pPr algn="l">
              <a:defRPr/>
            </a:pPr>
            <a:r>
              <a:rPr lang="en-US" sz="4000">
                <a:latin typeface="aakar"/>
                <a:cs typeface="aakar"/>
              </a:rPr>
              <a:t>as we saw there is no null value in the dataset and the carSize feature has 2 outliers only and some there were some features had positive correlation with the carSize so the Data Quality is good enough.</a:t>
            </a:r>
            <a:endParaRPr lang="en-US" sz="40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Data Pre-processing</a:t>
            </a:r>
            <a:endParaRPr lang="en-US" sz="6000" b="1" u="sng">
              <a:latin typeface="aakar"/>
              <a:cs typeface="aakar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2240280"/>
            <a:ext cx="11521440" cy="4832350"/>
          </a:xfrm>
        </p:spPr>
        <p:txBody>
          <a:bodyPr/>
          <a:p>
            <a:pPr>
              <a:lnSpc>
                <a:spcPct val="104999"/>
              </a:lnSpc>
              <a:defRPr/>
            </a:pPr>
            <a:r>
              <a:rPr lang="en-US" sz="3600">
                <a:latin typeface="aakar"/>
                <a:cs typeface="aakar"/>
              </a:rPr>
              <a:t>As it is a classification problem </a:t>
            </a:r>
            <a:r>
              <a:rPr sz="3600">
                <a:latin typeface="aakar"/>
                <a:cs typeface="aakar"/>
              </a:rPr>
              <a:t>label</a:t>
            </a:r>
            <a:r>
              <a:rPr lang="en-US" sz="3600">
                <a:latin typeface="aakar"/>
                <a:cs typeface="aakar"/>
              </a:rPr>
              <a:t> must </a:t>
            </a:r>
            <a:r>
              <a:rPr sz="3600">
                <a:latin typeface="aakar"/>
                <a:cs typeface="aakar"/>
              </a:rPr>
              <a:t>be</a:t>
            </a:r>
            <a:r>
              <a:rPr lang="en-US" sz="3600">
                <a:latin typeface="aakar"/>
                <a:cs typeface="aakar"/>
              </a:rPr>
              <a:t> assign</a:t>
            </a:r>
            <a:r>
              <a:rPr sz="3600">
                <a:latin typeface="aakar"/>
                <a:cs typeface="aakar"/>
              </a:rPr>
              <a:t>ed</a:t>
            </a:r>
            <a:r>
              <a:rPr lang="en-US" sz="3600">
                <a:latin typeface="aakar"/>
                <a:cs typeface="aakar"/>
              </a:rPr>
              <a:t> to the dataset </a:t>
            </a:r>
            <a:r>
              <a:rPr sz="3600">
                <a:latin typeface="aakar"/>
                <a:cs typeface="aakar"/>
              </a:rPr>
              <a:t>against</a:t>
            </a:r>
            <a:r>
              <a:rPr lang="en-US" sz="3600">
                <a:latin typeface="aakar"/>
                <a:cs typeface="aakar"/>
              </a:rPr>
              <a:t> each row.</a:t>
            </a:r>
            <a:endParaRPr lang="en-US" sz="3600">
              <a:latin typeface="aakar"/>
              <a:cs typeface="aakar"/>
            </a:endParaRPr>
          </a:p>
          <a:p>
            <a:pPr>
              <a:lnSpc>
                <a:spcPct val="90000"/>
              </a:lnSpc>
              <a:defRPr/>
            </a:pPr>
            <a:r>
              <a:rPr sz="3600">
                <a:latin typeface="aakar"/>
                <a:cs typeface="aakar"/>
              </a:rPr>
              <a:t>as it is a</a:t>
            </a:r>
            <a:r>
              <a:rPr lang="en-US" sz="3600">
                <a:latin typeface="aakar"/>
                <a:cs typeface="aakar"/>
              </a:rPr>
              <a:t> space related problem so we must assign class based on car volume/size.</a:t>
            </a:r>
            <a:endParaRPr lang="en-US" sz="3600">
              <a:latin typeface="aakar"/>
              <a:cs typeface="aakar"/>
            </a:endParaRPr>
          </a:p>
          <a:p>
            <a:pPr>
              <a:lnSpc>
                <a:spcPct val="90000"/>
              </a:lnSpc>
              <a:defRPr/>
            </a:pPr>
            <a:r>
              <a:rPr lang="en-US" sz="3600">
                <a:latin typeface="aakar"/>
                <a:cs typeface="aakar"/>
              </a:rPr>
              <a:t>so ABC analysis was done based on carSize (car volume) column and each row got a class A,B or C,</a:t>
            </a:r>
            <a:endParaRPr lang="en-US" sz="3600">
              <a:latin typeface="aakar"/>
              <a:cs typeface="aakar"/>
            </a:endParaRPr>
          </a:p>
          <a:p>
            <a:pPr>
              <a:lnSpc>
                <a:spcPct val="90000"/>
              </a:lnSpc>
              <a:defRPr/>
            </a:pPr>
            <a:r>
              <a:rPr lang="en-US" sz="3600">
                <a:latin typeface="aakar"/>
                <a:cs typeface="aakar"/>
              </a:rPr>
              <a:t>for binary classification model only A and B class was assigned. </a:t>
            </a:r>
            <a:endParaRPr lang="en-US" sz="36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Feature Engineering</a:t>
            </a:r>
            <a:endParaRPr lang="en-US" sz="6000" b="1" u="sng">
              <a:latin typeface="aakar"/>
              <a:cs typeface="aakar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2240280"/>
            <a:ext cx="11520805" cy="4030980"/>
          </a:xfrm>
        </p:spPr>
        <p:txBody>
          <a:bodyPr/>
          <a:p>
            <a:pPr>
              <a:defRPr/>
            </a:pPr>
            <a:r>
              <a:rPr lang="en-US" sz="4000">
                <a:latin typeface="aakar"/>
                <a:cs typeface="aakar"/>
              </a:rPr>
              <a:t>Based on the correlation matrices</a:t>
            </a:r>
            <a:r>
              <a:rPr sz="4000">
                <a:latin typeface="aakar"/>
                <a:cs typeface="aakar"/>
              </a:rPr>
              <a:t>, </a:t>
            </a:r>
            <a:r>
              <a:rPr lang="en-US" sz="4000">
                <a:latin typeface="aakar"/>
                <a:cs typeface="aakar"/>
              </a:rPr>
              <a:t>5 features were selected which have correlation with carSize grater than 0.5 and less than 1.0</a:t>
            </a:r>
            <a:endParaRPr lang="en-US" sz="4000">
              <a:latin typeface="aakar"/>
              <a:cs typeface="aakar"/>
            </a:endParaRPr>
          </a:p>
          <a:p>
            <a:pPr>
              <a:defRPr/>
            </a:pPr>
            <a:endParaRPr lang="en-US" sz="4000">
              <a:latin typeface="aakar"/>
              <a:cs typeface="aakar"/>
            </a:endParaRPr>
          </a:p>
          <a:p>
            <a:pPr>
              <a:defRPr/>
            </a:pPr>
            <a:r>
              <a:rPr lang="en-US" sz="4000">
                <a:latin typeface="aakar"/>
                <a:cs typeface="aakar"/>
              </a:rPr>
              <a:t>then Class column was assigned as label column and that 5 columns as feature columns.</a:t>
            </a:r>
            <a:endParaRPr lang="en-US" sz="40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Model Performance Indicator</a:t>
            </a:r>
            <a:endParaRPr lang="en-US" sz="60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2240280"/>
            <a:ext cx="11521440" cy="6336665"/>
          </a:xfrm>
        </p:spPr>
        <p:txBody>
          <a:bodyPr/>
          <a:p>
            <a:pPr>
              <a:defRPr/>
            </a:pPr>
            <a:r>
              <a:rPr lang="en-US" sz="3600">
                <a:latin typeface="aakar"/>
                <a:cs typeface="aakar"/>
              </a:rPr>
              <a:t>Model Performance Indicators</a:t>
            </a:r>
            <a:endParaRPr lang="en-US" sz="3600">
              <a:latin typeface="aakar"/>
              <a:cs typeface="aakar"/>
            </a:endParaRPr>
          </a:p>
          <a:p>
            <a:pPr lvl="2">
              <a:defRPr/>
            </a:pPr>
            <a:endParaRPr lang="en-US" sz="3600">
              <a:latin typeface="aakar"/>
              <a:cs typeface="aakar"/>
            </a:endParaRPr>
          </a:p>
          <a:p>
            <a:pPr lvl="2">
              <a:defRPr/>
            </a:pPr>
            <a:r>
              <a:rPr lang="en-US" sz="3600">
                <a:latin typeface="aakar"/>
                <a:cs typeface="aakar"/>
              </a:rPr>
              <a:t>Accuracy</a:t>
            </a:r>
            <a:endParaRPr lang="en-US" sz="3600">
              <a:latin typeface="aakar"/>
              <a:cs typeface="aakar"/>
            </a:endParaRPr>
          </a:p>
          <a:p>
            <a:pPr lvl="2">
              <a:defRPr/>
            </a:pPr>
            <a:r>
              <a:rPr lang="en-US" sz="3600">
                <a:latin typeface="aakar"/>
                <a:cs typeface="aakar"/>
              </a:rPr>
              <a:t>Precision</a:t>
            </a:r>
            <a:endParaRPr lang="en-US" sz="3600">
              <a:latin typeface="aakar"/>
              <a:cs typeface="aakar"/>
            </a:endParaRPr>
          </a:p>
          <a:p>
            <a:pPr lvl="2">
              <a:defRPr/>
            </a:pPr>
            <a:r>
              <a:rPr lang="en-US" sz="3600">
                <a:latin typeface="aakar"/>
                <a:cs typeface="aakar"/>
              </a:rPr>
              <a:t>Recall</a:t>
            </a:r>
            <a:endParaRPr lang="en-US" sz="3600">
              <a:latin typeface="aakar"/>
              <a:cs typeface="aakar"/>
            </a:endParaRPr>
          </a:p>
        </p:txBody>
      </p:sp>
      <p:pic>
        <p:nvPicPr>
          <p:cNvPr id="6" name="Picture 3" descr="Screenshot from 2020-06-09 19-19-11" hidden="0"/>
          <p:cNvPicPr>
            <a:picLocks noChangeAspect="1"/>
          </p:cNvPicPr>
          <p:nvPr isPhoto="0" userDrawn="0"/>
        </p:nvPicPr>
        <p:blipFill>
          <a:blip r:embed="rId2"/>
          <a:srcRect l="20229" t="58493" r="11010" b="17994"/>
          <a:stretch/>
        </p:blipFill>
        <p:spPr bwMode="auto">
          <a:xfrm>
            <a:off x="4445" y="5789930"/>
            <a:ext cx="12792075" cy="245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5" hidden="0"/>
          <p:cNvSpPr>
            <a:spLocks noAdjustHandles="0" noChangeArrowheads="0"/>
          </p:cNvSpPr>
          <p:nvPr isPhoto="0" userDrawn="0"/>
        </p:nvSpPr>
        <p:spPr bwMode="auto">
          <a:xfrm>
            <a:off x="5687060" y="1200785"/>
            <a:ext cx="3098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endParaRPr lang="en-US"/>
          </a:p>
        </p:txBody>
      </p:sp>
      <p:sp>
        <p:nvSpPr>
          <p:cNvPr id="5" name="Text Box 6" hidden="0"/>
          <p:cNvSpPr>
            <a:spLocks noAdjustHandles="0" noChangeArrowheads="0"/>
          </p:cNvSpPr>
          <p:nvPr isPhoto="0" userDrawn="0"/>
        </p:nvSpPr>
        <p:spPr bwMode="auto">
          <a:xfrm>
            <a:off x="3588385" y="931545"/>
            <a:ext cx="56248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 sz="6000" b="1" u="sng">
                <a:latin typeface="aakar"/>
                <a:cs typeface="aakar"/>
              </a:rPr>
              <a:t>Model Algorithm</a:t>
            </a:r>
            <a:endParaRPr lang="en-US" sz="6000" b="1" u="sng">
              <a:latin typeface="aakar"/>
              <a:cs typeface="aakar"/>
            </a:endParaRPr>
          </a:p>
        </p:txBody>
      </p:sp>
      <p:sp>
        <p:nvSpPr>
          <p:cNvPr id="6" name="Text Box 7" hidden="0"/>
          <p:cNvSpPr>
            <a:spLocks noAdjustHandles="0" noChangeArrowheads="0"/>
          </p:cNvSpPr>
          <p:nvPr isPhoto="0" userDrawn="0"/>
        </p:nvSpPr>
        <p:spPr bwMode="auto">
          <a:xfrm>
            <a:off x="1695450" y="4215765"/>
            <a:ext cx="9410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en-US" sz="3600">
                <a:latin typeface="aakar"/>
                <a:cs typeface="aakar"/>
              </a:rPr>
              <a:t>Based on the Model Performance Indicators </a:t>
            </a:r>
            <a:endParaRPr lang="en-US" sz="3600">
              <a:latin typeface="aakar"/>
              <a:cs typeface="aakar"/>
            </a:endParaRPr>
          </a:p>
          <a:p>
            <a:pPr algn="just">
              <a:defRPr/>
            </a:pPr>
            <a:r>
              <a:rPr lang="en-US" sz="3600">
                <a:latin typeface="aakar"/>
                <a:cs typeface="aakar"/>
              </a:rPr>
              <a:t>DecisionTreeClassifier Algorithm should be selected as the Model Algorithm.</a:t>
            </a:r>
            <a:endParaRPr lang="en-US" sz="36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0080" y="2005965"/>
            <a:ext cx="11521440" cy="6336348"/>
          </a:xfrm>
        </p:spPr>
        <p:txBody>
          <a:bodyPr/>
          <a:lstStyle/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Data Set  </a:t>
            </a:r>
            <a:r>
              <a:rPr lang="en-US" sz="3200">
                <a:latin typeface="aakar"/>
                <a:cs typeface="aakar"/>
              </a:rPr>
              <a:t>https://www.kaggle.com/goyalshalini93/car-data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Use Case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Solution to the Use Case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Architectural Choice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Data Quality assessment, Data Pre-processing and Feature Engineering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Model Performance Indicator</a:t>
            </a:r>
            <a:endParaRPr lang="en-US" sz="4000">
              <a:latin typeface="aakar"/>
              <a:cs typeface="aakar"/>
            </a:endParaRPr>
          </a:p>
          <a:p>
            <a:pPr marL="914400" indent="-914400">
              <a:lnSpc>
                <a:spcPct val="104999"/>
              </a:lnSpc>
              <a:buAutoNum type="arabicPeriod"/>
              <a:defRPr/>
            </a:pPr>
            <a:r>
              <a:rPr lang="en-US" sz="4000">
                <a:latin typeface="aakar"/>
                <a:cs typeface="aakar"/>
              </a:rPr>
              <a:t>Model Algorithm</a:t>
            </a:r>
            <a:endParaRPr lang="en-US" sz="4000">
              <a:latin typeface="aakar"/>
              <a:cs typeface="aakar"/>
            </a:endParaRPr>
          </a:p>
        </p:txBody>
      </p:sp>
      <p:sp>
        <p:nvSpPr>
          <p:cNvPr id="5" name="Text Box 1" hidden="0"/>
          <p:cNvSpPr>
            <a:spLocks noAdjustHandles="0" noChangeArrowheads="0"/>
          </p:cNvSpPr>
          <p:nvPr isPhoto="0" userDrawn="0"/>
        </p:nvSpPr>
        <p:spPr bwMode="auto">
          <a:xfrm>
            <a:off x="1859915" y="599440"/>
            <a:ext cx="9081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6000" b="1" u="sng">
                <a:latin typeface="aakar"/>
                <a:ea typeface="DejaVu Sans"/>
                <a:cs typeface="aakar"/>
              </a:rPr>
              <a:t>Table of Content </a:t>
            </a:r>
            <a:endParaRPr lang="en-US" sz="6000" b="1" u="sng">
              <a:latin typeface="aakar"/>
              <a:ea typeface="DejaVu Sans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0715" y="344805"/>
            <a:ext cx="11521440" cy="1099820"/>
          </a:xfrm>
        </p:spPr>
        <p:txBody>
          <a:bodyPr/>
          <a:lstStyle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DataSet</a:t>
            </a:r>
            <a:endParaRPr lang="en-US" sz="6000" b="1" u="sng">
              <a:latin typeface="aakar"/>
              <a:cs typeface="aakar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40080" y="1781810"/>
            <a:ext cx="11520805" cy="7097395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aakar"/>
                <a:cs typeface="aakar"/>
              </a:rPr>
              <a:t>DataSet Shape:</a:t>
            </a:r>
            <a:endParaRPr lang="en-US" sz="4000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r>
              <a:rPr lang="en-US" sz="4000">
                <a:latin typeface="aakar"/>
                <a:cs typeface="aakar"/>
              </a:rPr>
              <a:t>	column    - 26</a:t>
            </a:r>
            <a:endParaRPr lang="en-US" sz="4000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r>
              <a:rPr lang="en-US" sz="4000">
                <a:latin typeface="aakar"/>
                <a:cs typeface="aakar"/>
              </a:rPr>
              <a:t>	row       - 203</a:t>
            </a:r>
            <a:endParaRPr lang="en-US" sz="4000">
              <a:latin typeface="aakar"/>
              <a:cs typeface="aakar"/>
            </a:endParaRPr>
          </a:p>
          <a:p>
            <a:pPr>
              <a:defRPr/>
            </a:pPr>
            <a:r>
              <a:rPr lang="en-US" sz="4000">
                <a:latin typeface="aakar"/>
                <a:cs typeface="aakar"/>
              </a:rPr>
              <a:t>Data types:</a:t>
            </a:r>
            <a:endParaRPr lang="en-US" sz="4000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r>
              <a:rPr lang="en-US" sz="4000">
                <a:latin typeface="aakar"/>
                <a:cs typeface="aakar"/>
              </a:rPr>
              <a:t>	float64 - 8,  int64 - 8,  object - 10</a:t>
            </a:r>
            <a:endParaRPr lang="en-US" sz="4000">
              <a:latin typeface="aakar"/>
              <a:cs typeface="aakar"/>
            </a:endParaRPr>
          </a:p>
          <a:p>
            <a:pPr>
              <a:defRPr/>
            </a:pPr>
            <a:endParaRPr lang="en-US" sz="4000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r>
              <a:rPr lang="en-US" sz="4000">
                <a:latin typeface="aakar"/>
                <a:cs typeface="aakar"/>
              </a:rPr>
              <a:t>	</a:t>
            </a:r>
            <a:endParaRPr lang="en-US" sz="4000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 sz="4000">
              <a:latin typeface="aakar"/>
              <a:cs typeface="aakar"/>
            </a:endParaRPr>
          </a:p>
          <a:p>
            <a:pPr marL="754379" lvl="0" indent="-57150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182880" lvl="0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endParaRPr lang="en-US">
              <a:latin typeface="aakar"/>
              <a:cs typeface="aakar"/>
            </a:endParaRPr>
          </a:p>
          <a:p>
            <a:pPr marL="640080" lvl="1" indent="0">
              <a:buNone/>
              <a:defRPr/>
            </a:pPr>
            <a:endParaRPr lang="en-US">
              <a:latin typeface="aakar"/>
              <a:cs typeface="aakar"/>
            </a:endParaRPr>
          </a:p>
        </p:txBody>
      </p:sp>
      <p:sp>
        <p:nvSpPr>
          <p:cNvPr id="6" name="Text Box 3" hidden="0"/>
          <p:cNvSpPr>
            <a:spLocks noAdjustHandles="0" noChangeArrowheads="0"/>
          </p:cNvSpPr>
          <p:nvPr isPhoto="0" userDrawn="0"/>
        </p:nvSpPr>
        <p:spPr bwMode="auto">
          <a:xfrm>
            <a:off x="640080" y="5520055"/>
            <a:ext cx="24250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4000" u="sng">
                <a:latin typeface="aakar"/>
                <a:ea typeface="DejaVu Sans"/>
                <a:cs typeface="aakar"/>
              </a:rPr>
              <a:t>data.head()</a:t>
            </a:r>
            <a:endParaRPr lang="en-US" sz="4000" u="sng">
              <a:latin typeface="aakar"/>
              <a:ea typeface="DejaVu Sans"/>
              <a:cs typeface="aakar"/>
            </a:endParaRPr>
          </a:p>
        </p:txBody>
      </p:sp>
      <p:pic>
        <p:nvPicPr>
          <p:cNvPr id="7" name="Picture 6" descr="Screenshot from 2020-06-08 20-23-40" hidden="0"/>
          <p:cNvPicPr>
            <a:picLocks noChangeAspect="1"/>
          </p:cNvPicPr>
          <p:nvPr isPhoto="0" userDrawn="0"/>
        </p:nvPicPr>
        <p:blipFill>
          <a:blip r:embed="rId2"/>
          <a:srcRect l="18617" t="41145" r="10826" b="21887"/>
          <a:stretch/>
        </p:blipFill>
        <p:spPr bwMode="auto">
          <a:xfrm>
            <a:off x="1362710" y="6226810"/>
            <a:ext cx="10074910" cy="296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0080" y="84455"/>
            <a:ext cx="11521440" cy="1120140"/>
          </a:xfrm>
        </p:spPr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Features </a:t>
            </a:r>
            <a:endParaRPr lang="en-US" sz="6000" b="1" u="sng">
              <a:latin typeface="aakar"/>
              <a:cs typeface="aakar"/>
            </a:endParaRPr>
          </a:p>
        </p:txBody>
      </p:sp>
      <p:sp>
        <p:nvSpPr>
          <p:cNvPr id="5" name="Text Box 5" hidden="0"/>
          <p:cNvSpPr>
            <a:spLocks noAdjustHandles="0" noChangeArrowheads="0"/>
          </p:cNvSpPr>
          <p:nvPr isPhoto="0" userDrawn="0"/>
        </p:nvSpPr>
        <p:spPr bwMode="auto">
          <a:xfrm>
            <a:off x="640080" y="1204595"/>
            <a:ext cx="22872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 sz="4000">
                <a:latin typeface="aakar"/>
                <a:ea typeface="DejaVu Sans"/>
                <a:cs typeface="aakar"/>
              </a:rPr>
              <a:t>data.info()</a:t>
            </a:r>
            <a:endParaRPr lang="en-US" sz="4000">
              <a:latin typeface="aakar"/>
              <a:ea typeface="DejaVu Sans"/>
              <a:cs typeface="aakar"/>
            </a:endParaRPr>
          </a:p>
        </p:txBody>
      </p:sp>
      <p:pic>
        <p:nvPicPr>
          <p:cNvPr id="6" name="Picture 7" descr="Screenshot from 2020-06-08 20-18-59" hidden="0"/>
          <p:cNvPicPr>
            <a:picLocks noChangeAspect="1"/>
          </p:cNvPicPr>
          <p:nvPr isPhoto="0" userDrawn="0"/>
        </p:nvPicPr>
        <p:blipFill>
          <a:blip r:embed="rId2"/>
          <a:srcRect l="18770" t="27824" r="43258" b="0"/>
          <a:stretch/>
        </p:blipFill>
        <p:spPr bwMode="auto">
          <a:xfrm>
            <a:off x="5013960" y="1204595"/>
            <a:ext cx="7426325" cy="7936230"/>
          </a:xfrm>
          <a:prstGeom prst="rect">
            <a:avLst/>
          </a:prstGeom>
        </p:spPr>
      </p:pic>
      <p:sp>
        <p:nvSpPr>
          <p:cNvPr id="7" name="Text Box 8" hidden="0"/>
          <p:cNvSpPr>
            <a:spLocks noAdjustHandles="0" noChangeArrowheads="0"/>
          </p:cNvSpPr>
          <p:nvPr isPhoto="0" userDrawn="0"/>
        </p:nvSpPr>
        <p:spPr bwMode="auto">
          <a:xfrm>
            <a:off x="303530" y="4866640"/>
            <a:ext cx="495744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defRPr/>
            </a:pPr>
            <a:r>
              <a:rPr lang="en-US">
                <a:latin typeface="aakar"/>
                <a:cs typeface="aakar"/>
              </a:rPr>
              <a:t>#cars volume assign</a:t>
            </a:r>
            <a:r>
              <a:rPr lang="en-US">
                <a:latin typeface="aakar"/>
                <a:cs typeface="aakar"/>
              </a:rPr>
              <a:t>ed</a:t>
            </a:r>
            <a:r>
              <a:rPr lang="en-US">
                <a:latin typeface="aakar"/>
                <a:cs typeface="aakar"/>
              </a:rPr>
              <a:t> in carSize column</a:t>
            </a:r>
            <a:r>
              <a:rPr lang="en-US">
                <a:latin typeface="aakar"/>
                <a:cs typeface="aakar"/>
              </a:rPr>
              <a:t>:</a:t>
            </a:r>
            <a:endParaRPr lang="en-US">
              <a:latin typeface="aakar"/>
              <a:cs typeface="aakar"/>
            </a:endParaRP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df[</a:t>
            </a:r>
            <a:r>
              <a:rPr lang="en-US">
                <a:solidFill>
                  <a:schemeClr val="accent6"/>
                </a:solidFill>
                <a:latin typeface="aakar"/>
                <a:cs typeface="aakar"/>
              </a:rPr>
              <a:t>'carSize'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] = df[</a:t>
            </a:r>
            <a:r>
              <a:rPr lang="en-US">
                <a:solidFill>
                  <a:schemeClr val="accent1"/>
                </a:solidFill>
                <a:latin typeface="aakar"/>
                <a:cs typeface="aakar"/>
              </a:rPr>
              <a:t>'carlength'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] </a:t>
            </a:r>
            <a:endParaRPr lang="en-US">
              <a:solidFill>
                <a:schemeClr val="tx1"/>
              </a:solidFill>
              <a:latin typeface="aakar"/>
              <a:cs typeface="aakar"/>
            </a:endParaRP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      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* 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df[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aakar"/>
                <a:cs typeface="aakar"/>
              </a:rPr>
              <a:t>'carwidth'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] </a:t>
            </a:r>
            <a:endParaRPr lang="en-US">
              <a:solidFill>
                <a:schemeClr val="tx1"/>
              </a:solidFill>
              <a:latin typeface="aakar"/>
              <a:cs typeface="aakar"/>
            </a:endParaRP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* 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df[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aakar"/>
                <a:cs typeface="aakar"/>
              </a:rPr>
              <a:t>'carheight'</a:t>
            </a:r>
            <a:r>
              <a:rPr lang="en-US">
                <a:solidFill>
                  <a:schemeClr val="tx1"/>
                </a:solidFill>
                <a:latin typeface="aakar"/>
                <a:cs typeface="aakar"/>
              </a:rPr>
              <a:t>] </a:t>
            </a:r>
            <a:endParaRPr lang="en-US">
              <a:solidFill>
                <a:schemeClr val="tx1"/>
              </a:solidFill>
              <a:latin typeface="aakar"/>
              <a:cs typeface="aakar"/>
            </a:endParaRPr>
          </a:p>
        </p:txBody>
      </p:sp>
      <p:sp>
        <p:nvSpPr>
          <p:cNvPr id="8" name="Text Box 9" hidden="0"/>
          <p:cNvSpPr>
            <a:spLocks noAdjustHandles="0" noChangeArrowheads="0"/>
          </p:cNvSpPr>
          <p:nvPr isPhoto="0" userDrawn="0"/>
        </p:nvSpPr>
        <p:spPr bwMode="auto">
          <a:xfrm>
            <a:off x="640080" y="2501264"/>
            <a:ext cx="3614034" cy="1615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>
                <a:latin typeface="aakar"/>
                <a:cs typeface="aakar"/>
              </a:rPr>
              <a:t>as data will be labeled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based on the car volume.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that's why calculating the </a:t>
            </a:r>
            <a:endParaRPr lang="en-US">
              <a:latin typeface="aakar"/>
              <a:cs typeface="aakar"/>
            </a:endParaRPr>
          </a:p>
          <a:p>
            <a:pPr>
              <a:defRPr/>
            </a:pPr>
            <a:r>
              <a:rPr lang="en-US">
                <a:latin typeface="aakar"/>
                <a:cs typeface="aakar"/>
              </a:rPr>
              <a:t>car volume.</a:t>
            </a:r>
            <a:endParaRPr lang="en-US">
              <a:latin typeface="aakar"/>
              <a:cs typeface="aakar"/>
            </a:endParaRPr>
          </a:p>
        </p:txBody>
      </p:sp>
      <p:cxnSp>
        <p:nvCxnSpPr>
          <p:cNvPr id="9" name="Elbow Connector 10" hidden="0"/>
          <p:cNvCxnSpPr>
            <a:cxnSpLocks/>
          </p:cNvCxnSpPr>
          <p:nvPr isPhoto="0" userDrawn="0"/>
        </p:nvCxnSpPr>
        <p:spPr bwMode="auto">
          <a:xfrm>
            <a:off x="1219200" y="6172200"/>
            <a:ext cx="4343400" cy="2209800"/>
          </a:xfrm>
          <a:prstGeom prst="bentConnector3">
            <a:avLst>
              <a:gd name="adj1" fmla="val 146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62000" y="3557905"/>
            <a:ext cx="11277600" cy="4724399"/>
          </a:xfrm>
          <a:prstGeom prst="rect">
            <a:avLst/>
          </a:prstGeom>
        </p:spPr>
      </p:pic>
      <p:sp>
        <p:nvSpPr>
          <p:cNvPr id="5" name="Text Box 7" hidden="0"/>
          <p:cNvSpPr>
            <a:spLocks noAdjustHandles="0" noChangeArrowheads="0"/>
          </p:cNvSpPr>
          <p:nvPr isPhoto="0" userDrawn="0"/>
        </p:nvSpPr>
        <p:spPr bwMode="auto">
          <a:xfrm>
            <a:off x="3370579" y="2520950"/>
            <a:ext cx="6060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 sz="4000">
                <a:latin typeface="aakar"/>
                <a:cs typeface="aakar"/>
              </a:rPr>
              <a:t>Cars Volume/Size Column </a:t>
            </a:r>
            <a:endParaRPr lang="en-US" sz="4000">
              <a:latin typeface="aakar"/>
              <a:cs typeface="aakar"/>
            </a:endParaRPr>
          </a:p>
        </p:txBody>
      </p:sp>
      <p:sp>
        <p:nvSpPr>
          <p:cNvPr id="6" name="Text Box 8" hidden="0"/>
          <p:cNvSpPr>
            <a:spLocks noAdjustHandles="0" noChangeArrowheads="0"/>
          </p:cNvSpPr>
          <p:nvPr isPhoto="0" userDrawn="0"/>
        </p:nvSpPr>
        <p:spPr bwMode="auto">
          <a:xfrm>
            <a:off x="4409758" y="597535"/>
            <a:ext cx="41681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 sz="6000" b="1" u="sng">
                <a:latin typeface="aakar"/>
                <a:cs typeface="aakar"/>
              </a:rPr>
              <a:t>Visualization</a:t>
            </a:r>
            <a:endParaRPr lang="en-US" sz="6000" b="1" u="sng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5" hidden="0"/>
          <p:cNvSpPr>
            <a:spLocks noAdjustHandles="0" noChangeArrowheads="0"/>
          </p:cNvSpPr>
          <p:nvPr isPhoto="0" userDrawn="0"/>
        </p:nvSpPr>
        <p:spPr bwMode="auto">
          <a:xfrm>
            <a:off x="3684588" y="596265"/>
            <a:ext cx="54324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 sz="4000" u="sng">
                <a:latin typeface="aakar"/>
                <a:cs typeface="aakar"/>
              </a:rPr>
              <a:t>carSize vs other features</a:t>
            </a:r>
            <a:endParaRPr lang="en-US" sz="4000" u="sng">
              <a:latin typeface="aakar"/>
              <a:cs typeface="aakar"/>
            </a:endParaRPr>
          </a:p>
        </p:txBody>
      </p:sp>
      <p:pic>
        <p:nvPicPr>
          <p:cNvPr id="5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75665" y="5502275"/>
            <a:ext cx="11048365" cy="3321050"/>
          </a:xfrm>
          <a:prstGeom prst="rect">
            <a:avLst/>
          </a:prstGeom>
        </p:spPr>
      </p:pic>
      <p:pic>
        <p:nvPicPr>
          <p:cNvPr id="6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75665" y="1334770"/>
            <a:ext cx="11049635" cy="36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02920" y="1266190"/>
            <a:ext cx="11793855" cy="3940175"/>
          </a:xfrm>
          <a:prstGeom prst="rect">
            <a:avLst/>
          </a:prstGeom>
        </p:spPr>
      </p:pic>
      <p:pic>
        <p:nvPicPr>
          <p:cNvPr id="5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03555" y="5360035"/>
            <a:ext cx="11793220" cy="3940175"/>
          </a:xfrm>
          <a:prstGeom prst="rect">
            <a:avLst/>
          </a:prstGeom>
        </p:spPr>
      </p:pic>
      <p:sp>
        <p:nvSpPr>
          <p:cNvPr id="6" name="Text Box 6" hidden="0"/>
          <p:cNvSpPr>
            <a:spLocks noAdjustHandles="0" noChangeArrowheads="0"/>
          </p:cNvSpPr>
          <p:nvPr isPhoto="0" userDrawn="0"/>
        </p:nvSpPr>
        <p:spPr bwMode="auto">
          <a:xfrm>
            <a:off x="3683318" y="379095"/>
            <a:ext cx="543242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defRPr/>
            </a:pPr>
            <a:r>
              <a:rPr lang="en-US" sz="4000" u="sng">
                <a:latin typeface="aakar"/>
                <a:cs typeface="aakar"/>
              </a:rPr>
              <a:t>carSize vs other features</a:t>
            </a:r>
            <a:endParaRPr lang="en-US" sz="40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95930" y="1132840"/>
            <a:ext cx="9741535" cy="8307705"/>
          </a:xfrm>
          <a:prstGeom prst="rect">
            <a:avLst/>
          </a:prstGeom>
        </p:spPr>
      </p:pic>
      <p:sp>
        <p:nvSpPr>
          <p:cNvPr id="5" name="Text Box 5" hidden="0"/>
          <p:cNvSpPr>
            <a:spLocks noAdjustHandles="0" noChangeArrowheads="0"/>
          </p:cNvSpPr>
          <p:nvPr isPhoto="0" userDrawn="0"/>
        </p:nvSpPr>
        <p:spPr bwMode="auto">
          <a:xfrm>
            <a:off x="189230" y="3369945"/>
            <a:ext cx="21018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/>
              <a:buChar char="•"/>
              <a:defRPr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wheelbase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algn="l">
              <a:defRPr/>
            </a:pP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curbweight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algn="l">
              <a:defRPr/>
            </a:pP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enginesize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algn="l">
              <a:defRPr/>
            </a:pP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boreratio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algn="l">
              <a:defRPr/>
            </a:pP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price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</p:txBody>
      </p:sp>
      <p:sp>
        <p:nvSpPr>
          <p:cNvPr id="6" name="Text Box 6" hidden="0"/>
          <p:cNvSpPr>
            <a:spLocks noAdjustHandles="0" noChangeArrowheads="0"/>
          </p:cNvSpPr>
          <p:nvPr isPhoto="0" userDrawn="0"/>
        </p:nvSpPr>
        <p:spPr bwMode="auto">
          <a:xfrm>
            <a:off x="189230" y="1642745"/>
            <a:ext cx="1961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000">
                <a:latin typeface="aakar"/>
                <a:cs typeface="aakar"/>
              </a:rPr>
              <a:t>highly correlated </a:t>
            </a:r>
            <a:endParaRPr lang="en-US" sz="2000">
              <a:latin typeface="aakar"/>
              <a:cs typeface="aakar"/>
            </a:endParaRPr>
          </a:p>
          <a:p>
            <a:pPr>
              <a:defRPr/>
            </a:pPr>
            <a:r>
              <a:rPr lang="en-US" sz="2000">
                <a:latin typeface="aakar"/>
                <a:cs typeface="aakar"/>
              </a:rPr>
              <a:t>features </a:t>
            </a:r>
            <a:endParaRPr lang="en-US" sz="2000">
              <a:latin typeface="aakar"/>
              <a:cs typeface="aakar"/>
            </a:endParaRPr>
          </a:p>
          <a:p>
            <a:pPr>
              <a:defRPr/>
            </a:pPr>
            <a:r>
              <a:rPr lang="en-US" sz="2000">
                <a:latin typeface="aakar"/>
                <a:cs typeface="aakar"/>
              </a:rPr>
              <a:t>1 &gt; x &gt;=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aakar"/>
                <a:cs typeface="aakar"/>
              </a:rPr>
              <a:t>0.5</a:t>
            </a:r>
            <a:endParaRPr lang="en-US" sz="2000">
              <a:solidFill>
                <a:schemeClr val="tx2">
                  <a:lumMod val="75000"/>
                </a:schemeClr>
              </a:solidFill>
              <a:latin typeface="aakar"/>
              <a:cs typeface="aakar"/>
            </a:endParaRPr>
          </a:p>
        </p:txBody>
      </p:sp>
      <p:cxnSp>
        <p:nvCxnSpPr>
          <p:cNvPr id="7" name="Elbow Connector 8" hidden="0"/>
          <p:cNvCxnSpPr>
            <a:cxnSpLocks/>
          </p:cNvCxnSpPr>
          <p:nvPr isPhoto="0" userDrawn="0"/>
        </p:nvCxnSpPr>
        <p:spPr bwMode="auto">
          <a:xfrm rot="5400000" flipV="1">
            <a:off x="647700" y="6667500"/>
            <a:ext cx="2819400" cy="2132965"/>
          </a:xfrm>
          <a:prstGeom prst="bentConnector3">
            <a:avLst>
              <a:gd name="adj1" fmla="val 100056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 Box 11" hidden="0"/>
          <p:cNvSpPr>
            <a:spLocks noAdjustHandles="0" noChangeArrowheads="0"/>
          </p:cNvSpPr>
          <p:nvPr isPhoto="0" userDrawn="0"/>
        </p:nvSpPr>
        <p:spPr bwMode="auto">
          <a:xfrm>
            <a:off x="4295140" y="239395"/>
            <a:ext cx="42113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 sz="4000" u="sng">
                <a:latin typeface="aakar"/>
                <a:cs typeface="aakar"/>
              </a:rPr>
              <a:t>Correlation Matrics</a:t>
            </a:r>
            <a:endParaRPr lang="en-US" sz="4000" u="sng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en-US" sz="6000" b="1" u="sng">
                <a:latin typeface="aakar"/>
                <a:cs typeface="aakar"/>
              </a:rPr>
              <a:t>Use Case</a:t>
            </a:r>
            <a:endParaRPr lang="en-US" sz="60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/>
        <p:txBody>
          <a:bodyPr/>
          <a:p>
            <a:pPr>
              <a:defRPr/>
            </a:pPr>
            <a:r>
              <a:rPr lang="en-US" sz="4000">
                <a:latin typeface="aakar"/>
                <a:cs typeface="aakar"/>
              </a:rPr>
              <a:t>in th</a:t>
            </a:r>
            <a:r>
              <a:rPr sz="4000">
                <a:latin typeface="aakar"/>
                <a:cs typeface="aakar"/>
              </a:rPr>
              <a:t>i</a:t>
            </a:r>
            <a:r>
              <a:rPr lang="en-US" sz="4000">
                <a:latin typeface="aakar"/>
                <a:cs typeface="aakar"/>
              </a:rPr>
              <a:t>s project a car dataset is used with many car’s features</a:t>
            </a:r>
            <a:endParaRPr lang="en-US" sz="4000">
              <a:latin typeface="aakar"/>
              <a:cs typeface="aakar"/>
            </a:endParaRPr>
          </a:p>
          <a:p>
            <a:pPr>
              <a:defRPr/>
            </a:pPr>
            <a:r>
              <a:rPr lang="en-US" sz="4000">
                <a:latin typeface="aakar"/>
                <a:cs typeface="aakar"/>
              </a:rPr>
              <a:t>in a car inventory or car showroom cars can be arranged in any manner.</a:t>
            </a:r>
            <a:endParaRPr lang="en-US" sz="4000">
              <a:latin typeface="aakar"/>
              <a:cs typeface="aakar"/>
            </a:endParaRPr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p>
            <a:pPr>
              <a:defRPr/>
            </a:pPr>
            <a:r>
              <a:rPr lang="en-US" sz="4000">
                <a:latin typeface="aakar"/>
                <a:cs typeface="aakar"/>
              </a:rPr>
              <a:t>if the cars are arranged in a random way or without any analysis then it wil</a:t>
            </a:r>
            <a:r>
              <a:rPr sz="4000">
                <a:latin typeface="aakar"/>
                <a:cs typeface="aakar"/>
              </a:rPr>
              <a:t>l be</a:t>
            </a:r>
            <a:r>
              <a:rPr lang="en-US" sz="4000">
                <a:latin typeface="aakar"/>
                <a:cs typeface="aakar"/>
              </a:rPr>
              <a:t> inefficient inventory arrangement and very messy.</a:t>
            </a:r>
            <a:endParaRPr lang="en-US" sz="4000">
              <a:latin typeface="aakar"/>
              <a:cs typeface="aak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ONLYOFFICE/5.5.1.78</Application>
  <DocSecurity>0</DocSecurity>
  <PresentationFormat>A3 Paper (297x420 mm)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Fazlur Rahman</dc:creator>
  <cp:keywords/>
  <dc:description/>
  <dc:identifier/>
  <dc:language/>
  <cp:lastModifiedBy/>
  <cp:revision>27</cp:revision>
  <dcterms:created xsi:type="dcterms:W3CDTF">2020-06-09T16:07:40Z</dcterms:created>
  <dcterms:modified xsi:type="dcterms:W3CDTF">2020-06-09T16:12:26Z</dcterms:modified>
  <cp:category/>
  <cp:contentStatus/>
  <cp:version/>
</cp:coreProperties>
</file>