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4" r:id="rId5"/>
    <p:sldId id="265" r:id="rId6"/>
    <p:sldId id="267" r:id="rId7"/>
    <p:sldId id="269" r:id="rId8"/>
    <p:sldId id="283" r:id="rId9"/>
    <p:sldId id="282" r:id="rId10"/>
    <p:sldId id="277" r:id="rId11"/>
    <p:sldId id="278" r:id="rId12"/>
    <p:sldId id="279" r:id="rId13"/>
    <p:sldId id="28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3074B3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D7C89-256E-4B65-8FD6-7C182ACA4755}" v="2" dt="2022-11-16T01:14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876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EDE42-7367-4354-B109-9D62F766E0E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61D44B8-B3BB-4AB2-9311-8D8EF7E76927}">
      <dgm:prSet phldrT="[Text]" custT="1"/>
      <dgm:spPr/>
      <dgm:t>
        <a:bodyPr/>
        <a:lstStyle/>
        <a:p>
          <a:r>
            <a:rPr lang="en-US" sz="20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Hyperkvasir</a:t>
          </a: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Training Dataset </a:t>
          </a:r>
        </a:p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(1000 images)</a:t>
          </a:r>
        </a:p>
      </dgm:t>
    </dgm:pt>
    <dgm:pt modelId="{DE0E32E4-E941-446C-8675-B78D2D9DAB28}" type="parTrans" cxnId="{C8EF0BAA-824E-4787-9398-3ECB3188BE02}">
      <dgm:prSet/>
      <dgm:spPr/>
      <dgm:t>
        <a:bodyPr/>
        <a:lstStyle/>
        <a:p>
          <a:endParaRPr lang="en-US"/>
        </a:p>
      </dgm:t>
    </dgm:pt>
    <dgm:pt modelId="{DFCF23E3-5F8D-44D0-9F3D-93F583CF0A93}" type="sibTrans" cxnId="{C8EF0BAA-824E-4787-9398-3ECB3188BE02}">
      <dgm:prSet/>
      <dgm:spPr/>
      <dgm:t>
        <a:bodyPr/>
        <a:lstStyle/>
        <a:p>
          <a:endParaRPr lang="en-US"/>
        </a:p>
      </dgm:t>
    </dgm:pt>
    <dgm:pt modelId="{22B90876-D31B-4979-9E1E-1A838F7D69B7}">
      <dgm:prSet phldrT="[Text]" custT="1"/>
      <dgm:spPr/>
      <dgm:t>
        <a:bodyPr/>
        <a:lstStyle/>
        <a:p>
          <a:r>
            <a:rPr lang="en-US" sz="1900" dirty="0"/>
            <a:t>900 Training Images</a:t>
          </a:r>
          <a:endParaRPr lang="en-US" sz="1800" dirty="0"/>
        </a:p>
      </dgm:t>
    </dgm:pt>
    <dgm:pt modelId="{9E493781-DA4D-4182-8591-A4B1942300AD}" type="parTrans" cxnId="{F8313243-B60C-4FA7-8957-26DE6DFABDF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FC33130-CAC1-4D43-89B8-41DCF8D2F8FD}" type="sibTrans" cxnId="{F8313243-B60C-4FA7-8957-26DE6DFABDFD}">
      <dgm:prSet/>
      <dgm:spPr/>
      <dgm:t>
        <a:bodyPr/>
        <a:lstStyle/>
        <a:p>
          <a:endParaRPr lang="en-US"/>
        </a:p>
      </dgm:t>
    </dgm:pt>
    <dgm:pt modelId="{F4AF3769-3FB9-41F6-8C03-29082605FDE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900" dirty="0"/>
            <a:t>100 V</a:t>
          </a:r>
          <a:r>
            <a:rPr lang="en-US" sz="1800" dirty="0"/>
            <a:t>alidation Image</a:t>
          </a:r>
        </a:p>
      </dgm:t>
    </dgm:pt>
    <dgm:pt modelId="{87B62668-BACC-4DA2-8141-FBB7C548AB99}" type="parTrans" cxnId="{5C6CBEB4-F756-4305-9C18-03ECC05A132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F4FC22A-40F1-45A2-B2E6-820C987BE4F9}" type="sibTrans" cxnId="{5C6CBEB4-F756-4305-9C18-03ECC05A132B}">
      <dgm:prSet/>
      <dgm:spPr/>
      <dgm:t>
        <a:bodyPr/>
        <a:lstStyle/>
        <a:p>
          <a:endParaRPr lang="en-US"/>
        </a:p>
      </dgm:t>
    </dgm:pt>
    <dgm:pt modelId="{684F38CD-10B5-4283-B55B-237499129604}" type="pres">
      <dgm:prSet presAssocID="{739EDE42-7367-4354-B109-9D62F766E0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B2CD63-956A-4A6F-92D4-2C1595F521A7}" type="pres">
      <dgm:prSet presAssocID="{161D44B8-B3BB-4AB2-9311-8D8EF7E76927}" presName="root" presStyleCnt="0"/>
      <dgm:spPr/>
    </dgm:pt>
    <dgm:pt modelId="{DC2CB726-4198-4B2B-8796-31B20954C49B}" type="pres">
      <dgm:prSet presAssocID="{161D44B8-B3BB-4AB2-9311-8D8EF7E76927}" presName="rootComposite" presStyleCnt="0"/>
      <dgm:spPr/>
    </dgm:pt>
    <dgm:pt modelId="{35652AF3-F5E7-4FC4-9F07-FB562ED594FF}" type="pres">
      <dgm:prSet presAssocID="{161D44B8-B3BB-4AB2-9311-8D8EF7E76927}" presName="rootText" presStyleLbl="node1" presStyleIdx="0" presStyleCnt="1" custScaleX="134557" custScaleY="135702"/>
      <dgm:spPr/>
      <dgm:t>
        <a:bodyPr/>
        <a:lstStyle/>
        <a:p>
          <a:endParaRPr lang="en-US"/>
        </a:p>
      </dgm:t>
    </dgm:pt>
    <dgm:pt modelId="{BED7DBFA-30D6-4FAE-80E7-AFB4F725B6C0}" type="pres">
      <dgm:prSet presAssocID="{161D44B8-B3BB-4AB2-9311-8D8EF7E76927}" presName="rootConnector" presStyleLbl="node1" presStyleIdx="0" presStyleCnt="1"/>
      <dgm:spPr/>
      <dgm:t>
        <a:bodyPr/>
        <a:lstStyle/>
        <a:p>
          <a:endParaRPr lang="en-US"/>
        </a:p>
      </dgm:t>
    </dgm:pt>
    <dgm:pt modelId="{A8EE9BF5-D051-437B-AAF5-ED0175573A1F}" type="pres">
      <dgm:prSet presAssocID="{161D44B8-B3BB-4AB2-9311-8D8EF7E76927}" presName="childShape" presStyleCnt="0"/>
      <dgm:spPr/>
    </dgm:pt>
    <dgm:pt modelId="{89110151-4559-4020-A0DE-48875BCF77D3}" type="pres">
      <dgm:prSet presAssocID="{9E493781-DA4D-4182-8591-A4B1942300AD}" presName="Name13" presStyleLbl="parChTrans1D2" presStyleIdx="0" presStyleCnt="2"/>
      <dgm:spPr/>
      <dgm:t>
        <a:bodyPr/>
        <a:lstStyle/>
        <a:p>
          <a:endParaRPr lang="en-US"/>
        </a:p>
      </dgm:t>
    </dgm:pt>
    <dgm:pt modelId="{DCA978C1-1E0D-423E-BF92-367FD7E1D2EC}" type="pres">
      <dgm:prSet presAssocID="{22B90876-D31B-4979-9E1E-1A838F7D69B7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2122E-9616-4CDC-914F-6D217824CBB1}" type="pres">
      <dgm:prSet presAssocID="{87B62668-BACC-4DA2-8141-FBB7C548AB9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37D126F5-651F-4489-ABF8-9E7EECBC4615}" type="pres">
      <dgm:prSet presAssocID="{F4AF3769-3FB9-41F6-8C03-29082605FDE7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1815A-A163-4CB4-9019-1F02D9982C78}" type="presOf" srcId="{F4AF3769-3FB9-41F6-8C03-29082605FDE7}" destId="{37D126F5-651F-4489-ABF8-9E7EECBC4615}" srcOrd="0" destOrd="0" presId="urn:microsoft.com/office/officeart/2005/8/layout/hierarchy3"/>
    <dgm:cxn modelId="{3F1517D2-C86D-48B5-9BD2-6B5526F99FB9}" type="presOf" srcId="{87B62668-BACC-4DA2-8141-FBB7C548AB99}" destId="{D4F2122E-9616-4CDC-914F-6D217824CBB1}" srcOrd="0" destOrd="0" presId="urn:microsoft.com/office/officeart/2005/8/layout/hierarchy3"/>
    <dgm:cxn modelId="{738E0A1F-F389-4E16-9048-5D712EAD5529}" type="presOf" srcId="{9E493781-DA4D-4182-8591-A4B1942300AD}" destId="{89110151-4559-4020-A0DE-48875BCF77D3}" srcOrd="0" destOrd="0" presId="urn:microsoft.com/office/officeart/2005/8/layout/hierarchy3"/>
    <dgm:cxn modelId="{7DCE6B32-C468-42B7-B056-47D3E7990958}" type="presOf" srcId="{161D44B8-B3BB-4AB2-9311-8D8EF7E76927}" destId="{BED7DBFA-30D6-4FAE-80E7-AFB4F725B6C0}" srcOrd="1" destOrd="0" presId="urn:microsoft.com/office/officeart/2005/8/layout/hierarchy3"/>
    <dgm:cxn modelId="{5C6CBEB4-F756-4305-9C18-03ECC05A132B}" srcId="{161D44B8-B3BB-4AB2-9311-8D8EF7E76927}" destId="{F4AF3769-3FB9-41F6-8C03-29082605FDE7}" srcOrd="1" destOrd="0" parTransId="{87B62668-BACC-4DA2-8141-FBB7C548AB99}" sibTransId="{FF4FC22A-40F1-45A2-B2E6-820C987BE4F9}"/>
    <dgm:cxn modelId="{093E38A6-4619-4A0B-BB52-FE069F6DA2D8}" type="presOf" srcId="{739EDE42-7367-4354-B109-9D62F766E0E2}" destId="{684F38CD-10B5-4283-B55B-237499129604}" srcOrd="0" destOrd="0" presId="urn:microsoft.com/office/officeart/2005/8/layout/hierarchy3"/>
    <dgm:cxn modelId="{C8EF0BAA-824E-4787-9398-3ECB3188BE02}" srcId="{739EDE42-7367-4354-B109-9D62F766E0E2}" destId="{161D44B8-B3BB-4AB2-9311-8D8EF7E76927}" srcOrd="0" destOrd="0" parTransId="{DE0E32E4-E941-446C-8675-B78D2D9DAB28}" sibTransId="{DFCF23E3-5F8D-44D0-9F3D-93F583CF0A93}"/>
    <dgm:cxn modelId="{2F073E6B-6C76-4FF3-B5C0-FB2F0F1BDCE7}" type="presOf" srcId="{22B90876-D31B-4979-9E1E-1A838F7D69B7}" destId="{DCA978C1-1E0D-423E-BF92-367FD7E1D2EC}" srcOrd="0" destOrd="0" presId="urn:microsoft.com/office/officeart/2005/8/layout/hierarchy3"/>
    <dgm:cxn modelId="{F8313243-B60C-4FA7-8957-26DE6DFABDFD}" srcId="{161D44B8-B3BB-4AB2-9311-8D8EF7E76927}" destId="{22B90876-D31B-4979-9E1E-1A838F7D69B7}" srcOrd="0" destOrd="0" parTransId="{9E493781-DA4D-4182-8591-A4B1942300AD}" sibTransId="{AFC33130-CAC1-4D43-89B8-41DCF8D2F8FD}"/>
    <dgm:cxn modelId="{6F9805C5-2E9A-4DCD-9C9E-9D6D30B2F841}" type="presOf" srcId="{161D44B8-B3BB-4AB2-9311-8D8EF7E76927}" destId="{35652AF3-F5E7-4FC4-9F07-FB562ED594FF}" srcOrd="0" destOrd="0" presId="urn:microsoft.com/office/officeart/2005/8/layout/hierarchy3"/>
    <dgm:cxn modelId="{56ABB6E4-2F3D-4A2F-94F2-3EAB54E9A70B}" type="presParOf" srcId="{684F38CD-10B5-4283-B55B-237499129604}" destId="{ECB2CD63-956A-4A6F-92D4-2C1595F521A7}" srcOrd="0" destOrd="0" presId="urn:microsoft.com/office/officeart/2005/8/layout/hierarchy3"/>
    <dgm:cxn modelId="{0968645C-3C9F-476E-885B-06CF13DCEC78}" type="presParOf" srcId="{ECB2CD63-956A-4A6F-92D4-2C1595F521A7}" destId="{DC2CB726-4198-4B2B-8796-31B20954C49B}" srcOrd="0" destOrd="0" presId="urn:microsoft.com/office/officeart/2005/8/layout/hierarchy3"/>
    <dgm:cxn modelId="{74743536-6687-4F1E-84FF-F4BEB26B18FD}" type="presParOf" srcId="{DC2CB726-4198-4B2B-8796-31B20954C49B}" destId="{35652AF3-F5E7-4FC4-9F07-FB562ED594FF}" srcOrd="0" destOrd="0" presId="urn:microsoft.com/office/officeart/2005/8/layout/hierarchy3"/>
    <dgm:cxn modelId="{D6D2602E-B9C0-485E-9159-320A39A5B798}" type="presParOf" srcId="{DC2CB726-4198-4B2B-8796-31B20954C49B}" destId="{BED7DBFA-30D6-4FAE-80E7-AFB4F725B6C0}" srcOrd="1" destOrd="0" presId="urn:microsoft.com/office/officeart/2005/8/layout/hierarchy3"/>
    <dgm:cxn modelId="{70E1D8E6-3A87-41C8-8BFA-602DCD5FEEE7}" type="presParOf" srcId="{ECB2CD63-956A-4A6F-92D4-2C1595F521A7}" destId="{A8EE9BF5-D051-437B-AAF5-ED0175573A1F}" srcOrd="1" destOrd="0" presId="urn:microsoft.com/office/officeart/2005/8/layout/hierarchy3"/>
    <dgm:cxn modelId="{1BCA42F7-E6C1-4EA6-99DC-AD5B5C7AC0A4}" type="presParOf" srcId="{A8EE9BF5-D051-437B-AAF5-ED0175573A1F}" destId="{89110151-4559-4020-A0DE-48875BCF77D3}" srcOrd="0" destOrd="0" presId="urn:microsoft.com/office/officeart/2005/8/layout/hierarchy3"/>
    <dgm:cxn modelId="{380E4BB2-79E0-4A3A-86AC-85CC90674E85}" type="presParOf" srcId="{A8EE9BF5-D051-437B-AAF5-ED0175573A1F}" destId="{DCA978C1-1E0D-423E-BF92-367FD7E1D2EC}" srcOrd="1" destOrd="0" presId="urn:microsoft.com/office/officeart/2005/8/layout/hierarchy3"/>
    <dgm:cxn modelId="{5F2D580F-47A3-4F12-86D5-59B7236E26BE}" type="presParOf" srcId="{A8EE9BF5-D051-437B-AAF5-ED0175573A1F}" destId="{D4F2122E-9616-4CDC-914F-6D217824CBB1}" srcOrd="2" destOrd="0" presId="urn:microsoft.com/office/officeart/2005/8/layout/hierarchy3"/>
    <dgm:cxn modelId="{E365CB90-C547-46F7-8A74-7160903AC068}" type="presParOf" srcId="{A8EE9BF5-D051-437B-AAF5-ED0175573A1F}" destId="{37D126F5-651F-4489-ABF8-9E7EECBC461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52AF3-F5E7-4FC4-9F07-FB562ED594FF}">
      <dsp:nvSpPr>
        <dsp:cNvPr id="0" name=""/>
        <dsp:cNvSpPr/>
      </dsp:nvSpPr>
      <dsp:spPr>
        <a:xfrm>
          <a:off x="680975" y="285"/>
          <a:ext cx="2300267" cy="115992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Hyperkvasir</a:t>
          </a: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Training Dataset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(1000 images)</a:t>
          </a:r>
        </a:p>
      </dsp:txBody>
      <dsp:txXfrm>
        <a:off x="714948" y="34258"/>
        <a:ext cx="2232321" cy="1091974"/>
      </dsp:txXfrm>
    </dsp:sp>
    <dsp:sp modelId="{89110151-4559-4020-A0DE-48875BCF77D3}">
      <dsp:nvSpPr>
        <dsp:cNvPr id="0" name=""/>
        <dsp:cNvSpPr/>
      </dsp:nvSpPr>
      <dsp:spPr>
        <a:xfrm>
          <a:off x="911001" y="1160206"/>
          <a:ext cx="230026" cy="64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066"/>
              </a:lnTo>
              <a:lnTo>
                <a:pt x="230026" y="64106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CA978C1-1E0D-423E-BF92-367FD7E1D2EC}">
      <dsp:nvSpPr>
        <dsp:cNvPr id="0" name=""/>
        <dsp:cNvSpPr/>
      </dsp:nvSpPr>
      <dsp:spPr>
        <a:xfrm>
          <a:off x="1141028" y="1373895"/>
          <a:ext cx="1367609" cy="85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900 Training Images</a:t>
          </a:r>
          <a:endParaRPr lang="en-US" sz="1800" kern="1200" dirty="0"/>
        </a:p>
      </dsp:txBody>
      <dsp:txXfrm>
        <a:off x="1166063" y="1398930"/>
        <a:ext cx="1317539" cy="804685"/>
      </dsp:txXfrm>
    </dsp:sp>
    <dsp:sp modelId="{D4F2122E-9616-4CDC-914F-6D217824CBB1}">
      <dsp:nvSpPr>
        <dsp:cNvPr id="0" name=""/>
        <dsp:cNvSpPr/>
      </dsp:nvSpPr>
      <dsp:spPr>
        <a:xfrm>
          <a:off x="911001" y="1160206"/>
          <a:ext cx="230026" cy="170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511"/>
              </a:lnTo>
              <a:lnTo>
                <a:pt x="230026" y="170951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7D126F5-651F-4489-ABF8-9E7EECBC4615}">
      <dsp:nvSpPr>
        <dsp:cNvPr id="0" name=""/>
        <dsp:cNvSpPr/>
      </dsp:nvSpPr>
      <dsp:spPr>
        <a:xfrm>
          <a:off x="1141028" y="2442339"/>
          <a:ext cx="1367609" cy="85475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100 V</a:t>
          </a:r>
          <a:r>
            <a:rPr lang="en-US" sz="1800" kern="1200" dirty="0"/>
            <a:t>alidation Image</a:t>
          </a:r>
        </a:p>
      </dsp:txBody>
      <dsp:txXfrm>
        <a:off x="1166063" y="2467374"/>
        <a:ext cx="1317539" cy="804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5BDC-8E8A-47C4-B3B1-59C49AF7DADC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77DB-D807-434D-8B9F-29F5BA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077DB-D807-434D-8B9F-29F5BA76E1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69FE-2D9F-427C-8FB6-EDC972F1B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69FE-2D9F-427C-8FB6-EDC972F1B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69FE-2D9F-427C-8FB6-EDC972F1B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69FE-2D9F-427C-8FB6-EDC972F1B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1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6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0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34ED-D745-4211-917C-D2A0A7395CFB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73CE-2355-4616-8F57-3711CF02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957EB-25FD-4CFC-BF66-6F8B4F671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09" y="44192"/>
            <a:ext cx="1626432" cy="1626432"/>
          </a:xfrm>
          <a:prstGeom prst="rect">
            <a:avLst/>
          </a:prstGeom>
          <a:noFill/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2F5CCD4-99A4-4044-BB52-E053343A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846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65338-8808-43C3-AF1E-8F134A93D084}"/>
              </a:ext>
            </a:extLst>
          </p:cNvPr>
          <p:cNvSpPr txBox="1"/>
          <p:nvPr/>
        </p:nvSpPr>
        <p:spPr>
          <a:xfrm>
            <a:off x="6823628" y="4177015"/>
            <a:ext cx="6173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GB" sz="20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Hossain Md. 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Shakhawat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Faculty of Science &amp; Technology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American International University-Bangladesh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4CC00-4DAE-4D83-AA2B-3C99D013E7A4}"/>
              </a:ext>
            </a:extLst>
          </p:cNvPr>
          <p:cNvSpPr txBox="1"/>
          <p:nvPr/>
        </p:nvSpPr>
        <p:spPr>
          <a:xfrm>
            <a:off x="11664854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15137-BE98-2A5D-32D8-374272E5E38C}"/>
              </a:ext>
            </a:extLst>
          </p:cNvPr>
          <p:cNvSpPr txBox="1"/>
          <p:nvPr/>
        </p:nvSpPr>
        <p:spPr>
          <a:xfrm>
            <a:off x="1333928" y="1957710"/>
            <a:ext cx="9524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Polyps Segmentation Using Residual Attention U-Net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30569-3D2F-96A8-C11E-8DBF3A8155F0}"/>
              </a:ext>
            </a:extLst>
          </p:cNvPr>
          <p:cNvSpPr txBox="1"/>
          <p:nvPr/>
        </p:nvSpPr>
        <p:spPr>
          <a:xfrm>
            <a:off x="495347" y="4177015"/>
            <a:ext cx="3824983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Ruksat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Khan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Shayoni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 M Asif Hossain                     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Ashiqur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Rahman   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ubina Islam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Reya</a:t>
            </a:r>
            <a:endParaRPr lang="en-US" sz="1600" b="0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  <a:endParaRPr lang="en-US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1000668" y="492763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653271" y="110836"/>
            <a:ext cx="9859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 Datasets &amp; Hyper-parameter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-129308" y="942110"/>
          <a:ext cx="3662218" cy="3297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38198"/>
              </p:ext>
            </p:extLst>
          </p:nvPr>
        </p:nvGraphicFramePr>
        <p:xfrm>
          <a:off x="3463635" y="899774"/>
          <a:ext cx="8220364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0182">
                  <a:extLst>
                    <a:ext uri="{9D8B030D-6E8A-4147-A177-3AD203B41FA5}">
                      <a16:colId xmlns:a16="http://schemas.microsoft.com/office/drawing/2014/main" val="3645912876"/>
                    </a:ext>
                  </a:extLst>
                </a:gridCol>
                <a:gridCol w="4110182">
                  <a:extLst>
                    <a:ext uri="{9D8B030D-6E8A-4147-A177-3AD203B41FA5}">
                      <a16:colId xmlns:a16="http://schemas.microsoft.com/office/drawing/2014/main" val="3062071886"/>
                    </a:ext>
                  </a:extLst>
                </a:gridCol>
              </a:tblGrid>
              <a:tr h="36522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Training Parameters</a:t>
                      </a:r>
                    </a:p>
                  </a:txBody>
                  <a:tcPr>
                    <a:solidFill>
                      <a:srgbClr val="4171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51407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Input Image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256, 256, 3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69105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Output Image</a:t>
                      </a:r>
                      <a:r>
                        <a:rPr lang="en-US" baseline="0" dirty="0"/>
                        <a:t> 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256, 256, 1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37909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Average Learning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17037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Focal Loss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(Gamma =2)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88475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Optimizers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5458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r>
                        <a:rPr lang="en-US" baseline="0" dirty="0"/>
                        <a:t>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030710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66253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Convolution Filter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7923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Max-pooling &amp; Up-sampling kernel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50378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Filters</a:t>
                      </a:r>
                      <a:r>
                        <a:rPr lang="en-US" baseline="0" dirty="0"/>
                        <a:t> [Down-sampling]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64, 128, 256, 512, 1024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37295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Filters [Up-sampling]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512,</a:t>
                      </a:r>
                      <a:r>
                        <a:rPr lang="en-US" baseline="0" dirty="0"/>
                        <a:t> 256, 128, 64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59936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Final layer activation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04055"/>
                  </a:ext>
                </a:extLst>
              </a:tr>
              <a:tr h="365221"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7042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68036" y="4724401"/>
            <a:ext cx="2286000" cy="1191490"/>
          </a:xfrm>
          <a:prstGeom prst="round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Endotect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Challenge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Dataset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(200 images)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276109"/>
            <a:ext cx="1029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 &amp; Implemented Code : </a:t>
            </a:r>
            <a:r>
              <a:rPr lang="en-US" i="1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https://github.com/ashiqurrahmanovy/Thesis-G89-resources</a:t>
            </a:r>
            <a:endParaRPr lang="en-US" i="1" dirty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5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  <a:endParaRPr lang="en-US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1000668" y="492763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653271" y="110836"/>
            <a:ext cx="9859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 Evaluation of proposed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90" y="3698173"/>
            <a:ext cx="4814017" cy="3003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09" y="754859"/>
            <a:ext cx="4789150" cy="284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21" y="2285708"/>
            <a:ext cx="5528970" cy="1548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75" y="800953"/>
            <a:ext cx="5485904" cy="1524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79" y="5320463"/>
            <a:ext cx="5603740" cy="1537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01" y="3823077"/>
            <a:ext cx="5569170" cy="14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  <a:endParaRPr lang="en-US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1000668" y="492763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653271" y="110836"/>
            <a:ext cx="9859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 Comparison of proposed method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24901"/>
              </p:ext>
            </p:extLst>
          </p:nvPr>
        </p:nvGraphicFramePr>
        <p:xfrm>
          <a:off x="693173" y="945931"/>
          <a:ext cx="10161641" cy="4009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09">
                  <a:extLst>
                    <a:ext uri="{9D8B030D-6E8A-4147-A177-3AD203B41FA5}">
                      <a16:colId xmlns:a16="http://schemas.microsoft.com/office/drawing/2014/main" val="581840271"/>
                    </a:ext>
                  </a:extLst>
                </a:gridCol>
                <a:gridCol w="1468299">
                  <a:extLst>
                    <a:ext uri="{9D8B030D-6E8A-4147-A177-3AD203B41FA5}">
                      <a16:colId xmlns:a16="http://schemas.microsoft.com/office/drawing/2014/main" val="3617627477"/>
                    </a:ext>
                  </a:extLst>
                </a:gridCol>
                <a:gridCol w="1286553">
                  <a:extLst>
                    <a:ext uri="{9D8B030D-6E8A-4147-A177-3AD203B41FA5}">
                      <a16:colId xmlns:a16="http://schemas.microsoft.com/office/drawing/2014/main" val="2297407342"/>
                    </a:ext>
                  </a:extLst>
                </a:gridCol>
                <a:gridCol w="1088747">
                  <a:extLst>
                    <a:ext uri="{9D8B030D-6E8A-4147-A177-3AD203B41FA5}">
                      <a16:colId xmlns:a16="http://schemas.microsoft.com/office/drawing/2014/main" val="4172160457"/>
                    </a:ext>
                  </a:extLst>
                </a:gridCol>
                <a:gridCol w="1451664">
                  <a:extLst>
                    <a:ext uri="{9D8B030D-6E8A-4147-A177-3AD203B41FA5}">
                      <a16:colId xmlns:a16="http://schemas.microsoft.com/office/drawing/2014/main" val="439652828"/>
                    </a:ext>
                  </a:extLst>
                </a:gridCol>
                <a:gridCol w="1179478">
                  <a:extLst>
                    <a:ext uri="{9D8B030D-6E8A-4147-A177-3AD203B41FA5}">
                      <a16:colId xmlns:a16="http://schemas.microsoft.com/office/drawing/2014/main" val="3780736653"/>
                    </a:ext>
                  </a:extLst>
                </a:gridCol>
                <a:gridCol w="1156791">
                  <a:extLst>
                    <a:ext uri="{9D8B030D-6E8A-4147-A177-3AD203B41FA5}">
                      <a16:colId xmlns:a16="http://schemas.microsoft.com/office/drawing/2014/main" val="1138270064"/>
                    </a:ext>
                  </a:extLst>
                </a:gridCol>
              </a:tblGrid>
              <a:tr h="78123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DICE</a:t>
                      </a:r>
                      <a:r>
                        <a:rPr lang="en-US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score</a:t>
                      </a:r>
                    </a:p>
                    <a:p>
                      <a:pPr algn="ctr"/>
                      <a:r>
                        <a:rPr lang="en-US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(challenge)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Mean</a:t>
                      </a:r>
                      <a:r>
                        <a:rPr lang="en-US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IOU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 score</a:t>
                      </a: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667711"/>
                  </a:ext>
                </a:extLst>
              </a:tr>
              <a:tr h="902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Validation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 dataset</a:t>
                      </a:r>
                    </a:p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(10% of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Hyperkvasir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)</a:t>
                      </a: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0.864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0.948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0.853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0.897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0.869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0.862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283606"/>
                  </a:ext>
                </a:extLst>
              </a:tr>
              <a:tr h="112850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Our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 score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on</a:t>
                      </a:r>
                      <a:endParaRPr 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Adobe Heiti Std R" panose="020B0400000000000000" pitchFamily="34" charset="-128"/>
                      </a:endParaRPr>
                    </a:p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Endotect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 test dataset</a:t>
                      </a:r>
                    </a:p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(challenge)</a:t>
                      </a:r>
                      <a:endParaRPr 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Adobe Heiti Std R" panose="020B0400000000000000" pitchFamily="34" charset="-128"/>
                      </a:endParaRP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C00000"/>
                          </a:solidFill>
                        </a:rPr>
                        <a:t>0.830</a:t>
                      </a:r>
                      <a:endParaRPr lang="en-US" sz="24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0.947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0.830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0.859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0.857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0.835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7483"/>
                  </a:ext>
                </a:extLst>
              </a:tr>
              <a:tr h="11972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DDANet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 score on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Endotect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 test dataset</a:t>
                      </a:r>
                    </a:p>
                    <a:p>
                      <a:pPr algn="ctr"/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Adobe Heiti Std R" panose="020B0400000000000000" pitchFamily="34" charset="-128"/>
                        </a:rPr>
                        <a:t>(challenge)</a:t>
                      </a:r>
                      <a:endParaRPr 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Adobe Heiti Std R" panose="020B0400000000000000" pitchFamily="34" charset="-128"/>
                      </a:endParaRPr>
                    </a:p>
                  </a:txBody>
                  <a:tcPr anchor="ctr"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i="0" dirty="0">
                          <a:solidFill>
                            <a:srgbClr val="C00000"/>
                          </a:solidFill>
                        </a:rPr>
                        <a:t>0.7874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0.7010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0.7987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0.8643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0.8577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8867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4042" y="5117666"/>
            <a:ext cx="108204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Our model has achieved 4</a:t>
            </a:r>
            <a:r>
              <a:rPr lang="en-US" sz="2000" dirty="0" smtClean="0"/>
              <a:t>% </a:t>
            </a:r>
            <a:r>
              <a:rPr lang="en-US" sz="2000" dirty="0"/>
              <a:t>(approx.) more Dice-coefficient Score than </a:t>
            </a:r>
            <a:r>
              <a:rPr lang="en-US" sz="2000" dirty="0" err="1"/>
              <a:t>DDANet’s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10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Our model also has 94% (approx.) accuracy, and above 80% score on other evaluation metrics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11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944217" y="753116"/>
            <a:ext cx="985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GB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  <a:endParaRPr lang="en-US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626596" y="1337891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5214" y="1891860"/>
            <a:ext cx="10310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We have achieved our goal to model a network with the highest score on </a:t>
            </a:r>
            <a:r>
              <a:rPr lang="en-US" sz="2400" dirty="0" err="1"/>
              <a:t>Endotect</a:t>
            </a:r>
            <a:r>
              <a:rPr lang="en-US" sz="2400" dirty="0"/>
              <a:t> Polyps Segmentation challenge.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We have been successful to improve the accuracy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Our Dice-coefficient Score of </a:t>
            </a:r>
            <a:r>
              <a:rPr lang="en-US" sz="2400" dirty="0" smtClean="0"/>
              <a:t>0.830 </a:t>
            </a:r>
            <a:r>
              <a:rPr lang="en-US" sz="2400" dirty="0"/>
              <a:t>on the challenge dataset makes </a:t>
            </a:r>
            <a:r>
              <a:rPr lang="en-US" sz="2400" dirty="0" err="1"/>
              <a:t>RAUNet</a:t>
            </a:r>
            <a:r>
              <a:rPr lang="en-US" sz="2400" dirty="0"/>
              <a:t> the highest-ranked model on this challenge.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For our future work, we aim to </a:t>
            </a:r>
            <a:r>
              <a:rPr lang="en-GB" sz="2400" dirty="0">
                <a:solidFill>
                  <a:srgbClr val="000000"/>
                </a:solidFill>
              </a:rPr>
              <a:t>reach a dice coefficient score higher more than 90% approximately. We will improve our model further, and also work on different other networks and datasets.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0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B7A4A-E7D9-4AF4-BE91-77E2A1F7A942}"/>
              </a:ext>
            </a:extLst>
          </p:cNvPr>
          <p:cNvSpPr txBox="1"/>
          <p:nvPr/>
        </p:nvSpPr>
        <p:spPr>
          <a:xfrm>
            <a:off x="3617842" y="2555366"/>
            <a:ext cx="7782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1B649-3167-4197-A959-3D7531F7B580}"/>
              </a:ext>
            </a:extLst>
          </p:cNvPr>
          <p:cNvSpPr txBox="1"/>
          <p:nvPr/>
        </p:nvSpPr>
        <p:spPr>
          <a:xfrm>
            <a:off x="6659218" y="3370974"/>
            <a:ext cx="359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74934-59C4-4918-7A21-437190DA3587}"/>
              </a:ext>
            </a:extLst>
          </p:cNvPr>
          <p:cNvSpPr txBox="1"/>
          <p:nvPr/>
        </p:nvSpPr>
        <p:spPr>
          <a:xfrm>
            <a:off x="11525892" y="6370971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-1454864" y="532807"/>
            <a:ext cx="753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Polyps?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D476-65CE-43C9-96A5-845B125AC4DD}"/>
              </a:ext>
            </a:extLst>
          </p:cNvPr>
          <p:cNvSpPr txBox="1"/>
          <p:nvPr/>
        </p:nvSpPr>
        <p:spPr>
          <a:xfrm>
            <a:off x="1070757" y="1637759"/>
            <a:ext cx="1021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400" dirty="0"/>
              <a:t>A</a:t>
            </a:r>
            <a:r>
              <a:rPr lang="en-GB" sz="2400" b="1" i="1" dirty="0"/>
              <a:t> polyp</a:t>
            </a:r>
            <a:r>
              <a:rPr lang="en-GB" sz="2400" dirty="0"/>
              <a:t> is a projecting growth of tissue from a surface in the body, usually a mucous membrane. </a:t>
            </a:r>
            <a:r>
              <a:rPr lang="en-US" sz="2400" dirty="0"/>
              <a:t>Here, we will be focusing on polyps that form on the mucosal wall of the </a:t>
            </a:r>
            <a:r>
              <a:rPr lang="en-US" sz="2400" b="1" i="1" dirty="0"/>
              <a:t>gastrointestinal tract</a:t>
            </a:r>
            <a:r>
              <a:rPr lang="en-US" sz="2400" dirty="0"/>
              <a:t>. 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2D2AE-CFDD-4664-BCB1-F4B6F2EB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85" y="3193473"/>
            <a:ext cx="2736667" cy="2540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78259-0FD7-4309-99C4-9E1333EE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17" y="3193473"/>
            <a:ext cx="2742223" cy="2540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7A4D23-0C1C-4872-AE40-5DE034C05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05" y="3179700"/>
            <a:ext cx="2742223" cy="2553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044EA-A680-49BB-901F-6ADDC5DDFAF8}"/>
              </a:ext>
            </a:extLst>
          </p:cNvPr>
          <p:cNvSpPr txBox="1"/>
          <p:nvPr/>
        </p:nvSpPr>
        <p:spPr>
          <a:xfrm>
            <a:off x="4016875" y="5854139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Figure 01- Polyps in gastrointestinal tract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664854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682014" y="1102364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4AD476-65CE-43C9-96A5-845B125AC4DD}"/>
              </a:ext>
            </a:extLst>
          </p:cNvPr>
          <p:cNvSpPr txBox="1"/>
          <p:nvPr/>
        </p:nvSpPr>
        <p:spPr>
          <a:xfrm>
            <a:off x="914919" y="1921505"/>
            <a:ext cx="1021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Early-stage </a:t>
            </a:r>
            <a:r>
              <a:rPr lang="en-US" sz="2400" b="1" i="1" dirty="0"/>
              <a:t>Polyps</a:t>
            </a:r>
            <a:r>
              <a:rPr lang="en-US" sz="2400" dirty="0">
                <a:solidFill>
                  <a:srgbClr val="292929"/>
                </a:solidFill>
                <a:latin typeface="source-serif-pro"/>
              </a:rPr>
              <a:t> segmentation is necessary to avoid future cancer.</a:t>
            </a:r>
            <a:endParaRPr lang="en-US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D3DCC-42CB-4BB8-A242-E5322AC95423}"/>
              </a:ext>
            </a:extLst>
          </p:cNvPr>
          <p:cNvSpPr txBox="1"/>
          <p:nvPr/>
        </p:nvSpPr>
        <p:spPr>
          <a:xfrm>
            <a:off x="-632146" y="560773"/>
            <a:ext cx="952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Polyps Segmentation Needed?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D3262-E040-41B1-8BAB-32221216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>
          <a:xfrm>
            <a:off x="2199637" y="2820515"/>
            <a:ext cx="7489249" cy="2450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DE793-7A1D-4F9F-8D5E-4398A0EC8C1D}"/>
              </a:ext>
            </a:extLst>
          </p:cNvPr>
          <p:cNvSpPr txBox="1"/>
          <p:nvPr/>
        </p:nvSpPr>
        <p:spPr>
          <a:xfrm>
            <a:off x="4377312" y="5755636"/>
            <a:ext cx="28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Figure 02- Colorectal Cancer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BFF37-1E3B-0614-2CD4-0CB2FC330BFF}"/>
              </a:ext>
            </a:extLst>
          </p:cNvPr>
          <p:cNvSpPr txBox="1"/>
          <p:nvPr/>
        </p:nvSpPr>
        <p:spPr>
          <a:xfrm>
            <a:off x="11664854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US" dirty="0"/>
          </a:p>
        </p:txBody>
      </p:sp>
      <p:sp>
        <p:nvSpPr>
          <p:cNvPr id="11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682014" y="1102364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E15DCB-2ECE-E562-1D6E-EFC70620CAFB}"/>
              </a:ext>
            </a:extLst>
          </p:cNvPr>
          <p:cNvSpPr txBox="1"/>
          <p:nvPr/>
        </p:nvSpPr>
        <p:spPr>
          <a:xfrm>
            <a:off x="-966756" y="531444"/>
            <a:ext cx="7195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&amp;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3A9A0-554B-83C5-9DD9-C786F6FFB884}"/>
              </a:ext>
            </a:extLst>
          </p:cNvPr>
          <p:cNvSpPr txBox="1"/>
          <p:nvPr/>
        </p:nvSpPr>
        <p:spPr>
          <a:xfrm>
            <a:off x="11525892" y="6370971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E5EB1-5B44-0467-064E-D295F802BADE}"/>
              </a:ext>
            </a:extLst>
          </p:cNvPr>
          <p:cNvSpPr txBox="1"/>
          <p:nvPr/>
        </p:nvSpPr>
        <p:spPr>
          <a:xfrm>
            <a:off x="989743" y="2705657"/>
            <a:ext cx="1021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>
              <a:solidFill>
                <a:srgbClr val="000000"/>
              </a:solidFill>
            </a:endParaRPr>
          </a:p>
          <a:p>
            <a:pPr algn="ctr"/>
            <a:r>
              <a:rPr lang="en-GB" sz="2400" dirty="0">
                <a:solidFill>
                  <a:srgbClr val="000000"/>
                </a:solidFill>
              </a:rPr>
              <a:t>Our goal is to achieve more </a:t>
            </a:r>
            <a:r>
              <a:rPr lang="en-GB" sz="2400" b="1" i="1" dirty="0">
                <a:solidFill>
                  <a:srgbClr val="000000"/>
                </a:solidFill>
              </a:rPr>
              <a:t>efficient detection </a:t>
            </a:r>
            <a:r>
              <a:rPr lang="en-GB" sz="2400" dirty="0">
                <a:solidFill>
                  <a:srgbClr val="000000"/>
                </a:solidFill>
              </a:rPr>
              <a:t>for Polyps Segmentation using </a:t>
            </a:r>
            <a:r>
              <a:rPr lang="en-GB" sz="2400" dirty="0" err="1">
                <a:solidFill>
                  <a:srgbClr val="000000"/>
                </a:solidFill>
              </a:rPr>
              <a:t>HyperKvasir</a:t>
            </a:r>
            <a:r>
              <a:rPr lang="en-GB" sz="2400" dirty="0">
                <a:solidFill>
                  <a:srgbClr val="000000"/>
                </a:solidFill>
              </a:rPr>
              <a:t> dataset based on the </a:t>
            </a:r>
            <a:r>
              <a:rPr lang="en-GB" sz="2400" b="1" i="1" dirty="0" err="1">
                <a:solidFill>
                  <a:srgbClr val="000000"/>
                </a:solidFill>
              </a:rPr>
              <a:t>Endotect</a:t>
            </a:r>
            <a:r>
              <a:rPr lang="en-GB" sz="2400" b="1" i="1" dirty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</a:rPr>
              <a:t>Challenge </a:t>
            </a:r>
            <a:r>
              <a:rPr lang="en-US" sz="2400" i="1" baseline="30000" dirty="0" smtClean="0">
                <a:solidFill>
                  <a:srgbClr val="3074B3"/>
                </a:solidFill>
              </a:rPr>
              <a:t>1</a:t>
            </a:r>
            <a:r>
              <a:rPr lang="en-GB" sz="2400" b="1" i="1" dirty="0" smtClean="0">
                <a:solidFill>
                  <a:srgbClr val="000000"/>
                </a:solidFill>
              </a:rPr>
              <a:t>.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7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682014" y="1102364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667" y="6386286"/>
            <a:ext cx="342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baseline="30000" dirty="0" smtClean="0">
                <a:solidFill>
                  <a:srgbClr val="3074B3"/>
                </a:solidFill>
              </a:rPr>
              <a:t>1</a:t>
            </a:r>
            <a:r>
              <a:rPr lang="en-US" sz="1600" i="1" dirty="0" smtClean="0">
                <a:solidFill>
                  <a:srgbClr val="3074B3"/>
                </a:solidFill>
              </a:rPr>
              <a:t>https://endotect.com/</a:t>
            </a:r>
          </a:p>
        </p:txBody>
      </p:sp>
    </p:spTree>
    <p:extLst>
      <p:ext uri="{BB962C8B-B14F-4D97-AF65-F5344CB8AC3E}">
        <p14:creationId xmlns:p14="http://schemas.microsoft.com/office/powerpoint/2010/main" val="21015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971926" y="573007"/>
            <a:ext cx="985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Significance of the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D476-65CE-43C9-96A5-845B125AC4DD}"/>
              </a:ext>
            </a:extLst>
          </p:cNvPr>
          <p:cNvSpPr txBox="1"/>
          <p:nvPr/>
        </p:nvSpPr>
        <p:spPr>
          <a:xfrm>
            <a:off x="692889" y="1653333"/>
            <a:ext cx="9397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Can provide detailed boundary information for clinical analysis.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Less possibilities of error in detection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Faster process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Low cost design solutions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Automated Detection 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0000"/>
              </a:solidFill>
            </a:endParaRP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Saves time of the medical experts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US" dirty="0"/>
          </a:p>
        </p:txBody>
      </p:sp>
      <p:sp>
        <p:nvSpPr>
          <p:cNvPr id="6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682014" y="1102364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892182" y="337171"/>
            <a:ext cx="985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 of Existing Automatic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D476-65CE-43C9-96A5-845B125AC4DD}"/>
              </a:ext>
            </a:extLst>
          </p:cNvPr>
          <p:cNvSpPr txBox="1"/>
          <p:nvPr/>
        </p:nvSpPr>
        <p:spPr>
          <a:xfrm>
            <a:off x="-598115" y="1634622"/>
            <a:ext cx="12406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GB" sz="2000" b="1" i="1" dirty="0">
                <a:solidFill>
                  <a:srgbClr val="000000"/>
                </a:solidFill>
              </a:rPr>
              <a:t>Model</a:t>
            </a:r>
            <a:r>
              <a:rPr lang="en-GB" sz="2000" dirty="0">
                <a:solidFill>
                  <a:srgbClr val="000000"/>
                </a:solidFill>
              </a:rPr>
              <a:t>- Dual Decoder Attention Network (</a:t>
            </a:r>
            <a:r>
              <a:rPr lang="en-GB" sz="2000" dirty="0" err="1" smtClean="0">
                <a:solidFill>
                  <a:srgbClr val="000000"/>
                </a:solidFill>
              </a:rPr>
              <a:t>DDANet</a:t>
            </a:r>
            <a:r>
              <a:rPr lang="en-GB" sz="2000" dirty="0" smtClean="0">
                <a:solidFill>
                  <a:srgbClr val="000000"/>
                </a:solidFill>
              </a:rPr>
              <a:t>)</a:t>
            </a:r>
            <a:r>
              <a:rPr lang="en-GB" sz="2400" baseline="30000" dirty="0">
                <a:solidFill>
                  <a:srgbClr val="41719C"/>
                </a:solidFill>
              </a:rPr>
              <a:t>2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GB" sz="2000" b="1" i="1" dirty="0">
                <a:solidFill>
                  <a:srgbClr val="000000"/>
                </a:solidFill>
              </a:rPr>
              <a:t>Result -</a:t>
            </a:r>
          </a:p>
          <a:p>
            <a:pPr lvl="4"/>
            <a:endParaRPr lang="en-GB" sz="2400" dirty="0">
              <a:solidFill>
                <a:srgbClr val="000000"/>
              </a:solidFill>
            </a:endParaRPr>
          </a:p>
          <a:p>
            <a:pPr lvl="4" algn="just"/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B7A15-604D-4617-925B-706661F9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8" t="32185" r="3999" b="2871"/>
          <a:stretch/>
        </p:blipFill>
        <p:spPr>
          <a:xfrm>
            <a:off x="1930326" y="2277888"/>
            <a:ext cx="8306086" cy="1457338"/>
          </a:xfrm>
          <a:prstGeom prst="rect">
            <a:avLst/>
          </a:prstGeom>
        </p:spPr>
      </p:pic>
      <p:sp>
        <p:nvSpPr>
          <p:cNvPr id="8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707653" y="846526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6364" y="6377832"/>
            <a:ext cx="9947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baseline="30000" dirty="0" smtClean="0">
                <a:solidFill>
                  <a:srgbClr val="41719C"/>
                </a:solidFill>
              </a:rPr>
              <a:t>2</a:t>
            </a:r>
            <a:r>
              <a:rPr lang="en-US" sz="1600" i="1" dirty="0" smtClean="0">
                <a:solidFill>
                  <a:srgbClr val="41719C"/>
                </a:solidFill>
              </a:rPr>
              <a:t>https</a:t>
            </a:r>
            <a:r>
              <a:rPr lang="en-US" sz="1600" i="1" dirty="0">
                <a:solidFill>
                  <a:srgbClr val="41719C"/>
                </a:solidFill>
              </a:rPr>
              <a:t>://paperswithcode.com/paper/ddanet-dual-decoder-attention-network-for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78C85-65CB-6266-B534-6AEA3C7F5084}"/>
              </a:ext>
            </a:extLst>
          </p:cNvPr>
          <p:cNvSpPr txBox="1"/>
          <p:nvPr/>
        </p:nvSpPr>
        <p:spPr>
          <a:xfrm>
            <a:off x="1037197" y="3881435"/>
            <a:ext cx="1087005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Limitations:</a:t>
            </a:r>
            <a:endParaRPr lang="en-US" sz="2000" dirty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i="1" dirty="0"/>
              <a:t>Challenge in detection </a:t>
            </a:r>
            <a:r>
              <a:rPr lang="en-US" sz="2000" dirty="0"/>
              <a:t>remained within some polyps (for example, flat or sessile)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It used </a:t>
            </a:r>
            <a:r>
              <a:rPr lang="en-US" sz="2000" b="1" i="1" dirty="0"/>
              <a:t>greyscale image </a:t>
            </a:r>
            <a:r>
              <a:rPr lang="en-US" sz="2000" dirty="0"/>
              <a:t>reconstruction after segmentation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evaluation parameters as in the Dice Coefficient (DSC), mean Intersection over Union (</a:t>
            </a:r>
            <a:r>
              <a:rPr lang="en-US" sz="2000" dirty="0" err="1"/>
              <a:t>mIoU</a:t>
            </a:r>
            <a:r>
              <a:rPr lang="en-US" sz="2000" dirty="0"/>
              <a:t>), Recall, Precision, and FPS were quite well but still </a:t>
            </a:r>
            <a:r>
              <a:rPr lang="en-US" sz="2000" b="1" i="1" dirty="0"/>
              <a:t>under 90%</a:t>
            </a:r>
          </a:p>
        </p:txBody>
      </p:sp>
    </p:spTree>
    <p:extLst>
      <p:ext uri="{BB962C8B-B14F-4D97-AF65-F5344CB8AC3E}">
        <p14:creationId xmlns:p14="http://schemas.microsoft.com/office/powerpoint/2010/main" val="29681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944217" y="753116"/>
            <a:ext cx="985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D476-65CE-43C9-96A5-845B125AC4DD}"/>
              </a:ext>
            </a:extLst>
          </p:cNvPr>
          <p:cNvSpPr txBox="1"/>
          <p:nvPr/>
        </p:nvSpPr>
        <p:spPr>
          <a:xfrm>
            <a:off x="-512748" y="2221912"/>
            <a:ext cx="12183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GB" sz="2400" b="1" i="1" dirty="0">
                <a:solidFill>
                  <a:srgbClr val="000000"/>
                </a:solidFill>
              </a:rPr>
              <a:t>Model</a:t>
            </a:r>
            <a:r>
              <a:rPr lang="en-GB" sz="2400" dirty="0">
                <a:solidFill>
                  <a:srgbClr val="000000"/>
                </a:solidFill>
              </a:rPr>
              <a:t>- Residual Attention U-Net (</a:t>
            </a:r>
            <a:r>
              <a:rPr lang="en-GB" sz="2400" dirty="0" err="1">
                <a:solidFill>
                  <a:srgbClr val="000000"/>
                </a:solidFill>
              </a:rPr>
              <a:t>RAUNet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</a:p>
          <a:p>
            <a:pPr lvl="4"/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  <a:endParaRPr lang="en-US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626596" y="1337891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68" y="3338946"/>
            <a:ext cx="4039277" cy="2262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83382" y="572192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RAU-Net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909456" y="4336474"/>
            <a:ext cx="540327" cy="401782"/>
          </a:xfrm>
          <a:prstGeom prst="rightArrow">
            <a:avLst/>
          </a:prstGeom>
          <a:solidFill>
            <a:srgbClr val="3074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160328" y="4364182"/>
            <a:ext cx="540327" cy="401782"/>
          </a:xfrm>
          <a:prstGeom prst="rightArrow">
            <a:avLst/>
          </a:prstGeom>
          <a:solidFill>
            <a:srgbClr val="3074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52946" y="5569527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31383" y="5583383"/>
            <a:ext cx="317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Segmented</a:t>
            </a:r>
          </a:p>
          <a:p>
            <a:pPr algn="ctr"/>
            <a:r>
              <a:rPr lang="en-US" dirty="0" smtClean="0"/>
              <a:t>Output Image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258" t="9298" r="73334" b="10835"/>
          <a:stretch/>
        </p:blipFill>
        <p:spPr>
          <a:xfrm>
            <a:off x="686706" y="3410858"/>
            <a:ext cx="2041980" cy="20628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75999" t="9912" r="1593" b="10221"/>
          <a:stretch/>
        </p:blipFill>
        <p:spPr>
          <a:xfrm>
            <a:off x="9039677" y="3360059"/>
            <a:ext cx="2150837" cy="2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endParaRPr lang="en-US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1000668" y="492763"/>
            <a:ext cx="12768729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653271" y="110836"/>
            <a:ext cx="98596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307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900" dirty="0">
                <a:solidFill>
                  <a:srgbClr val="307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 Attention U-Net </a:t>
            </a:r>
            <a:r>
              <a:rPr lang="en-GB" sz="2800" dirty="0">
                <a:solidFill>
                  <a:srgbClr val="307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35107" t="3846" b="8121"/>
          <a:stretch/>
        </p:blipFill>
        <p:spPr>
          <a:xfrm>
            <a:off x="1378721" y="2459418"/>
            <a:ext cx="3477058" cy="336975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44801" y="5777128"/>
            <a:ext cx="21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Block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731"/>
          <a:stretch/>
        </p:blipFill>
        <p:spPr>
          <a:xfrm>
            <a:off x="6132049" y="3502698"/>
            <a:ext cx="5928572" cy="1958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Connector 9"/>
          <p:cNvCxnSpPr/>
          <p:nvPr/>
        </p:nvCxnSpPr>
        <p:spPr>
          <a:xfrm>
            <a:off x="5796116" y="1224116"/>
            <a:ext cx="73742" cy="505869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35928" y="5544035"/>
            <a:ext cx="508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schematic of the attention gate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0377" y="844845"/>
            <a:ext cx="5822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Attention Mechanism</a:t>
            </a:r>
            <a:r>
              <a:rPr lang="en-GB" sz="2400" baseline="30000" dirty="0">
                <a:solidFill>
                  <a:srgbClr val="41719C"/>
                </a:solidFill>
              </a:rPr>
              <a:t> </a:t>
            </a:r>
            <a:r>
              <a:rPr lang="en-GB" sz="2400" baseline="30000" dirty="0" smtClean="0">
                <a:solidFill>
                  <a:srgbClr val="41719C"/>
                </a:solidFill>
              </a:rPr>
              <a:t>4</a:t>
            </a:r>
            <a:endParaRPr lang="en-US" sz="2400" dirty="0"/>
          </a:p>
          <a:p>
            <a:pPr algn="just"/>
            <a:r>
              <a:rPr lang="en-US" sz="2000" dirty="0"/>
              <a:t>Attention mechanism guides the model's attention </a:t>
            </a:r>
          </a:p>
          <a:p>
            <a:pPr algn="just"/>
            <a:r>
              <a:rPr lang="en-US" sz="2000" dirty="0"/>
              <a:t>to </a:t>
            </a:r>
            <a:r>
              <a:rPr lang="en-US" sz="2000" dirty="0" smtClean="0"/>
              <a:t>learn </a:t>
            </a:r>
            <a:r>
              <a:rPr lang="en-US" sz="2000" dirty="0"/>
              <a:t>to focus on target structures, while suppressing feature activation in irrelevant areas.</a:t>
            </a:r>
          </a:p>
          <a:p>
            <a:pPr algn="just"/>
            <a:r>
              <a:rPr lang="en-US" sz="2000" dirty="0"/>
              <a:t>Gradients originating from background regions are down weighted, and target’s pixels weights are amplified.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451" y="796413"/>
            <a:ext cx="5043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Residual Learning</a:t>
            </a:r>
            <a:r>
              <a:rPr lang="en-GB" sz="2400" baseline="30000" dirty="0">
                <a:solidFill>
                  <a:srgbClr val="41719C"/>
                </a:solidFill>
              </a:rPr>
              <a:t> </a:t>
            </a:r>
            <a:r>
              <a:rPr lang="en-GB" sz="2400" baseline="30000" dirty="0" smtClean="0">
                <a:solidFill>
                  <a:srgbClr val="41719C"/>
                </a:solidFill>
              </a:rPr>
              <a:t>3</a:t>
            </a:r>
            <a:endParaRPr lang="en-US" sz="2400" dirty="0"/>
          </a:p>
          <a:p>
            <a:pPr algn="just"/>
            <a:r>
              <a:rPr lang="en-US" sz="2000" dirty="0"/>
              <a:t>Residual learning utilizes identity mapping and </a:t>
            </a:r>
          </a:p>
          <a:p>
            <a:pPr algn="just"/>
            <a:r>
              <a:rPr lang="en-US" sz="2000" dirty="0"/>
              <a:t>drives the new layers to learn something </a:t>
            </a:r>
          </a:p>
          <a:p>
            <a:pPr algn="just"/>
            <a:r>
              <a:rPr lang="en-US" sz="2000" dirty="0"/>
              <a:t>new and different. Also handling the Vanishing </a:t>
            </a:r>
          </a:p>
          <a:p>
            <a:pPr algn="just"/>
            <a:r>
              <a:rPr lang="en-US" sz="2000" dirty="0"/>
              <a:t>gradient problem in deep networks.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734" y="6439488"/>
            <a:ext cx="10167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baseline="30000" dirty="0">
                <a:solidFill>
                  <a:srgbClr val="41719C"/>
                </a:solidFill>
              </a:rPr>
              <a:t>3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://arxiv.org/abs/1512.03385               				 </a:t>
            </a:r>
            <a:r>
              <a:rPr lang="en-GB" sz="1600" i="1" baseline="30000" dirty="0">
                <a:solidFill>
                  <a:srgbClr val="41719C"/>
                </a:solidFill>
              </a:rPr>
              <a:t>4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://arxiv.org/abs/1804.03999</a:t>
            </a:r>
          </a:p>
          <a:p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14BE3B-9B7A-6B1C-1AE9-2F9774FEB756}"/>
              </a:ext>
            </a:extLst>
          </p:cNvPr>
          <p:cNvSpPr txBox="1"/>
          <p:nvPr/>
        </p:nvSpPr>
        <p:spPr>
          <a:xfrm>
            <a:off x="11525892" y="6380910"/>
            <a:ext cx="13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  <a:endParaRPr lang="en-US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AD14422-B4F4-78C3-AAC6-24A68A8F430B}"/>
              </a:ext>
            </a:extLst>
          </p:cNvPr>
          <p:cNvSpPr/>
          <p:nvPr/>
        </p:nvSpPr>
        <p:spPr>
          <a:xfrm>
            <a:off x="-1180129" y="493252"/>
            <a:ext cx="14391928" cy="338639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71" y="2227006"/>
            <a:ext cx="7332631" cy="41069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69094" y="6319391"/>
            <a:ext cx="432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Proposed </a:t>
            </a:r>
            <a:r>
              <a:rPr lang="en-US" dirty="0" err="1"/>
              <a:t>RAUNet</a:t>
            </a:r>
            <a:r>
              <a:rPr lang="en-US" dirty="0"/>
              <a:t> architecture.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50B63-52BA-46F0-B9E7-BE6DE8419BE0}"/>
              </a:ext>
            </a:extLst>
          </p:cNvPr>
          <p:cNvSpPr txBox="1"/>
          <p:nvPr/>
        </p:nvSpPr>
        <p:spPr>
          <a:xfrm>
            <a:off x="527881" y="107758"/>
            <a:ext cx="112364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307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900" dirty="0">
                <a:solidFill>
                  <a:srgbClr val="307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 Attention U-Net </a:t>
            </a:r>
            <a:r>
              <a:rPr lang="en-GB" sz="2800" dirty="0">
                <a:solidFill>
                  <a:srgbClr val="307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 Comparison with Traditional U-Net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097161" y="811161"/>
            <a:ext cx="1740310" cy="17550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4560" b="8121"/>
          <a:stretch/>
        </p:blipFill>
        <p:spPr>
          <a:xfrm>
            <a:off x="427703" y="823857"/>
            <a:ext cx="2591556" cy="26862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H="1" flipV="1">
            <a:off x="3038168" y="3510116"/>
            <a:ext cx="1828802" cy="2949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s://miro.medium.com/max/1400/1*PdYEf-OuUWkRsm2Lfrmy6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34"/>
          <a:stretch/>
        </p:blipFill>
        <p:spPr bwMode="auto">
          <a:xfrm>
            <a:off x="5578546" y="764236"/>
            <a:ext cx="6352899" cy="156601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H="1" flipV="1">
            <a:off x="5678129" y="2374491"/>
            <a:ext cx="3274142" cy="6046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424219" y="2389239"/>
            <a:ext cx="2507226" cy="5751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967019" y="2846439"/>
            <a:ext cx="442452" cy="4572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0722" y="3864075"/>
            <a:ext cx="4395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200" b="1" dirty="0"/>
              <a:t>In contrast to traditional U-Net</a:t>
            </a:r>
            <a:r>
              <a:rPr lang="en-GB" sz="2400" baseline="30000" dirty="0">
                <a:solidFill>
                  <a:srgbClr val="41719C"/>
                </a:solidFill>
              </a:rPr>
              <a:t> 5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plain convolution blocks are replaced by Residual blocks, improving classification performance 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Attention </a:t>
            </a:r>
            <a:r>
              <a:rPr lang="en-US" sz="2000" dirty="0" smtClean="0"/>
              <a:t>Gate </a:t>
            </a:r>
            <a:r>
              <a:rPr lang="en-US" sz="2000" dirty="0"/>
              <a:t>assigned </a:t>
            </a:r>
            <a:r>
              <a:rPr lang="en-US" sz="2000" dirty="0" smtClean="0"/>
              <a:t> </a:t>
            </a:r>
            <a:r>
              <a:rPr lang="en-US" sz="2000" dirty="0"/>
              <a:t>at the skip connection, </a:t>
            </a:r>
            <a:r>
              <a:rPr lang="en-US" sz="2000" dirty="0" smtClean="0"/>
              <a:t>enhances </a:t>
            </a:r>
            <a:r>
              <a:rPr lang="en-US" sz="2000" dirty="0"/>
              <a:t>relevant feature representation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7188" y="65194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baseline="30000" dirty="0">
                <a:solidFill>
                  <a:srgbClr val="41719C"/>
                </a:solidFill>
              </a:rPr>
              <a:t>5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://arxiv.org/abs/1505.04597</a:t>
            </a:r>
          </a:p>
        </p:txBody>
      </p:sp>
    </p:spTree>
    <p:extLst>
      <p:ext uri="{BB962C8B-B14F-4D97-AF65-F5344CB8AC3E}">
        <p14:creationId xmlns:p14="http://schemas.microsoft.com/office/powerpoint/2010/main" val="2610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707</Words>
  <Application>Microsoft Office PowerPoint</Application>
  <PresentationFormat>Widescreen</PresentationFormat>
  <Paragraphs>168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Heiti Std R</vt:lpstr>
      <vt:lpstr>Arial</vt:lpstr>
      <vt:lpstr>Calibri</vt:lpstr>
      <vt:lpstr>Calibri Light</vt:lpstr>
      <vt:lpstr>Segoe UI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Ashiqur Rahman</dc:creator>
  <cp:lastModifiedBy>Ashiqur Rahman</cp:lastModifiedBy>
  <cp:revision>74</cp:revision>
  <dcterms:created xsi:type="dcterms:W3CDTF">2022-11-15T13:08:59Z</dcterms:created>
  <dcterms:modified xsi:type="dcterms:W3CDTF">2022-11-21T14:06:14Z</dcterms:modified>
</cp:coreProperties>
</file>