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1" r:id="rId4"/>
    <p:sldId id="269" r:id="rId5"/>
    <p:sldId id="267" r:id="rId6"/>
    <p:sldId id="259" r:id="rId7"/>
    <p:sldId id="263" r:id="rId8"/>
    <p:sldId id="264" r:id="rId9"/>
    <p:sldId id="265" r:id="rId10"/>
    <p:sldId id="272" r:id="rId11"/>
    <p:sldId id="294" r:id="rId12"/>
    <p:sldId id="295" r:id="rId13"/>
    <p:sldId id="296" r:id="rId14"/>
    <p:sldId id="297" r:id="rId15"/>
    <p:sldId id="271" r:id="rId16"/>
    <p:sldId id="270" r:id="rId17"/>
    <p:sldId id="273" r:id="rId18"/>
    <p:sldId id="275" r:id="rId19"/>
    <p:sldId id="276" r:id="rId20"/>
    <p:sldId id="274" r:id="rId21"/>
    <p:sldId id="277" r:id="rId22"/>
    <p:sldId id="278" r:id="rId23"/>
    <p:sldId id="279" r:id="rId24"/>
    <p:sldId id="280" r:id="rId25"/>
    <p:sldId id="281" r:id="rId26"/>
    <p:sldId id="282" r:id="rId27"/>
    <p:sldId id="293" r:id="rId28"/>
    <p:sldId id="288" r:id="rId29"/>
    <p:sldId id="289" r:id="rId30"/>
    <p:sldId id="290" r:id="rId31"/>
    <p:sldId id="291" r:id="rId32"/>
    <p:sldId id="29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3" d="100"/>
          <a:sy n="73" d="100"/>
        </p:scale>
        <p:origin x="6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8B387E-5025-4630-9ED0-5517137B8157}"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6F5AA-AE98-4ABA-9BDA-071AB089D348}" type="slidenum">
              <a:rPr lang="en-US" smtClean="0"/>
              <a:t>‹#›</a:t>
            </a:fld>
            <a:endParaRPr lang="en-US"/>
          </a:p>
        </p:txBody>
      </p:sp>
    </p:spTree>
    <p:extLst>
      <p:ext uri="{BB962C8B-B14F-4D97-AF65-F5344CB8AC3E}">
        <p14:creationId xmlns:p14="http://schemas.microsoft.com/office/powerpoint/2010/main" val="928725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8B387E-5025-4630-9ED0-5517137B8157}"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6F5AA-AE98-4ABA-9BDA-071AB089D348}" type="slidenum">
              <a:rPr lang="en-US" smtClean="0"/>
              <a:t>‹#›</a:t>
            </a:fld>
            <a:endParaRPr lang="en-US"/>
          </a:p>
        </p:txBody>
      </p:sp>
    </p:spTree>
    <p:extLst>
      <p:ext uri="{BB962C8B-B14F-4D97-AF65-F5344CB8AC3E}">
        <p14:creationId xmlns:p14="http://schemas.microsoft.com/office/powerpoint/2010/main" val="2279768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8B387E-5025-4630-9ED0-5517137B8157}"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6F5AA-AE98-4ABA-9BDA-071AB089D348}" type="slidenum">
              <a:rPr lang="en-US" smtClean="0"/>
              <a:t>‹#›</a:t>
            </a:fld>
            <a:endParaRPr lang="en-US"/>
          </a:p>
        </p:txBody>
      </p:sp>
    </p:spTree>
    <p:extLst>
      <p:ext uri="{BB962C8B-B14F-4D97-AF65-F5344CB8AC3E}">
        <p14:creationId xmlns:p14="http://schemas.microsoft.com/office/powerpoint/2010/main" val="3630240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8B387E-5025-4630-9ED0-5517137B8157}"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6F5AA-AE98-4ABA-9BDA-071AB089D348}" type="slidenum">
              <a:rPr lang="en-US" smtClean="0"/>
              <a:t>‹#›</a:t>
            </a:fld>
            <a:endParaRPr lang="en-US"/>
          </a:p>
        </p:txBody>
      </p:sp>
    </p:spTree>
    <p:extLst>
      <p:ext uri="{BB962C8B-B14F-4D97-AF65-F5344CB8AC3E}">
        <p14:creationId xmlns:p14="http://schemas.microsoft.com/office/powerpoint/2010/main" val="11769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8B387E-5025-4630-9ED0-5517137B8157}"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6F5AA-AE98-4ABA-9BDA-071AB089D348}" type="slidenum">
              <a:rPr lang="en-US" smtClean="0"/>
              <a:t>‹#›</a:t>
            </a:fld>
            <a:endParaRPr lang="en-US"/>
          </a:p>
        </p:txBody>
      </p:sp>
    </p:spTree>
    <p:extLst>
      <p:ext uri="{BB962C8B-B14F-4D97-AF65-F5344CB8AC3E}">
        <p14:creationId xmlns:p14="http://schemas.microsoft.com/office/powerpoint/2010/main" val="691836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8B387E-5025-4630-9ED0-5517137B8157}"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6F5AA-AE98-4ABA-9BDA-071AB089D348}" type="slidenum">
              <a:rPr lang="en-US" smtClean="0"/>
              <a:t>‹#›</a:t>
            </a:fld>
            <a:endParaRPr lang="en-US"/>
          </a:p>
        </p:txBody>
      </p:sp>
    </p:spTree>
    <p:extLst>
      <p:ext uri="{BB962C8B-B14F-4D97-AF65-F5344CB8AC3E}">
        <p14:creationId xmlns:p14="http://schemas.microsoft.com/office/powerpoint/2010/main" val="3456519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8B387E-5025-4630-9ED0-5517137B8157}" type="datetimeFigureOut">
              <a:rPr lang="en-US" smtClean="0"/>
              <a:t>4/1/2017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E6F5AA-AE98-4ABA-9BDA-071AB089D348}" type="slidenum">
              <a:rPr lang="en-US" smtClean="0"/>
              <a:t>‹#›</a:t>
            </a:fld>
            <a:endParaRPr lang="en-US"/>
          </a:p>
        </p:txBody>
      </p:sp>
    </p:spTree>
    <p:extLst>
      <p:ext uri="{BB962C8B-B14F-4D97-AF65-F5344CB8AC3E}">
        <p14:creationId xmlns:p14="http://schemas.microsoft.com/office/powerpoint/2010/main" val="169046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8B387E-5025-4630-9ED0-5517137B8157}" type="datetimeFigureOut">
              <a:rPr lang="en-US" smtClean="0"/>
              <a:t>4/1/2017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E6F5AA-AE98-4ABA-9BDA-071AB089D348}" type="slidenum">
              <a:rPr lang="en-US" smtClean="0"/>
              <a:t>‹#›</a:t>
            </a:fld>
            <a:endParaRPr lang="en-US"/>
          </a:p>
        </p:txBody>
      </p:sp>
    </p:spTree>
    <p:extLst>
      <p:ext uri="{BB962C8B-B14F-4D97-AF65-F5344CB8AC3E}">
        <p14:creationId xmlns:p14="http://schemas.microsoft.com/office/powerpoint/2010/main" val="1446541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8B387E-5025-4630-9ED0-5517137B8157}" type="datetimeFigureOut">
              <a:rPr lang="en-US" smtClean="0"/>
              <a:t>4/1/2017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E6F5AA-AE98-4ABA-9BDA-071AB089D348}" type="slidenum">
              <a:rPr lang="en-US" smtClean="0"/>
              <a:t>‹#›</a:t>
            </a:fld>
            <a:endParaRPr lang="en-US"/>
          </a:p>
        </p:txBody>
      </p:sp>
    </p:spTree>
    <p:extLst>
      <p:ext uri="{BB962C8B-B14F-4D97-AF65-F5344CB8AC3E}">
        <p14:creationId xmlns:p14="http://schemas.microsoft.com/office/powerpoint/2010/main" val="1827112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8B387E-5025-4630-9ED0-5517137B8157}"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6F5AA-AE98-4ABA-9BDA-071AB089D348}" type="slidenum">
              <a:rPr lang="en-US" smtClean="0"/>
              <a:t>‹#›</a:t>
            </a:fld>
            <a:endParaRPr lang="en-US"/>
          </a:p>
        </p:txBody>
      </p:sp>
    </p:spTree>
    <p:extLst>
      <p:ext uri="{BB962C8B-B14F-4D97-AF65-F5344CB8AC3E}">
        <p14:creationId xmlns:p14="http://schemas.microsoft.com/office/powerpoint/2010/main" val="1796226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8B387E-5025-4630-9ED0-5517137B8157}"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6F5AA-AE98-4ABA-9BDA-071AB089D348}" type="slidenum">
              <a:rPr lang="en-US" smtClean="0"/>
              <a:t>‹#›</a:t>
            </a:fld>
            <a:endParaRPr lang="en-US"/>
          </a:p>
        </p:txBody>
      </p:sp>
    </p:spTree>
    <p:extLst>
      <p:ext uri="{BB962C8B-B14F-4D97-AF65-F5344CB8AC3E}">
        <p14:creationId xmlns:p14="http://schemas.microsoft.com/office/powerpoint/2010/main" val="470690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8B387E-5025-4630-9ED0-5517137B8157}" type="datetimeFigureOut">
              <a:rPr lang="en-US" smtClean="0"/>
              <a:t>4/1/2017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E6F5AA-AE98-4ABA-9BDA-071AB089D348}" type="slidenum">
              <a:rPr lang="en-US" smtClean="0"/>
              <a:t>‹#›</a:t>
            </a:fld>
            <a:endParaRPr lang="en-US"/>
          </a:p>
        </p:txBody>
      </p:sp>
    </p:spTree>
    <p:extLst>
      <p:ext uri="{BB962C8B-B14F-4D97-AF65-F5344CB8AC3E}">
        <p14:creationId xmlns:p14="http://schemas.microsoft.com/office/powerpoint/2010/main" val="4227496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3" Type="http://schemas.openxmlformats.org/officeDocument/2006/relationships/hyperlink" Target="http://www.un.org/waterforlifedecade/food_security.shtml" TargetMode="External"/><Relationship Id="rId18" Type="http://schemas.openxmlformats.org/officeDocument/2006/relationships/hyperlink" Target="https://link.springer.com/chapter/10.1007/978-3-540-74492-4_3" TargetMode="External"/><Relationship Id="rId26" Type="http://schemas.openxmlformats.org/officeDocument/2006/relationships/hyperlink" Target="http://www.museumofthecity.org/project/a-brief-history-of-urban-waste-management/" TargetMode="External"/><Relationship Id="rId39" Type="http://schemas.openxmlformats.org/officeDocument/2006/relationships/hyperlink" Target="http://www.sciencedirect.com/science/article/pii/S0160412014000944" TargetMode="External"/><Relationship Id="rId21" Type="http://schemas.openxmlformats.org/officeDocument/2006/relationships/hyperlink" Target="https://medium.com/the-mission/career-advice-no-one-tells-you-8be1bcd330cb#.wapaw2i01" TargetMode="External"/><Relationship Id="rId34" Type="http://schemas.openxmlformats.org/officeDocument/2006/relationships/hyperlink" Target="http://nmcg.nic.in/" TargetMode="External"/><Relationship Id="rId42" Type="http://schemas.openxmlformats.org/officeDocument/2006/relationships/hyperlink" Target="http://www.libelium.com/development/waspmote/documentation/smart-water-ions-board-technical-guide/" TargetMode="External"/><Relationship Id="rId47" Type="http://schemas.openxmlformats.org/officeDocument/2006/relationships/hyperlink" Target="http://www.precisionsewage.com.my/wp-content/uploads/2014/07/29062012903.jpg" TargetMode="External"/><Relationship Id="rId50" Type="http://schemas.openxmlformats.org/officeDocument/2006/relationships/hyperlink" Target="http://backwatervalve.com/Upload/products/adapt-a-valve/adapt-a-valve-with-text.jpg" TargetMode="External"/><Relationship Id="rId7" Type="http://schemas.openxmlformats.org/officeDocument/2006/relationships/hyperlink" Target="http://www.chemtreat.com/solutions/chemical-treatment-programs/wastewater-chemicals/" TargetMode="External"/><Relationship Id="rId2" Type="http://schemas.openxmlformats.org/officeDocument/2006/relationships/hyperlink" Target="https://dnr.mo.gov/education/bigriver/the-water-use-cycle/how-bacteria-eat-waste-generic.pdf" TargetMode="External"/><Relationship Id="rId16" Type="http://schemas.openxmlformats.org/officeDocument/2006/relationships/hyperlink" Target="http://www.green.aurovilleportal.org/agro/152-integrated-waste-water-treatment" TargetMode="External"/><Relationship Id="rId29" Type="http://schemas.openxmlformats.org/officeDocument/2006/relationships/hyperlink" Target="http://www.louisvillewater.com/leadservices" TargetMode="External"/><Relationship Id="rId11" Type="http://schemas.openxmlformats.org/officeDocument/2006/relationships/hyperlink" Target="https://i0.wp.com/fairbd.net/wp-content/uploads/2015/03/Water-Pollution-Of-Most-Of-The-Water-Sources-In-Bangladesh-1.jpg" TargetMode="External"/><Relationship Id="rId24" Type="http://schemas.openxmlformats.org/officeDocument/2006/relationships/hyperlink" Target="http://www.izito.co.in/ws?q=school%20science%20project%20ideas&amp;asid=iz_in_gb_2_cg1_08&amp;mt=b&amp;nw=g&amp;de=c&amp;ap=1t1" TargetMode="External"/><Relationship Id="rId32" Type="http://schemas.openxmlformats.org/officeDocument/2006/relationships/hyperlink" Target="http://www.cwejournal.org/vol8no3/assessment-of-groundwater-quality-in-saltaua-gopalpur-block-of-basti-district-u-p-india/" TargetMode="External"/><Relationship Id="rId37" Type="http://schemas.openxmlformats.org/officeDocument/2006/relationships/hyperlink" Target="https://archive.epa.gov/water/archive/web/html/index-19.html" TargetMode="External"/><Relationship Id="rId40" Type="http://schemas.openxmlformats.org/officeDocument/2006/relationships/hyperlink" Target="https://www.ideals.illinois.edu/handle/2142/49457" TargetMode="External"/><Relationship Id="rId45" Type="http://schemas.openxmlformats.org/officeDocument/2006/relationships/hyperlink" Target="http://watermanusa.com/products/drainage-gates/af-41-flap-gates/" TargetMode="External"/><Relationship Id="rId5" Type="http://schemas.openxmlformats.org/officeDocument/2006/relationships/hyperlink" Target="http://www.globalspec.com/reference/44200/203279/physical-methods-of-wastewater-treatment" TargetMode="External"/><Relationship Id="rId15" Type="http://schemas.openxmlformats.org/officeDocument/2006/relationships/hyperlink" Target="http://www.solutionsforwater.org/solutions/wastewater-treatment-integrated-management" TargetMode="External"/><Relationship Id="rId23" Type="http://schemas.openxmlformats.org/officeDocument/2006/relationships/hyperlink" Target="http://smartstorming.com/what-makes-a-good-idea-good" TargetMode="External"/><Relationship Id="rId28" Type="http://schemas.openxmlformats.org/officeDocument/2006/relationships/hyperlink" Target="https://www.alexandriava.gov/Sewers" TargetMode="External"/><Relationship Id="rId36" Type="http://schemas.openxmlformats.org/officeDocument/2006/relationships/hyperlink" Target="https://www.omicsonline.org/open-access/water-quality-assessment-in-terms-of-water-quality-index-wqi-usinggis-in-ballia-district-uttar-pradesh-india-2161-0525-1000366.php?aid=73831" TargetMode="External"/><Relationship Id="rId49" Type="http://schemas.openxmlformats.org/officeDocument/2006/relationships/hyperlink" Target="http://commercialplumbingsupply.com/prodimages/jslarge/67360_large.jpg" TargetMode="External"/><Relationship Id="rId10" Type="http://schemas.openxmlformats.org/officeDocument/2006/relationships/hyperlink" Target="http://sciencing.com/list-water-pollutants-6309497.html" TargetMode="External"/><Relationship Id="rId19" Type="http://schemas.openxmlformats.org/officeDocument/2006/relationships/hyperlink" Target="http://betterthesis.dk/getting-started/short-synopsis" TargetMode="External"/><Relationship Id="rId31" Type="http://schemas.openxmlformats.org/officeDocument/2006/relationships/hyperlink" Target="http://www.ulmaarchitectural.com/en/drainage-channels/" TargetMode="External"/><Relationship Id="rId44" Type="http://schemas.openxmlformats.org/officeDocument/2006/relationships/hyperlink" Target="http://www.balkanplumbing.com/sewer-services-water-main-services/sewer-check-valves-backwater-check-valves/" TargetMode="External"/><Relationship Id="rId4" Type="http://schemas.openxmlformats.org/officeDocument/2006/relationships/hyperlink" Target="http://www.nsf.org/consumer-resources/health-and-safety-tips/water-quality-treatment-tips/standards-for-water-treatment-systems" TargetMode="External"/><Relationship Id="rId9" Type="http://schemas.openxmlformats.org/officeDocument/2006/relationships/hyperlink" Target="https://www.spectrumchemical.com/OA_HTML/Equipment_Meters-Testers_Water-Wastewater.jsp?minisite=10020&amp;respid=22372" TargetMode="External"/><Relationship Id="rId14" Type="http://schemas.openxmlformats.org/officeDocument/2006/relationships/hyperlink" Target="http://www.lenntech.com/wwtp/calculate-daily-sludge-production.htm" TargetMode="External"/><Relationship Id="rId22" Type="http://schemas.openxmlformats.org/officeDocument/2006/relationships/hyperlink" Target="https://ideascale.com/10-qualities-of-great-innovators/" TargetMode="External"/><Relationship Id="rId27" Type="http://schemas.openxmlformats.org/officeDocument/2006/relationships/hyperlink" Target="http://www.skylineswiki.com/Water_and_sewage" TargetMode="External"/><Relationship Id="rId30" Type="http://schemas.openxmlformats.org/officeDocument/2006/relationships/hyperlink" Target="http://www.agriinfo.in/default.aspx?page=topic&amp;superid=7&amp;topicid=38" TargetMode="External"/><Relationship Id="rId35" Type="http://schemas.openxmlformats.org/officeDocument/2006/relationships/hyperlink" Target="http://www.shanghai.gov.cn/shanghai/node27118/n31193/n31212/u22ai71924.html" TargetMode="External"/><Relationship Id="rId43" Type="http://schemas.openxmlformats.org/officeDocument/2006/relationships/hyperlink" Target="https://www.agridrain.com/shop/c91/check-valves-6-12/p109/12-pvc-check-valve/" TargetMode="External"/><Relationship Id="rId48" Type="http://schemas.openxmlformats.org/officeDocument/2006/relationships/hyperlink" Target="https://static1.squarespace.com/static/51b43fb3e4b0f0ee887bb130/t/565853f1e4b04cd6ce89b138/1448629234665/checkmate-valve-closed" TargetMode="External"/><Relationship Id="rId8" Type="http://schemas.openxmlformats.org/officeDocument/2006/relationships/hyperlink" Target="https://www.gfschemicals.com/statics/documents/technical/technicalc6916e79adc84b238a7bd76254ea0118.html" TargetMode="External"/><Relationship Id="rId3" Type="http://schemas.openxmlformats.org/officeDocument/2006/relationships/hyperlink" Target="http://www.indiawaterportal.org/questions/frequently-asked-questions-faq-wastewater-sewage-treatment-plants-stp#operatingcoststp" TargetMode="External"/><Relationship Id="rId12" Type="http://schemas.openxmlformats.org/officeDocument/2006/relationships/hyperlink" Target="http://ec.europa.eu/eurostat/statistics-explained/index.php/Water_supply,_sewerage,_waste_management_and_remediation_statistics_-_NACE_Rev._2" TargetMode="External"/><Relationship Id="rId17" Type="http://schemas.openxmlformats.org/officeDocument/2006/relationships/hyperlink" Target="https://www.researchgate.net/figure/261851441_fig2_Figure-2-Integrated-wastewater-treatment-and-sustainable-land-management-in-biomass" TargetMode="External"/><Relationship Id="rId25" Type="http://schemas.openxmlformats.org/officeDocument/2006/relationships/hyperlink" Target="http://www.skylineswiki.com/Water_and_sewage#Pipes" TargetMode="External"/><Relationship Id="rId33" Type="http://schemas.openxmlformats.org/officeDocument/2006/relationships/hyperlink" Target="http://healingearth.ijep.net/water/case-study-river-ganges" TargetMode="External"/><Relationship Id="rId38" Type="http://schemas.openxmlformats.org/officeDocument/2006/relationships/hyperlink" Target="http://bcn.boulder.co.us/basin/watershed/wqi_info.html" TargetMode="External"/><Relationship Id="rId46" Type="http://schemas.openxmlformats.org/officeDocument/2006/relationships/hyperlink" Target="https://i.ytimg.com/vi/FMBznnNV-ss/maxresdefault.jpg" TargetMode="External"/><Relationship Id="rId20" Type="http://schemas.openxmlformats.org/officeDocument/2006/relationships/hyperlink" Target="http://www.erm.ecs.soton.ac.uk/theme4/aims_and_objectives.html" TargetMode="External"/><Relationship Id="rId41" Type="http://schemas.openxmlformats.org/officeDocument/2006/relationships/hyperlink" Target="http://fairbd.net/water-pollution-of-most-of-the-water-sources-in-bangladesh/" TargetMode="External"/><Relationship Id="rId1" Type="http://schemas.openxmlformats.org/officeDocument/2006/relationships/slideLayout" Target="../slideLayouts/slideLayout2.xml"/><Relationship Id="rId6" Type="http://schemas.openxmlformats.org/officeDocument/2006/relationships/hyperlink" Target="http://www.usalco.com/products/aluminum-sulfate-solution-alu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ubtitle 13"/>
          <p:cNvSpPr>
            <a:spLocks noGrp="1"/>
          </p:cNvSpPr>
          <p:nvPr>
            <p:ph type="subTitle" idx="1"/>
          </p:nvPr>
        </p:nvSpPr>
        <p:spPr>
          <a:xfrm>
            <a:off x="1537252" y="675860"/>
            <a:ext cx="9462052" cy="2001079"/>
          </a:xfrm>
        </p:spPr>
        <p:txBody>
          <a:bodyPr>
            <a:noAutofit/>
          </a:bodyPr>
          <a:lstStyle/>
          <a:p>
            <a:r>
              <a:rPr lang="en-US" sz="4000" b="1" dirty="0">
                <a:effectLst>
                  <a:outerShdw blurRad="38100" dist="38100" dir="2700000" algn="tl">
                    <a:srgbClr val="000000">
                      <a:alpha val="43137"/>
                    </a:srgbClr>
                  </a:outerShdw>
                </a:effectLst>
              </a:rPr>
              <a:t>IDA (Integrated Drainage Architecture):</a:t>
            </a:r>
          </a:p>
          <a:p>
            <a:r>
              <a:rPr lang="en-US" sz="4000" b="1" dirty="0">
                <a:effectLst>
                  <a:outerShdw blurRad="38100" dist="38100" dir="2700000" algn="tl">
                    <a:srgbClr val="000000">
                      <a:alpha val="43137"/>
                    </a:srgbClr>
                  </a:outerShdw>
                </a:effectLst>
                <a:latin typeface="+mj-lt"/>
              </a:rPr>
              <a:t>Sensitized Toxicology Monitoring and Programmed Channelization of Waste Water</a:t>
            </a:r>
          </a:p>
        </p:txBody>
      </p:sp>
      <p:sp>
        <p:nvSpPr>
          <p:cNvPr id="15" name="TextBox 14"/>
          <p:cNvSpPr txBox="1"/>
          <p:nvPr/>
        </p:nvSpPr>
        <p:spPr>
          <a:xfrm>
            <a:off x="1133060" y="3260034"/>
            <a:ext cx="10502349" cy="2613857"/>
          </a:xfrm>
          <a:prstGeom prst="rect">
            <a:avLst/>
          </a:prstGeom>
          <a:noFill/>
        </p:spPr>
        <p:txBody>
          <a:bodyPr wrap="square" rtlCol="0">
            <a:spAutoFit/>
          </a:bodyPr>
          <a:lstStyle/>
          <a:p>
            <a:pPr algn="ctr">
              <a:lnSpc>
                <a:spcPct val="115000"/>
              </a:lnSpc>
            </a:pPr>
            <a:r>
              <a:rPr lang="en-US" sz="2400" dirty="0">
                <a:solidFill>
                  <a:srgbClr val="FF0000"/>
                </a:solidFill>
              </a:rPr>
              <a:t>Author: </a:t>
            </a:r>
            <a:r>
              <a:rPr lang="en-US" sz="2400" dirty="0" err="1">
                <a:solidFill>
                  <a:srgbClr val="FF0000"/>
                </a:solidFill>
              </a:rPr>
              <a:t>Ashirbad</a:t>
            </a:r>
            <a:r>
              <a:rPr lang="en-US" sz="2400" dirty="0">
                <a:solidFill>
                  <a:srgbClr val="FF0000"/>
                </a:solidFill>
              </a:rPr>
              <a:t> </a:t>
            </a:r>
            <a:r>
              <a:rPr lang="en-US" sz="2400" dirty="0" err="1">
                <a:solidFill>
                  <a:srgbClr val="FF0000"/>
                </a:solidFill>
              </a:rPr>
              <a:t>Sahu</a:t>
            </a:r>
            <a:r>
              <a:rPr lang="en-US" sz="2400" dirty="0">
                <a:solidFill>
                  <a:srgbClr val="FF0000"/>
                </a:solidFill>
              </a:rPr>
              <a:t>, CSE 2</a:t>
            </a:r>
            <a:r>
              <a:rPr lang="en-US" sz="2400" baseline="30000" dirty="0">
                <a:solidFill>
                  <a:srgbClr val="FF0000"/>
                </a:solidFill>
              </a:rPr>
              <a:t>nd</a:t>
            </a:r>
            <a:r>
              <a:rPr lang="en-US" sz="2400" dirty="0">
                <a:solidFill>
                  <a:srgbClr val="FF0000"/>
                </a:solidFill>
              </a:rPr>
              <a:t> Year, </a:t>
            </a:r>
            <a:r>
              <a:rPr lang="en-US" sz="2400" dirty="0" err="1">
                <a:solidFill>
                  <a:srgbClr val="FF0000"/>
                </a:solidFill>
              </a:rPr>
              <a:t>Srm</a:t>
            </a:r>
            <a:r>
              <a:rPr lang="en-US" sz="2400" dirty="0">
                <a:solidFill>
                  <a:srgbClr val="FF0000"/>
                </a:solidFill>
              </a:rPr>
              <a:t> University, </a:t>
            </a:r>
            <a:r>
              <a:rPr lang="en-US" sz="2400" dirty="0" err="1">
                <a:solidFill>
                  <a:srgbClr val="FF0000"/>
                </a:solidFill>
              </a:rPr>
              <a:t>Kattankulathur</a:t>
            </a:r>
            <a:r>
              <a:rPr lang="en-US" sz="2400" dirty="0">
                <a:solidFill>
                  <a:srgbClr val="FF0000"/>
                </a:solidFill>
              </a:rPr>
              <a:t>, Chennai</a:t>
            </a:r>
          </a:p>
          <a:p>
            <a:pPr algn="ctr">
              <a:lnSpc>
                <a:spcPct val="115000"/>
              </a:lnSpc>
            </a:pPr>
            <a:r>
              <a:rPr lang="en-US" sz="2400" dirty="0">
                <a:solidFill>
                  <a:srgbClr val="FF0000"/>
                </a:solidFill>
              </a:rPr>
              <a:t>Email: ashirbadsahu3@gmail.com, ashirbadsahu_ma@srmuniv.edu.in</a:t>
            </a:r>
          </a:p>
          <a:p>
            <a:pPr algn="ctr">
              <a:lnSpc>
                <a:spcPct val="115000"/>
              </a:lnSpc>
            </a:pPr>
            <a:r>
              <a:rPr lang="en-US" sz="2400" dirty="0">
                <a:solidFill>
                  <a:srgbClr val="FF0000"/>
                </a:solidFill>
              </a:rPr>
              <a:t>Co-Author: Shubham Surana, CSE 2</a:t>
            </a:r>
            <a:r>
              <a:rPr lang="en-US" sz="2400" baseline="30000" dirty="0">
                <a:solidFill>
                  <a:srgbClr val="FF0000"/>
                </a:solidFill>
              </a:rPr>
              <a:t>nd</a:t>
            </a:r>
            <a:r>
              <a:rPr lang="en-US" sz="2400" dirty="0">
                <a:solidFill>
                  <a:srgbClr val="FF0000"/>
                </a:solidFill>
              </a:rPr>
              <a:t> Year, </a:t>
            </a:r>
            <a:r>
              <a:rPr lang="en-US" sz="2400" dirty="0" err="1">
                <a:solidFill>
                  <a:srgbClr val="FF0000"/>
                </a:solidFill>
              </a:rPr>
              <a:t>Srm</a:t>
            </a:r>
            <a:r>
              <a:rPr lang="en-US" sz="2400" dirty="0">
                <a:solidFill>
                  <a:srgbClr val="FF0000"/>
                </a:solidFill>
              </a:rPr>
              <a:t> University, </a:t>
            </a:r>
            <a:r>
              <a:rPr lang="en-US" sz="2400" dirty="0" err="1">
                <a:solidFill>
                  <a:srgbClr val="FF0000"/>
                </a:solidFill>
              </a:rPr>
              <a:t>Kattankulathur</a:t>
            </a:r>
            <a:r>
              <a:rPr lang="en-US" sz="2400" dirty="0">
                <a:solidFill>
                  <a:srgbClr val="FF0000"/>
                </a:solidFill>
              </a:rPr>
              <a:t>, Chennai</a:t>
            </a:r>
          </a:p>
          <a:p>
            <a:pPr algn="ctr">
              <a:lnSpc>
                <a:spcPct val="115000"/>
              </a:lnSpc>
            </a:pPr>
            <a:r>
              <a:rPr lang="en-US" sz="2400" dirty="0">
                <a:solidFill>
                  <a:srgbClr val="FF0000"/>
                </a:solidFill>
              </a:rPr>
              <a:t>Email: shubhamsurana_ra@srmuniv.edu.in</a:t>
            </a:r>
          </a:p>
          <a:p>
            <a:pPr algn="ctr">
              <a:lnSpc>
                <a:spcPct val="115000"/>
              </a:lnSpc>
            </a:pPr>
            <a:r>
              <a:rPr lang="en-US" sz="2400" dirty="0">
                <a:solidFill>
                  <a:srgbClr val="FF0000"/>
                </a:solidFill>
              </a:rPr>
              <a:t>Co-Author: </a:t>
            </a:r>
            <a:r>
              <a:rPr lang="en-US" sz="2400" dirty="0" err="1">
                <a:solidFill>
                  <a:srgbClr val="FF0000"/>
                </a:solidFill>
              </a:rPr>
              <a:t>Rishabh</a:t>
            </a:r>
            <a:r>
              <a:rPr lang="en-US" sz="2400" dirty="0">
                <a:solidFill>
                  <a:srgbClr val="FF0000"/>
                </a:solidFill>
              </a:rPr>
              <a:t> </a:t>
            </a:r>
            <a:r>
              <a:rPr lang="en-US" sz="2400" dirty="0" err="1">
                <a:solidFill>
                  <a:srgbClr val="FF0000"/>
                </a:solidFill>
              </a:rPr>
              <a:t>Anand</a:t>
            </a:r>
            <a:r>
              <a:rPr lang="en-US" sz="2400" dirty="0">
                <a:solidFill>
                  <a:srgbClr val="FF0000"/>
                </a:solidFill>
              </a:rPr>
              <a:t>, CSE 2</a:t>
            </a:r>
            <a:r>
              <a:rPr lang="en-US" sz="2400" baseline="30000" dirty="0">
                <a:solidFill>
                  <a:srgbClr val="FF0000"/>
                </a:solidFill>
              </a:rPr>
              <a:t>nd</a:t>
            </a:r>
            <a:r>
              <a:rPr lang="en-US" sz="2400" dirty="0">
                <a:solidFill>
                  <a:srgbClr val="FF0000"/>
                </a:solidFill>
              </a:rPr>
              <a:t> Year, </a:t>
            </a:r>
            <a:r>
              <a:rPr lang="en-US" sz="2400" dirty="0" err="1">
                <a:solidFill>
                  <a:srgbClr val="FF0000"/>
                </a:solidFill>
              </a:rPr>
              <a:t>Srm</a:t>
            </a:r>
            <a:r>
              <a:rPr lang="en-US" sz="2400" dirty="0">
                <a:solidFill>
                  <a:srgbClr val="FF0000"/>
                </a:solidFill>
              </a:rPr>
              <a:t> University, </a:t>
            </a:r>
            <a:r>
              <a:rPr lang="en-US" sz="2400" dirty="0" err="1">
                <a:solidFill>
                  <a:srgbClr val="FF0000"/>
                </a:solidFill>
              </a:rPr>
              <a:t>Kattankulathur</a:t>
            </a:r>
            <a:r>
              <a:rPr lang="en-US" sz="2400" dirty="0">
                <a:solidFill>
                  <a:srgbClr val="FF0000"/>
                </a:solidFill>
              </a:rPr>
              <a:t>, Chennai</a:t>
            </a:r>
          </a:p>
          <a:p>
            <a:pPr algn="ctr">
              <a:lnSpc>
                <a:spcPct val="115000"/>
              </a:lnSpc>
            </a:pPr>
            <a:r>
              <a:rPr lang="en-US" sz="2400" dirty="0">
                <a:solidFill>
                  <a:srgbClr val="FF0000"/>
                </a:solidFill>
              </a:rPr>
              <a:t>Email: anand.rishabh1897@gmail.com</a:t>
            </a:r>
            <a:endParaRPr lang="en-US" sz="2400" dirty="0">
              <a:solidFill>
                <a:srgbClr val="FF0000"/>
              </a:solidFill>
              <a:latin typeface="Times New Roman" panose="02020603050405020304" pitchFamily="18" charset="0"/>
              <a:ea typeface="Times New Roman" panose="02020603050405020304" pitchFamily="18" charset="0"/>
            </a:endParaRPr>
          </a:p>
        </p:txBody>
      </p:sp>
      <p:sp>
        <p:nvSpPr>
          <p:cNvPr id="17" name="Rectangle 5"/>
          <p:cNvSpPr>
            <a:spLocks noChangeArrowheads="1"/>
          </p:cNvSpPr>
          <p:nvPr/>
        </p:nvSpPr>
        <p:spPr bwMode="auto">
          <a:xfrm>
            <a:off x="3157538" y="2903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00695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0032"/>
          </a:xfrm>
        </p:spPr>
        <p:txBody>
          <a:bodyPr/>
          <a:lstStyle/>
          <a:p>
            <a:pPr algn="ctr"/>
            <a:r>
              <a:rPr lang="en-US" dirty="0" smtClean="0">
                <a:effectLst>
                  <a:outerShdw blurRad="38100" dist="38100" dir="2700000" algn="tl">
                    <a:srgbClr val="000000">
                      <a:alpha val="43137"/>
                    </a:srgbClr>
                  </a:outerShdw>
                </a:effectLst>
              </a:rPr>
              <a:t>  </a:t>
            </a:r>
            <a:r>
              <a:rPr lang="en-IN" b="1" dirty="0">
                <a:effectLst>
                  <a:outerShdw blurRad="38100" dist="38100" dir="2700000" algn="tl">
                    <a:srgbClr val="000000">
                      <a:alpha val="43137"/>
                    </a:srgbClr>
                  </a:outerShdw>
                </a:effectLst>
              </a:rPr>
              <a:t>Theory</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8748" y="1133335"/>
            <a:ext cx="11467012" cy="5215213"/>
          </a:xfrm>
        </p:spPr>
        <p:txBody>
          <a:bodyPr>
            <a:normAutofit fontScale="62500" lnSpcReduction="20000"/>
          </a:bodyPr>
          <a:lstStyle/>
          <a:p>
            <a:endParaRPr lang="en-US" dirty="0"/>
          </a:p>
          <a:p>
            <a:r>
              <a:rPr lang="en-US" dirty="0" smtClean="0"/>
              <a:t>Waste water is the water that emerges after fresh water is used by human beings for domestic, commercial and industrial use.</a:t>
            </a:r>
          </a:p>
          <a:p>
            <a:r>
              <a:rPr lang="en-US" dirty="0" smtClean="0"/>
              <a:t>Grey  water  is that  water which emerges after these uses contains, vegetable matter, oils used in cooking, oil in hair, detergents, dirt from floors that have been washed , soap used in bathing along with oils/greases.</a:t>
            </a:r>
          </a:p>
          <a:p>
            <a:r>
              <a:rPr lang="en-US" dirty="0" smtClean="0"/>
              <a:t>Water used to flush toilets to evacuate human excreta is called “Black Water” or Sewage.</a:t>
            </a:r>
          </a:p>
          <a:p>
            <a:r>
              <a:rPr lang="en-US" dirty="0" smtClean="0"/>
              <a:t>Water pollution can be caused by pathogens, inorganic compounds, organic material and macroscopic pollutants.</a:t>
            </a:r>
          </a:p>
          <a:p>
            <a:r>
              <a:rPr lang="en-US" b="1" dirty="0"/>
              <a:t>Carcinogens </a:t>
            </a:r>
            <a:r>
              <a:rPr lang="en-US" b="1" dirty="0" smtClean="0"/>
              <a:t>Pollutants</a:t>
            </a:r>
          </a:p>
          <a:p>
            <a:r>
              <a:rPr lang="en-US" b="1" dirty="0"/>
              <a:t>Inorganic materials: </a:t>
            </a:r>
            <a:endParaRPr lang="en-US" dirty="0"/>
          </a:p>
          <a:p>
            <a:r>
              <a:rPr lang="en-US" b="1" dirty="0"/>
              <a:t>Organic Materials:</a:t>
            </a:r>
            <a:endParaRPr lang="en-US" dirty="0"/>
          </a:p>
          <a:p>
            <a:r>
              <a:rPr lang="en-US" b="1" dirty="0"/>
              <a:t>Macroscopic Pollution:</a:t>
            </a:r>
            <a:endParaRPr lang="en-US" dirty="0"/>
          </a:p>
          <a:p>
            <a:r>
              <a:rPr lang="en-US" b="1" dirty="0"/>
              <a:t>Wastewater Treatment Plan:</a:t>
            </a:r>
            <a:endParaRPr lang="en-US" dirty="0"/>
          </a:p>
          <a:p>
            <a:r>
              <a:rPr lang="en-US" b="1" dirty="0"/>
              <a:t>Reagents and Chemicals-</a:t>
            </a:r>
            <a:endParaRPr lang="en-US" dirty="0"/>
          </a:p>
          <a:p>
            <a:r>
              <a:rPr lang="en-US" b="1" dirty="0"/>
              <a:t>Existing purification standards</a:t>
            </a:r>
            <a:r>
              <a:rPr lang="en-US" dirty="0"/>
              <a:t>-</a:t>
            </a:r>
          </a:p>
          <a:p>
            <a:r>
              <a:rPr lang="en-US" b="1" dirty="0"/>
              <a:t>Organic Materials:</a:t>
            </a:r>
            <a:endParaRPr lang="en-US" dirty="0"/>
          </a:p>
          <a:p>
            <a:r>
              <a:rPr lang="en-US" b="1" i="1" dirty="0"/>
              <a:t>Adsorption/Filtration </a:t>
            </a:r>
            <a:endParaRPr lang="en-US" dirty="0" smtClean="0"/>
          </a:p>
          <a:p>
            <a:endParaRPr lang="en-US" dirty="0"/>
          </a:p>
        </p:txBody>
      </p:sp>
    </p:spTree>
    <p:extLst>
      <p:ext uri="{BB962C8B-B14F-4D97-AF65-F5344CB8AC3E}">
        <p14:creationId xmlns:p14="http://schemas.microsoft.com/office/powerpoint/2010/main" val="312922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325" y="1010182"/>
            <a:ext cx="3891111" cy="4133442"/>
          </a:xfrm>
        </p:spPr>
        <p:txBody>
          <a:bodyPr>
            <a:noAutofit/>
          </a:bodyPr>
          <a:lstStyle/>
          <a:p>
            <a:pPr marL="342900" indent="-342900">
              <a:buFont typeface="Wingdings" panose="05000000000000000000" pitchFamily="2" charset="2"/>
              <a:buChar char="Ø"/>
            </a:pPr>
            <a:r>
              <a:rPr lang="en-US" sz="2400" dirty="0" smtClean="0">
                <a:latin typeface="+mn-lt"/>
              </a:rPr>
              <a:t>Disinfectants </a:t>
            </a:r>
            <a:r>
              <a:rPr lang="en-US" sz="2400" dirty="0">
                <a:latin typeface="+mn-lt"/>
              </a:rPr>
              <a:t>kill present microorganisms in the water. There are various different types of disinfectants</a:t>
            </a:r>
            <a:r>
              <a:rPr lang="en-US" sz="2400" dirty="0" smtClean="0">
                <a:latin typeface="+mn-lt"/>
              </a:rPr>
              <a:t>:</a:t>
            </a:r>
            <a:br>
              <a:rPr lang="en-US" sz="2400" dirty="0" smtClean="0">
                <a:latin typeface="+mn-lt"/>
              </a:rPr>
            </a:br>
            <a:r>
              <a:rPr lang="en-US" sz="2400" dirty="0">
                <a:latin typeface="+mn-lt"/>
              </a:rPr>
              <a:t/>
            </a:r>
            <a:br>
              <a:rPr lang="en-US" sz="2400" dirty="0">
                <a:latin typeface="+mn-lt"/>
              </a:rPr>
            </a:br>
            <a:r>
              <a:rPr lang="en-US" sz="2400" dirty="0">
                <a:latin typeface="+mn-lt"/>
              </a:rPr>
              <a:t>· Chlorine </a:t>
            </a:r>
            <a:br>
              <a:rPr lang="en-US" sz="2400" dirty="0">
                <a:latin typeface="+mn-lt"/>
              </a:rPr>
            </a:br>
            <a:r>
              <a:rPr lang="en-US" sz="2400" dirty="0">
                <a:latin typeface="+mn-lt"/>
              </a:rPr>
              <a:t>· Chlorine dioxide</a:t>
            </a:r>
            <a:br>
              <a:rPr lang="en-US" sz="2400" dirty="0">
                <a:latin typeface="+mn-lt"/>
              </a:rPr>
            </a:br>
            <a:r>
              <a:rPr lang="en-US" sz="2400" dirty="0">
                <a:latin typeface="+mn-lt"/>
              </a:rPr>
              <a:t>· Ozone</a:t>
            </a:r>
            <a:br>
              <a:rPr lang="en-US" sz="2400" dirty="0">
                <a:latin typeface="+mn-lt"/>
              </a:rPr>
            </a:br>
            <a:r>
              <a:rPr lang="en-US" sz="2400" dirty="0">
                <a:latin typeface="+mn-lt"/>
              </a:rPr>
              <a:t>· Hypochlorite</a:t>
            </a:r>
            <a:endParaRPr lang="en-US" sz="2400" dirty="0">
              <a:latin typeface="+mn-lt"/>
            </a:endParaRPr>
          </a:p>
        </p:txBody>
      </p:sp>
      <p:sp>
        <p:nvSpPr>
          <p:cNvPr id="3" name="Content Placeholder 2"/>
          <p:cNvSpPr>
            <a:spLocks noGrp="1"/>
          </p:cNvSpPr>
          <p:nvPr>
            <p:ph idx="1"/>
          </p:nvPr>
        </p:nvSpPr>
        <p:spPr>
          <a:xfrm>
            <a:off x="250371" y="1381487"/>
            <a:ext cx="4360818" cy="5215255"/>
          </a:xfrm>
        </p:spPr>
        <p:txBody>
          <a:bodyPr>
            <a:normAutofit fontScale="85000" lnSpcReduction="20000"/>
          </a:bodyPr>
          <a:lstStyle/>
          <a:p>
            <a:pPr algn="just">
              <a:spcBef>
                <a:spcPts val="0"/>
              </a:spcBef>
              <a:buFont typeface="Wingdings" panose="05000000000000000000" pitchFamily="2" charset="2"/>
              <a:buChar char="Ø"/>
            </a:pPr>
            <a:r>
              <a:rPr lang="en-US" dirty="0" smtClean="0"/>
              <a:t>For </a:t>
            </a:r>
            <a:r>
              <a:rPr lang="en-US" dirty="0"/>
              <a:t>the chemical treatment of water a great variety of chemicals can be applied. Below, the different types of water treatment chemicals are summarized up</a:t>
            </a:r>
            <a:r>
              <a:rPr lang="en-US" dirty="0" smtClean="0"/>
              <a:t>:</a:t>
            </a:r>
          </a:p>
          <a:p>
            <a:pPr>
              <a:spcBef>
                <a:spcPts val="0"/>
              </a:spcBef>
            </a:pPr>
            <a:endParaRPr lang="en-US" dirty="0" smtClean="0"/>
          </a:p>
          <a:p>
            <a:pPr marL="0" indent="0">
              <a:spcBef>
                <a:spcPts val="0"/>
              </a:spcBef>
              <a:buNone/>
            </a:pPr>
            <a:r>
              <a:rPr lang="en-US" dirty="0" smtClean="0"/>
              <a:t>Antifoams</a:t>
            </a:r>
            <a:r>
              <a:rPr lang="en-US" dirty="0"/>
              <a:t/>
            </a:r>
            <a:br>
              <a:rPr lang="en-US" dirty="0"/>
            </a:br>
            <a:r>
              <a:rPr lang="en-US" dirty="0"/>
              <a:t>Coagulants</a:t>
            </a:r>
            <a:br>
              <a:rPr lang="en-US" dirty="0"/>
            </a:br>
            <a:r>
              <a:rPr lang="en-US" dirty="0"/>
              <a:t>Corrosion inhibitors</a:t>
            </a:r>
            <a:br>
              <a:rPr lang="en-US" dirty="0"/>
            </a:br>
            <a:r>
              <a:rPr lang="en-US" dirty="0" smtClean="0"/>
              <a:t>Disinfectants</a:t>
            </a:r>
          </a:p>
          <a:p>
            <a:pPr marL="0" indent="0">
              <a:spcBef>
                <a:spcPts val="0"/>
              </a:spcBef>
              <a:buNone/>
            </a:pPr>
            <a:r>
              <a:rPr lang="en-US" dirty="0" smtClean="0"/>
              <a:t>Emulsions</a:t>
            </a:r>
            <a:r>
              <a:rPr lang="en-US" dirty="0"/>
              <a:t/>
            </a:r>
            <a:br>
              <a:rPr lang="en-US" dirty="0"/>
            </a:br>
            <a:r>
              <a:rPr lang="en-US" dirty="0"/>
              <a:t>Neutralizing </a:t>
            </a:r>
            <a:r>
              <a:rPr lang="en-US" dirty="0" smtClean="0"/>
              <a:t>agents</a:t>
            </a:r>
            <a:r>
              <a:rPr lang="en-US" dirty="0"/>
              <a:t/>
            </a:r>
            <a:br>
              <a:rPr lang="en-US" dirty="0"/>
            </a:br>
            <a:r>
              <a:rPr lang="en-US" dirty="0"/>
              <a:t>Oxidants</a:t>
            </a:r>
            <a:br>
              <a:rPr lang="en-US" dirty="0"/>
            </a:br>
            <a:r>
              <a:rPr lang="en-US" dirty="0"/>
              <a:t>Oxygen scavengers</a:t>
            </a:r>
            <a:br>
              <a:rPr lang="en-US" dirty="0"/>
            </a:br>
            <a:r>
              <a:rPr lang="en-US" dirty="0"/>
              <a:t>pH conditioners</a:t>
            </a:r>
            <a:br>
              <a:rPr lang="en-US" dirty="0"/>
            </a:br>
            <a:r>
              <a:rPr lang="en-US" dirty="0"/>
              <a:t>Scale inhibitors</a:t>
            </a:r>
          </a:p>
          <a:p>
            <a:pPr marL="0" indent="0">
              <a:spcBef>
                <a:spcPts val="0"/>
              </a:spcBef>
              <a:buNone/>
            </a:pPr>
            <a:r>
              <a:rPr lang="en-US" dirty="0"/>
              <a:t>Algaecides</a:t>
            </a:r>
          </a:p>
          <a:p>
            <a:endParaRPr lang="en-US" dirty="0"/>
          </a:p>
        </p:txBody>
      </p:sp>
      <p:sp>
        <p:nvSpPr>
          <p:cNvPr id="4" name="Rectangle 3"/>
          <p:cNvSpPr/>
          <p:nvPr/>
        </p:nvSpPr>
        <p:spPr>
          <a:xfrm>
            <a:off x="8708572" y="1381487"/>
            <a:ext cx="3309257" cy="4154984"/>
          </a:xfrm>
          <a:prstGeom prst="rect">
            <a:avLst/>
          </a:prstGeom>
        </p:spPr>
        <p:txBody>
          <a:bodyPr wrap="square">
            <a:spAutoFit/>
          </a:bodyPr>
          <a:lstStyle/>
          <a:p>
            <a:pPr marL="285750" indent="-285750">
              <a:buFont typeface="Wingdings" panose="05000000000000000000" pitchFamily="2" charset="2"/>
              <a:buChar char="Ø"/>
            </a:pPr>
            <a:r>
              <a:rPr lang="en-US" sz="2400" dirty="0" smtClean="0"/>
              <a:t>Different </a:t>
            </a:r>
            <a:r>
              <a:rPr lang="en-US" sz="2400" dirty="0"/>
              <a:t>kinds of corrosion </a:t>
            </a:r>
            <a:r>
              <a:rPr lang="en-US" sz="2400" dirty="0" smtClean="0"/>
              <a:t>inhibitors Includes:</a:t>
            </a:r>
          </a:p>
          <a:p>
            <a:endParaRPr lang="en-US" sz="2400" dirty="0" smtClean="0"/>
          </a:p>
          <a:p>
            <a:pPr marL="342900" indent="-342900">
              <a:buFont typeface="Arial" panose="020B0604020202020204" pitchFamily="34" charset="0"/>
              <a:buChar char="•"/>
            </a:pPr>
            <a:r>
              <a:rPr lang="en-US" sz="2400" dirty="0" smtClean="0">
                <a:solidFill>
                  <a:srgbClr val="000000"/>
                </a:solidFill>
                <a:effectLst/>
                <a:latin typeface="Times New Roman" panose="02020603050405020304" pitchFamily="18" charset="0"/>
                <a:ea typeface="Times New Roman" panose="02020603050405020304" pitchFamily="18" charset="0"/>
              </a:rPr>
              <a:t>Passivity inhibitors: </a:t>
            </a:r>
          </a:p>
          <a:p>
            <a:pPr marL="342900" indent="-342900">
              <a:buFont typeface="Arial" panose="020B0604020202020204" pitchFamily="34" charset="0"/>
              <a:buChar char="•"/>
            </a:pPr>
            <a:r>
              <a:rPr lang="en-US" sz="2400" dirty="0"/>
              <a:t>Cathodic </a:t>
            </a:r>
            <a:r>
              <a:rPr lang="en-US" sz="2400" dirty="0" smtClean="0"/>
              <a:t>inhibitors</a:t>
            </a:r>
            <a:endParaRPr lang="en-US" sz="2400" dirty="0"/>
          </a:p>
          <a:p>
            <a:pPr marL="342900" indent="-342900">
              <a:buFont typeface="Arial" panose="020B0604020202020204" pitchFamily="34" charset="0"/>
              <a:buChar char="•"/>
            </a:pPr>
            <a:r>
              <a:rPr lang="en-US" sz="2400" dirty="0"/>
              <a:t>Organic </a:t>
            </a:r>
            <a:r>
              <a:rPr lang="en-US" sz="2400" dirty="0" smtClean="0"/>
              <a:t>inhibitors</a:t>
            </a:r>
            <a:endParaRPr lang="en-US" sz="2400" dirty="0"/>
          </a:p>
          <a:p>
            <a:pPr marL="342900" indent="-342900">
              <a:buFont typeface="Arial" panose="020B0604020202020204" pitchFamily="34" charset="0"/>
              <a:buChar char="•"/>
            </a:pPr>
            <a:r>
              <a:rPr lang="en-US" sz="2400" dirty="0"/>
              <a:t>Precipitation inducing inhibitors. </a:t>
            </a:r>
            <a:endParaRPr lang="en-US" sz="2400" dirty="0" smtClean="0"/>
          </a:p>
          <a:p>
            <a:pPr marL="342900" indent="-342900">
              <a:buFont typeface="Arial" panose="020B0604020202020204" pitchFamily="34" charset="0"/>
              <a:buChar char="•"/>
            </a:pPr>
            <a:r>
              <a:rPr lang="en-US" sz="2400" dirty="0"/>
              <a:t>Volatile Corrosion Inhibitors (VCI). </a:t>
            </a:r>
          </a:p>
        </p:txBody>
      </p:sp>
      <p:sp>
        <p:nvSpPr>
          <p:cNvPr id="5" name="TextBox 4"/>
          <p:cNvSpPr txBox="1"/>
          <p:nvPr/>
        </p:nvSpPr>
        <p:spPr>
          <a:xfrm>
            <a:off x="2799806" y="377267"/>
            <a:ext cx="7563394" cy="769441"/>
          </a:xfrm>
          <a:prstGeom prst="rect">
            <a:avLst/>
          </a:prstGeom>
          <a:noFill/>
        </p:spPr>
        <p:txBody>
          <a:bodyPr wrap="square" rtlCol="0">
            <a:spAutoFit/>
          </a:bodyPr>
          <a:lstStyle/>
          <a:p>
            <a:r>
              <a:rPr lang="en-US" sz="4400" b="1" dirty="0" smtClean="0">
                <a:effectLst>
                  <a:outerShdw blurRad="38100" dist="38100" dir="2700000" algn="tl">
                    <a:srgbClr val="000000">
                      <a:alpha val="43137"/>
                    </a:srgbClr>
                  </a:outerShdw>
                </a:effectLst>
                <a:latin typeface="+mj-lt"/>
              </a:rPr>
              <a:t>REAGENTS AND CHEMICALS</a:t>
            </a:r>
            <a:endParaRPr lang="en-US" sz="4400" b="1"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93566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Methods and S</a:t>
            </a:r>
            <a:r>
              <a:rPr lang="en-US" b="1" dirty="0" smtClean="0">
                <a:effectLst>
                  <a:outerShdw blurRad="38100" dist="38100" dir="2700000" algn="tl">
                    <a:srgbClr val="000000">
                      <a:alpha val="43137"/>
                    </a:srgbClr>
                  </a:outerShdw>
                </a:effectLst>
              </a:rPr>
              <a:t>ensors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55000" lnSpcReduction="20000"/>
          </a:bodyPr>
          <a:lstStyle/>
          <a:p>
            <a:r>
              <a:rPr lang="en-US" dirty="0" smtClean="0"/>
              <a:t>FILTERPOD </a:t>
            </a:r>
          </a:p>
          <a:p>
            <a:r>
              <a:rPr lang="en-US" dirty="0" smtClean="0"/>
              <a:t>FALCON</a:t>
            </a:r>
          </a:p>
          <a:p>
            <a:r>
              <a:rPr lang="en-US" dirty="0" smtClean="0"/>
              <a:t>VORTEX</a:t>
            </a:r>
          </a:p>
          <a:p>
            <a:r>
              <a:rPr lang="en-US" dirty="0" smtClean="0"/>
              <a:t>RBC</a:t>
            </a:r>
          </a:p>
          <a:p>
            <a:r>
              <a:rPr lang="en-US" dirty="0" smtClean="0"/>
              <a:t>BIOCUBE</a:t>
            </a:r>
          </a:p>
          <a:p>
            <a:endParaRPr lang="en-US" dirty="0"/>
          </a:p>
          <a:p>
            <a:r>
              <a:rPr lang="en-US" dirty="0"/>
              <a:t>1) Manti Lab MT-120 Digital Dissolved Oxygen Meter, DO Concentration Mode: 0 - 20 ppm (Initial Test)</a:t>
            </a:r>
          </a:p>
          <a:p>
            <a:r>
              <a:rPr lang="en-US" dirty="0"/>
              <a:t>2) Libelium – It based on Smart Water wireless sensor platform</a:t>
            </a:r>
          </a:p>
          <a:p>
            <a:r>
              <a:rPr lang="en-US" dirty="0"/>
              <a:t>The Inter-integrated Circuit (I2C</a:t>
            </a:r>
            <a:r>
              <a:rPr lang="en-US" dirty="0" smtClean="0"/>
              <a:t>)</a:t>
            </a:r>
          </a:p>
          <a:p>
            <a:r>
              <a:rPr lang="en-US" dirty="0" smtClean="0"/>
              <a:t>Waspmote </a:t>
            </a:r>
          </a:p>
          <a:p>
            <a:r>
              <a:rPr lang="en-US" dirty="0" smtClean="0"/>
              <a:t>DBMS-Database Management Systems</a:t>
            </a:r>
          </a:p>
          <a:p>
            <a:r>
              <a:rPr lang="en-US" dirty="0" smtClean="0"/>
              <a:t>NFC-Near Field Communication</a:t>
            </a:r>
          </a:p>
          <a:p>
            <a:r>
              <a:rPr lang="en-US" dirty="0" smtClean="0"/>
              <a:t>Cloud Computing</a:t>
            </a:r>
          </a:p>
          <a:p>
            <a:r>
              <a:rPr lang="en-US" dirty="0" smtClean="0"/>
              <a:t>Blade Servers</a:t>
            </a:r>
          </a:p>
          <a:p>
            <a:r>
              <a:rPr lang="en-US" dirty="0" smtClean="0"/>
              <a:t>Arkbird Receivers</a:t>
            </a:r>
            <a:endParaRPr lang="en-US" dirty="0"/>
          </a:p>
        </p:txBody>
      </p:sp>
    </p:spTree>
    <p:extLst>
      <p:ext uri="{BB962C8B-B14F-4D97-AF65-F5344CB8AC3E}">
        <p14:creationId xmlns:p14="http://schemas.microsoft.com/office/powerpoint/2010/main" val="502183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3" y="365125"/>
            <a:ext cx="11469188" cy="1325563"/>
          </a:xfrm>
        </p:spPr>
        <p:txBody>
          <a:bodyPr>
            <a:normAutofit/>
          </a:bodyPr>
          <a:lstStyle/>
          <a:p>
            <a:r>
              <a:rPr lang="en-US" sz="3600" b="1" dirty="0" smtClean="0">
                <a:effectLst>
                  <a:outerShdw blurRad="38100" dist="38100" dir="2700000" algn="tl">
                    <a:srgbClr val="000000">
                      <a:alpha val="43137"/>
                    </a:srgbClr>
                  </a:outerShdw>
                </a:effectLst>
              </a:rPr>
              <a:t>CONTAMINANTS AND </a:t>
            </a:r>
            <a:r>
              <a:rPr lang="en-US" sz="3600" b="1" dirty="0" smtClean="0">
                <a:effectLst>
                  <a:outerShdw blurRad="38100" dist="38100" dir="2700000" algn="tl">
                    <a:srgbClr val="000000">
                      <a:alpha val="43137"/>
                    </a:srgbClr>
                  </a:outerShdw>
                </a:effectLst>
              </a:rPr>
              <a:t> COMPOSITION OF DRAINAGE WATER:</a:t>
            </a:r>
            <a:endParaRPr lang="en-US" sz="36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10000"/>
          </a:bodyPr>
          <a:lstStyle/>
          <a:p>
            <a:pPr lvl="0"/>
            <a:r>
              <a:rPr lang="en-US" dirty="0"/>
              <a:t>The inorganic material that are soluble such as ammonia, road -salt, sea-salt, cyanide, hydrogen Sulphide, thiocyanates and thiosulfates and etc.</a:t>
            </a:r>
          </a:p>
          <a:p>
            <a:pPr lvl="0"/>
            <a:r>
              <a:rPr lang="en-US" dirty="0"/>
              <a:t>Animals such as protozoa, insects, arthropods, small fish, etc.</a:t>
            </a:r>
          </a:p>
          <a:p>
            <a:pPr lvl="0"/>
            <a:r>
              <a:rPr lang="en-US" dirty="0"/>
              <a:t>Macro- solids such as sanitary napkins, nappies, condoms, needle children’s toys, dead animals or plants etc.</a:t>
            </a:r>
          </a:p>
          <a:p>
            <a:pPr lvl="0"/>
            <a:r>
              <a:rPr lang="en-US" dirty="0"/>
              <a:t>Gases such as hydrogen sulfide, carbon dioxide, methane etc.</a:t>
            </a:r>
          </a:p>
          <a:p>
            <a:pPr lvl="0"/>
            <a:r>
              <a:rPr lang="en-US" dirty="0"/>
              <a:t>Emulsions as paints, adhesives, mayonnaise, hair colorants, emulsified oils etc.</a:t>
            </a:r>
          </a:p>
          <a:p>
            <a:pPr lvl="0"/>
            <a:r>
              <a:rPr lang="en-US" dirty="0"/>
              <a:t>Toxins such as pesticide, poisons, herbicides, etc.</a:t>
            </a:r>
          </a:p>
          <a:p>
            <a:pPr lvl="0"/>
            <a:r>
              <a:rPr lang="en-US" dirty="0"/>
              <a:t>Pharmaceuticals and hormones.</a:t>
            </a:r>
          </a:p>
          <a:p>
            <a:endParaRPr lang="en-US" dirty="0"/>
          </a:p>
        </p:txBody>
      </p:sp>
    </p:spTree>
    <p:extLst>
      <p:ext uri="{BB962C8B-B14F-4D97-AF65-F5344CB8AC3E}">
        <p14:creationId xmlns:p14="http://schemas.microsoft.com/office/powerpoint/2010/main" val="538549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4979" y="0"/>
            <a:ext cx="10515600" cy="1325563"/>
          </a:xfrm>
        </p:spPr>
        <p:txBody>
          <a:bodyPr/>
          <a:lstStyle/>
          <a:p>
            <a:r>
              <a:rPr lang="en-US" b="1" dirty="0" smtClean="0">
                <a:effectLst>
                  <a:outerShdw blurRad="38100" dist="38100" dir="2700000" algn="tl">
                    <a:srgbClr val="000000">
                      <a:alpha val="43137"/>
                    </a:srgbClr>
                  </a:outerShdw>
                </a:effectLst>
              </a:rPr>
              <a:t>Power/battery:</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664979" y="1181235"/>
            <a:ext cx="8067644" cy="5363255"/>
          </a:xfrm>
        </p:spPr>
        <p:txBody>
          <a:bodyPr>
            <a:normAutofit/>
          </a:bodyPr>
          <a:lstStyle/>
          <a:p>
            <a:pPr marL="0" lvl="0" indent="0" algn="just" eaLnBrk="0" fontAlgn="base" hangingPunct="0">
              <a:lnSpc>
                <a:spcPct val="100000"/>
              </a:lnSpc>
              <a:spcBef>
                <a:spcPct val="0"/>
              </a:spcBef>
              <a:spcAft>
                <a:spcPct val="0"/>
              </a:spcAft>
              <a:buNone/>
            </a:pPr>
            <a:r>
              <a:rPr kumimoji="0" lang="en-US" altLang="en-US" sz="18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Waterproof Lithium-Air Batteries</a:t>
            </a:r>
            <a:r>
              <a:rPr kumimoji="0" lang="en-US" altLang="en-US" sz="18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a:t>
            </a:r>
            <a:endParaRPr kumimoji="0" lang="en-US" altLang="en-US" sz="1800" b="0" i="1"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lvl="0" indent="0" algn="just" eaLnBrk="0" fontAlgn="base" hangingPunct="0">
              <a:lnSpc>
                <a:spcPct val="100000"/>
              </a:lnSpc>
              <a:spcBef>
                <a:spcPct val="0"/>
              </a:spcBef>
              <a:spcAft>
                <a:spcPct val="0"/>
              </a:spcAft>
              <a:buNone/>
            </a:pPr>
            <a:r>
              <a:rPr kumimoji="0" lang="en-US" altLang="en-US" sz="1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Use of lightweight, high-energy batteries that can use the surrounding air as a cathode. Under development is single-use lithium metal-air batteries with rechargeable lithium metal-air batteries that can go for longer in between charges for around years.</a:t>
            </a:r>
          </a:p>
          <a:p>
            <a:pPr marL="0" lvl="0" indent="0" algn="just" eaLnBrk="0" fontAlgn="base" hangingPunct="0">
              <a:lnSpc>
                <a:spcPct val="100000"/>
              </a:lnSpc>
              <a:spcBef>
                <a:spcPct val="0"/>
              </a:spcBef>
              <a:spcAft>
                <a:spcPct val="0"/>
              </a:spcAft>
              <a:buNone/>
            </a:pPr>
            <a:endParaRPr kumimoji="0" lang="en-US" altLang="en-US"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lvl="0" indent="0" algn="just" eaLnBrk="0" fontAlgn="base" hangingPunct="0">
              <a:lnSpc>
                <a:spcPct val="100000"/>
              </a:lnSpc>
              <a:spcBef>
                <a:spcPct val="0"/>
              </a:spcBef>
              <a:spcAft>
                <a:spcPct val="0"/>
              </a:spcAft>
              <a:buNone/>
            </a:pPr>
            <a:r>
              <a:rPr kumimoji="0" lang="en-US" altLang="en-US" sz="18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Water power:</a:t>
            </a:r>
            <a:r>
              <a:rPr kumimoji="0" lang="en-US" altLang="en-US" sz="1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The prototype battery uses lithium metal as the anode and salt water as the cathode to power on an LED. As the battery discharges, lithium ions start diffuse into the water, but the device doesn’t affect the surrounding habitat.</a:t>
            </a:r>
          </a:p>
          <a:p>
            <a:pPr marL="0" lvl="0" indent="0" algn="just" eaLnBrk="0" fontAlgn="base" hangingPunct="0">
              <a:lnSpc>
                <a:spcPct val="100000"/>
              </a:lnSpc>
              <a:spcBef>
                <a:spcPct val="0"/>
              </a:spcBef>
              <a:spcAft>
                <a:spcPct val="0"/>
              </a:spcAft>
              <a:buNone/>
            </a:pPr>
            <a:endParaRPr kumimoji="0" lang="en-US" altLang="en-US"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lvl="0" indent="0" algn="just" eaLnBrk="0" fontAlgn="base" hangingPunct="0">
              <a:lnSpc>
                <a:spcPct val="100000"/>
              </a:lnSpc>
              <a:spcBef>
                <a:spcPct val="0"/>
              </a:spcBef>
              <a:spcAft>
                <a:spcPct val="0"/>
              </a:spcAft>
              <a:buNone/>
            </a:pPr>
            <a:r>
              <a:rPr kumimoji="0" lang="en-US" altLang="en-US" sz="1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Lithium-metal batteries try to approach the energy density of fuel cells without having the plumbing required for these devices; in theory and the maximum energy density is more than 5,000 watt-hours per kilogram, or more than 10 times that of present lithium-ion batteries. Lithium metal-air batteries are also very light-weighted because it’s not need to carry a second reactant. Exposure to even traces of water rapidly degrades the material strength.</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a:p>
            <a:endParaRPr lang="en-US" sz="1800" dirty="0"/>
          </a:p>
        </p:txBody>
      </p:sp>
      <p:sp>
        <p:nvSpPr>
          <p:cNvPr id="6" name="Rectangle 5"/>
          <p:cNvSpPr>
            <a:spLocks noChangeArrowheads="1"/>
          </p:cNvSpPr>
          <p:nvPr/>
        </p:nvSpPr>
        <p:spPr bwMode="auto">
          <a:xfrm>
            <a:off x="274320" y="1733230"/>
            <a:ext cx="3286156" cy="674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4122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BATTERIES (Waterproof and submersible if required):</a:t>
            </a:r>
            <a:endParaRPr kumimoji="0" lang="en-US" altLang="en-US" sz="1000" b="1" i="1"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076" name="Picture 4" descr="https://lh4.googleusercontent.com/rir7BJW_qv9AEGwdkXFycfaU5LijfCQcPJufd5XdUAxalwiU2wt_L7X0MZ84pPyy6iHL-MVDmp3vNgLcSC6U0P0UvsRs-GUC9xPEzTnkUZEYwuLt8ZwoW-Z-6Z9XPFrRv7e0Cn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19" y="2001837"/>
            <a:ext cx="3270604" cy="2635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596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43248" y="956982"/>
            <a:ext cx="5699974" cy="5160482"/>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2010" y="1480202"/>
            <a:ext cx="5409128" cy="4481847"/>
          </a:xfrm>
          <a:prstGeom prst="rect">
            <a:avLst/>
          </a:prstGeom>
        </p:spPr>
      </p:pic>
      <p:sp>
        <p:nvSpPr>
          <p:cNvPr id="6" name="TextBox 5"/>
          <p:cNvSpPr txBox="1"/>
          <p:nvPr/>
        </p:nvSpPr>
        <p:spPr>
          <a:xfrm>
            <a:off x="6156100" y="956982"/>
            <a:ext cx="5396248" cy="523220"/>
          </a:xfrm>
          <a:prstGeom prst="rect">
            <a:avLst/>
          </a:prstGeom>
          <a:noFill/>
        </p:spPr>
        <p:txBody>
          <a:bodyPr wrap="square" rtlCol="0">
            <a:spAutoFit/>
          </a:bodyPr>
          <a:lstStyle/>
          <a:p>
            <a:r>
              <a:rPr lang="en-US" sz="2800" b="1" dirty="0" smtClean="0">
                <a:solidFill>
                  <a:schemeClr val="accent5"/>
                </a:solidFill>
              </a:rPr>
              <a:t>  State wise percentage generation</a:t>
            </a:r>
            <a:endParaRPr lang="en-US" sz="2800" b="1" dirty="0">
              <a:solidFill>
                <a:schemeClr val="accent5"/>
              </a:solidFill>
            </a:endParaRPr>
          </a:p>
        </p:txBody>
      </p:sp>
      <p:sp>
        <p:nvSpPr>
          <p:cNvPr id="7" name="TextBox 6"/>
          <p:cNvSpPr txBox="1"/>
          <p:nvPr/>
        </p:nvSpPr>
        <p:spPr>
          <a:xfrm>
            <a:off x="3515932" y="167426"/>
            <a:ext cx="5628068" cy="769441"/>
          </a:xfrm>
          <a:prstGeom prst="rect">
            <a:avLst/>
          </a:prstGeom>
          <a:noFill/>
        </p:spPr>
        <p:txBody>
          <a:bodyPr wrap="square" rtlCol="0">
            <a:spAutoFit/>
          </a:bodyPr>
          <a:lstStyle/>
          <a:p>
            <a:r>
              <a:rPr lang="en-IN" sz="4400" b="1" dirty="0">
                <a:effectLst>
                  <a:outerShdw blurRad="38100" dist="38100" dir="2700000" algn="tl">
                    <a:srgbClr val="000000">
                      <a:alpha val="43137"/>
                    </a:srgbClr>
                  </a:outerShdw>
                </a:effectLst>
              </a:rPr>
              <a:t>TABLES AND GRAPHS</a:t>
            </a:r>
            <a:endParaRPr lang="en-US"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982632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15932" y="167426"/>
            <a:ext cx="5628068" cy="769441"/>
          </a:xfrm>
          <a:prstGeom prst="rect">
            <a:avLst/>
          </a:prstGeom>
          <a:noFill/>
        </p:spPr>
        <p:txBody>
          <a:bodyPr wrap="square" rtlCol="0">
            <a:spAutoFit/>
          </a:bodyPr>
          <a:lstStyle/>
          <a:p>
            <a:r>
              <a:rPr lang="en-IN" sz="4400" b="1" dirty="0">
                <a:effectLst>
                  <a:outerShdw blurRad="38100" dist="38100" dir="2700000" algn="tl">
                    <a:srgbClr val="000000">
                      <a:alpha val="43137"/>
                    </a:srgbClr>
                  </a:outerShdw>
                </a:effectLst>
              </a:rPr>
              <a:t>TABLES AND GRAPHS</a:t>
            </a:r>
            <a:endParaRPr lang="en-US" sz="4400" b="1" dirty="0">
              <a:effectLst>
                <a:outerShdw blurRad="38100" dist="38100" dir="2700000" algn="tl">
                  <a:srgbClr val="000000">
                    <a:alpha val="43137"/>
                  </a:srgbClr>
                </a:outerShdw>
              </a:effectLst>
            </a:endParaRPr>
          </a:p>
        </p:txBody>
      </p:sp>
      <p:pic>
        <p:nvPicPr>
          <p:cNvPr id="12" name="Content Placeholder 1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2196" y="1133341"/>
            <a:ext cx="6019143" cy="5267459"/>
          </a:xfr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1340" y="1133342"/>
            <a:ext cx="5853412" cy="5267458"/>
          </a:xfrm>
          <a:prstGeom prst="rect">
            <a:avLst/>
          </a:prstGeom>
        </p:spPr>
      </p:pic>
    </p:spTree>
    <p:extLst>
      <p:ext uri="{BB962C8B-B14F-4D97-AF65-F5344CB8AC3E}">
        <p14:creationId xmlns:p14="http://schemas.microsoft.com/office/powerpoint/2010/main" val="2426516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kumimoji="0" lang="en-US" altLang="en-US" b="1" i="0" u="none" strike="noStrike" cap="none" normalizeH="0" baseline="0" dirty="0" smtClean="0">
                <a:ln>
                  <a:noFill/>
                </a:ln>
                <a:solidFill>
                  <a:srgbClr val="0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rPr>
              <a:t>Water Quality Index calculation:</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156940" y="2110580"/>
            <a:ext cx="8789125" cy="4351339"/>
          </a:xfrm>
        </p:spPr>
        <p:txBody>
          <a:bodyPr>
            <a:normAutofit/>
          </a:bodyPr>
          <a:lstStyle/>
          <a:p>
            <a:pPr marL="342900" lvl="0" indent="-342900" algn="just" eaLnBrk="0" fontAlgn="base" hangingPunct="0">
              <a:lnSpc>
                <a:spcPct val="100000"/>
              </a:lnSpc>
              <a:spcBef>
                <a:spcPct val="0"/>
              </a:spcBef>
              <a:spcAft>
                <a:spcPct val="0"/>
              </a:spcAft>
              <a:buAutoNum type="arabicPeriod"/>
            </a:pPr>
            <a:r>
              <a:rPr kumimoji="0" lang="en-US" altLang="en-US" sz="1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First select finite number of parameters and monitor water quality against the parameters.</a:t>
            </a:r>
          </a:p>
          <a:p>
            <a:pPr marL="514350" lvl="0" indent="-514350" algn="just" eaLnBrk="0" fontAlgn="base" hangingPunct="0">
              <a:lnSpc>
                <a:spcPct val="100000"/>
              </a:lnSpc>
              <a:spcBef>
                <a:spcPct val="0"/>
              </a:spcBef>
              <a:spcAft>
                <a:spcPct val="0"/>
              </a:spcAft>
              <a:buAutoNum type="arabicPeriod"/>
            </a:pPr>
            <a:endParaRPr kumimoji="0" lang="en-US" altLang="en-US"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lvl="0" indent="0" algn="just" eaLnBrk="0" fontAlgn="base" hangingPunct="0">
              <a:lnSpc>
                <a:spcPct val="100000"/>
              </a:lnSpc>
              <a:spcBef>
                <a:spcPct val="0"/>
              </a:spcBef>
              <a:spcAft>
                <a:spcPct val="0"/>
              </a:spcAft>
              <a:buNone/>
            </a:pPr>
            <a:r>
              <a:rPr kumimoji="0" lang="en-US" altLang="en-US" sz="1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2. Develop transformation function/curves and use them to transform the monitored values into Environment.</a:t>
            </a:r>
          </a:p>
          <a:p>
            <a:pPr marL="0" lvl="0" indent="0" algn="just" eaLnBrk="0" fontAlgn="base" hangingPunct="0">
              <a:lnSpc>
                <a:spcPct val="100000"/>
              </a:lnSpc>
              <a:spcBef>
                <a:spcPct val="0"/>
              </a:spcBef>
              <a:spcAft>
                <a:spcPct val="0"/>
              </a:spcAft>
              <a:buNone/>
            </a:pPr>
            <a:endParaRPr kumimoji="0" lang="en-US" altLang="en-US"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lvl="0" indent="0" algn="just" eaLnBrk="0" fontAlgn="base" hangingPunct="0">
              <a:lnSpc>
                <a:spcPct val="100000"/>
              </a:lnSpc>
              <a:spcBef>
                <a:spcPct val="0"/>
              </a:spcBef>
              <a:spcAft>
                <a:spcPct val="0"/>
              </a:spcAft>
              <a:buNone/>
            </a:pPr>
            <a:r>
              <a:rPr kumimoji="0" lang="en-US" altLang="en-US" sz="1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3. Assign relative importance values to the parameters and obtain weight values to the parameters.</a:t>
            </a:r>
          </a:p>
          <a:p>
            <a:pPr marL="0" lvl="0" indent="0" algn="just" eaLnBrk="0" fontAlgn="base" hangingPunct="0">
              <a:lnSpc>
                <a:spcPct val="100000"/>
              </a:lnSpc>
              <a:spcBef>
                <a:spcPct val="0"/>
              </a:spcBef>
              <a:spcAft>
                <a:spcPct val="0"/>
              </a:spcAft>
              <a:buNone/>
            </a:pPr>
            <a:endParaRPr kumimoji="0" lang="en-US" altLang="en-US"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lvl="0" indent="0" algn="just" eaLnBrk="0" fontAlgn="base" hangingPunct="0">
              <a:lnSpc>
                <a:spcPct val="100000"/>
              </a:lnSpc>
              <a:spcBef>
                <a:spcPct val="0"/>
              </a:spcBef>
              <a:spcAft>
                <a:spcPct val="0"/>
              </a:spcAft>
              <a:buNone/>
            </a:pPr>
            <a:r>
              <a:rPr kumimoji="0" lang="en-US" altLang="en-US" sz="1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4. </a:t>
            </a:r>
            <a:r>
              <a:rPr kumimoji="0" lang="en-US" altLang="en-US" sz="18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Aggregate the parameter values </a:t>
            </a:r>
            <a:r>
              <a:rPr kumimoji="0" lang="en-US" altLang="en-US" sz="1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a:t>
            </a:r>
            <a:endParaRPr kumimoji="0" lang="en-US" altLang="en-US"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lvl="0" indent="0" algn="just" eaLnBrk="0" fontAlgn="base" hangingPunct="0">
              <a:lnSpc>
                <a:spcPct val="100000"/>
              </a:lnSpc>
              <a:spcBef>
                <a:spcPct val="0"/>
              </a:spcBef>
              <a:spcAft>
                <a:spcPct val="0"/>
              </a:spcAft>
              <a:buNone/>
            </a:pPr>
            <a:r>
              <a:rPr kumimoji="0" lang="en-US" altLang="en-US" sz="1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a. Take a) sum or b) average or c) geometric mean or combination of these.</a:t>
            </a:r>
            <a:endParaRPr kumimoji="0" lang="en-US" altLang="en-US"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lvl="0" indent="0" algn="just" eaLnBrk="0" fontAlgn="base" hangingPunct="0">
              <a:lnSpc>
                <a:spcPct val="100000"/>
              </a:lnSpc>
              <a:spcBef>
                <a:spcPct val="0"/>
              </a:spcBef>
              <a:spcAft>
                <a:spcPct val="0"/>
              </a:spcAft>
              <a:buNone/>
            </a:pPr>
            <a:r>
              <a:rPr kumimoji="0" lang="en-US" altLang="en-US" sz="1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b. Or use maximum operator or minimum operator.</a:t>
            </a:r>
            <a:endParaRPr kumimoji="0" lang="en-US" altLang="en-US"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lvl="0" indent="0" algn="just" eaLnBrk="0" fontAlgn="base" hangingPunct="0">
              <a:lnSpc>
                <a:spcPct val="100000"/>
              </a:lnSpc>
              <a:spcBef>
                <a:spcPct val="0"/>
              </a:spcBef>
              <a:spcAft>
                <a:spcPct val="0"/>
              </a:spcAft>
              <a:buNone/>
            </a:pPr>
            <a:r>
              <a:rPr kumimoji="0" lang="en-US" altLang="en-US" sz="1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Obtain sub-indices and aggregate the sub -indices into WOI.</a:t>
            </a:r>
            <a:endParaRPr kumimoji="0" lang="en-US" altLang="en-US"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endParaRPr lang="en-US" dirty="0"/>
          </a:p>
        </p:txBody>
      </p:sp>
      <p:pic>
        <p:nvPicPr>
          <p:cNvPr id="2049" name="Picture 1" descr="https://lh3.googleusercontent.com/5XGqJYUxuS4skucuCvabIA2knLrfGv6wIgD5odJeofFZl8jIbUybb23u1rNb9tHwQw-owtIwLXd4M1dHZq-_XTKxQVDd_B2qaDsiVG2qlOHuDmEKIOe8HXGlrpsaVgob4E-Rr9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03" y="1881776"/>
            <a:ext cx="3052437" cy="205014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580606" y="48495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90324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249215"/>
            <a:ext cx="10515600" cy="987157"/>
          </a:xfrm>
        </p:spPr>
        <p:txBody>
          <a:bodyPr>
            <a:normAutofit fontScale="90000"/>
          </a:bodyPr>
          <a:lstStyle/>
          <a:p>
            <a:r>
              <a:rPr lang="en-US" b="1" dirty="0" smtClean="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LOCALIZED </a:t>
            </a:r>
            <a:r>
              <a:rPr lang="en-US" b="1" dirty="0" smtClean="0">
                <a:effectLst>
                  <a:outerShdw blurRad="38100" dist="38100" dir="2700000" algn="tl">
                    <a:srgbClr val="000000">
                      <a:alpha val="43137"/>
                    </a:srgbClr>
                  </a:outerShdw>
                </a:effectLst>
              </a:rPr>
              <a:t>CASE </a:t>
            </a:r>
            <a:r>
              <a:rPr lang="en-US" b="1" dirty="0" smtClean="0">
                <a:effectLst>
                  <a:outerShdw blurRad="38100" dist="38100" dir="2700000" algn="tl">
                    <a:srgbClr val="000000">
                      <a:alpha val="43137"/>
                    </a:srgbClr>
                  </a:outerShdw>
                </a:effectLst>
              </a:rPr>
              <a:t>STUDIES 1:</a:t>
            </a:r>
            <a:r>
              <a:rPr lang="en-US" b="1" dirty="0">
                <a:effectLst>
                  <a:outerShdw blurRad="38100" dist="38100" dir="2700000" algn="tl">
                    <a:srgbClr val="000000">
                      <a:alpha val="43137"/>
                    </a:srgbClr>
                  </a:outerShdw>
                </a:effectLst>
              </a:rPr>
              <a:t/>
            </a:r>
            <a:br>
              <a:rPr lang="en-US" b="1" dirty="0">
                <a:effectLst>
                  <a:outerShdw blurRad="38100" dist="38100" dir="2700000" algn="tl">
                    <a:srgbClr val="000000">
                      <a:alpha val="43137"/>
                    </a:srgbClr>
                  </a:outerShdw>
                </a:effectLst>
              </a:rPr>
            </a:br>
            <a:r>
              <a:rPr lang="en-US" sz="2700" b="1" dirty="0">
                <a:effectLst>
                  <a:outerShdw blurRad="38100" dist="38100" dir="2700000" algn="tl">
                    <a:srgbClr val="000000">
                      <a:alpha val="43137"/>
                    </a:srgbClr>
                  </a:outerShdw>
                </a:effectLst>
              </a:rPr>
              <a:t>C</a:t>
            </a:r>
            <a:r>
              <a:rPr lang="en-US" sz="2700" b="1" dirty="0" smtClean="0">
                <a:effectLst>
                  <a:outerShdw blurRad="38100" dist="38100" dir="2700000" algn="tl">
                    <a:srgbClr val="000000">
                      <a:alpha val="43137"/>
                    </a:srgbClr>
                  </a:outerShdw>
                </a:effectLst>
              </a:rPr>
              <a:t>ase 1:</a:t>
            </a:r>
            <a:endParaRPr lang="en-US" sz="2700" b="1" dirty="0">
              <a:effectLst>
                <a:outerShdw blurRad="38100" dist="38100" dir="2700000" algn="tl">
                  <a:srgbClr val="000000">
                    <a:alpha val="43137"/>
                  </a:srgbClr>
                </a:outerShdw>
              </a:effectLst>
            </a:endParaRPr>
          </a:p>
        </p:txBody>
      </p:sp>
      <p:pic>
        <p:nvPicPr>
          <p:cNvPr id="4" name="Picture 3"/>
          <p:cNvPicPr/>
          <p:nvPr/>
        </p:nvPicPr>
        <p:blipFill>
          <a:blip r:embed="rId2" cstate="print"/>
          <a:stretch>
            <a:fillRect/>
          </a:stretch>
        </p:blipFill>
        <p:spPr>
          <a:xfrm>
            <a:off x="7392473" y="3940936"/>
            <a:ext cx="3974205" cy="2509050"/>
          </a:xfrm>
          <a:prstGeom prst="rect">
            <a:avLst/>
          </a:prstGeom>
        </p:spPr>
      </p:pic>
      <p:pic>
        <p:nvPicPr>
          <p:cNvPr id="5" name="Picture 4"/>
          <p:cNvPicPr/>
          <p:nvPr/>
        </p:nvPicPr>
        <p:blipFill>
          <a:blip r:embed="rId3" cstate="print"/>
          <a:stretch>
            <a:fillRect/>
          </a:stretch>
        </p:blipFill>
        <p:spPr>
          <a:xfrm>
            <a:off x="7392473" y="912857"/>
            <a:ext cx="3974205" cy="2847774"/>
          </a:xfrm>
          <a:prstGeom prst="rect">
            <a:avLst/>
          </a:prstGeom>
        </p:spPr>
      </p:pic>
      <p:sp>
        <p:nvSpPr>
          <p:cNvPr id="3" name="Rectangle 2"/>
          <p:cNvSpPr/>
          <p:nvPr/>
        </p:nvSpPr>
        <p:spPr>
          <a:xfrm>
            <a:off x="851078" y="4697198"/>
            <a:ext cx="6096000" cy="1752788"/>
          </a:xfrm>
          <a:prstGeom prst="rect">
            <a:avLst/>
          </a:prstGeom>
        </p:spPr>
        <p:txBody>
          <a:bodyPr>
            <a:spAutoFit/>
          </a:bodyPr>
          <a:lstStyle/>
          <a:p>
            <a:pPr algn="just"/>
            <a:r>
              <a:rPr lang="en-US" sz="1600" b="1" dirty="0" smtClean="0">
                <a:effectLst/>
                <a:latin typeface="Times New Roman" panose="02020603050405020304" pitchFamily="18" charset="0"/>
                <a:ea typeface="Times New Roman" panose="02020603050405020304" pitchFamily="18" charset="0"/>
              </a:rPr>
              <a:t>Productivity parameters of noble efforts by university being affected in negative ways as resultant tends to:</a:t>
            </a:r>
            <a:endParaRPr lang="en-US" sz="1600" dirty="0" smtClean="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1600" dirty="0" smtClean="0">
                <a:effectLst/>
                <a:latin typeface="Times New Roman" panose="02020603050405020304" pitchFamily="18" charset="0"/>
                <a:ea typeface="Calibri" panose="020F0502020204030204" pitchFamily="34" charset="0"/>
                <a:cs typeface="Mangal"/>
              </a:rPr>
              <a:t>Mixed unaddressed contaminations.</a:t>
            </a:r>
            <a:endParaRPr lang="en-US" sz="2000" dirty="0" smtClean="0">
              <a:effectLst/>
              <a:latin typeface="Calibri" panose="020F0502020204030204" pitchFamily="34" charset="0"/>
              <a:ea typeface="Calibri" panose="020F0502020204030204" pitchFamily="34" charset="0"/>
              <a:cs typeface="Mangal"/>
            </a:endParaRPr>
          </a:p>
          <a:p>
            <a:pPr marL="342900" marR="0" lvl="0" indent="-342900" algn="just">
              <a:lnSpc>
                <a:spcPct val="115000"/>
              </a:lnSpc>
              <a:spcBef>
                <a:spcPts val="0"/>
              </a:spcBef>
              <a:spcAft>
                <a:spcPts val="0"/>
              </a:spcAft>
              <a:buFont typeface="Symbol" panose="05050102010706020507" pitchFamily="18" charset="2"/>
              <a:buChar char=""/>
            </a:pPr>
            <a:r>
              <a:rPr lang="en-US" sz="1600" dirty="0" smtClean="0">
                <a:effectLst/>
                <a:latin typeface="Times New Roman" panose="02020603050405020304" pitchFamily="18" charset="0"/>
                <a:ea typeface="Calibri" panose="020F0502020204030204" pitchFamily="34" charset="0"/>
                <a:cs typeface="Mangal"/>
              </a:rPr>
              <a:t>Resupply of same water after partial treatment from these lakes for certain activities.</a:t>
            </a:r>
            <a:endParaRPr lang="en-US" sz="2000" dirty="0" smtClean="0">
              <a:effectLst/>
              <a:latin typeface="Calibri" panose="020F0502020204030204" pitchFamily="34" charset="0"/>
              <a:ea typeface="Calibri" panose="020F0502020204030204" pitchFamily="34" charset="0"/>
              <a:cs typeface="Mangal"/>
            </a:endParaRPr>
          </a:p>
          <a:p>
            <a:pPr marL="342900" marR="0" lvl="0" indent="-342900" algn="just">
              <a:lnSpc>
                <a:spcPct val="115000"/>
              </a:lnSpc>
              <a:spcBef>
                <a:spcPts val="0"/>
              </a:spcBef>
              <a:spcAft>
                <a:spcPts val="1000"/>
              </a:spcAft>
              <a:buFont typeface="Symbol" panose="05050102010706020507" pitchFamily="18" charset="2"/>
              <a:buChar char=""/>
            </a:pPr>
            <a:r>
              <a:rPr lang="en-US" sz="1600" dirty="0" smtClean="0">
                <a:effectLst/>
                <a:latin typeface="Times New Roman" panose="02020603050405020304" pitchFamily="18" charset="0"/>
                <a:ea typeface="Calibri" panose="020F0502020204030204" pitchFamily="34" charset="0"/>
                <a:cs typeface="Mangal"/>
              </a:rPr>
              <a:t>Available Facilities not being used to their optimal levels.</a:t>
            </a:r>
            <a:endParaRPr lang="en-US" sz="2000" dirty="0">
              <a:effectLst/>
              <a:latin typeface="Calibri" panose="020F0502020204030204" pitchFamily="34" charset="0"/>
              <a:ea typeface="Calibri" panose="020F0502020204030204" pitchFamily="34" charset="0"/>
              <a:cs typeface="Mangal"/>
            </a:endParaRPr>
          </a:p>
        </p:txBody>
      </p:sp>
      <p:sp>
        <p:nvSpPr>
          <p:cNvPr id="6" name="Rectangle 5"/>
          <p:cNvSpPr/>
          <p:nvPr/>
        </p:nvSpPr>
        <p:spPr>
          <a:xfrm>
            <a:off x="851079" y="1213658"/>
            <a:ext cx="6096000" cy="1569660"/>
          </a:xfrm>
          <a:prstGeom prst="rect">
            <a:avLst/>
          </a:prstGeom>
        </p:spPr>
        <p:txBody>
          <a:bodyPr>
            <a:spAutoFit/>
          </a:bodyPr>
          <a:lstStyle/>
          <a:p>
            <a:pPr algn="just"/>
            <a:r>
              <a:rPr lang="en-US" sz="1600" dirty="0" smtClean="0">
                <a:effectLst/>
                <a:latin typeface="Times New Roman" panose="02020603050405020304" pitchFamily="18" charset="0"/>
                <a:ea typeface="Times New Roman" panose="02020603050405020304" pitchFamily="18" charset="0"/>
              </a:rPr>
              <a:t>Coming to the point of focus is based a sewage treatment system with a capacity to handle continuous load of 2 lakh individuals established at outskirts that presently handles a capacity of around 80000 individuals with proper  sewage treatment facilities with infixed systems and parameters treating water to the best standards possible before release into the nearby lake under proximity.</a:t>
            </a:r>
            <a:endParaRPr lang="en-US" sz="1600" dirty="0">
              <a:effectLst/>
              <a:latin typeface="Times New Roman" panose="02020603050405020304" pitchFamily="18" charset="0"/>
              <a:ea typeface="Times New Roman" panose="02020603050405020304" pitchFamily="18" charset="0"/>
            </a:endParaRPr>
          </a:p>
        </p:txBody>
      </p:sp>
      <p:sp>
        <p:nvSpPr>
          <p:cNvPr id="7" name="Rectangle 6"/>
          <p:cNvSpPr/>
          <p:nvPr/>
        </p:nvSpPr>
        <p:spPr>
          <a:xfrm>
            <a:off x="851078" y="3078538"/>
            <a:ext cx="6096000" cy="1323439"/>
          </a:xfrm>
          <a:prstGeom prst="rect">
            <a:avLst/>
          </a:prstGeom>
        </p:spPr>
        <p:txBody>
          <a:bodyPr>
            <a:spAutoFit/>
          </a:bodyPr>
          <a:lstStyle/>
          <a:p>
            <a:pPr algn="just"/>
            <a:r>
              <a:rPr lang="en-US" sz="1600" b="1" dirty="0" smtClean="0">
                <a:effectLst/>
                <a:latin typeface="Times New Roman" panose="02020603050405020304" pitchFamily="18" charset="0"/>
                <a:ea typeface="Times New Roman" panose="02020603050405020304" pitchFamily="18" charset="0"/>
              </a:rPr>
              <a:t>The catch: </a:t>
            </a:r>
            <a:r>
              <a:rPr lang="en-US" sz="1600" dirty="0" smtClean="0">
                <a:effectLst/>
                <a:latin typeface="Times New Roman" panose="02020603050405020304" pitchFamily="18" charset="0"/>
                <a:ea typeface="Times New Roman" panose="02020603050405020304" pitchFamily="18" charset="0"/>
              </a:rPr>
              <a:t>Medical College of same university and Machination labs with discarded contaminated human waste and heavy metals lead their daring to the same ponds and then the villagers around nearby locations with residents over 1 lakh have their untreated wastes partially disposed into same lake even after presence of some municipal aid.</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267819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images.jagran.com/chennai_B_9122015.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0470" y="1017432"/>
            <a:ext cx="3630769" cy="2305318"/>
          </a:xfrm>
          <a:prstGeom prst="rect">
            <a:avLst/>
          </a:prstGeom>
          <a:noFill/>
          <a:ln>
            <a:noFill/>
          </a:ln>
        </p:spPr>
      </p:pic>
      <p:pic>
        <p:nvPicPr>
          <p:cNvPr id="5" name="Picture 4" descr="http://www.livemint.com/rf/Image-621x414/LiveMint/Period1/2016/03/05/Photos/chennai-k0yD--621x414@LiveMint.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984" y="3595265"/>
            <a:ext cx="3579255" cy="2380532"/>
          </a:xfrm>
          <a:prstGeom prst="rect">
            <a:avLst/>
          </a:prstGeom>
          <a:noFill/>
          <a:ln>
            <a:noFill/>
          </a:ln>
        </p:spPr>
      </p:pic>
      <p:sp>
        <p:nvSpPr>
          <p:cNvPr id="6" name="Title 1"/>
          <p:cNvSpPr txBox="1">
            <a:spLocks/>
          </p:cNvSpPr>
          <p:nvPr/>
        </p:nvSpPr>
        <p:spPr>
          <a:xfrm>
            <a:off x="851079" y="249215"/>
            <a:ext cx="10515600" cy="987157"/>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effectLst>
                  <a:outerShdw blurRad="38100" dist="38100" dir="2700000" algn="tl">
                    <a:srgbClr val="000000">
                      <a:alpha val="43137"/>
                    </a:srgbClr>
                  </a:outerShdw>
                </a:effectLst>
              </a:rPr>
              <a:t>                LOCALIZED CASE STUDIES 2:</a:t>
            </a:r>
            <a:br>
              <a:rPr lang="en-US" b="1" dirty="0" smtClean="0">
                <a:effectLst>
                  <a:outerShdw blurRad="38100" dist="38100" dir="2700000" algn="tl">
                    <a:srgbClr val="000000">
                      <a:alpha val="43137"/>
                    </a:srgbClr>
                  </a:outerShdw>
                </a:effectLst>
              </a:rPr>
            </a:br>
            <a:endParaRPr lang="en-US" sz="2700" b="1" dirty="0">
              <a:effectLst>
                <a:outerShdw blurRad="38100" dist="38100" dir="2700000" algn="tl">
                  <a:srgbClr val="000000">
                    <a:alpha val="43137"/>
                  </a:srgbClr>
                </a:outerShdw>
              </a:effectLst>
            </a:endParaRPr>
          </a:p>
        </p:txBody>
      </p:sp>
      <p:sp>
        <p:nvSpPr>
          <p:cNvPr id="3" name="Rectangle 2"/>
          <p:cNvSpPr/>
          <p:nvPr/>
        </p:nvSpPr>
        <p:spPr>
          <a:xfrm>
            <a:off x="4428309" y="5020717"/>
            <a:ext cx="7354388" cy="1200329"/>
          </a:xfrm>
          <a:prstGeom prst="rect">
            <a:avLst/>
          </a:prstGeom>
        </p:spPr>
        <p:txBody>
          <a:bodyPr wrap="square">
            <a:spAutoFit/>
          </a:bodyPr>
          <a:lstStyle/>
          <a:p>
            <a:pPr algn="just"/>
            <a:r>
              <a:rPr lang="en-US" dirty="0" smtClean="0">
                <a:effectLst/>
                <a:latin typeface="Times New Roman" panose="02020603050405020304" pitchFamily="18" charset="0"/>
                <a:ea typeface="Times New Roman" panose="02020603050405020304" pitchFamily="18" charset="0"/>
              </a:rPr>
              <a:t> The Chennai flood assessment should have been done, For cities prone to disasters like floods, effective disaster response teams and adequate drainage systems is must. Proper urban planning also needs to be done to avoid another disaster similar to that of the Chennai rains. </a:t>
            </a:r>
            <a:endParaRPr lang="en-US" dirty="0">
              <a:effectLst/>
              <a:latin typeface="Times New Roman" panose="02020603050405020304" pitchFamily="18" charset="0"/>
              <a:ea typeface="Times New Roman" panose="02020603050405020304" pitchFamily="18" charset="0"/>
            </a:endParaRPr>
          </a:p>
        </p:txBody>
      </p:sp>
      <p:sp>
        <p:nvSpPr>
          <p:cNvPr id="7" name="Rectangle 6"/>
          <p:cNvSpPr/>
          <p:nvPr/>
        </p:nvSpPr>
        <p:spPr>
          <a:xfrm>
            <a:off x="4483718" y="4139200"/>
            <a:ext cx="7298979" cy="646331"/>
          </a:xfrm>
          <a:prstGeom prst="rect">
            <a:avLst/>
          </a:prstGeom>
        </p:spPr>
        <p:txBody>
          <a:bodyPr wrap="square">
            <a:spAutoFit/>
          </a:bodyPr>
          <a:lstStyle/>
          <a:p>
            <a:pPr algn="just"/>
            <a:r>
              <a:rPr lang="en-US" dirty="0" smtClean="0">
                <a:effectLst/>
                <a:latin typeface="Times New Roman" panose="02020603050405020304" pitchFamily="18" charset="0"/>
                <a:ea typeface="Times New Roman" panose="02020603050405020304" pitchFamily="18" charset="0"/>
              </a:rPr>
              <a:t>During the floods, when people walked on the roads, they were hit by a rapid influx of water, which does not happen with rain water alone. </a:t>
            </a:r>
            <a:endParaRPr lang="en-US" dirty="0">
              <a:effectLst/>
              <a:latin typeface="Times New Roman" panose="02020603050405020304" pitchFamily="18" charset="0"/>
              <a:ea typeface="Times New Roman" panose="02020603050405020304" pitchFamily="18" charset="0"/>
            </a:endParaRPr>
          </a:p>
        </p:txBody>
      </p:sp>
      <p:sp>
        <p:nvSpPr>
          <p:cNvPr id="8" name="Rectangle 7"/>
          <p:cNvSpPr/>
          <p:nvPr/>
        </p:nvSpPr>
        <p:spPr>
          <a:xfrm>
            <a:off x="4480560" y="1017432"/>
            <a:ext cx="7246728" cy="923330"/>
          </a:xfrm>
          <a:prstGeom prst="rect">
            <a:avLst/>
          </a:prstGeom>
        </p:spPr>
        <p:txBody>
          <a:bodyPr wrap="square">
            <a:spAutoFit/>
          </a:bodyPr>
          <a:lstStyle/>
          <a:p>
            <a:pPr algn="just"/>
            <a:r>
              <a:rPr lang="en-US" dirty="0" smtClean="0">
                <a:effectLst/>
                <a:latin typeface="Times New Roman" panose="02020603050405020304" pitchFamily="18" charset="0"/>
                <a:ea typeface="Times New Roman" panose="02020603050405020304" pitchFamily="18" charset="0"/>
              </a:rPr>
              <a:t>Broader concern to mega cities considering mis-management rather lack of technology and system coordination regarding recently conducted Chennai Floods.</a:t>
            </a:r>
            <a:endParaRPr lang="en-US" dirty="0">
              <a:effectLst/>
              <a:latin typeface="Times New Roman" panose="02020603050405020304" pitchFamily="18" charset="0"/>
              <a:ea typeface="Times New Roman" panose="02020603050405020304" pitchFamily="18" charset="0"/>
            </a:endParaRPr>
          </a:p>
        </p:txBody>
      </p:sp>
      <p:sp>
        <p:nvSpPr>
          <p:cNvPr id="9" name="Rectangle 8"/>
          <p:cNvSpPr/>
          <p:nvPr/>
        </p:nvSpPr>
        <p:spPr>
          <a:xfrm>
            <a:off x="4480560" y="3272099"/>
            <a:ext cx="7144095" cy="646331"/>
          </a:xfrm>
          <a:prstGeom prst="rect">
            <a:avLst/>
          </a:prstGeom>
        </p:spPr>
        <p:txBody>
          <a:bodyPr wrap="square">
            <a:spAutoFit/>
          </a:bodyPr>
          <a:lstStyle/>
          <a:p>
            <a:pPr algn="just"/>
            <a:r>
              <a:rPr lang="en-US" dirty="0" smtClean="0">
                <a:latin typeface="Times New Roman" panose="02020603050405020304" pitchFamily="18" charset="0"/>
                <a:ea typeface="Times New Roman" panose="02020603050405020304" pitchFamily="18" charset="0"/>
              </a:rPr>
              <a:t>Partial aversion could have been possible with </a:t>
            </a:r>
            <a:r>
              <a:rPr lang="en-US" dirty="0" smtClean="0">
                <a:effectLst/>
                <a:latin typeface="Times New Roman" panose="02020603050405020304" pitchFamily="18" charset="0"/>
                <a:ea typeface="Times New Roman" panose="02020603050405020304" pitchFamily="18" charset="0"/>
              </a:rPr>
              <a:t>proper drainage facility planning with heavy discharge possibilities.</a:t>
            </a:r>
            <a:endParaRPr lang="en-US" dirty="0">
              <a:effectLst/>
              <a:latin typeface="Times New Roman" panose="02020603050405020304" pitchFamily="18" charset="0"/>
              <a:ea typeface="Times New Roman" panose="02020603050405020304" pitchFamily="18" charset="0"/>
            </a:endParaRPr>
          </a:p>
        </p:txBody>
      </p:sp>
      <p:sp>
        <p:nvSpPr>
          <p:cNvPr id="10" name="Rectangle 9"/>
          <p:cNvSpPr/>
          <p:nvPr/>
        </p:nvSpPr>
        <p:spPr>
          <a:xfrm>
            <a:off x="4428308" y="1932805"/>
            <a:ext cx="7298979" cy="1200329"/>
          </a:xfrm>
          <a:prstGeom prst="rect">
            <a:avLst/>
          </a:prstGeom>
        </p:spPr>
        <p:txBody>
          <a:bodyPr wrap="square">
            <a:spAutoFit/>
          </a:bodyPr>
          <a:lstStyle/>
          <a:p>
            <a:pPr algn="just"/>
            <a:r>
              <a:rPr lang="en-US" dirty="0" smtClean="0">
                <a:effectLst/>
                <a:latin typeface="Times New Roman" panose="02020603050405020304" pitchFamily="18" charset="0"/>
                <a:ea typeface="Times New Roman" panose="02020603050405020304" pitchFamily="18" charset="0"/>
              </a:rPr>
              <a:t>The city, which witnesses that flooding in some localities was completely marooned. Schools and colleges were remain closed down for two weeks as civic authorities struggled with the flood waters. A population of more than one crore living in the greater Chennai metropolitan area suffered.</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81393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40" y="397846"/>
            <a:ext cx="10375006" cy="1407353"/>
          </a:xfrm>
        </p:spPr>
        <p:txBody>
          <a:bodyPr/>
          <a:lstStyle/>
          <a:p>
            <a:r>
              <a:rPr lang="en-US" dirty="0" smtClean="0"/>
              <a:t>                  </a:t>
            </a:r>
            <a:r>
              <a:rPr lang="en-IN" b="1" dirty="0" smtClean="0"/>
              <a:t>Objectives </a:t>
            </a:r>
            <a:r>
              <a:rPr lang="en-IN" b="1" dirty="0"/>
              <a:t>of the Paper</a:t>
            </a:r>
            <a:endParaRPr lang="en-US" b="1" dirty="0"/>
          </a:p>
        </p:txBody>
      </p:sp>
      <p:sp>
        <p:nvSpPr>
          <p:cNvPr id="6" name="Rectangle 5"/>
          <p:cNvSpPr/>
          <p:nvPr/>
        </p:nvSpPr>
        <p:spPr>
          <a:xfrm>
            <a:off x="595745" y="1532744"/>
            <a:ext cx="10873444" cy="4801314"/>
          </a:xfrm>
          <a:prstGeom prst="rect">
            <a:avLst/>
          </a:prstGeom>
        </p:spPr>
        <p:txBody>
          <a:bodyPr wrap="square">
            <a:spAutoFit/>
          </a:bodyPr>
          <a:lstStyle/>
          <a:p>
            <a:pPr marL="285750" lvl="0" indent="-285750" algn="just">
              <a:buFont typeface="Arial" panose="020B0604020202020204" pitchFamily="34" charset="0"/>
              <a:buChar char="•"/>
            </a:pPr>
            <a:r>
              <a:rPr lang="en-US" dirty="0"/>
              <a:t>To develop methodologies and present concept </a:t>
            </a:r>
            <a:r>
              <a:rPr lang="en-US" b="1" dirty="0"/>
              <a:t>of planned sewerage systems </a:t>
            </a:r>
            <a:r>
              <a:rPr lang="en-US" dirty="0"/>
              <a:t>and </a:t>
            </a:r>
            <a:r>
              <a:rPr lang="en-US" b="1" dirty="0"/>
              <a:t>regulate waste water disposal</a:t>
            </a:r>
            <a:r>
              <a:rPr lang="en-US" dirty="0"/>
              <a:t>.</a:t>
            </a:r>
          </a:p>
          <a:p>
            <a:pPr marL="285750" lvl="0" indent="-285750" algn="just">
              <a:buFont typeface="Arial" panose="020B0604020202020204" pitchFamily="34" charset="0"/>
              <a:buChar char="•"/>
            </a:pPr>
            <a:endParaRPr lang="en-US" dirty="0" smtClean="0"/>
          </a:p>
          <a:p>
            <a:pPr marL="285750" lvl="0" indent="-285750" algn="just">
              <a:buFont typeface="Arial" panose="020B0604020202020204" pitchFamily="34" charset="0"/>
              <a:buChar char="•"/>
            </a:pPr>
            <a:r>
              <a:rPr lang="en-US" dirty="0" smtClean="0"/>
              <a:t>To </a:t>
            </a:r>
            <a:r>
              <a:rPr lang="en-US" dirty="0"/>
              <a:t>take </a:t>
            </a:r>
            <a:r>
              <a:rPr lang="en-US" b="1" dirty="0"/>
              <a:t>Liquid Waste</a:t>
            </a:r>
            <a:r>
              <a:rPr lang="en-US" dirty="0"/>
              <a:t>, from various architectural pipelining systems to an effective and </a:t>
            </a:r>
            <a:r>
              <a:rPr lang="en-US" b="1" dirty="0"/>
              <a:t>planned end-result</a:t>
            </a:r>
            <a:r>
              <a:rPr lang="en-US" dirty="0"/>
              <a:t>.</a:t>
            </a:r>
          </a:p>
          <a:p>
            <a:pPr marL="285750" lvl="0" indent="-285750" algn="just">
              <a:buFont typeface="Arial" panose="020B0604020202020204" pitchFamily="34" charset="0"/>
              <a:buChar char="•"/>
            </a:pPr>
            <a:endParaRPr lang="en-US" dirty="0" smtClean="0"/>
          </a:p>
          <a:p>
            <a:pPr marL="285750" lvl="0" indent="-285750" algn="just">
              <a:buFont typeface="Arial" panose="020B0604020202020204" pitchFamily="34" charset="0"/>
              <a:buChar char="•"/>
            </a:pPr>
            <a:r>
              <a:rPr lang="en-US" dirty="0" smtClean="0"/>
              <a:t>To </a:t>
            </a:r>
            <a:r>
              <a:rPr lang="en-US" dirty="0"/>
              <a:t>determine the particular </a:t>
            </a:r>
            <a:r>
              <a:rPr lang="en-US" b="1" dirty="0"/>
              <a:t>algorithms, software incorporations, pathways, modules </a:t>
            </a:r>
            <a:r>
              <a:rPr lang="en-US" dirty="0"/>
              <a:t>and compatible retrofitted architecture to make planned </a:t>
            </a:r>
            <a:r>
              <a:rPr lang="en-US" b="1" dirty="0"/>
              <a:t>drainage management </a:t>
            </a:r>
            <a:r>
              <a:rPr lang="en-US" dirty="0"/>
              <a:t>a reality</a:t>
            </a:r>
            <a:r>
              <a:rPr lang="en-US" dirty="0" smtClean="0"/>
              <a:t>.</a:t>
            </a:r>
          </a:p>
          <a:p>
            <a:pPr marL="285750" lvl="0" indent="-285750" algn="just">
              <a:buFont typeface="Arial" panose="020B0604020202020204" pitchFamily="34" charset="0"/>
              <a:buChar char="•"/>
            </a:pPr>
            <a:endParaRPr lang="en-US" dirty="0"/>
          </a:p>
          <a:p>
            <a:pPr marL="285750" lvl="0" indent="-285750" algn="just">
              <a:buFont typeface="Arial" panose="020B0604020202020204" pitchFamily="34" charset="0"/>
              <a:buChar char="•"/>
            </a:pPr>
            <a:r>
              <a:rPr lang="en-US" dirty="0"/>
              <a:t>To basically define the most improved and compatible waste water management systems available and their effectiveness in handing levels of </a:t>
            </a:r>
            <a:r>
              <a:rPr lang="en-US" b="1" dirty="0"/>
              <a:t>segregated sewer wastes</a:t>
            </a:r>
            <a:r>
              <a:rPr lang="en-US" dirty="0" smtClean="0"/>
              <a:t>.</a:t>
            </a:r>
          </a:p>
          <a:p>
            <a:pPr marL="285750" lvl="0" indent="-285750" algn="just">
              <a:buFont typeface="Arial" panose="020B0604020202020204" pitchFamily="34" charset="0"/>
              <a:buChar char="•"/>
            </a:pPr>
            <a:endParaRPr lang="en-US" dirty="0"/>
          </a:p>
          <a:p>
            <a:pPr marL="285750" lvl="0" indent="-285750" algn="just">
              <a:buFont typeface="Arial" panose="020B0604020202020204" pitchFamily="34" charset="0"/>
              <a:buChar char="•"/>
            </a:pPr>
            <a:r>
              <a:rPr lang="en-US" b="1" dirty="0"/>
              <a:t>Communication, transmission and positioning modules, microcontrollers and sensor probes </a:t>
            </a:r>
            <a:r>
              <a:rPr lang="en-US" dirty="0"/>
              <a:t>to be brought into common grid for </a:t>
            </a:r>
            <a:r>
              <a:rPr lang="en-US" b="1" dirty="0"/>
              <a:t>developing smart drainage architecture</a:t>
            </a:r>
            <a:r>
              <a:rPr lang="en-US" dirty="0" smtClean="0"/>
              <a:t>.</a:t>
            </a:r>
          </a:p>
          <a:p>
            <a:pPr marL="285750" lvl="0" indent="-285750" algn="just">
              <a:buFont typeface="Arial" panose="020B0604020202020204" pitchFamily="34" charset="0"/>
              <a:buChar char="•"/>
            </a:pPr>
            <a:endParaRPr lang="en-US" dirty="0"/>
          </a:p>
          <a:p>
            <a:pPr marL="285750" lvl="0" indent="-285750" algn="just">
              <a:buFont typeface="Arial" panose="020B0604020202020204" pitchFamily="34" charset="0"/>
              <a:buChar char="•"/>
            </a:pPr>
            <a:r>
              <a:rPr lang="en-US" dirty="0"/>
              <a:t>Problems as such pose for humankind and need to be solved with innovativeness </a:t>
            </a:r>
            <a:r>
              <a:rPr lang="en-US" dirty="0" smtClean="0"/>
              <a:t>which </a:t>
            </a:r>
            <a:r>
              <a:rPr lang="en-US" dirty="0"/>
              <a:t>makes them reliable for the future, and the </a:t>
            </a:r>
            <a:r>
              <a:rPr lang="en-US" b="1" dirty="0"/>
              <a:t>requirement lies in their implementation</a:t>
            </a:r>
            <a:r>
              <a:rPr lang="en-US" dirty="0"/>
              <a:t>.</a:t>
            </a:r>
          </a:p>
          <a:p>
            <a:endParaRPr lang="en-US" dirty="0"/>
          </a:p>
        </p:txBody>
      </p:sp>
    </p:spTree>
    <p:extLst>
      <p:ext uri="{BB962C8B-B14F-4D97-AF65-F5344CB8AC3E}">
        <p14:creationId xmlns:p14="http://schemas.microsoft.com/office/powerpoint/2010/main" val="366561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END Devices:</a:t>
            </a:r>
            <a:endParaRPr lang="en-US" dirty="0"/>
          </a:p>
        </p:txBody>
      </p:sp>
      <p:sp>
        <p:nvSpPr>
          <p:cNvPr id="3" name="Content Placeholder 2"/>
          <p:cNvSpPr>
            <a:spLocks noGrp="1"/>
          </p:cNvSpPr>
          <p:nvPr>
            <p:ph idx="1"/>
          </p:nvPr>
        </p:nvSpPr>
        <p:spPr/>
        <p:txBody>
          <a:bodyPr>
            <a:normAutofit/>
          </a:bodyPr>
          <a:lstStyle/>
          <a:p>
            <a:pPr marL="0" lvl="0" indent="0" algn="just" eaLnBrk="0" fontAlgn="base" hangingPunct="0">
              <a:lnSpc>
                <a:spcPct val="100000"/>
              </a:lnSpc>
              <a:spcBef>
                <a:spcPct val="0"/>
              </a:spcBef>
              <a:spcAft>
                <a:spcPct val="0"/>
              </a:spcAft>
              <a:buNone/>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Modules forming integral branch Of IDA</a:t>
            </a:r>
            <a:r>
              <a:rPr kumimoji="0" lang="en-US" sz="2000" b="0" i="0" u="none" strike="noStrike" cap="none" normalizeH="0" dirty="0" smtClean="0">
                <a:ln>
                  <a:noFill/>
                </a:ln>
                <a:solidFill>
                  <a:srgbClr val="000000"/>
                </a:solidFill>
                <a:effectLst/>
                <a:latin typeface="Arial" pitchFamily="34" charset="0"/>
                <a:ea typeface="Times New Roman" pitchFamily="18" charset="0"/>
                <a:cs typeface="Arial" pitchFamily="34" charset="0"/>
              </a:rPr>
              <a:t> as showcased in the next Slides:</a:t>
            </a:r>
            <a:endPar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lvl="0" indent="0" algn="just" eaLnBrk="0" fontAlgn="base" hangingPunct="0">
              <a:lnSpc>
                <a:spcPct val="100000"/>
              </a:lnSpc>
              <a:spcBef>
                <a:spcPct val="0"/>
              </a:spcBef>
              <a:spcAft>
                <a:spcPct val="0"/>
              </a:spcAft>
              <a:buFontTx/>
              <a:buChar char="•"/>
            </a:pPr>
            <a:endParaRPr lang="en-US" sz="2000" dirty="0">
              <a:solidFill>
                <a:srgbClr val="000000"/>
              </a:solidFill>
              <a:latin typeface="Arial" pitchFamily="34" charset="0"/>
              <a:ea typeface="Times New Roman" pitchFamily="18" charset="0"/>
              <a:cs typeface="Arial" pitchFamily="34" charset="0"/>
            </a:endParaRPr>
          </a:p>
          <a:p>
            <a:pPr marL="0" lvl="0" indent="0" algn="just" eaLnBrk="0" fontAlgn="base" hangingPunct="0">
              <a:lnSpc>
                <a:spcPct val="100000"/>
              </a:lnSpc>
              <a:spcBef>
                <a:spcPct val="0"/>
              </a:spcBef>
              <a:spcAft>
                <a:spcPct val="0"/>
              </a:spcAft>
              <a:buFontTx/>
              <a:buChar char="•"/>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Sensory Grid Checkgate(SGC):</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lvl="0" indent="0" algn="just" eaLnBrk="0" fontAlgn="base" hangingPunct="0">
              <a:lnSpc>
                <a:spcPct val="100000"/>
              </a:lnSpc>
              <a:spcBef>
                <a:spcPct val="0"/>
              </a:spcBef>
              <a:spcAft>
                <a:spcPct val="0"/>
              </a:spcAft>
              <a:buFontTx/>
              <a:buChar char="•"/>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Manhole Monitoring Array(MMA):</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lvl="0" indent="0" algn="just" eaLnBrk="0" fontAlgn="base" hangingPunct="0">
              <a:lnSpc>
                <a:spcPct val="100000"/>
              </a:lnSpc>
              <a:spcBef>
                <a:spcPct val="0"/>
              </a:spcBef>
              <a:spcAft>
                <a:spcPct val="0"/>
              </a:spcAft>
              <a:buFontTx/>
              <a:buChar char="•"/>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Drainage Choke Alert System(DCAS):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lvl="0" indent="0" algn="just" eaLnBrk="0" fontAlgn="base" hangingPunct="0">
              <a:lnSpc>
                <a:spcPct val="100000"/>
              </a:lnSpc>
              <a:spcBef>
                <a:spcPct val="0"/>
              </a:spcBef>
              <a:spcAft>
                <a:spcPct val="0"/>
              </a:spcAft>
              <a:buFontTx/>
              <a:buChar char="•"/>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Anti-Contamination Warning(ACW):</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lvl="0" indent="0" algn="just" eaLnBrk="0" fontAlgn="base" hangingPunct="0">
              <a:lnSpc>
                <a:spcPct val="100000"/>
              </a:lnSpc>
              <a:spcBef>
                <a:spcPct val="0"/>
              </a:spcBef>
              <a:spcAft>
                <a:spcPct val="0"/>
              </a:spcAft>
              <a:buFontTx/>
              <a:buChar char="•"/>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Final Release Purity Index(FRPI):</a:t>
            </a:r>
          </a:p>
          <a:p>
            <a:pPr marL="0" lvl="0" indent="0" algn="just" eaLnBrk="0" fontAlgn="base" hangingPunct="0">
              <a:lnSpc>
                <a:spcPct val="100000"/>
              </a:lnSpc>
              <a:spcBef>
                <a:spcPct val="0"/>
              </a:spcBef>
              <a:spcAft>
                <a:spcPct val="0"/>
              </a:spcAft>
              <a:buFontTx/>
              <a:buChar char="•"/>
            </a:pPr>
            <a:endParaRPr lang="en-US" sz="2000" dirty="0">
              <a:solidFill>
                <a:srgbClr val="000000"/>
              </a:solidFill>
              <a:latin typeface="Arial" pitchFamily="34" charset="0"/>
              <a:cs typeface="Arial" pitchFamily="34" charset="0"/>
            </a:endParaRPr>
          </a:p>
          <a:p>
            <a:pPr marL="0" lvl="0" indent="0" algn="just" eaLnBrk="0" fontAlgn="base" hangingPunct="0">
              <a:lnSpc>
                <a:spcPct val="100000"/>
              </a:lnSpc>
              <a:spcBef>
                <a:spcPct val="0"/>
              </a:spcBef>
              <a:spcAft>
                <a:spcPct val="0"/>
              </a:spcAft>
              <a:buNone/>
            </a:pPr>
            <a:r>
              <a:rPr kumimoji="0" lang="en-US" sz="2000" b="0" i="0" u="none" strike="noStrike" cap="none" normalizeH="0" baseline="0" dirty="0" smtClean="0">
                <a:ln>
                  <a:noFill/>
                </a:ln>
                <a:solidFill>
                  <a:srgbClr val="000000"/>
                </a:solidFill>
                <a:effectLst/>
                <a:latin typeface="Arial" pitchFamily="34" charset="0"/>
                <a:cs typeface="Arial" pitchFamily="34" charset="0"/>
              </a:rPr>
              <a:t>Further</a:t>
            </a:r>
            <a:r>
              <a:rPr kumimoji="0" lang="en-US" sz="2000" b="0" i="0" u="none" strike="noStrike" cap="none" normalizeH="0" dirty="0" smtClean="0">
                <a:ln>
                  <a:noFill/>
                </a:ln>
                <a:solidFill>
                  <a:srgbClr val="000000"/>
                </a:solidFill>
                <a:effectLst/>
                <a:latin typeface="Arial" pitchFamily="34" charset="0"/>
                <a:cs typeface="Arial" pitchFamily="34" charset="0"/>
              </a:rPr>
              <a:t> is detailed the impacts, manufacturing design and working of proposed modules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endParaRPr lang="en-US" sz="2000" dirty="0"/>
          </a:p>
        </p:txBody>
      </p:sp>
    </p:spTree>
    <p:extLst>
      <p:ext uri="{BB962C8B-B14F-4D97-AF65-F5344CB8AC3E}">
        <p14:creationId xmlns:p14="http://schemas.microsoft.com/office/powerpoint/2010/main" val="18728739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9" y="416640"/>
            <a:ext cx="9486363" cy="845489"/>
          </a:xfrm>
        </p:spPr>
        <p:txBody>
          <a:bodyPr>
            <a:normAutofit/>
          </a:bodyPr>
          <a:lstStyle/>
          <a:p>
            <a:r>
              <a:rPr lang="en-US" b="1" dirty="0" smtClean="0"/>
              <a:t>      BLUEPRINT OF SYSTEM </a:t>
            </a:r>
            <a:r>
              <a:rPr lang="en-US" b="1" dirty="0" smtClean="0"/>
              <a:t>DESIGN-IDA</a:t>
            </a:r>
            <a:endParaRPr lang="en-US" b="1" dirty="0"/>
          </a:p>
        </p:txBody>
      </p:sp>
      <p:pic>
        <p:nvPicPr>
          <p:cNvPr id="4" name="Picture 3" descr="C:\Users\ASHIRBAD OMM\Desktop\FULL BLUEPRINT.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9151" y="1262129"/>
            <a:ext cx="8667481" cy="5009881"/>
          </a:xfrm>
          <a:prstGeom prst="rect">
            <a:avLst/>
          </a:prstGeom>
          <a:noFill/>
          <a:ln>
            <a:noFill/>
          </a:ln>
        </p:spPr>
      </p:pic>
      <p:pic>
        <p:nvPicPr>
          <p:cNvPr id="5" name="Picture 4" descr="https://lh6.googleusercontent.com/EC8DaTuqheFZHfe-xKTH1a1qEiyIxiRDevckhvSfqHWEKf8GnBx3oMoAbzzgVBcJl15GzgZN-qDKARgEROKaVNZa8UPzJSFJzh0IBvs_9IT5pBN90EASAF5AMG-2V_7kYW1SRhpf"/>
          <p:cNvPicPr/>
          <p:nvPr/>
        </p:nvPicPr>
        <p:blipFill>
          <a:blip r:embed="rId3">
            <a:extLst>
              <a:ext uri="{28A0092B-C50C-407E-A947-70E740481C1C}">
                <a14:useLocalDpi xmlns:a14="http://schemas.microsoft.com/office/drawing/2010/main" val="0"/>
              </a:ext>
            </a:extLst>
          </a:blip>
          <a:srcRect/>
          <a:stretch>
            <a:fillRect/>
          </a:stretch>
        </p:blipFill>
        <p:spPr bwMode="auto">
          <a:xfrm>
            <a:off x="0" y="1424123"/>
            <a:ext cx="4389119" cy="4179843"/>
          </a:xfrm>
          <a:prstGeom prst="rect">
            <a:avLst/>
          </a:prstGeom>
          <a:noFill/>
          <a:ln>
            <a:noFill/>
          </a:ln>
        </p:spPr>
      </p:pic>
    </p:spTree>
    <p:extLst>
      <p:ext uri="{BB962C8B-B14F-4D97-AF65-F5344CB8AC3E}">
        <p14:creationId xmlns:p14="http://schemas.microsoft.com/office/powerpoint/2010/main" val="17645767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0622" y="257577"/>
            <a:ext cx="10430815" cy="1094704"/>
          </a:xfrm>
        </p:spPr>
        <p:txBody>
          <a:bodyPr>
            <a:normAutofit fontScale="25000" lnSpcReduction="20000"/>
          </a:bodyPr>
          <a:lstStyle/>
          <a:p>
            <a:pPr marL="457200" lvl="1" indent="0" algn="ctr">
              <a:buNone/>
            </a:pPr>
            <a:endParaRPr lang="en-US" sz="4000" dirty="0" smtClean="0"/>
          </a:p>
          <a:p>
            <a:pPr marL="457200" lvl="1" indent="0" algn="ctr">
              <a:buNone/>
            </a:pPr>
            <a:endParaRPr lang="en-US" sz="4000" dirty="0"/>
          </a:p>
          <a:p>
            <a:pPr marL="457200" lvl="1" indent="0" algn="ctr">
              <a:buNone/>
            </a:pPr>
            <a:endParaRPr lang="en-US" sz="4000" dirty="0" smtClean="0"/>
          </a:p>
          <a:p>
            <a:pPr marL="457200" lvl="1" indent="0" algn="ctr">
              <a:buNone/>
            </a:pPr>
            <a:r>
              <a:rPr lang="en-US" sz="17600" dirty="0" smtClean="0"/>
              <a:t>SGC : Sensory Grid Checkgate</a:t>
            </a:r>
            <a:endParaRPr lang="en-US" sz="17600" dirty="0"/>
          </a:p>
        </p:txBody>
      </p:sp>
      <p:pic>
        <p:nvPicPr>
          <p:cNvPr id="4" name="Picture 3"/>
          <p:cNvPicPr/>
          <p:nvPr/>
        </p:nvPicPr>
        <p:blipFill>
          <a:blip r:embed="rId2" cstate="print"/>
          <a:stretch>
            <a:fillRect/>
          </a:stretch>
        </p:blipFill>
        <p:spPr>
          <a:xfrm>
            <a:off x="2913017" y="1244063"/>
            <a:ext cx="8965475" cy="5613937"/>
          </a:xfrm>
          <a:prstGeom prst="rect">
            <a:avLst/>
          </a:prstGeom>
        </p:spPr>
      </p:pic>
      <p:sp>
        <p:nvSpPr>
          <p:cNvPr id="2" name="TextBox 1"/>
          <p:cNvSpPr txBox="1"/>
          <p:nvPr/>
        </p:nvSpPr>
        <p:spPr>
          <a:xfrm>
            <a:off x="470263" y="3357155"/>
            <a:ext cx="2442754" cy="923330"/>
          </a:xfrm>
          <a:prstGeom prst="rect">
            <a:avLst/>
          </a:prstGeom>
          <a:noFill/>
        </p:spPr>
        <p:txBody>
          <a:bodyPr wrap="square" rtlCol="0">
            <a:spAutoFit/>
          </a:bodyPr>
          <a:lstStyle/>
          <a:p>
            <a:r>
              <a:rPr lang="en-US" dirty="0" smtClean="0"/>
              <a:t>Sequence Control Flow:</a:t>
            </a:r>
          </a:p>
          <a:p>
            <a:endParaRPr lang="en-US" dirty="0"/>
          </a:p>
          <a:p>
            <a:r>
              <a:rPr lang="en-US" dirty="0" smtClean="0"/>
              <a:t>STAGE 1</a:t>
            </a:r>
            <a:endParaRPr lang="en-US" dirty="0"/>
          </a:p>
        </p:txBody>
      </p:sp>
    </p:spTree>
    <p:extLst>
      <p:ext uri="{BB962C8B-B14F-4D97-AF65-F5344CB8AC3E}">
        <p14:creationId xmlns:p14="http://schemas.microsoft.com/office/powerpoint/2010/main" val="28727352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6675" y="386367"/>
            <a:ext cx="9975759" cy="1081826"/>
          </a:xfrm>
        </p:spPr>
        <p:txBody>
          <a:bodyPr>
            <a:normAutofit/>
          </a:bodyPr>
          <a:lstStyle/>
          <a:p>
            <a:pPr marL="0" indent="0">
              <a:buNone/>
            </a:pPr>
            <a:r>
              <a:rPr lang="en-US" sz="4400" dirty="0" smtClean="0"/>
              <a:t>  </a:t>
            </a:r>
            <a:r>
              <a:rPr lang="en-US" sz="4800" dirty="0" smtClean="0"/>
              <a:t>MMA : Manhole Monitoring Array  </a:t>
            </a:r>
            <a:endParaRPr lang="en-US" sz="4800"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087" y="986402"/>
            <a:ext cx="6270171" cy="5871598"/>
          </a:xfrm>
          <a:prstGeom prst="rect">
            <a:avLst/>
          </a:prstGeom>
        </p:spPr>
      </p:pic>
      <p:sp>
        <p:nvSpPr>
          <p:cNvPr id="5" name="TextBox 4"/>
          <p:cNvSpPr txBox="1"/>
          <p:nvPr/>
        </p:nvSpPr>
        <p:spPr>
          <a:xfrm>
            <a:off x="8334103" y="3226526"/>
            <a:ext cx="2442754" cy="923330"/>
          </a:xfrm>
          <a:prstGeom prst="rect">
            <a:avLst/>
          </a:prstGeom>
          <a:noFill/>
        </p:spPr>
        <p:txBody>
          <a:bodyPr wrap="square" rtlCol="0">
            <a:spAutoFit/>
          </a:bodyPr>
          <a:lstStyle/>
          <a:p>
            <a:r>
              <a:rPr lang="en-US" dirty="0" smtClean="0"/>
              <a:t>Sequence Control Flow:</a:t>
            </a:r>
          </a:p>
          <a:p>
            <a:endParaRPr lang="en-US" dirty="0"/>
          </a:p>
          <a:p>
            <a:r>
              <a:rPr lang="en-US" dirty="0" smtClean="0"/>
              <a:t>Stage 2</a:t>
            </a:r>
            <a:endParaRPr lang="en-US" dirty="0"/>
          </a:p>
        </p:txBody>
      </p:sp>
    </p:spTree>
    <p:extLst>
      <p:ext uri="{BB962C8B-B14F-4D97-AF65-F5344CB8AC3E}">
        <p14:creationId xmlns:p14="http://schemas.microsoft.com/office/powerpoint/2010/main" val="35529574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440" y="138493"/>
            <a:ext cx="9954295" cy="956211"/>
          </a:xfrm>
        </p:spPr>
        <p:txBody>
          <a:bodyPr>
            <a:normAutofit/>
          </a:bodyPr>
          <a:lstStyle/>
          <a:p>
            <a:pPr marL="0" indent="0">
              <a:buNone/>
            </a:pPr>
            <a:r>
              <a:rPr lang="en-US" sz="4400" dirty="0" smtClean="0"/>
              <a:t>          </a:t>
            </a:r>
            <a:r>
              <a:rPr lang="en-US" sz="5400" dirty="0" smtClean="0"/>
              <a:t>Drainage Choke Alert System</a:t>
            </a:r>
            <a:endParaRPr lang="en-US" sz="5400"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5738" y="990200"/>
            <a:ext cx="6872397" cy="5293033"/>
          </a:xfrm>
          <a:prstGeom prst="rect">
            <a:avLst/>
          </a:prstGeom>
        </p:spPr>
      </p:pic>
      <p:sp>
        <p:nvSpPr>
          <p:cNvPr id="2" name="Rectangle 1"/>
          <p:cNvSpPr/>
          <p:nvPr/>
        </p:nvSpPr>
        <p:spPr>
          <a:xfrm>
            <a:off x="1166948" y="3175051"/>
            <a:ext cx="6096000" cy="923330"/>
          </a:xfrm>
          <a:prstGeom prst="rect">
            <a:avLst/>
          </a:prstGeom>
        </p:spPr>
        <p:txBody>
          <a:bodyPr>
            <a:spAutoFit/>
          </a:bodyPr>
          <a:lstStyle/>
          <a:p>
            <a:r>
              <a:rPr lang="en-US" dirty="0" smtClean="0"/>
              <a:t>Sequence Control Flow:</a:t>
            </a:r>
          </a:p>
          <a:p>
            <a:endParaRPr lang="en-US" dirty="0" smtClean="0"/>
          </a:p>
          <a:p>
            <a:r>
              <a:rPr lang="en-US" dirty="0" smtClean="0"/>
              <a:t>Stage 3</a:t>
            </a:r>
            <a:endParaRPr lang="en-US" dirty="0"/>
          </a:p>
        </p:txBody>
      </p:sp>
    </p:spTree>
    <p:extLst>
      <p:ext uri="{BB962C8B-B14F-4D97-AF65-F5344CB8AC3E}">
        <p14:creationId xmlns:p14="http://schemas.microsoft.com/office/powerpoint/2010/main" val="28427408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1546"/>
            <a:ext cx="10515600" cy="1325563"/>
          </a:xfrm>
        </p:spPr>
        <p:txBody>
          <a:bodyPr/>
          <a:lstStyle/>
          <a:p>
            <a:r>
              <a:rPr lang="en-US" dirty="0"/>
              <a:t> ACT :Anti-Contamination Warning</a:t>
            </a:r>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a:t> </a:t>
            </a:r>
            <a:r>
              <a:rPr lang="en-US" dirty="0" smtClean="0"/>
              <a:t>                           </a:t>
            </a:r>
          </a:p>
          <a:p>
            <a:pPr marL="0" indent="0">
              <a:buNone/>
            </a:pPr>
            <a:endParaRPr lang="en-US" dirty="0"/>
          </a:p>
          <a:p>
            <a:endParaRPr lang="en-US"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98521" y="956592"/>
            <a:ext cx="6641822" cy="5608794"/>
          </a:xfrm>
          <a:prstGeom prst="rect">
            <a:avLst/>
          </a:prstGeom>
        </p:spPr>
      </p:pic>
      <p:sp>
        <p:nvSpPr>
          <p:cNvPr id="5" name="Rectangle 4"/>
          <p:cNvSpPr/>
          <p:nvPr/>
        </p:nvSpPr>
        <p:spPr>
          <a:xfrm>
            <a:off x="200296" y="1151655"/>
            <a:ext cx="6096000" cy="646331"/>
          </a:xfrm>
          <a:prstGeom prst="rect">
            <a:avLst/>
          </a:prstGeom>
        </p:spPr>
        <p:txBody>
          <a:bodyPr>
            <a:spAutoFit/>
          </a:bodyPr>
          <a:lstStyle/>
          <a:p>
            <a:r>
              <a:rPr lang="en-US" dirty="0" smtClean="0">
                <a:solidFill>
                  <a:srgbClr val="222222"/>
                </a:solidFill>
                <a:effectLst/>
                <a:latin typeface="Times New Roman" panose="02020603050405020304" pitchFamily="18" charset="0"/>
                <a:ea typeface="Times New Roman" panose="02020603050405020304" pitchFamily="18" charset="0"/>
              </a:rPr>
              <a:t>Submodule present before water from connecting drain reaches stage 1(level category) water treatment plant /facility.</a:t>
            </a:r>
            <a:endParaRPr lang="en-US" dirty="0">
              <a:effectLst/>
              <a:latin typeface="Times New Roman" panose="02020603050405020304" pitchFamily="18" charset="0"/>
              <a:ea typeface="Times New Roman" panose="02020603050405020304" pitchFamily="18" charset="0"/>
            </a:endParaRPr>
          </a:p>
        </p:txBody>
      </p:sp>
      <p:sp>
        <p:nvSpPr>
          <p:cNvPr id="6" name="Rectangle 5"/>
          <p:cNvSpPr/>
          <p:nvPr/>
        </p:nvSpPr>
        <p:spPr>
          <a:xfrm>
            <a:off x="2042160" y="3539629"/>
            <a:ext cx="6096000" cy="923330"/>
          </a:xfrm>
          <a:prstGeom prst="rect">
            <a:avLst/>
          </a:prstGeom>
        </p:spPr>
        <p:txBody>
          <a:bodyPr>
            <a:spAutoFit/>
          </a:bodyPr>
          <a:lstStyle/>
          <a:p>
            <a:r>
              <a:rPr lang="en-US" dirty="0" smtClean="0"/>
              <a:t>Sequence Control Flow:</a:t>
            </a:r>
          </a:p>
          <a:p>
            <a:endParaRPr lang="en-US" dirty="0" smtClean="0"/>
          </a:p>
          <a:p>
            <a:r>
              <a:rPr lang="en-US" dirty="0" smtClean="0"/>
              <a:t>Stage 4</a:t>
            </a:r>
            <a:endParaRPr lang="en-US" dirty="0"/>
          </a:p>
        </p:txBody>
      </p:sp>
    </p:spTree>
    <p:extLst>
      <p:ext uri="{BB962C8B-B14F-4D97-AF65-F5344CB8AC3E}">
        <p14:creationId xmlns:p14="http://schemas.microsoft.com/office/powerpoint/2010/main" val="2487775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662" y="-209137"/>
            <a:ext cx="8511862" cy="1325563"/>
          </a:xfrm>
        </p:spPr>
        <p:txBody>
          <a:bodyPr/>
          <a:lstStyle/>
          <a:p>
            <a:r>
              <a:rPr lang="en-US" b="1" dirty="0" smtClean="0"/>
              <a:t>   FRPI :Final Release Purity Index </a:t>
            </a:r>
            <a:endParaRPr lang="en-US" b="1"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  </a:t>
            </a:r>
          </a:p>
          <a:p>
            <a:pPr marL="0" indent="0">
              <a:buNone/>
            </a:pPr>
            <a:r>
              <a:rPr lang="en-US" dirty="0"/>
              <a:t> </a:t>
            </a:r>
            <a:r>
              <a:rPr lang="en-US" dirty="0" smtClean="0"/>
              <a:t>                            </a:t>
            </a:r>
            <a:endParaRPr lang="en-US"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3512" y="1411358"/>
            <a:ext cx="8682152" cy="5179871"/>
          </a:xfrm>
          <a:prstGeom prst="rect">
            <a:avLst/>
          </a:prstGeom>
        </p:spPr>
      </p:pic>
      <p:sp>
        <p:nvSpPr>
          <p:cNvPr id="5" name="Rectangle 4"/>
          <p:cNvSpPr/>
          <p:nvPr/>
        </p:nvSpPr>
        <p:spPr>
          <a:xfrm>
            <a:off x="361682" y="925641"/>
            <a:ext cx="5176969" cy="1477328"/>
          </a:xfrm>
          <a:prstGeom prst="rect">
            <a:avLst/>
          </a:prstGeom>
        </p:spPr>
        <p:txBody>
          <a:bodyPr wrap="square">
            <a:spAutoFit/>
          </a:bodyPr>
          <a:lstStyle/>
          <a:p>
            <a:pPr algn="just"/>
            <a:r>
              <a:rPr lang="en-US" dirty="0" smtClean="0">
                <a:solidFill>
                  <a:srgbClr val="222222"/>
                </a:solidFill>
                <a:effectLst/>
                <a:latin typeface="Times New Roman" panose="02020603050405020304" pitchFamily="18" charset="0"/>
                <a:ea typeface="Times New Roman" panose="02020603050405020304" pitchFamily="18" charset="0"/>
              </a:rPr>
              <a:t>Standards set by PWD department Indian Standards Water index final rechargeable parity index and in terms with WHO parameters as input and regulations.</a:t>
            </a:r>
            <a:endParaRPr lang="en-US" dirty="0" smtClean="0">
              <a:effectLst/>
              <a:latin typeface="Times New Roman" panose="02020603050405020304" pitchFamily="18" charset="0"/>
              <a:ea typeface="Times New Roman" panose="02020603050405020304" pitchFamily="18" charset="0"/>
            </a:endParaRPr>
          </a:p>
          <a:p>
            <a:pPr algn="just"/>
            <a:r>
              <a:rPr lang="en-US" dirty="0" smtClean="0">
                <a:solidFill>
                  <a:srgbClr val="222222"/>
                </a:solidFill>
                <a:effectLst/>
                <a:latin typeface="Times New Roman" panose="02020603050405020304" pitchFamily="18" charset="0"/>
                <a:ea typeface="Times New Roman" panose="02020603050405020304" pitchFamily="18" charset="0"/>
              </a:rPr>
              <a:t>Protocols based on which standards of other four modules are design and specified.</a:t>
            </a:r>
            <a:endParaRPr lang="en-US" dirty="0"/>
          </a:p>
        </p:txBody>
      </p:sp>
      <p:sp>
        <p:nvSpPr>
          <p:cNvPr id="6" name="Rectangle 5"/>
          <p:cNvSpPr/>
          <p:nvPr/>
        </p:nvSpPr>
        <p:spPr>
          <a:xfrm>
            <a:off x="838200" y="3828301"/>
            <a:ext cx="6096000" cy="923330"/>
          </a:xfrm>
          <a:prstGeom prst="rect">
            <a:avLst/>
          </a:prstGeom>
        </p:spPr>
        <p:txBody>
          <a:bodyPr>
            <a:spAutoFit/>
          </a:bodyPr>
          <a:lstStyle/>
          <a:p>
            <a:r>
              <a:rPr lang="en-US" dirty="0" smtClean="0"/>
              <a:t>Sequence Control Flow:</a:t>
            </a:r>
          </a:p>
          <a:p>
            <a:endParaRPr lang="en-US" dirty="0" smtClean="0"/>
          </a:p>
          <a:p>
            <a:r>
              <a:rPr lang="en-US" dirty="0" smtClean="0"/>
              <a:t>Stage 5</a:t>
            </a:r>
            <a:endParaRPr lang="en-US" dirty="0"/>
          </a:p>
        </p:txBody>
      </p:sp>
    </p:spTree>
    <p:extLst>
      <p:ext uri="{BB962C8B-B14F-4D97-AF65-F5344CB8AC3E}">
        <p14:creationId xmlns:p14="http://schemas.microsoft.com/office/powerpoint/2010/main" val="30848090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308"/>
            <a:ext cx="10515600" cy="1325563"/>
          </a:xfrm>
        </p:spPr>
        <p:txBody>
          <a:bodyPr>
            <a:normAutofit fontScale="90000"/>
          </a:bodyPr>
          <a:lstStyle/>
          <a:p>
            <a:r>
              <a:rPr lang="en-US" b="1" dirty="0" smtClean="0">
                <a:solidFill>
                  <a:srgbClr val="000000"/>
                </a:solidFill>
                <a:effectLst/>
                <a:latin typeface="Times New Roman" panose="02020603050405020304" pitchFamily="18" charset="0"/>
                <a:ea typeface="Times New Roman" panose="02020603050405020304" pitchFamily="18" charset="0"/>
              </a:rPr>
              <a:t>Wastewater Post Treatment Characterization:</a:t>
            </a:r>
            <a:r>
              <a:rPr lang="en-US" dirty="0" smtClean="0">
                <a:solidFill>
                  <a:srgbClr val="000000"/>
                </a:solidFill>
                <a:effectLst/>
                <a:latin typeface="Times New Roman" panose="02020603050405020304" pitchFamily="18" charset="0"/>
                <a:ea typeface="Times New Roman" panose="02020603050405020304" pitchFamily="18" charset="0"/>
              </a:rPr>
              <a:t/>
            </a:r>
            <a:br>
              <a:rPr lang="en-US" dirty="0" smtClean="0">
                <a:solidFill>
                  <a:srgbClr val="000000"/>
                </a:solidFill>
                <a:effectLst/>
                <a:latin typeface="Times New Roman" panose="02020603050405020304" pitchFamily="18" charset="0"/>
                <a:ea typeface="Times New Roman" panose="02020603050405020304" pitchFamily="18" charset="0"/>
              </a:rPr>
            </a:br>
            <a:endParaRPr lang="en-US" dirty="0"/>
          </a:p>
        </p:txBody>
      </p:sp>
      <p:sp>
        <p:nvSpPr>
          <p:cNvPr id="4" name="Rectangle 3"/>
          <p:cNvSpPr/>
          <p:nvPr/>
        </p:nvSpPr>
        <p:spPr>
          <a:xfrm>
            <a:off x="328749" y="959168"/>
            <a:ext cx="11534502" cy="5755422"/>
          </a:xfrm>
          <a:prstGeom prst="rect">
            <a:avLst/>
          </a:prstGeom>
        </p:spPr>
        <p:txBody>
          <a:bodyPr wrap="square">
            <a:spAutoFit/>
          </a:bodyPr>
          <a:lstStyle/>
          <a:p>
            <a:pPr algn="just"/>
            <a:r>
              <a:rPr lang="en-US" sz="1600" b="1" dirty="0" smtClean="0">
                <a:solidFill>
                  <a:srgbClr val="000000"/>
                </a:solidFill>
                <a:effectLst/>
                <a:latin typeface="Times New Roman" panose="02020603050405020304" pitchFamily="18" charset="0"/>
                <a:ea typeface="Times New Roman" panose="02020603050405020304" pitchFamily="18" charset="0"/>
              </a:rPr>
              <a:t>Define and State Categories:</a:t>
            </a:r>
            <a:endParaRPr lang="en-US" sz="1600" dirty="0" smtClean="0">
              <a:solidFill>
                <a:srgbClr val="000000"/>
              </a:solidFill>
              <a:effectLst/>
              <a:latin typeface="Times New Roman" panose="02020603050405020304" pitchFamily="18" charset="0"/>
              <a:ea typeface="Times New Roman" panose="02020603050405020304" pitchFamily="18" charset="0"/>
            </a:endParaRPr>
          </a:p>
          <a:p>
            <a:pPr algn="just"/>
            <a:r>
              <a:rPr lang="en-US" sz="1600" dirty="0" smtClean="0">
                <a:solidFill>
                  <a:srgbClr val="000000"/>
                </a:solidFill>
                <a:effectLst/>
                <a:latin typeface="Times New Roman" panose="02020603050405020304" pitchFamily="18" charset="0"/>
                <a:ea typeface="Times New Roman" panose="02020603050405020304" pitchFamily="18" charset="0"/>
              </a:rPr>
              <a:t> </a:t>
            </a:r>
          </a:p>
          <a:p>
            <a:pPr algn="just"/>
            <a:r>
              <a:rPr lang="en-US" sz="1600" b="1" dirty="0" smtClean="0">
                <a:solidFill>
                  <a:srgbClr val="000000"/>
                </a:solidFill>
                <a:effectLst/>
                <a:latin typeface="Times New Roman" panose="02020603050405020304" pitchFamily="18" charset="0"/>
                <a:ea typeface="Times New Roman" panose="02020603050405020304" pitchFamily="18" charset="0"/>
              </a:rPr>
              <a:t>Category 1:</a:t>
            </a:r>
            <a:endParaRPr lang="en-US" sz="1600" dirty="0" smtClean="0">
              <a:solidFill>
                <a:srgbClr val="000000"/>
              </a:solidFill>
              <a:effectLst/>
              <a:latin typeface="Times New Roman" panose="02020603050405020304" pitchFamily="18" charset="0"/>
              <a:ea typeface="Times New Roman" panose="02020603050405020304" pitchFamily="18" charset="0"/>
            </a:endParaRPr>
          </a:p>
          <a:p>
            <a:pPr algn="just"/>
            <a:r>
              <a:rPr lang="en-US" sz="1600" dirty="0" smtClean="0">
                <a:solidFill>
                  <a:srgbClr val="000000"/>
                </a:solidFill>
                <a:effectLst/>
                <a:latin typeface="Times New Roman" panose="02020603050405020304" pitchFamily="18" charset="0"/>
                <a:ea typeface="Times New Roman" panose="02020603050405020304" pitchFamily="18" charset="0"/>
              </a:rPr>
              <a:t>Back into direct human usage system (bathing, agriculture, washing, etc.)</a:t>
            </a:r>
          </a:p>
          <a:p>
            <a:pPr algn="just"/>
            <a:r>
              <a:rPr lang="en-US" sz="1600" dirty="0" smtClean="0">
                <a:solidFill>
                  <a:srgbClr val="000000"/>
                </a:solidFill>
                <a:effectLst/>
                <a:latin typeface="Times New Roman" panose="02020603050405020304" pitchFamily="18" charset="0"/>
                <a:ea typeface="Times New Roman" panose="02020603050405020304" pitchFamily="18" charset="0"/>
              </a:rPr>
              <a:t> </a:t>
            </a:r>
          </a:p>
          <a:p>
            <a:pPr algn="just"/>
            <a:r>
              <a:rPr lang="en-US" sz="1600" b="1" dirty="0" smtClean="0">
                <a:solidFill>
                  <a:srgbClr val="000000"/>
                </a:solidFill>
                <a:effectLst/>
                <a:latin typeface="Times New Roman" panose="02020603050405020304" pitchFamily="18" charset="0"/>
                <a:ea typeface="Times New Roman" panose="02020603050405020304" pitchFamily="18" charset="0"/>
              </a:rPr>
              <a:t>Category 2:</a:t>
            </a:r>
            <a:endParaRPr lang="en-US" sz="1600" dirty="0" smtClean="0">
              <a:solidFill>
                <a:srgbClr val="000000"/>
              </a:solidFill>
              <a:effectLst/>
              <a:latin typeface="Times New Roman" panose="02020603050405020304" pitchFamily="18" charset="0"/>
              <a:ea typeface="Times New Roman" panose="02020603050405020304" pitchFamily="18" charset="0"/>
            </a:endParaRPr>
          </a:p>
          <a:p>
            <a:pPr algn="just"/>
            <a:r>
              <a:rPr lang="en-US" sz="1600" dirty="0" smtClean="0">
                <a:solidFill>
                  <a:srgbClr val="000000"/>
                </a:solidFill>
                <a:effectLst/>
                <a:latin typeface="Times New Roman" panose="02020603050405020304" pitchFamily="18" charset="0"/>
                <a:ea typeface="Times New Roman" panose="02020603050405020304" pitchFamily="18" charset="0"/>
              </a:rPr>
              <a:t>Post treatment water from certain facilities that need to be discharged into suitable water bodies for suitable natural actions and actions such as groundwater table recharge action, natural percolation, natural aging, aerobic decomposition and water senescence in lakes and other such facilities.</a:t>
            </a:r>
          </a:p>
          <a:p>
            <a:pPr algn="just"/>
            <a:r>
              <a:rPr lang="en-US" sz="1600" dirty="0" smtClean="0">
                <a:solidFill>
                  <a:srgbClr val="000000"/>
                </a:solidFill>
                <a:effectLst/>
                <a:latin typeface="Times New Roman" panose="02020603050405020304" pitchFamily="18" charset="0"/>
                <a:ea typeface="Times New Roman" panose="02020603050405020304" pitchFamily="18" charset="0"/>
              </a:rPr>
              <a:t> </a:t>
            </a:r>
          </a:p>
          <a:p>
            <a:pPr algn="just"/>
            <a:r>
              <a:rPr lang="en-US" sz="1600" b="1" dirty="0" smtClean="0">
                <a:solidFill>
                  <a:srgbClr val="000000"/>
                </a:solidFill>
                <a:effectLst/>
                <a:latin typeface="Times New Roman" panose="02020603050405020304" pitchFamily="18" charset="0"/>
                <a:ea typeface="Times New Roman" panose="02020603050405020304" pitchFamily="18" charset="0"/>
              </a:rPr>
              <a:t>Category 3:</a:t>
            </a:r>
            <a:endParaRPr lang="en-US" sz="1600" dirty="0" smtClean="0">
              <a:solidFill>
                <a:srgbClr val="000000"/>
              </a:solidFill>
              <a:effectLst/>
              <a:latin typeface="Times New Roman" panose="02020603050405020304" pitchFamily="18" charset="0"/>
              <a:ea typeface="Times New Roman" panose="02020603050405020304" pitchFamily="18" charset="0"/>
            </a:endParaRPr>
          </a:p>
          <a:p>
            <a:pPr algn="just"/>
            <a:r>
              <a:rPr lang="en-US" sz="1600" dirty="0" smtClean="0">
                <a:solidFill>
                  <a:srgbClr val="000000"/>
                </a:solidFill>
                <a:effectLst/>
                <a:latin typeface="Times New Roman" panose="02020603050405020304" pitchFamily="18" charset="0"/>
                <a:ea typeface="Times New Roman" panose="02020603050405020304" pitchFamily="18" charset="0"/>
              </a:rPr>
              <a:t>Wastewater containing high amounts of bodily fluids, biological wastes, medical discharge, communicable contaminants, etc.</a:t>
            </a:r>
            <a:r>
              <a:rPr lang="en-US" sz="1600" dirty="0" smtClean="0"/>
              <a:t> needing specialized biological reagent treatments or quarantine if necessary.</a:t>
            </a:r>
          </a:p>
          <a:p>
            <a:pPr algn="just"/>
            <a:r>
              <a:rPr lang="en-US" sz="1600" dirty="0" smtClean="0">
                <a:solidFill>
                  <a:srgbClr val="000000"/>
                </a:solidFill>
                <a:effectLst/>
                <a:latin typeface="Times New Roman" panose="02020603050405020304" pitchFamily="18" charset="0"/>
                <a:ea typeface="Times New Roman" panose="02020603050405020304" pitchFamily="18" charset="0"/>
              </a:rPr>
              <a:t> </a:t>
            </a:r>
          </a:p>
          <a:p>
            <a:pPr algn="just"/>
            <a:r>
              <a:rPr lang="en-US" sz="1600" b="1" dirty="0" smtClean="0">
                <a:solidFill>
                  <a:srgbClr val="000000"/>
                </a:solidFill>
                <a:effectLst/>
                <a:latin typeface="Times New Roman" panose="02020603050405020304" pitchFamily="18" charset="0"/>
                <a:ea typeface="Times New Roman" panose="02020603050405020304" pitchFamily="18" charset="0"/>
              </a:rPr>
              <a:t>Category 4:</a:t>
            </a:r>
            <a:endParaRPr lang="en-US" sz="1600" dirty="0" smtClean="0">
              <a:solidFill>
                <a:srgbClr val="000000"/>
              </a:solidFill>
              <a:effectLst/>
              <a:latin typeface="Times New Roman" panose="02020603050405020304" pitchFamily="18" charset="0"/>
              <a:ea typeface="Times New Roman" panose="02020603050405020304" pitchFamily="18" charset="0"/>
            </a:endParaRPr>
          </a:p>
          <a:p>
            <a:pPr algn="just"/>
            <a:r>
              <a:rPr lang="en-US" sz="1600" dirty="0" smtClean="0">
                <a:solidFill>
                  <a:srgbClr val="000000"/>
                </a:solidFill>
                <a:effectLst/>
                <a:latin typeface="Times New Roman" panose="02020603050405020304" pitchFamily="18" charset="0"/>
                <a:ea typeface="Times New Roman" panose="02020603050405020304" pitchFamily="18" charset="0"/>
              </a:rPr>
              <a:t>Heavy water, Arsenic, cobalt Rich, with other heavy metals and absurd industrial pollutants along with hard water or heavy water discharge from coolant facilities in nuclear power Plants that may be exposed and may contain harmful levels of radiations and needs isolation from human establishments.</a:t>
            </a:r>
          </a:p>
          <a:p>
            <a:pPr algn="just"/>
            <a:r>
              <a:rPr lang="en-US" sz="1600" dirty="0" smtClean="0">
                <a:solidFill>
                  <a:srgbClr val="000000"/>
                </a:solidFill>
                <a:effectLst/>
                <a:latin typeface="Times New Roman" panose="02020603050405020304" pitchFamily="18" charset="0"/>
                <a:ea typeface="Times New Roman" panose="02020603050405020304" pitchFamily="18" charset="0"/>
              </a:rPr>
              <a:t> </a:t>
            </a:r>
          </a:p>
          <a:p>
            <a:pPr algn="just"/>
            <a:r>
              <a:rPr lang="en-US" sz="1600" b="1" dirty="0" smtClean="0">
                <a:solidFill>
                  <a:srgbClr val="000000"/>
                </a:solidFill>
                <a:effectLst/>
                <a:latin typeface="Times New Roman" panose="02020603050405020304" pitchFamily="18" charset="0"/>
                <a:ea typeface="Times New Roman" panose="02020603050405020304" pitchFamily="18" charset="0"/>
              </a:rPr>
              <a:t>Category 5:</a:t>
            </a:r>
            <a:endParaRPr lang="en-US" sz="1600" dirty="0" smtClean="0">
              <a:solidFill>
                <a:srgbClr val="000000"/>
              </a:solidFill>
              <a:effectLst/>
              <a:latin typeface="Times New Roman" panose="02020603050405020304" pitchFamily="18" charset="0"/>
              <a:ea typeface="Times New Roman" panose="02020603050405020304" pitchFamily="18" charset="0"/>
            </a:endParaRPr>
          </a:p>
          <a:p>
            <a:pPr algn="just"/>
            <a:r>
              <a:rPr lang="en-US" sz="1600" dirty="0" smtClean="0">
                <a:solidFill>
                  <a:srgbClr val="000000"/>
                </a:solidFill>
                <a:effectLst/>
                <a:latin typeface="Times New Roman" panose="02020603050405020304" pitchFamily="18" charset="0"/>
                <a:ea typeface="Times New Roman" panose="02020603050405020304" pitchFamily="18" charset="0"/>
              </a:rPr>
              <a:t>Absolute Toxins and Poison discharges, and immediately requiring far off safe quarantine from reachable facilities with non-human surveillance mechanisms and strictly kept confidential information about such sites to prevent intentional misuse , accidental leakages, ground leaching or curiosity driven explorations.</a:t>
            </a:r>
            <a:endParaRPr lang="en-US" sz="16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33680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726" y="0"/>
            <a:ext cx="10515600" cy="1325563"/>
          </a:xfrm>
        </p:spPr>
        <p:txBody>
          <a:bodyPr/>
          <a:lstStyle/>
          <a:p>
            <a:r>
              <a:rPr lang="en-US" b="1" dirty="0">
                <a:effectLst>
                  <a:outerShdw blurRad="38100" dist="38100" dir="2700000" algn="tl">
                    <a:srgbClr val="000000">
                      <a:alpha val="43137"/>
                    </a:srgbClr>
                  </a:outerShdw>
                </a:effectLst>
              </a:rPr>
              <a:t>Cost Calculation </a:t>
            </a:r>
            <a:r>
              <a:rPr lang="en-US" b="1" dirty="0" smtClean="0">
                <a:effectLst>
                  <a:outerShdw blurRad="38100" dist="38100" dir="2700000" algn="tl">
                    <a:srgbClr val="000000">
                      <a:alpha val="43137"/>
                    </a:srgbClr>
                  </a:outerShdw>
                </a:effectLst>
              </a:rPr>
              <a:t>Factors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29107" y="1325562"/>
            <a:ext cx="10933090" cy="5100995"/>
          </a:xfrm>
        </p:spPr>
        <p:txBody>
          <a:bodyPr>
            <a:normAutofit fontScale="62500" lnSpcReduction="20000"/>
          </a:bodyPr>
          <a:lstStyle/>
          <a:p>
            <a:pPr marL="0" indent="0">
              <a:buNone/>
            </a:pPr>
            <a:r>
              <a:rPr lang="en-US" b="1" dirty="0" smtClean="0"/>
              <a:t> It depend on the Cost </a:t>
            </a:r>
            <a:r>
              <a:rPr lang="en-US" b="1" dirty="0"/>
              <a:t>of </a:t>
            </a:r>
            <a:r>
              <a:rPr lang="en-US" b="1" dirty="0" smtClean="0"/>
              <a:t>modules used: </a:t>
            </a:r>
            <a:endParaRPr lang="en-US" b="1" dirty="0" smtClean="0"/>
          </a:p>
          <a:p>
            <a:pPr marL="0" indent="0">
              <a:buNone/>
            </a:pPr>
            <a:endParaRPr lang="en-US" b="1" dirty="0" smtClean="0"/>
          </a:p>
          <a:p>
            <a:r>
              <a:rPr lang="en-US" b="1" dirty="0" smtClean="0"/>
              <a:t>SGC’s</a:t>
            </a:r>
            <a:r>
              <a:rPr lang="en-US" b="1" dirty="0"/>
              <a:t> </a:t>
            </a:r>
            <a:endParaRPr lang="en-US" dirty="0"/>
          </a:p>
          <a:p>
            <a:pPr marL="0" indent="0">
              <a:buNone/>
            </a:pPr>
            <a:r>
              <a:rPr lang="en-US" b="1" dirty="0" smtClean="0"/>
              <a:t> Households</a:t>
            </a:r>
            <a:r>
              <a:rPr lang="en-US" b="1" dirty="0"/>
              <a:t>:</a:t>
            </a:r>
            <a:r>
              <a:rPr lang="en-US" dirty="0"/>
              <a:t> 2500 per module (paid by customers who has to follow prescribed </a:t>
            </a:r>
            <a:r>
              <a:rPr lang="en-US" dirty="0" smtClean="0"/>
              <a:t>    standards </a:t>
            </a:r>
            <a:r>
              <a:rPr lang="en-US" dirty="0"/>
              <a:t>during internal drainage construction once + maintenance</a:t>
            </a:r>
            <a:r>
              <a:rPr lang="en-US" dirty="0" smtClean="0"/>
              <a:t>)</a:t>
            </a:r>
            <a:r>
              <a:rPr lang="en-US" dirty="0"/>
              <a:t> </a:t>
            </a:r>
          </a:p>
          <a:p>
            <a:pPr marL="0" indent="0">
              <a:buNone/>
            </a:pPr>
            <a:r>
              <a:rPr lang="en-US" b="1" dirty="0" smtClean="0"/>
              <a:t> Extra </a:t>
            </a:r>
            <a:r>
              <a:rPr lang="en-US" b="1" dirty="0"/>
              <a:t>Piping</a:t>
            </a:r>
            <a:r>
              <a:rPr lang="en-US" dirty="0"/>
              <a:t> + added architecture: 12 lakhs (interacting +channeling)</a:t>
            </a:r>
          </a:p>
          <a:p>
            <a:pPr marL="0" indent="0">
              <a:buNone/>
            </a:pPr>
            <a:r>
              <a:rPr lang="en-US" dirty="0"/>
              <a:t> </a:t>
            </a:r>
          </a:p>
          <a:p>
            <a:r>
              <a:rPr lang="en-US" b="1" dirty="0"/>
              <a:t>MMA +DCAS</a:t>
            </a:r>
            <a:r>
              <a:rPr lang="en-US" dirty="0"/>
              <a:t>-10000 per module per square kilometer, to be built on a phase by basis.</a:t>
            </a:r>
          </a:p>
          <a:p>
            <a:pPr marL="0" indent="0">
              <a:buNone/>
            </a:pPr>
            <a:endParaRPr lang="en-US" dirty="0"/>
          </a:p>
          <a:p>
            <a:r>
              <a:rPr lang="en-US" b="1" dirty="0"/>
              <a:t>ACW +FRPI</a:t>
            </a:r>
            <a:r>
              <a:rPr lang="en-US" b="1" dirty="0" smtClean="0"/>
              <a:t>+ </a:t>
            </a:r>
            <a:r>
              <a:rPr lang="en-US" b="1" dirty="0"/>
              <a:t>S</a:t>
            </a:r>
            <a:r>
              <a:rPr lang="en-US" dirty="0" smtClean="0"/>
              <a:t>pecialized </a:t>
            </a:r>
            <a:r>
              <a:rPr lang="en-US" dirty="0"/>
              <a:t>water treatment plants –</a:t>
            </a:r>
          </a:p>
          <a:p>
            <a:pPr marL="0" indent="0">
              <a:buNone/>
            </a:pPr>
            <a:r>
              <a:rPr lang="en-US" dirty="0" smtClean="0"/>
              <a:t>   City</a:t>
            </a:r>
            <a:r>
              <a:rPr lang="en-US" dirty="0"/>
              <a:t>: 15 crores*3 =50 crores</a:t>
            </a:r>
          </a:p>
          <a:p>
            <a:pPr marL="0" indent="0">
              <a:buNone/>
            </a:pPr>
            <a:r>
              <a:rPr lang="en-US" dirty="0" smtClean="0"/>
              <a:t>   (</a:t>
            </a:r>
            <a:r>
              <a:rPr lang="en-US" dirty="0"/>
              <a:t>Planned on 10 year basis</a:t>
            </a:r>
            <a:r>
              <a:rPr lang="en-US" dirty="0" smtClean="0"/>
              <a:t>)</a:t>
            </a:r>
          </a:p>
          <a:p>
            <a:pPr marL="0" indent="0">
              <a:buNone/>
            </a:pPr>
            <a:endParaRPr lang="en-US" dirty="0" smtClean="0"/>
          </a:p>
          <a:p>
            <a:pPr marL="0" indent="0">
              <a:buNone/>
            </a:pPr>
            <a:r>
              <a:rPr lang="en-US" b="1" dirty="0"/>
              <a:t>Total average cost per block /year - 20 lakhs.</a:t>
            </a:r>
            <a:endParaRPr lang="en-US" dirty="0"/>
          </a:p>
          <a:p>
            <a:pPr marL="0" indent="0">
              <a:buNone/>
            </a:pPr>
            <a:endParaRPr lang="en-US" dirty="0"/>
          </a:p>
          <a:p>
            <a:pPr marL="0" indent="0">
              <a:buNone/>
            </a:pPr>
            <a:r>
              <a:rPr lang="en-US" dirty="0"/>
              <a:t> </a:t>
            </a:r>
          </a:p>
          <a:p>
            <a:endParaRPr lang="en-US" dirty="0"/>
          </a:p>
        </p:txBody>
      </p:sp>
    </p:spTree>
    <p:extLst>
      <p:ext uri="{BB962C8B-B14F-4D97-AF65-F5344CB8AC3E}">
        <p14:creationId xmlns:p14="http://schemas.microsoft.com/office/powerpoint/2010/main" val="40469739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rPr>
              <a:t>             </a:t>
            </a:r>
            <a:r>
              <a:rPr lang="en-IN" b="1" dirty="0" smtClean="0">
                <a:effectLst>
                  <a:outerShdw blurRad="38100" dist="38100" dir="2700000" algn="tl">
                    <a:srgbClr val="000000">
                      <a:alpha val="43137"/>
                    </a:srgbClr>
                  </a:outerShdw>
                </a:effectLst>
              </a:rPr>
              <a:t>SCOPES </a:t>
            </a:r>
            <a:r>
              <a:rPr lang="en-IN" b="1" dirty="0">
                <a:effectLst>
                  <a:outerShdw blurRad="38100" dist="38100" dir="2700000" algn="tl">
                    <a:srgbClr val="000000">
                      <a:alpha val="43137"/>
                    </a:srgbClr>
                  </a:outerShdw>
                </a:effectLst>
              </a:rPr>
              <a:t>OF FURTHER RESEARCH</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10000"/>
          </a:bodyPr>
          <a:lstStyle/>
          <a:p>
            <a:r>
              <a:rPr lang="en-US" dirty="0"/>
              <a:t>As time progress, size of IC’s and microcontrollers decrease, increase in computational   </a:t>
            </a:r>
            <a:r>
              <a:rPr lang="en-US" dirty="0" smtClean="0"/>
              <a:t>power.</a:t>
            </a:r>
          </a:p>
          <a:p>
            <a:pPr lvl="0"/>
            <a:r>
              <a:rPr lang="en-US" dirty="0"/>
              <a:t>Simpler modules for </a:t>
            </a:r>
            <a:r>
              <a:rPr lang="en-US" dirty="0" smtClean="0"/>
              <a:t>effective</a:t>
            </a:r>
            <a:r>
              <a:rPr lang="en-US" dirty="0" smtClean="0"/>
              <a:t> </a:t>
            </a:r>
            <a:r>
              <a:rPr lang="en-US" dirty="0"/>
              <a:t>implementation.</a:t>
            </a:r>
          </a:p>
          <a:p>
            <a:pPr lvl="0"/>
            <a:r>
              <a:rPr lang="en-US" dirty="0"/>
              <a:t>Innovation, advancements, technology targeted improvements in sewage treatment plants.</a:t>
            </a:r>
          </a:p>
          <a:p>
            <a:pPr lvl="0"/>
            <a:r>
              <a:rPr lang="en-US" dirty="0"/>
              <a:t>Reagents to be available as </a:t>
            </a:r>
            <a:r>
              <a:rPr lang="en-US" dirty="0" smtClean="0"/>
              <a:t>replenishable </a:t>
            </a:r>
            <a:r>
              <a:rPr lang="en-US" dirty="0"/>
              <a:t>modules for toxicity neutralization at site of origin.</a:t>
            </a:r>
          </a:p>
          <a:p>
            <a:pPr lvl="0"/>
            <a:r>
              <a:rPr lang="en-US" dirty="0"/>
              <a:t>Developments regarding radioactive confinement against radiation contamination.</a:t>
            </a:r>
          </a:p>
          <a:p>
            <a:r>
              <a:rPr lang="en-US" dirty="0"/>
              <a:t>Pre-planned layout for upcoming cities, towns and other civics </a:t>
            </a:r>
            <a:r>
              <a:rPr lang="en-US" dirty="0" smtClean="0"/>
              <a:t>establishments. </a:t>
            </a:r>
            <a:endParaRPr lang="en-US" dirty="0"/>
          </a:p>
        </p:txBody>
      </p:sp>
    </p:spTree>
    <p:extLst>
      <p:ext uri="{BB962C8B-B14F-4D97-AF65-F5344CB8AC3E}">
        <p14:creationId xmlns:p14="http://schemas.microsoft.com/office/powerpoint/2010/main" val="25167988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rPr>
              <a:t>      </a:t>
            </a:r>
            <a:r>
              <a:rPr lang="en-IN" b="1" dirty="0" smtClean="0">
                <a:effectLst>
                  <a:outerShdw blurRad="38100" dist="38100" dir="2700000" algn="tl">
                    <a:srgbClr val="000000">
                      <a:alpha val="43137"/>
                    </a:srgbClr>
                  </a:outerShdw>
                </a:effectLst>
              </a:rPr>
              <a:t>REVIEW OF LITERATURE</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12024" y="1690688"/>
            <a:ext cx="11167951" cy="4652963"/>
          </a:xfrm>
        </p:spPr>
        <p:txBody>
          <a:bodyPr>
            <a:normAutofit/>
          </a:bodyPr>
          <a:lstStyle/>
          <a:p>
            <a:pPr lvl="0" algn="just"/>
            <a:r>
              <a:rPr lang="en-US" sz="1800" dirty="0" smtClean="0"/>
              <a:t>Existing systems of </a:t>
            </a:r>
            <a:r>
              <a:rPr lang="en-US" sz="1800" b="1" dirty="0" smtClean="0"/>
              <a:t>grid </a:t>
            </a:r>
            <a:r>
              <a:rPr lang="en-US" sz="1800" b="1" dirty="0" smtClean="0"/>
              <a:t>branch pipe-lining</a:t>
            </a:r>
            <a:r>
              <a:rPr lang="en-US" sz="1800" dirty="0" smtClean="0"/>
              <a:t>.</a:t>
            </a:r>
            <a:endParaRPr lang="en-US" sz="1800" dirty="0" smtClean="0"/>
          </a:p>
          <a:p>
            <a:pPr lvl="0" algn="just"/>
            <a:r>
              <a:rPr lang="en-US" sz="1800" b="1" dirty="0" smtClean="0"/>
              <a:t>Conventional drainage architecture</a:t>
            </a:r>
            <a:r>
              <a:rPr lang="en-US" sz="1800" dirty="0" smtClean="0"/>
              <a:t>.</a:t>
            </a:r>
          </a:p>
          <a:p>
            <a:pPr lvl="0" algn="just"/>
            <a:r>
              <a:rPr lang="en-US" sz="1800" b="1" dirty="0" smtClean="0"/>
              <a:t>Short term </a:t>
            </a:r>
            <a:r>
              <a:rPr lang="en-US" sz="1800" b="1" dirty="0" smtClean="0"/>
              <a:t>planning</a:t>
            </a:r>
            <a:r>
              <a:rPr lang="en-US" sz="1800" dirty="0" smtClean="0"/>
              <a:t>.</a:t>
            </a:r>
            <a:endParaRPr lang="en-US" sz="1800" dirty="0" smtClean="0"/>
          </a:p>
          <a:p>
            <a:pPr lvl="0" algn="just"/>
            <a:r>
              <a:rPr lang="en-US" sz="1800" dirty="0" smtClean="0"/>
              <a:t>Extreme load due to </a:t>
            </a:r>
            <a:r>
              <a:rPr lang="en-US" sz="1800" b="1" dirty="0" smtClean="0"/>
              <a:t>severe population explosion </a:t>
            </a:r>
            <a:r>
              <a:rPr lang="en-US" sz="1800" dirty="0" smtClean="0"/>
              <a:t>and </a:t>
            </a:r>
            <a:r>
              <a:rPr lang="en-US" sz="1800" b="1" dirty="0" smtClean="0"/>
              <a:t>rapid industrialization</a:t>
            </a:r>
            <a:r>
              <a:rPr lang="en-US" sz="1800" dirty="0" smtClean="0"/>
              <a:t>.</a:t>
            </a:r>
          </a:p>
          <a:p>
            <a:pPr lvl="0" algn="just"/>
            <a:r>
              <a:rPr lang="en-US" sz="1800" dirty="0" smtClean="0"/>
              <a:t>Failure in layouts due to </a:t>
            </a:r>
            <a:r>
              <a:rPr lang="en-US" sz="1800" b="1" dirty="0" smtClean="0"/>
              <a:t>improper planning </a:t>
            </a:r>
            <a:r>
              <a:rPr lang="en-US" sz="1800" dirty="0" smtClean="0"/>
              <a:t>and </a:t>
            </a:r>
            <a:r>
              <a:rPr lang="en-US" sz="1800" b="1" dirty="0" smtClean="0"/>
              <a:t>natural calamities</a:t>
            </a:r>
            <a:r>
              <a:rPr lang="en-US" sz="1800" dirty="0" smtClean="0"/>
              <a:t>.</a:t>
            </a:r>
          </a:p>
          <a:p>
            <a:pPr lvl="0" algn="just"/>
            <a:r>
              <a:rPr lang="en-US" sz="1800" dirty="0" smtClean="0"/>
              <a:t>Rapidly </a:t>
            </a:r>
            <a:r>
              <a:rPr lang="en-US" sz="1800" b="1" dirty="0" smtClean="0"/>
              <a:t>increasing outlets </a:t>
            </a:r>
            <a:r>
              <a:rPr lang="en-US" sz="1800" dirty="0" smtClean="0"/>
              <a:t>without </a:t>
            </a:r>
            <a:r>
              <a:rPr lang="en-US" sz="1800" b="1" dirty="0" smtClean="0"/>
              <a:t>proportionate increase in pipelining</a:t>
            </a:r>
            <a:r>
              <a:rPr lang="en-US" sz="1800" dirty="0" smtClean="0"/>
              <a:t>.</a:t>
            </a:r>
          </a:p>
          <a:p>
            <a:pPr lvl="0" algn="just"/>
            <a:r>
              <a:rPr lang="en-US" sz="1800" b="1" dirty="0" smtClean="0"/>
              <a:t>Unregulated waste disposal </a:t>
            </a:r>
            <a:r>
              <a:rPr lang="en-US" sz="1800" dirty="0" smtClean="0"/>
              <a:t>of solids in open drains leading to frequent </a:t>
            </a:r>
            <a:r>
              <a:rPr lang="en-US" sz="1800" b="1" dirty="0" smtClean="0"/>
              <a:t>clogging</a:t>
            </a:r>
            <a:r>
              <a:rPr lang="en-US" sz="1800" dirty="0" smtClean="0"/>
              <a:t>.</a:t>
            </a:r>
          </a:p>
          <a:p>
            <a:pPr lvl="0" algn="just"/>
            <a:r>
              <a:rPr lang="en-US" sz="1800" dirty="0" smtClean="0"/>
              <a:t>Unplanned </a:t>
            </a:r>
            <a:r>
              <a:rPr lang="en-US" sz="1800" b="1" dirty="0" smtClean="0"/>
              <a:t>proper destination </a:t>
            </a:r>
            <a:r>
              <a:rPr lang="en-US" sz="1800" dirty="0" smtClean="0"/>
              <a:t>leading to futile </a:t>
            </a:r>
            <a:r>
              <a:rPr lang="en-US" sz="1800" b="1" dirty="0" smtClean="0"/>
              <a:t>disposal </a:t>
            </a:r>
            <a:r>
              <a:rPr lang="en-US" sz="1800" dirty="0" smtClean="0"/>
              <a:t>attempts.</a:t>
            </a:r>
          </a:p>
          <a:p>
            <a:pPr lvl="0" algn="just"/>
            <a:r>
              <a:rPr lang="en-US" sz="1800" dirty="0" smtClean="0"/>
              <a:t>Unspecified </a:t>
            </a:r>
            <a:r>
              <a:rPr lang="en-US" sz="1800" b="1" dirty="0" smtClean="0"/>
              <a:t>design </a:t>
            </a:r>
            <a:r>
              <a:rPr lang="en-US" sz="1800" b="1" dirty="0" smtClean="0"/>
              <a:t>requirements </a:t>
            </a:r>
            <a:r>
              <a:rPr lang="en-US" sz="1800" dirty="0" smtClean="0"/>
              <a:t> for wastewater treatment plants.</a:t>
            </a:r>
          </a:p>
          <a:p>
            <a:pPr lvl="0" algn="just"/>
            <a:r>
              <a:rPr lang="en-US" sz="1800" dirty="0" smtClean="0"/>
              <a:t>Lack of </a:t>
            </a:r>
            <a:r>
              <a:rPr lang="en-US" sz="1800" b="1" dirty="0"/>
              <a:t>targeted delivery </a:t>
            </a:r>
            <a:r>
              <a:rPr lang="en-US" sz="1800" b="1" dirty="0" smtClean="0"/>
              <a:t>mechanism.</a:t>
            </a:r>
          </a:p>
          <a:p>
            <a:pPr lvl="0" algn="just"/>
            <a:r>
              <a:rPr lang="en-US" sz="1800" dirty="0" smtClean="0"/>
              <a:t>Lacking modernization </a:t>
            </a:r>
            <a:r>
              <a:rPr lang="en-US" sz="1800" dirty="0"/>
              <a:t>and regulation by modern day </a:t>
            </a:r>
            <a:r>
              <a:rPr lang="en-US" sz="1800" b="1" dirty="0"/>
              <a:t>computational </a:t>
            </a:r>
            <a:r>
              <a:rPr lang="en-US" sz="1800" b="1" dirty="0" smtClean="0"/>
              <a:t>systems.</a:t>
            </a:r>
          </a:p>
          <a:p>
            <a:pPr lvl="0" algn="just"/>
            <a:r>
              <a:rPr lang="en-US" sz="1800" dirty="0" smtClean="0"/>
              <a:t> Construction</a:t>
            </a:r>
            <a:r>
              <a:rPr lang="en-US" sz="1800" dirty="0"/>
              <a:t>, modification and retrofication of </a:t>
            </a:r>
            <a:r>
              <a:rPr lang="en-US" sz="1800" b="1" dirty="0"/>
              <a:t>the existing </a:t>
            </a:r>
            <a:r>
              <a:rPr lang="en-US" sz="1800" b="1" dirty="0" smtClean="0"/>
              <a:t>systems </a:t>
            </a:r>
            <a:r>
              <a:rPr lang="en-US" sz="1800" dirty="0"/>
              <a:t>in use.</a:t>
            </a:r>
          </a:p>
          <a:p>
            <a:pPr lvl="0" algn="just"/>
            <a:endParaRPr lang="en-US" sz="1800" b="1" dirty="0" smtClean="0"/>
          </a:p>
          <a:p>
            <a:endParaRPr lang="en-US" sz="1800" dirty="0"/>
          </a:p>
        </p:txBody>
      </p:sp>
    </p:spTree>
    <p:extLst>
      <p:ext uri="{BB962C8B-B14F-4D97-AF65-F5344CB8AC3E}">
        <p14:creationId xmlns:p14="http://schemas.microsoft.com/office/powerpoint/2010/main" val="12106323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Findings Of the Study and Conclusion</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6997" y="1690688"/>
            <a:ext cx="11258006" cy="5019313"/>
          </a:xfrm>
        </p:spPr>
        <p:txBody>
          <a:bodyPr>
            <a:normAutofit/>
          </a:bodyPr>
          <a:lstStyle/>
          <a:p>
            <a:r>
              <a:rPr lang="en-US" sz="2400" dirty="0" smtClean="0"/>
              <a:t>Unplanned Proliferations/Expansions </a:t>
            </a:r>
            <a:r>
              <a:rPr lang="en-US" sz="2400" dirty="0"/>
              <a:t>bring about newer dimensions into liquid waste managements, sewer maintenance, segregation of </a:t>
            </a:r>
            <a:r>
              <a:rPr lang="en-US" sz="2400" dirty="0" smtClean="0"/>
              <a:t>wastes.</a:t>
            </a:r>
          </a:p>
          <a:p>
            <a:r>
              <a:rPr lang="en-US" sz="2400" dirty="0"/>
              <a:t>All </a:t>
            </a:r>
            <a:r>
              <a:rPr lang="en-US" sz="2400" dirty="0" smtClean="0"/>
              <a:t>must be </a:t>
            </a:r>
            <a:r>
              <a:rPr lang="en-US" sz="2400" dirty="0"/>
              <a:t>addressed, treated safe sludge used as manure, optional utilization of sewage treatment plant facilities </a:t>
            </a:r>
            <a:r>
              <a:rPr lang="en-US" sz="2400" dirty="0" smtClean="0"/>
              <a:t>.</a:t>
            </a:r>
          </a:p>
          <a:p>
            <a:r>
              <a:rPr lang="en-US" sz="2400" dirty="0" smtClean="0"/>
              <a:t>Preventing </a:t>
            </a:r>
            <a:r>
              <a:rPr lang="en-US" sz="2400" dirty="0"/>
              <a:t>a nearby lake from getting </a:t>
            </a:r>
            <a:r>
              <a:rPr lang="en-US" sz="2400" dirty="0" smtClean="0"/>
              <a:t>degraded</a:t>
            </a:r>
            <a:r>
              <a:rPr lang="en-US" sz="2400" dirty="0"/>
              <a:t>, making better </a:t>
            </a:r>
            <a:r>
              <a:rPr lang="en-US" sz="2400" dirty="0" smtClean="0"/>
              <a:t>quality of freshwater available acknowledging its importance in present scenario </a:t>
            </a:r>
            <a:r>
              <a:rPr lang="en-US" sz="2400" dirty="0" smtClean="0"/>
              <a:t>by </a:t>
            </a:r>
            <a:r>
              <a:rPr lang="en-US" sz="2400" dirty="0"/>
              <a:t>utilizing available </a:t>
            </a:r>
            <a:r>
              <a:rPr lang="en-US" sz="2400" dirty="0" smtClean="0"/>
              <a:t>technology.</a:t>
            </a:r>
          </a:p>
          <a:p>
            <a:r>
              <a:rPr lang="en-US" sz="2400" dirty="0"/>
              <a:t>Saving water and putting them into </a:t>
            </a:r>
            <a:r>
              <a:rPr lang="en-US" sz="2400" dirty="0" smtClean="0"/>
              <a:t>secure </a:t>
            </a:r>
            <a:r>
              <a:rPr lang="en-US" sz="2400" dirty="0"/>
              <a:t>and proper utilization in all frames, aims towards a green and sustainable </a:t>
            </a:r>
            <a:r>
              <a:rPr lang="en-US" sz="2400" dirty="0" smtClean="0"/>
              <a:t>future.</a:t>
            </a:r>
            <a:endParaRPr lang="en-US" sz="2400" dirty="0"/>
          </a:p>
        </p:txBody>
      </p:sp>
    </p:spTree>
    <p:extLst>
      <p:ext uri="{BB962C8B-B14F-4D97-AF65-F5344CB8AC3E}">
        <p14:creationId xmlns:p14="http://schemas.microsoft.com/office/powerpoint/2010/main" val="22994041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640" y="-176032"/>
            <a:ext cx="10515600" cy="1325563"/>
          </a:xfrm>
        </p:spPr>
        <p:txBody>
          <a:bodyPr/>
          <a:lstStyle/>
          <a:p>
            <a:r>
              <a:rPr lang="en-IN" b="1" dirty="0" smtClean="0"/>
              <a:t>              </a:t>
            </a:r>
            <a:r>
              <a:rPr lang="en-IN" b="1" dirty="0" smtClean="0"/>
              <a:t>BIBLIOGRAPHY AND REFERENCES</a:t>
            </a:r>
            <a:endParaRPr lang="en-US" b="1" dirty="0"/>
          </a:p>
        </p:txBody>
      </p:sp>
      <p:sp>
        <p:nvSpPr>
          <p:cNvPr id="3" name="Content Placeholder 2"/>
          <p:cNvSpPr>
            <a:spLocks noGrp="1"/>
          </p:cNvSpPr>
          <p:nvPr>
            <p:ph idx="1"/>
          </p:nvPr>
        </p:nvSpPr>
        <p:spPr>
          <a:xfrm>
            <a:off x="217714" y="859674"/>
            <a:ext cx="5865223" cy="5708469"/>
          </a:xfrm>
        </p:spPr>
        <p:txBody>
          <a:bodyPr>
            <a:noAutofit/>
          </a:bodyPr>
          <a:lstStyle/>
          <a:p>
            <a:pPr lvl="0">
              <a:spcBef>
                <a:spcPts val="0"/>
              </a:spcBef>
            </a:pPr>
            <a:r>
              <a:rPr lang="en-US" sz="1100" u="sng" dirty="0">
                <a:hlinkClick r:id="rId2"/>
              </a:rPr>
              <a:t>https://</a:t>
            </a:r>
            <a:r>
              <a:rPr lang="en-US" sz="1100" u="sng" dirty="0" err="1">
                <a:hlinkClick r:id="rId2"/>
              </a:rPr>
              <a:t>dnr.mo.gov</a:t>
            </a:r>
            <a:r>
              <a:rPr lang="en-US" sz="1100" u="sng" dirty="0">
                <a:hlinkClick r:id="rId2"/>
              </a:rPr>
              <a:t>/education/</a:t>
            </a:r>
            <a:r>
              <a:rPr lang="en-US" sz="1100" u="sng" dirty="0" err="1">
                <a:hlinkClick r:id="rId2"/>
              </a:rPr>
              <a:t>bigriver</a:t>
            </a:r>
            <a:r>
              <a:rPr lang="en-US" sz="1100" u="sng" dirty="0">
                <a:hlinkClick r:id="rId2"/>
              </a:rPr>
              <a:t>/the-water-use-cycle/how-bacteria-eat-waste-</a:t>
            </a:r>
            <a:r>
              <a:rPr lang="en-US" sz="1100" u="sng" dirty="0" err="1">
                <a:hlinkClick r:id="rId2"/>
              </a:rPr>
              <a:t>generic.pdf</a:t>
            </a:r>
            <a:r>
              <a:rPr lang="en-US" sz="1100" dirty="0"/>
              <a:t> </a:t>
            </a:r>
          </a:p>
          <a:p>
            <a:pPr lvl="0">
              <a:spcBef>
                <a:spcPts val="0"/>
              </a:spcBef>
            </a:pPr>
            <a:r>
              <a:rPr lang="en-US" sz="1100" u="sng" dirty="0" smtClean="0">
                <a:hlinkClick r:id="rId3"/>
              </a:rPr>
              <a:t>http</a:t>
            </a:r>
            <a:r>
              <a:rPr lang="en-US" sz="1100" u="sng" dirty="0">
                <a:hlinkClick r:id="rId3"/>
              </a:rPr>
              <a:t>://</a:t>
            </a:r>
            <a:r>
              <a:rPr lang="en-US" sz="1100" u="sng" dirty="0" err="1" smtClean="0">
                <a:hlinkClick r:id="rId3"/>
              </a:rPr>
              <a:t>www.indiawaterportal.org</a:t>
            </a:r>
            <a:r>
              <a:rPr lang="en-US" sz="1100" u="sng" dirty="0" smtClean="0">
                <a:hlinkClick r:id="rId3"/>
              </a:rPr>
              <a:t>/questions/frequently-asked-questions-faq-wastewater-sewage-treatment-plants-stp#operatingcoststp</a:t>
            </a:r>
            <a:r>
              <a:rPr lang="en-US" sz="1100" dirty="0"/>
              <a:t> </a:t>
            </a:r>
          </a:p>
          <a:p>
            <a:pPr lvl="0">
              <a:spcBef>
                <a:spcPts val="0"/>
              </a:spcBef>
            </a:pPr>
            <a:r>
              <a:rPr lang="en-US" sz="1100" u="sng" dirty="0">
                <a:hlinkClick r:id="rId4"/>
              </a:rPr>
              <a:t>http://</a:t>
            </a:r>
            <a:r>
              <a:rPr lang="en-US" sz="1100" u="sng" dirty="0" err="1" smtClean="0">
                <a:hlinkClick r:id="rId4"/>
              </a:rPr>
              <a:t>www.nsf.org</a:t>
            </a:r>
            <a:r>
              <a:rPr lang="en-US" sz="1100" u="sng" dirty="0" smtClean="0">
                <a:hlinkClick r:id="rId4"/>
              </a:rPr>
              <a:t>/consumer-resources/health-and-safety-tips/water-quality-treatment-tips/standards-for-water-treatment-systems</a:t>
            </a:r>
            <a:endParaRPr lang="en-US" sz="1100" dirty="0"/>
          </a:p>
          <a:p>
            <a:pPr lvl="0">
              <a:spcBef>
                <a:spcPts val="0"/>
              </a:spcBef>
            </a:pPr>
            <a:r>
              <a:rPr lang="en-US" sz="1100" u="sng" dirty="0">
                <a:hlinkClick r:id="rId5"/>
              </a:rPr>
              <a:t>http://</a:t>
            </a:r>
            <a:r>
              <a:rPr lang="en-US" sz="1100" u="sng" dirty="0" err="1" smtClean="0">
                <a:hlinkClick r:id="rId5"/>
              </a:rPr>
              <a:t>www.globalspec.com</a:t>
            </a:r>
            <a:r>
              <a:rPr lang="en-US" sz="1100" u="sng" dirty="0" smtClean="0">
                <a:hlinkClick r:id="rId5"/>
              </a:rPr>
              <a:t>/reference/44200/203279/physical-methods-of-wastewater-treatment</a:t>
            </a:r>
            <a:r>
              <a:rPr lang="en-US" sz="1100" dirty="0"/>
              <a:t> </a:t>
            </a:r>
          </a:p>
          <a:p>
            <a:pPr lvl="0">
              <a:spcBef>
                <a:spcPts val="0"/>
              </a:spcBef>
            </a:pPr>
            <a:r>
              <a:rPr lang="en-US" sz="1100" u="sng" dirty="0">
                <a:hlinkClick r:id="rId6"/>
              </a:rPr>
              <a:t>http://www.usalco.com/products/aluminum-sulfate-solution-alum/</a:t>
            </a:r>
            <a:endParaRPr lang="en-US" sz="1100" dirty="0"/>
          </a:p>
          <a:p>
            <a:pPr>
              <a:spcBef>
                <a:spcPts val="0"/>
              </a:spcBef>
            </a:pPr>
            <a:r>
              <a:rPr lang="en-US" sz="1100" u="sng" dirty="0" smtClean="0">
                <a:hlinkClick r:id="rId7"/>
              </a:rPr>
              <a:t>http</a:t>
            </a:r>
            <a:r>
              <a:rPr lang="en-US" sz="1100" u="sng" dirty="0">
                <a:hlinkClick r:id="rId7"/>
              </a:rPr>
              <a:t>://</a:t>
            </a:r>
            <a:r>
              <a:rPr lang="en-US" sz="1100" u="sng" dirty="0" err="1">
                <a:hlinkClick r:id="rId7"/>
              </a:rPr>
              <a:t>www.chemtreat.com</a:t>
            </a:r>
            <a:r>
              <a:rPr lang="en-US" sz="1100" u="sng" dirty="0">
                <a:hlinkClick r:id="rId7"/>
              </a:rPr>
              <a:t>/solutions/chemical-treatment-programs/wastewater-chemicals/</a:t>
            </a:r>
            <a:endParaRPr lang="en-US" sz="1100" dirty="0"/>
          </a:p>
          <a:p>
            <a:pPr>
              <a:spcBef>
                <a:spcPts val="0"/>
              </a:spcBef>
            </a:pPr>
            <a:r>
              <a:rPr lang="en-US" sz="1100" u="sng" dirty="0" smtClean="0">
                <a:hlinkClick r:id="rId8"/>
              </a:rPr>
              <a:t>https</a:t>
            </a:r>
            <a:r>
              <a:rPr lang="en-US" sz="1100" u="sng" dirty="0">
                <a:hlinkClick r:id="rId8"/>
              </a:rPr>
              <a:t>://</a:t>
            </a:r>
            <a:r>
              <a:rPr lang="en-US" sz="1100" u="sng" dirty="0" err="1">
                <a:hlinkClick r:id="rId8"/>
              </a:rPr>
              <a:t>www.gfschemicals.com</a:t>
            </a:r>
            <a:r>
              <a:rPr lang="en-US" sz="1100" u="sng" dirty="0">
                <a:hlinkClick r:id="rId8"/>
              </a:rPr>
              <a:t>/statics/documents/technical/technicalc6916e79adc84b238a7bd76254ea0118.html</a:t>
            </a:r>
            <a:endParaRPr lang="en-US" sz="1100" dirty="0"/>
          </a:p>
          <a:p>
            <a:pPr>
              <a:spcBef>
                <a:spcPts val="0"/>
              </a:spcBef>
            </a:pPr>
            <a:r>
              <a:rPr lang="en-US" sz="1100" u="sng" dirty="0" smtClean="0">
                <a:hlinkClick r:id="rId9"/>
              </a:rPr>
              <a:t>https</a:t>
            </a:r>
            <a:r>
              <a:rPr lang="en-US" sz="1100" u="sng" dirty="0">
                <a:hlinkClick r:id="rId9"/>
              </a:rPr>
              <a:t>://</a:t>
            </a:r>
            <a:r>
              <a:rPr lang="en-US" sz="1100" u="sng" dirty="0" err="1">
                <a:hlinkClick r:id="rId9"/>
              </a:rPr>
              <a:t>www.spectrumchemical.com</a:t>
            </a:r>
            <a:r>
              <a:rPr lang="en-US" sz="1100" u="sng" dirty="0">
                <a:hlinkClick r:id="rId9"/>
              </a:rPr>
              <a:t>/OA_HTML/</a:t>
            </a:r>
            <a:r>
              <a:rPr lang="en-US" sz="1100" u="sng" dirty="0" err="1">
                <a:hlinkClick r:id="rId9"/>
              </a:rPr>
              <a:t>Equipment_Meters-Testers_Water-Wastewater.jsp?minisite</a:t>
            </a:r>
            <a:r>
              <a:rPr lang="en-US" sz="1100" u="sng" dirty="0">
                <a:hlinkClick r:id="rId9"/>
              </a:rPr>
              <a:t>=10020&amp;respid=22372</a:t>
            </a:r>
            <a:endParaRPr lang="en-US" sz="1100" dirty="0"/>
          </a:p>
          <a:p>
            <a:pPr lvl="0">
              <a:spcBef>
                <a:spcPts val="0"/>
              </a:spcBef>
            </a:pPr>
            <a:r>
              <a:rPr lang="en-US" sz="1100" u="sng" dirty="0" smtClean="0">
                <a:hlinkClick r:id="rId10"/>
              </a:rPr>
              <a:t>http</a:t>
            </a:r>
            <a:r>
              <a:rPr lang="en-US" sz="1100" u="sng" dirty="0">
                <a:hlinkClick r:id="rId10"/>
              </a:rPr>
              <a:t>://</a:t>
            </a:r>
            <a:r>
              <a:rPr lang="en-US" sz="1100" u="sng" dirty="0" err="1">
                <a:hlinkClick r:id="rId10"/>
              </a:rPr>
              <a:t>sciencing.com</a:t>
            </a:r>
            <a:r>
              <a:rPr lang="en-US" sz="1100" u="sng" dirty="0">
                <a:hlinkClick r:id="rId10"/>
              </a:rPr>
              <a:t>/list-water-pollutants-6309497.html</a:t>
            </a:r>
            <a:endParaRPr lang="en-US" sz="1100" dirty="0"/>
          </a:p>
          <a:p>
            <a:pPr lvl="0">
              <a:spcBef>
                <a:spcPts val="0"/>
              </a:spcBef>
            </a:pPr>
            <a:r>
              <a:rPr lang="en-US" sz="1100" u="sng" dirty="0" smtClean="0">
                <a:hlinkClick r:id="rId11"/>
              </a:rPr>
              <a:t>https</a:t>
            </a:r>
            <a:r>
              <a:rPr lang="en-US" sz="1100" u="sng" dirty="0">
                <a:hlinkClick r:id="rId11"/>
              </a:rPr>
              <a:t>://i0.wp.com/</a:t>
            </a:r>
            <a:r>
              <a:rPr lang="en-US" sz="1100" u="sng" dirty="0" err="1">
                <a:hlinkClick r:id="rId11"/>
              </a:rPr>
              <a:t>fairbd.net</a:t>
            </a:r>
            <a:r>
              <a:rPr lang="en-US" sz="1100" u="sng" dirty="0">
                <a:hlinkClick r:id="rId11"/>
              </a:rPr>
              <a:t>/</a:t>
            </a:r>
            <a:r>
              <a:rPr lang="en-US" sz="1100" u="sng" dirty="0" err="1">
                <a:hlinkClick r:id="rId11"/>
              </a:rPr>
              <a:t>wp</a:t>
            </a:r>
            <a:r>
              <a:rPr lang="en-US" sz="1100" u="sng" dirty="0">
                <a:hlinkClick r:id="rId11"/>
              </a:rPr>
              <a:t>-content/uploads/2015/03/Water-Pollution-Of-Most-Of-The-Water-Sources-In-Bangladesh-1.jpg</a:t>
            </a:r>
            <a:endParaRPr lang="en-US" sz="1100" dirty="0"/>
          </a:p>
          <a:p>
            <a:pPr lvl="0">
              <a:spcBef>
                <a:spcPts val="0"/>
              </a:spcBef>
            </a:pPr>
            <a:r>
              <a:rPr lang="en-US" sz="1100" u="sng" dirty="0" smtClean="0">
                <a:hlinkClick r:id="rId12"/>
              </a:rPr>
              <a:t>http</a:t>
            </a:r>
            <a:r>
              <a:rPr lang="en-US" sz="1100" u="sng" dirty="0">
                <a:hlinkClick r:id="rId12"/>
              </a:rPr>
              <a:t>://</a:t>
            </a:r>
            <a:r>
              <a:rPr lang="en-US" sz="1100" u="sng" dirty="0" err="1">
                <a:hlinkClick r:id="rId12"/>
              </a:rPr>
              <a:t>ec.europa.eu</a:t>
            </a:r>
            <a:r>
              <a:rPr lang="en-US" sz="1100" u="sng" dirty="0">
                <a:hlinkClick r:id="rId12"/>
              </a:rPr>
              <a:t>/</a:t>
            </a:r>
            <a:r>
              <a:rPr lang="en-US" sz="1100" u="sng" dirty="0" err="1">
                <a:hlinkClick r:id="rId12"/>
              </a:rPr>
              <a:t>eurostat</a:t>
            </a:r>
            <a:r>
              <a:rPr lang="en-US" sz="1100" u="sng" dirty="0">
                <a:hlinkClick r:id="rId12"/>
              </a:rPr>
              <a:t>/statistics-explained/</a:t>
            </a:r>
            <a:r>
              <a:rPr lang="en-US" sz="1100" u="sng" dirty="0" err="1">
                <a:hlinkClick r:id="rId12"/>
              </a:rPr>
              <a:t>index.php</a:t>
            </a:r>
            <a:r>
              <a:rPr lang="en-US" sz="1100" u="sng" dirty="0">
                <a:hlinkClick r:id="rId12"/>
              </a:rPr>
              <a:t>/Water_supply,_sewerage,_waste_management_and_remediation_statistics_-_NACE_Rev._2</a:t>
            </a:r>
            <a:endParaRPr lang="en-US" sz="1100" dirty="0"/>
          </a:p>
          <a:p>
            <a:pPr lvl="0">
              <a:spcBef>
                <a:spcPts val="0"/>
              </a:spcBef>
            </a:pPr>
            <a:r>
              <a:rPr lang="en-US" sz="1100" u="sng" dirty="0" smtClean="0">
                <a:hlinkClick r:id="rId13"/>
              </a:rPr>
              <a:t>http</a:t>
            </a:r>
            <a:r>
              <a:rPr lang="en-US" sz="1100" u="sng" dirty="0">
                <a:hlinkClick r:id="rId13"/>
              </a:rPr>
              <a:t>://</a:t>
            </a:r>
            <a:r>
              <a:rPr lang="en-US" sz="1100" u="sng" dirty="0" err="1">
                <a:hlinkClick r:id="rId13"/>
              </a:rPr>
              <a:t>www.un.org</a:t>
            </a:r>
            <a:r>
              <a:rPr lang="en-US" sz="1100" u="sng" dirty="0">
                <a:hlinkClick r:id="rId13"/>
              </a:rPr>
              <a:t>/</a:t>
            </a:r>
            <a:r>
              <a:rPr lang="en-US" sz="1100" u="sng" dirty="0" err="1">
                <a:hlinkClick r:id="rId13"/>
              </a:rPr>
              <a:t>waterforlifedecade</a:t>
            </a:r>
            <a:r>
              <a:rPr lang="en-US" sz="1100" u="sng" dirty="0">
                <a:hlinkClick r:id="rId13"/>
              </a:rPr>
              <a:t>/</a:t>
            </a:r>
            <a:r>
              <a:rPr lang="en-US" sz="1100" u="sng" dirty="0" err="1">
                <a:hlinkClick r:id="rId13"/>
              </a:rPr>
              <a:t>food_security.shtml</a:t>
            </a:r>
            <a:endParaRPr lang="en-US" sz="1100" dirty="0"/>
          </a:p>
          <a:p>
            <a:pPr lvl="0">
              <a:spcBef>
                <a:spcPts val="0"/>
              </a:spcBef>
            </a:pPr>
            <a:r>
              <a:rPr lang="en-US" sz="1100" u="sng" dirty="0" smtClean="0">
                <a:hlinkClick r:id="rId14"/>
              </a:rPr>
              <a:t>http</a:t>
            </a:r>
            <a:r>
              <a:rPr lang="en-US" sz="1100" u="sng" dirty="0">
                <a:hlinkClick r:id="rId14"/>
              </a:rPr>
              <a:t>://</a:t>
            </a:r>
            <a:r>
              <a:rPr lang="en-US" sz="1100" u="sng" dirty="0" err="1">
                <a:hlinkClick r:id="rId14"/>
              </a:rPr>
              <a:t>www.lenntech.com</a:t>
            </a:r>
            <a:r>
              <a:rPr lang="en-US" sz="1100" u="sng" dirty="0">
                <a:hlinkClick r:id="rId14"/>
              </a:rPr>
              <a:t>/</a:t>
            </a:r>
            <a:r>
              <a:rPr lang="en-US" sz="1100" u="sng" dirty="0" err="1">
                <a:hlinkClick r:id="rId14"/>
              </a:rPr>
              <a:t>wwtp</a:t>
            </a:r>
            <a:r>
              <a:rPr lang="en-US" sz="1100" u="sng" dirty="0">
                <a:hlinkClick r:id="rId14"/>
              </a:rPr>
              <a:t>/calculate-daily-sludge-</a:t>
            </a:r>
            <a:r>
              <a:rPr lang="en-US" sz="1100" u="sng" dirty="0" err="1">
                <a:hlinkClick r:id="rId14"/>
              </a:rPr>
              <a:t>production.htm</a:t>
            </a:r>
            <a:endParaRPr lang="en-US" sz="1100" dirty="0"/>
          </a:p>
          <a:p>
            <a:pPr lvl="0">
              <a:spcBef>
                <a:spcPts val="0"/>
              </a:spcBef>
            </a:pPr>
            <a:r>
              <a:rPr lang="en-US" sz="1100" u="sng" dirty="0" smtClean="0">
                <a:hlinkClick r:id="rId15"/>
              </a:rPr>
              <a:t>http</a:t>
            </a:r>
            <a:r>
              <a:rPr lang="en-US" sz="1100" u="sng" dirty="0">
                <a:hlinkClick r:id="rId15"/>
              </a:rPr>
              <a:t>://</a:t>
            </a:r>
            <a:r>
              <a:rPr lang="en-US" sz="1100" u="sng" dirty="0" err="1">
                <a:hlinkClick r:id="rId15"/>
              </a:rPr>
              <a:t>www.solutionsforwater.org</a:t>
            </a:r>
            <a:r>
              <a:rPr lang="en-US" sz="1100" u="sng" dirty="0">
                <a:hlinkClick r:id="rId15"/>
              </a:rPr>
              <a:t>/solutions/wastewater-treatment-integrated-management</a:t>
            </a:r>
            <a:endParaRPr lang="en-US" sz="1100" dirty="0"/>
          </a:p>
          <a:p>
            <a:pPr lvl="0">
              <a:spcBef>
                <a:spcPts val="0"/>
              </a:spcBef>
            </a:pPr>
            <a:r>
              <a:rPr lang="en-US" sz="1100" u="sng" dirty="0" smtClean="0">
                <a:hlinkClick r:id="rId16"/>
              </a:rPr>
              <a:t>http</a:t>
            </a:r>
            <a:r>
              <a:rPr lang="en-US" sz="1100" u="sng" dirty="0">
                <a:hlinkClick r:id="rId16"/>
              </a:rPr>
              <a:t>://</a:t>
            </a:r>
            <a:r>
              <a:rPr lang="en-US" sz="1100" u="sng" dirty="0" err="1">
                <a:hlinkClick r:id="rId16"/>
              </a:rPr>
              <a:t>www.green.aurovilleportal.org</a:t>
            </a:r>
            <a:r>
              <a:rPr lang="en-US" sz="1100" u="sng" dirty="0">
                <a:hlinkClick r:id="rId16"/>
              </a:rPr>
              <a:t>/agro/152-integrated-waste-water-treatment</a:t>
            </a:r>
            <a:endParaRPr lang="en-US" sz="1100" dirty="0"/>
          </a:p>
          <a:p>
            <a:pPr lvl="0">
              <a:spcBef>
                <a:spcPts val="0"/>
              </a:spcBef>
            </a:pPr>
            <a:r>
              <a:rPr lang="en-US" sz="1100" u="sng" dirty="0" smtClean="0">
                <a:hlinkClick r:id="rId17"/>
              </a:rPr>
              <a:t>https</a:t>
            </a:r>
            <a:r>
              <a:rPr lang="en-US" sz="1100" u="sng" dirty="0">
                <a:hlinkClick r:id="rId17"/>
              </a:rPr>
              <a:t>://</a:t>
            </a:r>
            <a:r>
              <a:rPr lang="en-US" sz="1100" u="sng" dirty="0" err="1">
                <a:hlinkClick r:id="rId17"/>
              </a:rPr>
              <a:t>www.researchgate.net</a:t>
            </a:r>
            <a:r>
              <a:rPr lang="en-US" sz="1100" u="sng" dirty="0">
                <a:hlinkClick r:id="rId17"/>
              </a:rPr>
              <a:t>/figure/261851441_fig2_Figure-2-Integrated-wastewater-treatment-and-sustainable-land-management-in-biomass</a:t>
            </a:r>
            <a:endParaRPr lang="en-US" sz="1100" dirty="0"/>
          </a:p>
          <a:p>
            <a:pPr lvl="0">
              <a:spcBef>
                <a:spcPts val="0"/>
              </a:spcBef>
            </a:pPr>
            <a:r>
              <a:rPr lang="en-US" sz="1100" u="sng" dirty="0" smtClean="0">
                <a:hlinkClick r:id="rId18"/>
              </a:rPr>
              <a:t>https</a:t>
            </a:r>
            <a:r>
              <a:rPr lang="en-US" sz="1100" u="sng" dirty="0">
                <a:hlinkClick r:id="rId18"/>
              </a:rPr>
              <a:t>://</a:t>
            </a:r>
            <a:r>
              <a:rPr lang="en-US" sz="1100" u="sng" dirty="0" err="1">
                <a:hlinkClick r:id="rId18"/>
              </a:rPr>
              <a:t>link.springer.com</a:t>
            </a:r>
            <a:r>
              <a:rPr lang="en-US" sz="1100" u="sng" dirty="0">
                <a:hlinkClick r:id="rId18"/>
              </a:rPr>
              <a:t>/chapter/10.1007/978-3-540-74492-4_3</a:t>
            </a:r>
            <a:endParaRPr lang="en-US" sz="1100" dirty="0"/>
          </a:p>
          <a:p>
            <a:pPr lvl="0">
              <a:spcBef>
                <a:spcPts val="0"/>
              </a:spcBef>
            </a:pPr>
            <a:r>
              <a:rPr lang="en-US" sz="1100" u="sng" dirty="0" smtClean="0">
                <a:hlinkClick r:id="rId19"/>
              </a:rPr>
              <a:t>http</a:t>
            </a:r>
            <a:r>
              <a:rPr lang="en-US" sz="1100" u="sng" dirty="0">
                <a:hlinkClick r:id="rId19"/>
              </a:rPr>
              <a:t>://</a:t>
            </a:r>
            <a:r>
              <a:rPr lang="en-US" sz="1100" u="sng" dirty="0" err="1">
                <a:hlinkClick r:id="rId19"/>
              </a:rPr>
              <a:t>betterthesis.dk</a:t>
            </a:r>
            <a:r>
              <a:rPr lang="en-US" sz="1100" u="sng" dirty="0">
                <a:hlinkClick r:id="rId19"/>
              </a:rPr>
              <a:t>/getting-started/short-synopsis</a:t>
            </a:r>
            <a:endParaRPr lang="en-US" sz="1100" dirty="0"/>
          </a:p>
          <a:p>
            <a:pPr lvl="0">
              <a:spcBef>
                <a:spcPts val="0"/>
              </a:spcBef>
            </a:pPr>
            <a:r>
              <a:rPr lang="en-US" sz="1100" u="sng" dirty="0" smtClean="0">
                <a:hlinkClick r:id="rId20"/>
              </a:rPr>
              <a:t>http</a:t>
            </a:r>
            <a:r>
              <a:rPr lang="en-US" sz="1100" u="sng" dirty="0">
                <a:hlinkClick r:id="rId20"/>
              </a:rPr>
              <a:t>://</a:t>
            </a:r>
            <a:r>
              <a:rPr lang="en-US" sz="1100" u="sng" dirty="0" err="1">
                <a:hlinkClick r:id="rId20"/>
              </a:rPr>
              <a:t>www.erm.ecs.soton.ac.uk</a:t>
            </a:r>
            <a:r>
              <a:rPr lang="en-US" sz="1100" u="sng" dirty="0">
                <a:hlinkClick r:id="rId20"/>
              </a:rPr>
              <a:t>/theme4/</a:t>
            </a:r>
            <a:r>
              <a:rPr lang="en-US" sz="1100" u="sng" dirty="0" err="1">
                <a:hlinkClick r:id="rId20"/>
              </a:rPr>
              <a:t>aims_and_objectives.html</a:t>
            </a:r>
            <a:endParaRPr lang="en-US" sz="1100" dirty="0"/>
          </a:p>
          <a:p>
            <a:pPr lvl="0">
              <a:spcBef>
                <a:spcPts val="0"/>
              </a:spcBef>
            </a:pPr>
            <a:r>
              <a:rPr lang="en-US" sz="1100" u="sng" dirty="0" smtClean="0">
                <a:hlinkClick r:id="rId21"/>
              </a:rPr>
              <a:t>https</a:t>
            </a:r>
            <a:r>
              <a:rPr lang="en-US" sz="1100" u="sng" dirty="0">
                <a:hlinkClick r:id="rId21"/>
              </a:rPr>
              <a:t>://</a:t>
            </a:r>
            <a:r>
              <a:rPr lang="en-US" sz="1100" u="sng" dirty="0" err="1">
                <a:hlinkClick r:id="rId21"/>
              </a:rPr>
              <a:t>medium.com</a:t>
            </a:r>
            <a:r>
              <a:rPr lang="en-US" sz="1100" u="sng" dirty="0">
                <a:hlinkClick r:id="rId21"/>
              </a:rPr>
              <a:t>/the-mission/career-advice-no-one-tells-you-8be1bcd330cb#.wapaw2i01</a:t>
            </a:r>
            <a:endParaRPr lang="en-US" sz="1100" dirty="0"/>
          </a:p>
          <a:p>
            <a:pPr lvl="0">
              <a:spcBef>
                <a:spcPts val="0"/>
              </a:spcBef>
            </a:pPr>
            <a:r>
              <a:rPr lang="en-US" sz="1100" u="sng" dirty="0" smtClean="0">
                <a:hlinkClick r:id="rId22"/>
              </a:rPr>
              <a:t>https</a:t>
            </a:r>
            <a:r>
              <a:rPr lang="en-US" sz="1100" u="sng" dirty="0">
                <a:hlinkClick r:id="rId22"/>
              </a:rPr>
              <a:t>://</a:t>
            </a:r>
            <a:r>
              <a:rPr lang="en-US" sz="1100" u="sng" dirty="0" err="1">
                <a:hlinkClick r:id="rId22"/>
              </a:rPr>
              <a:t>ideascale.com</a:t>
            </a:r>
            <a:r>
              <a:rPr lang="en-US" sz="1100" u="sng" dirty="0">
                <a:hlinkClick r:id="rId22"/>
              </a:rPr>
              <a:t>/10-qualities-of-great-innovators/</a:t>
            </a:r>
            <a:endParaRPr lang="en-US" sz="1100" dirty="0"/>
          </a:p>
          <a:p>
            <a:pPr lvl="0">
              <a:spcBef>
                <a:spcPts val="0"/>
              </a:spcBef>
            </a:pPr>
            <a:r>
              <a:rPr lang="en-US" sz="1100" u="sng" dirty="0" smtClean="0">
                <a:hlinkClick r:id="rId23"/>
              </a:rPr>
              <a:t>http</a:t>
            </a:r>
            <a:r>
              <a:rPr lang="en-US" sz="1100" u="sng" dirty="0">
                <a:hlinkClick r:id="rId23"/>
              </a:rPr>
              <a:t>://</a:t>
            </a:r>
            <a:r>
              <a:rPr lang="en-US" sz="1100" u="sng" dirty="0" err="1" smtClean="0">
                <a:hlinkClick r:id="rId23"/>
              </a:rPr>
              <a:t>smartstorming.com</a:t>
            </a:r>
            <a:r>
              <a:rPr lang="en-US" sz="1100" u="sng" dirty="0" smtClean="0">
                <a:hlinkClick r:id="rId23"/>
              </a:rPr>
              <a:t>/what-makes-a-good-idea-good</a:t>
            </a:r>
            <a:endParaRPr lang="en-US" sz="1100" u="sng" dirty="0" smtClean="0"/>
          </a:p>
          <a:p>
            <a:pPr marL="171450" lvl="0" indent="-171450">
              <a:spcBef>
                <a:spcPts val="0"/>
              </a:spcBef>
            </a:pPr>
            <a:r>
              <a:rPr lang="en-US" sz="1100" u="sng" dirty="0" smtClean="0">
                <a:hlinkClick r:id="rId24"/>
              </a:rPr>
              <a:t>http://</a:t>
            </a:r>
            <a:r>
              <a:rPr lang="en-US" sz="1100" u="sng" dirty="0" err="1" smtClean="0">
                <a:hlinkClick r:id="rId24"/>
              </a:rPr>
              <a:t>www.izito.co.in</a:t>
            </a:r>
            <a:r>
              <a:rPr lang="en-US" sz="1100" u="sng" dirty="0" smtClean="0">
                <a:hlinkClick r:id="rId24"/>
              </a:rPr>
              <a:t>/</a:t>
            </a:r>
            <a:r>
              <a:rPr lang="en-US" sz="1100" u="sng" dirty="0" err="1" smtClean="0">
                <a:hlinkClick r:id="rId24"/>
              </a:rPr>
              <a:t>ws?q</a:t>
            </a:r>
            <a:r>
              <a:rPr lang="en-US" sz="1100" u="sng" dirty="0" smtClean="0">
                <a:hlinkClick r:id="rId24"/>
              </a:rPr>
              <a:t>=school%20science%20project%20ideas&amp;asid=iz_in_gb_2_cg1_08&amp;mt=</a:t>
            </a:r>
            <a:r>
              <a:rPr lang="en-US" sz="1100" u="sng" dirty="0" err="1" smtClean="0">
                <a:hlinkClick r:id="rId24"/>
              </a:rPr>
              <a:t>b&amp;nw</a:t>
            </a:r>
            <a:r>
              <a:rPr lang="en-US" sz="1100" u="sng" dirty="0" smtClean="0">
                <a:hlinkClick r:id="rId24"/>
              </a:rPr>
              <a:t>=</a:t>
            </a:r>
            <a:r>
              <a:rPr lang="en-US" sz="1100" u="sng" dirty="0" err="1" smtClean="0">
                <a:hlinkClick r:id="rId24"/>
              </a:rPr>
              <a:t>g&amp;de</a:t>
            </a:r>
            <a:r>
              <a:rPr lang="en-US" sz="1100" u="sng" dirty="0" smtClean="0">
                <a:hlinkClick r:id="rId24"/>
              </a:rPr>
              <a:t>=</a:t>
            </a:r>
            <a:r>
              <a:rPr lang="en-US" sz="1100" u="sng" dirty="0" err="1" smtClean="0">
                <a:hlinkClick r:id="rId24"/>
              </a:rPr>
              <a:t>c&amp;ap</a:t>
            </a:r>
            <a:r>
              <a:rPr lang="en-US" sz="1100" u="sng" dirty="0" smtClean="0">
                <a:hlinkClick r:id="rId24"/>
              </a:rPr>
              <a:t>=1t1</a:t>
            </a:r>
            <a:endParaRPr lang="en-US" sz="1100" dirty="0" smtClean="0"/>
          </a:p>
          <a:p>
            <a:pPr marL="171450" lvl="0" indent="-171450">
              <a:spcBef>
                <a:spcPts val="0"/>
              </a:spcBef>
            </a:pPr>
            <a:r>
              <a:rPr lang="en-US" sz="1100" u="sng" dirty="0" smtClean="0">
                <a:hlinkClick r:id="rId25"/>
              </a:rPr>
              <a:t>http://</a:t>
            </a:r>
            <a:r>
              <a:rPr lang="en-US" sz="1100" u="sng" dirty="0" err="1" smtClean="0">
                <a:hlinkClick r:id="rId25"/>
              </a:rPr>
              <a:t>www.skylineswiki.com</a:t>
            </a:r>
            <a:r>
              <a:rPr lang="en-US" sz="1100" u="sng" dirty="0" smtClean="0">
                <a:hlinkClick r:id="rId25"/>
              </a:rPr>
              <a:t>/</a:t>
            </a:r>
            <a:r>
              <a:rPr lang="en-US" sz="1100" u="sng" dirty="0" err="1" smtClean="0">
                <a:hlinkClick r:id="rId25"/>
              </a:rPr>
              <a:t>Water_and_sewage#Pipes</a:t>
            </a:r>
            <a:endParaRPr lang="en-US" sz="1100" dirty="0" smtClean="0"/>
          </a:p>
          <a:p>
            <a:pPr lvl="0">
              <a:spcBef>
                <a:spcPts val="0"/>
              </a:spcBef>
            </a:pPr>
            <a:endParaRPr lang="en-US" sz="1100" dirty="0"/>
          </a:p>
        </p:txBody>
      </p:sp>
      <p:sp>
        <p:nvSpPr>
          <p:cNvPr id="4" name="Rectangle 3"/>
          <p:cNvSpPr/>
          <p:nvPr/>
        </p:nvSpPr>
        <p:spPr>
          <a:xfrm>
            <a:off x="6061166" y="859674"/>
            <a:ext cx="6096000" cy="5509200"/>
          </a:xfrm>
          <a:prstGeom prst="rect">
            <a:avLst/>
          </a:prstGeom>
        </p:spPr>
        <p:txBody>
          <a:bodyPr>
            <a:spAutoFit/>
          </a:bodyPr>
          <a:lstStyle/>
          <a:p>
            <a:pPr marL="171450" lvl="0" indent="-171450">
              <a:spcBef>
                <a:spcPts val="0"/>
              </a:spcBef>
              <a:buFont typeface="Arial" panose="020B0604020202020204" pitchFamily="34" charset="0"/>
              <a:buChar char="•"/>
            </a:pPr>
            <a:r>
              <a:rPr lang="en-US" sz="1100" u="sng" dirty="0" smtClean="0">
                <a:hlinkClick r:id="rId26"/>
              </a:rPr>
              <a:t>http://</a:t>
            </a:r>
            <a:r>
              <a:rPr lang="en-US" sz="1100" u="sng" dirty="0" err="1" smtClean="0">
                <a:hlinkClick r:id="rId26"/>
              </a:rPr>
              <a:t>www.museumofthecity.org</a:t>
            </a:r>
            <a:r>
              <a:rPr lang="en-US" sz="1100" u="sng" dirty="0" smtClean="0">
                <a:hlinkClick r:id="rId26"/>
              </a:rPr>
              <a:t>/project/a-brief-history-of-urban-waste-management/</a:t>
            </a:r>
            <a:endParaRPr lang="en-US" sz="1100" dirty="0" smtClean="0"/>
          </a:p>
          <a:p>
            <a:pPr marL="171450" lvl="0" indent="-171450">
              <a:spcBef>
                <a:spcPts val="0"/>
              </a:spcBef>
              <a:buFont typeface="Arial" panose="020B0604020202020204" pitchFamily="34" charset="0"/>
              <a:buChar char="•"/>
            </a:pPr>
            <a:r>
              <a:rPr lang="en-US" sz="1100" u="sng" dirty="0" smtClean="0">
                <a:hlinkClick r:id="rId27"/>
              </a:rPr>
              <a:t>http://</a:t>
            </a:r>
            <a:r>
              <a:rPr lang="en-US" sz="1100" u="sng" dirty="0" err="1" smtClean="0">
                <a:hlinkClick r:id="rId27"/>
              </a:rPr>
              <a:t>www.skylineswiki.com</a:t>
            </a:r>
            <a:r>
              <a:rPr lang="en-US" sz="1100" u="sng" dirty="0" smtClean="0">
                <a:hlinkClick r:id="rId27"/>
              </a:rPr>
              <a:t>/</a:t>
            </a:r>
            <a:r>
              <a:rPr lang="en-US" sz="1100" u="sng" dirty="0" err="1" smtClean="0">
                <a:hlinkClick r:id="rId27"/>
              </a:rPr>
              <a:t>Water_and_sewage</a:t>
            </a:r>
            <a:endParaRPr lang="en-US" sz="1100" dirty="0" smtClean="0"/>
          </a:p>
          <a:p>
            <a:pPr marL="342900" marR="0" lvl="0" indent="-342900" algn="just">
              <a:spcBef>
                <a:spcPts val="0"/>
              </a:spcBef>
              <a:spcAft>
                <a:spcPts val="0"/>
              </a:spcAft>
              <a:buFont typeface="Arial" panose="020B0604020202020204" pitchFamily="34" charset="0"/>
              <a:buChar char="•"/>
            </a:pPr>
            <a:r>
              <a:rPr lang="en-US" sz="1100" u="sng" dirty="0" smtClean="0">
                <a:solidFill>
                  <a:srgbClr val="0000FF"/>
                </a:solidFill>
                <a:effectLst/>
                <a:latin typeface="Times New Roman" panose="02020603050405020304" pitchFamily="18" charset="0"/>
                <a:ea typeface="Times New Roman" panose="02020603050405020304" pitchFamily="18" charset="0"/>
                <a:hlinkClick r:id="rId28"/>
              </a:rPr>
              <a:t>https://</a:t>
            </a:r>
            <a:r>
              <a:rPr lang="en-US" sz="1100" u="sng" dirty="0" err="1" smtClean="0">
                <a:solidFill>
                  <a:srgbClr val="0000FF"/>
                </a:solidFill>
                <a:effectLst/>
                <a:latin typeface="Times New Roman" panose="02020603050405020304" pitchFamily="18" charset="0"/>
                <a:ea typeface="Times New Roman" panose="02020603050405020304" pitchFamily="18" charset="0"/>
                <a:hlinkClick r:id="rId28"/>
              </a:rPr>
              <a:t>www.alexandriava.gov</a:t>
            </a:r>
            <a:r>
              <a:rPr lang="en-US" sz="1100" u="sng" dirty="0" smtClean="0">
                <a:solidFill>
                  <a:srgbClr val="0000FF"/>
                </a:solidFill>
                <a:effectLst/>
                <a:latin typeface="Times New Roman" panose="02020603050405020304" pitchFamily="18" charset="0"/>
                <a:ea typeface="Times New Roman" panose="02020603050405020304" pitchFamily="18" charset="0"/>
                <a:hlinkClick r:id="rId28"/>
              </a:rPr>
              <a:t>/Sewers</a:t>
            </a:r>
            <a:endParaRPr lang="en-US" sz="1100" dirty="0" smtClean="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pPr>
            <a:r>
              <a:rPr lang="en-US" sz="1100" u="sng" dirty="0" smtClean="0">
                <a:solidFill>
                  <a:srgbClr val="0000FF"/>
                </a:solidFill>
                <a:effectLst/>
                <a:latin typeface="Times New Roman" panose="02020603050405020304" pitchFamily="18" charset="0"/>
                <a:ea typeface="Times New Roman" panose="02020603050405020304" pitchFamily="18" charset="0"/>
                <a:hlinkClick r:id="rId29"/>
              </a:rPr>
              <a:t>http://</a:t>
            </a:r>
            <a:r>
              <a:rPr lang="en-US" sz="1100" u="sng" dirty="0" err="1" smtClean="0">
                <a:solidFill>
                  <a:srgbClr val="0000FF"/>
                </a:solidFill>
                <a:effectLst/>
                <a:latin typeface="Times New Roman" panose="02020603050405020304" pitchFamily="18" charset="0"/>
                <a:ea typeface="Times New Roman" panose="02020603050405020304" pitchFamily="18" charset="0"/>
                <a:hlinkClick r:id="rId29"/>
              </a:rPr>
              <a:t>www.louisvillewater.com</a:t>
            </a:r>
            <a:r>
              <a:rPr lang="en-US" sz="1100" u="sng" dirty="0" smtClean="0">
                <a:solidFill>
                  <a:srgbClr val="0000FF"/>
                </a:solidFill>
                <a:effectLst/>
                <a:latin typeface="Times New Roman" panose="02020603050405020304" pitchFamily="18" charset="0"/>
                <a:ea typeface="Times New Roman" panose="02020603050405020304" pitchFamily="18" charset="0"/>
                <a:hlinkClick r:id="rId29"/>
              </a:rPr>
              <a:t>/</a:t>
            </a:r>
            <a:r>
              <a:rPr lang="en-US" sz="1100" u="sng" dirty="0" err="1" smtClean="0">
                <a:solidFill>
                  <a:srgbClr val="0000FF"/>
                </a:solidFill>
                <a:effectLst/>
                <a:latin typeface="Times New Roman" panose="02020603050405020304" pitchFamily="18" charset="0"/>
                <a:ea typeface="Times New Roman" panose="02020603050405020304" pitchFamily="18" charset="0"/>
                <a:hlinkClick r:id="rId29"/>
              </a:rPr>
              <a:t>leadservices</a:t>
            </a:r>
            <a:endParaRPr lang="en-US" sz="1100" dirty="0" smtClean="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pPr>
            <a:r>
              <a:rPr lang="en-US" sz="1100" u="sng" dirty="0" smtClean="0">
                <a:solidFill>
                  <a:srgbClr val="0000FF"/>
                </a:solidFill>
                <a:effectLst/>
                <a:latin typeface="Times New Roman" panose="02020603050405020304" pitchFamily="18" charset="0"/>
                <a:ea typeface="Times New Roman" panose="02020603050405020304" pitchFamily="18" charset="0"/>
                <a:hlinkClick r:id="rId30"/>
              </a:rPr>
              <a:t>http://</a:t>
            </a:r>
            <a:r>
              <a:rPr lang="en-US" sz="1100" u="sng" dirty="0" err="1" smtClean="0">
                <a:solidFill>
                  <a:srgbClr val="0000FF"/>
                </a:solidFill>
                <a:effectLst/>
                <a:latin typeface="Times New Roman" panose="02020603050405020304" pitchFamily="18" charset="0"/>
                <a:ea typeface="Times New Roman" panose="02020603050405020304" pitchFamily="18" charset="0"/>
                <a:hlinkClick r:id="rId30"/>
              </a:rPr>
              <a:t>www.agriinfo.in</a:t>
            </a:r>
            <a:r>
              <a:rPr lang="en-US" sz="1100" u="sng" dirty="0" smtClean="0">
                <a:solidFill>
                  <a:srgbClr val="0000FF"/>
                </a:solidFill>
                <a:effectLst/>
                <a:latin typeface="Times New Roman" panose="02020603050405020304" pitchFamily="18" charset="0"/>
                <a:ea typeface="Times New Roman" panose="02020603050405020304" pitchFamily="18" charset="0"/>
                <a:hlinkClick r:id="rId30"/>
              </a:rPr>
              <a:t>/</a:t>
            </a:r>
            <a:r>
              <a:rPr lang="en-US" sz="1100" u="sng" dirty="0" err="1" smtClean="0">
                <a:solidFill>
                  <a:srgbClr val="0000FF"/>
                </a:solidFill>
                <a:effectLst/>
                <a:latin typeface="Times New Roman" panose="02020603050405020304" pitchFamily="18" charset="0"/>
                <a:ea typeface="Times New Roman" panose="02020603050405020304" pitchFamily="18" charset="0"/>
                <a:hlinkClick r:id="rId30"/>
              </a:rPr>
              <a:t>default.aspx?page</a:t>
            </a:r>
            <a:r>
              <a:rPr lang="en-US" sz="1100" u="sng" dirty="0" smtClean="0">
                <a:solidFill>
                  <a:srgbClr val="0000FF"/>
                </a:solidFill>
                <a:effectLst/>
                <a:latin typeface="Times New Roman" panose="02020603050405020304" pitchFamily="18" charset="0"/>
                <a:ea typeface="Times New Roman" panose="02020603050405020304" pitchFamily="18" charset="0"/>
                <a:hlinkClick r:id="rId30"/>
              </a:rPr>
              <a:t>=</a:t>
            </a:r>
            <a:r>
              <a:rPr lang="en-US" sz="1100" u="sng" dirty="0" err="1" smtClean="0">
                <a:solidFill>
                  <a:srgbClr val="0000FF"/>
                </a:solidFill>
                <a:effectLst/>
                <a:latin typeface="Times New Roman" panose="02020603050405020304" pitchFamily="18" charset="0"/>
                <a:ea typeface="Times New Roman" panose="02020603050405020304" pitchFamily="18" charset="0"/>
                <a:hlinkClick r:id="rId30"/>
              </a:rPr>
              <a:t>topic&amp;superid</a:t>
            </a:r>
            <a:r>
              <a:rPr lang="en-US" sz="1100" u="sng" dirty="0" smtClean="0">
                <a:solidFill>
                  <a:srgbClr val="0000FF"/>
                </a:solidFill>
                <a:effectLst/>
                <a:latin typeface="Times New Roman" panose="02020603050405020304" pitchFamily="18" charset="0"/>
                <a:ea typeface="Times New Roman" panose="02020603050405020304" pitchFamily="18" charset="0"/>
                <a:hlinkClick r:id="rId30"/>
              </a:rPr>
              <a:t>=7&amp;topicid=38</a:t>
            </a:r>
            <a:endParaRPr lang="en-US" sz="1100" dirty="0" smtClean="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pPr>
            <a:r>
              <a:rPr lang="en-US" sz="1100" u="sng" dirty="0" smtClean="0">
                <a:solidFill>
                  <a:srgbClr val="0000FF"/>
                </a:solidFill>
                <a:effectLst/>
                <a:latin typeface="Times New Roman" panose="02020603050405020304" pitchFamily="18" charset="0"/>
                <a:ea typeface="Times New Roman" panose="02020603050405020304" pitchFamily="18" charset="0"/>
                <a:hlinkClick r:id="rId31"/>
              </a:rPr>
              <a:t>http://</a:t>
            </a:r>
            <a:r>
              <a:rPr lang="en-US" sz="1100" u="sng" dirty="0" err="1" smtClean="0">
                <a:solidFill>
                  <a:srgbClr val="0000FF"/>
                </a:solidFill>
                <a:effectLst/>
                <a:latin typeface="Times New Roman" panose="02020603050405020304" pitchFamily="18" charset="0"/>
                <a:ea typeface="Times New Roman" panose="02020603050405020304" pitchFamily="18" charset="0"/>
                <a:hlinkClick r:id="rId31"/>
              </a:rPr>
              <a:t>www.ulmaarchitectural.com</a:t>
            </a:r>
            <a:r>
              <a:rPr lang="en-US" sz="1100" u="sng" dirty="0" smtClean="0">
                <a:solidFill>
                  <a:srgbClr val="0000FF"/>
                </a:solidFill>
                <a:effectLst/>
                <a:latin typeface="Times New Roman" panose="02020603050405020304" pitchFamily="18" charset="0"/>
                <a:ea typeface="Times New Roman" panose="02020603050405020304" pitchFamily="18" charset="0"/>
                <a:hlinkClick r:id="rId31"/>
              </a:rPr>
              <a:t>/</a:t>
            </a:r>
            <a:r>
              <a:rPr lang="en-US" sz="1100" u="sng" dirty="0" err="1" smtClean="0">
                <a:solidFill>
                  <a:srgbClr val="0000FF"/>
                </a:solidFill>
                <a:effectLst/>
                <a:latin typeface="Times New Roman" panose="02020603050405020304" pitchFamily="18" charset="0"/>
                <a:ea typeface="Times New Roman" panose="02020603050405020304" pitchFamily="18" charset="0"/>
                <a:hlinkClick r:id="rId31"/>
              </a:rPr>
              <a:t>en</a:t>
            </a:r>
            <a:r>
              <a:rPr lang="en-US" sz="1100" u="sng" dirty="0" smtClean="0">
                <a:solidFill>
                  <a:srgbClr val="0000FF"/>
                </a:solidFill>
                <a:effectLst/>
                <a:latin typeface="Times New Roman" panose="02020603050405020304" pitchFamily="18" charset="0"/>
                <a:ea typeface="Times New Roman" panose="02020603050405020304" pitchFamily="18" charset="0"/>
                <a:hlinkClick r:id="rId31"/>
              </a:rPr>
              <a:t>/drainage-channels/</a:t>
            </a:r>
            <a:endParaRPr lang="en-US" sz="1100" dirty="0" smtClean="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pPr>
            <a:r>
              <a:rPr lang="en-US" sz="1100" u="sng" dirty="0" smtClean="0">
                <a:solidFill>
                  <a:srgbClr val="0000FF"/>
                </a:solidFill>
                <a:effectLst/>
                <a:latin typeface="Times New Roman" panose="02020603050405020304" pitchFamily="18" charset="0"/>
                <a:ea typeface="Times New Roman" panose="02020603050405020304" pitchFamily="18" charset="0"/>
              </a:rPr>
              <a:t>http://</a:t>
            </a:r>
            <a:r>
              <a:rPr lang="en-US" sz="1100" u="sng" dirty="0" err="1" smtClean="0">
                <a:solidFill>
                  <a:srgbClr val="0000FF"/>
                </a:solidFill>
                <a:effectLst/>
                <a:latin typeface="Times New Roman" panose="02020603050405020304" pitchFamily="18" charset="0"/>
                <a:ea typeface="Times New Roman" panose="02020603050405020304" pitchFamily="18" charset="0"/>
              </a:rPr>
              <a:t>www.mea-group.com</a:t>
            </a:r>
            <a:r>
              <a:rPr lang="en-US" sz="1100" u="sng" dirty="0" smtClean="0">
                <a:solidFill>
                  <a:srgbClr val="0000FF"/>
                </a:solidFill>
                <a:effectLst/>
                <a:latin typeface="Times New Roman" panose="02020603050405020304" pitchFamily="18" charset="0"/>
                <a:ea typeface="Times New Roman" panose="02020603050405020304" pitchFamily="18" charset="0"/>
              </a:rPr>
              <a:t>/</a:t>
            </a:r>
            <a:r>
              <a:rPr lang="en-US" sz="1100" u="sng" dirty="0" err="1" smtClean="0">
                <a:solidFill>
                  <a:srgbClr val="0000FF"/>
                </a:solidFill>
                <a:effectLst/>
                <a:latin typeface="Times New Roman" panose="02020603050405020304" pitchFamily="18" charset="0"/>
                <a:ea typeface="Times New Roman" panose="02020603050405020304" pitchFamily="18" charset="0"/>
              </a:rPr>
              <a:t>en</a:t>
            </a:r>
            <a:r>
              <a:rPr lang="en-US" sz="1100" u="sng" dirty="0" smtClean="0">
                <a:solidFill>
                  <a:srgbClr val="0000FF"/>
                </a:solidFill>
                <a:effectLst/>
                <a:latin typeface="Times New Roman" panose="02020603050405020304" pitchFamily="18" charset="0"/>
                <a:ea typeface="Times New Roman" panose="02020603050405020304" pitchFamily="18" charset="0"/>
              </a:rPr>
              <a:t>/drainage-systems</a:t>
            </a:r>
            <a:r>
              <a:rPr lang="en-US" sz="1100" dirty="0" smtClean="0">
                <a:effectLst/>
                <a:latin typeface="Times New Roman" panose="02020603050405020304" pitchFamily="18" charset="0"/>
                <a:ea typeface="Times New Roman" panose="02020603050405020304" pitchFamily="18" charset="0"/>
              </a:rPr>
              <a:t> </a:t>
            </a:r>
          </a:p>
          <a:p>
            <a:pPr marL="342900" marR="0" lvl="0" indent="-342900" algn="just">
              <a:spcBef>
                <a:spcPts val="0"/>
              </a:spcBef>
              <a:spcAft>
                <a:spcPts val="0"/>
              </a:spcAft>
              <a:buFont typeface="Arial" panose="020B0604020202020204" pitchFamily="34" charset="0"/>
              <a:buChar char="•"/>
            </a:pPr>
            <a:r>
              <a:rPr lang="en-US" sz="1100" u="sng" dirty="0" smtClean="0">
                <a:solidFill>
                  <a:srgbClr val="0000FF"/>
                </a:solidFill>
                <a:effectLst/>
                <a:latin typeface="Times New Roman" panose="02020603050405020304" pitchFamily="18" charset="0"/>
                <a:ea typeface="Times New Roman" panose="02020603050405020304" pitchFamily="18" charset="0"/>
                <a:hlinkClick r:id="rId32"/>
              </a:rPr>
              <a:t>http://</a:t>
            </a:r>
            <a:r>
              <a:rPr lang="en-US" sz="1100" u="sng" dirty="0" err="1" smtClean="0">
                <a:solidFill>
                  <a:srgbClr val="0000FF"/>
                </a:solidFill>
                <a:effectLst/>
                <a:latin typeface="Times New Roman" panose="02020603050405020304" pitchFamily="18" charset="0"/>
                <a:ea typeface="Times New Roman" panose="02020603050405020304" pitchFamily="18" charset="0"/>
                <a:hlinkClick r:id="rId32"/>
              </a:rPr>
              <a:t>www.cwejournal.org</a:t>
            </a:r>
            <a:r>
              <a:rPr lang="en-US" sz="1100" u="sng" dirty="0" smtClean="0">
                <a:solidFill>
                  <a:srgbClr val="0000FF"/>
                </a:solidFill>
                <a:effectLst/>
                <a:latin typeface="Times New Roman" panose="02020603050405020304" pitchFamily="18" charset="0"/>
                <a:ea typeface="Times New Roman" panose="02020603050405020304" pitchFamily="18" charset="0"/>
                <a:hlinkClick r:id="rId32"/>
              </a:rPr>
              <a:t>/vol8no3/assessment-of-groundwater-quality-in-saltaua-gopalpur-block-of-basti-district-u-p-india/</a:t>
            </a:r>
            <a:r>
              <a:rPr lang="en-US" sz="1100" dirty="0" smtClean="0">
                <a:effectLst/>
                <a:latin typeface="Times New Roman" panose="02020603050405020304" pitchFamily="18" charset="0"/>
                <a:ea typeface="Times New Roman" panose="02020603050405020304" pitchFamily="18" charset="0"/>
              </a:rPr>
              <a:t> </a:t>
            </a:r>
          </a:p>
          <a:p>
            <a:pPr marL="342900" marR="0" lvl="0" indent="-342900" algn="just">
              <a:spcBef>
                <a:spcPts val="0"/>
              </a:spcBef>
              <a:spcAft>
                <a:spcPts val="0"/>
              </a:spcAft>
              <a:buFont typeface="Arial" panose="020B0604020202020204" pitchFamily="34" charset="0"/>
              <a:buChar char="•"/>
            </a:pPr>
            <a:r>
              <a:rPr lang="en-US" sz="1100" u="sng" dirty="0" smtClean="0">
                <a:solidFill>
                  <a:srgbClr val="0000FF"/>
                </a:solidFill>
                <a:effectLst/>
                <a:latin typeface="Times New Roman" panose="02020603050405020304" pitchFamily="18" charset="0"/>
                <a:ea typeface="Times New Roman" panose="02020603050405020304" pitchFamily="18" charset="0"/>
                <a:hlinkClick r:id="rId33"/>
              </a:rPr>
              <a:t>http://</a:t>
            </a:r>
            <a:r>
              <a:rPr lang="en-US" sz="1100" u="sng" dirty="0" err="1" smtClean="0">
                <a:solidFill>
                  <a:srgbClr val="0000FF"/>
                </a:solidFill>
                <a:effectLst/>
                <a:latin typeface="Times New Roman" panose="02020603050405020304" pitchFamily="18" charset="0"/>
                <a:ea typeface="Times New Roman" panose="02020603050405020304" pitchFamily="18" charset="0"/>
                <a:hlinkClick r:id="rId33"/>
              </a:rPr>
              <a:t>healingearth.ijep.net</a:t>
            </a:r>
            <a:r>
              <a:rPr lang="en-US" sz="1100" u="sng" dirty="0" smtClean="0">
                <a:solidFill>
                  <a:srgbClr val="0000FF"/>
                </a:solidFill>
                <a:effectLst/>
                <a:latin typeface="Times New Roman" panose="02020603050405020304" pitchFamily="18" charset="0"/>
                <a:ea typeface="Times New Roman" panose="02020603050405020304" pitchFamily="18" charset="0"/>
                <a:hlinkClick r:id="rId33"/>
              </a:rPr>
              <a:t>/water/case-study-river-</a:t>
            </a:r>
            <a:r>
              <a:rPr lang="en-US" sz="1100" u="sng" dirty="0" err="1" smtClean="0">
                <a:solidFill>
                  <a:srgbClr val="0000FF"/>
                </a:solidFill>
                <a:effectLst/>
                <a:latin typeface="Times New Roman" panose="02020603050405020304" pitchFamily="18" charset="0"/>
                <a:ea typeface="Times New Roman" panose="02020603050405020304" pitchFamily="18" charset="0"/>
                <a:hlinkClick r:id="rId33"/>
              </a:rPr>
              <a:t>ganges</a:t>
            </a:r>
            <a:endParaRPr lang="en-US" sz="1100" dirty="0" smtClean="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pPr>
            <a:r>
              <a:rPr lang="en-US" sz="1100" u="sng" dirty="0" smtClean="0">
                <a:solidFill>
                  <a:srgbClr val="0000FF"/>
                </a:solidFill>
                <a:effectLst/>
                <a:latin typeface="Times New Roman" panose="02020603050405020304" pitchFamily="18" charset="0"/>
                <a:ea typeface="Times New Roman" panose="02020603050405020304" pitchFamily="18" charset="0"/>
                <a:hlinkClick r:id="rId34"/>
              </a:rPr>
              <a:t>http://</a:t>
            </a:r>
            <a:r>
              <a:rPr lang="en-US" sz="1100" u="sng" dirty="0" err="1" smtClean="0">
                <a:solidFill>
                  <a:srgbClr val="0000FF"/>
                </a:solidFill>
                <a:effectLst/>
                <a:latin typeface="Times New Roman" panose="02020603050405020304" pitchFamily="18" charset="0"/>
                <a:ea typeface="Times New Roman" panose="02020603050405020304" pitchFamily="18" charset="0"/>
                <a:hlinkClick r:id="rId34"/>
              </a:rPr>
              <a:t>nmcg.nic.in</a:t>
            </a:r>
            <a:r>
              <a:rPr lang="en-US" sz="1100" u="sng" dirty="0" smtClean="0">
                <a:solidFill>
                  <a:srgbClr val="0000FF"/>
                </a:solidFill>
                <a:effectLst/>
                <a:latin typeface="Times New Roman" panose="02020603050405020304" pitchFamily="18" charset="0"/>
                <a:ea typeface="Times New Roman" panose="02020603050405020304" pitchFamily="18" charset="0"/>
                <a:hlinkClick r:id="rId34"/>
              </a:rPr>
              <a:t>/</a:t>
            </a:r>
            <a:r>
              <a:rPr lang="en-US" sz="1100" dirty="0" smtClean="0">
                <a:effectLst/>
                <a:latin typeface="Times New Roman" panose="02020603050405020304" pitchFamily="18" charset="0"/>
                <a:ea typeface="Times New Roman" panose="02020603050405020304" pitchFamily="18" charset="0"/>
              </a:rPr>
              <a:t> </a:t>
            </a:r>
          </a:p>
          <a:p>
            <a:pPr marL="342900" marR="0" lvl="0" indent="-342900" algn="just">
              <a:spcBef>
                <a:spcPts val="0"/>
              </a:spcBef>
              <a:spcAft>
                <a:spcPts val="0"/>
              </a:spcAft>
              <a:buFont typeface="Arial" panose="020B0604020202020204" pitchFamily="34" charset="0"/>
              <a:buChar char="•"/>
            </a:pPr>
            <a:r>
              <a:rPr lang="en-US" sz="1100" u="sng" dirty="0" smtClean="0">
                <a:solidFill>
                  <a:srgbClr val="0000FF"/>
                </a:solidFill>
                <a:effectLst/>
                <a:latin typeface="Times New Roman" panose="02020603050405020304" pitchFamily="18" charset="0"/>
                <a:ea typeface="Times New Roman" panose="02020603050405020304" pitchFamily="18" charset="0"/>
                <a:hlinkClick r:id="rId35"/>
              </a:rPr>
              <a:t>http://</a:t>
            </a:r>
            <a:r>
              <a:rPr lang="en-US" sz="1100" u="sng" dirty="0" err="1" smtClean="0">
                <a:solidFill>
                  <a:srgbClr val="0000FF"/>
                </a:solidFill>
                <a:effectLst/>
                <a:latin typeface="Times New Roman" panose="02020603050405020304" pitchFamily="18" charset="0"/>
                <a:ea typeface="Times New Roman" panose="02020603050405020304" pitchFamily="18" charset="0"/>
                <a:hlinkClick r:id="rId35"/>
              </a:rPr>
              <a:t>www.shanghai.gov.cn</a:t>
            </a:r>
            <a:r>
              <a:rPr lang="en-US" sz="1100" u="sng" dirty="0" smtClean="0">
                <a:solidFill>
                  <a:srgbClr val="0000FF"/>
                </a:solidFill>
                <a:effectLst/>
                <a:latin typeface="Times New Roman" panose="02020603050405020304" pitchFamily="18" charset="0"/>
                <a:ea typeface="Times New Roman" panose="02020603050405020304" pitchFamily="18" charset="0"/>
                <a:hlinkClick r:id="rId35"/>
              </a:rPr>
              <a:t>/shanghai/node27118/n31193/n31212/u22ai71924.html</a:t>
            </a:r>
            <a:endParaRPr lang="en-US" sz="1100" dirty="0" smtClean="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pPr>
            <a:r>
              <a:rPr lang="en-US" sz="1100" u="sng" dirty="0" smtClean="0">
                <a:solidFill>
                  <a:srgbClr val="0000FF"/>
                </a:solidFill>
                <a:effectLst/>
                <a:latin typeface="Times New Roman" panose="02020603050405020304" pitchFamily="18" charset="0"/>
                <a:ea typeface="Times New Roman" panose="02020603050405020304" pitchFamily="18" charset="0"/>
                <a:hlinkClick r:id="rId36"/>
              </a:rPr>
              <a:t>https://</a:t>
            </a:r>
            <a:r>
              <a:rPr lang="en-US" sz="1100" u="sng" dirty="0" err="1" smtClean="0">
                <a:solidFill>
                  <a:srgbClr val="0000FF"/>
                </a:solidFill>
                <a:effectLst/>
                <a:latin typeface="Times New Roman" panose="02020603050405020304" pitchFamily="18" charset="0"/>
                <a:ea typeface="Times New Roman" panose="02020603050405020304" pitchFamily="18" charset="0"/>
                <a:hlinkClick r:id="rId36"/>
              </a:rPr>
              <a:t>www.omicsonline.org</a:t>
            </a:r>
            <a:r>
              <a:rPr lang="en-US" sz="1100" u="sng" dirty="0" smtClean="0">
                <a:solidFill>
                  <a:srgbClr val="0000FF"/>
                </a:solidFill>
                <a:effectLst/>
                <a:latin typeface="Times New Roman" panose="02020603050405020304" pitchFamily="18" charset="0"/>
                <a:ea typeface="Times New Roman" panose="02020603050405020304" pitchFamily="18" charset="0"/>
                <a:hlinkClick r:id="rId36"/>
              </a:rPr>
              <a:t>/open-access/water-quality-assessment-in-terms-of-water-quality-index-wqi-usinggis-in-ballia-district-uttar-pradesh-india-2161-0525-1000366.php?aid=73831</a:t>
            </a:r>
            <a:endParaRPr lang="en-US" sz="1100" dirty="0" smtClean="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pPr>
            <a:r>
              <a:rPr lang="en-US" sz="1100" u="sng" dirty="0" smtClean="0">
                <a:solidFill>
                  <a:srgbClr val="0000FF"/>
                </a:solidFill>
                <a:effectLst/>
                <a:latin typeface="Times New Roman" panose="02020603050405020304" pitchFamily="18" charset="0"/>
                <a:ea typeface="Times New Roman" panose="02020603050405020304" pitchFamily="18" charset="0"/>
                <a:hlinkClick r:id="rId37"/>
              </a:rPr>
              <a:t>https://</a:t>
            </a:r>
            <a:r>
              <a:rPr lang="en-US" sz="1100" u="sng" dirty="0" err="1" smtClean="0">
                <a:solidFill>
                  <a:srgbClr val="0000FF"/>
                </a:solidFill>
                <a:effectLst/>
                <a:latin typeface="Times New Roman" panose="02020603050405020304" pitchFamily="18" charset="0"/>
                <a:ea typeface="Times New Roman" panose="02020603050405020304" pitchFamily="18" charset="0"/>
                <a:hlinkClick r:id="rId37"/>
              </a:rPr>
              <a:t>archive.epa.gov</a:t>
            </a:r>
            <a:r>
              <a:rPr lang="en-US" sz="1100" u="sng" dirty="0" smtClean="0">
                <a:solidFill>
                  <a:srgbClr val="0000FF"/>
                </a:solidFill>
                <a:effectLst/>
                <a:latin typeface="Times New Roman" panose="02020603050405020304" pitchFamily="18" charset="0"/>
                <a:ea typeface="Times New Roman" panose="02020603050405020304" pitchFamily="18" charset="0"/>
                <a:hlinkClick r:id="rId37"/>
              </a:rPr>
              <a:t>/water/archive/web/html/index-19.html</a:t>
            </a:r>
            <a:endParaRPr lang="en-US" sz="1100" dirty="0" smtClean="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pPr>
            <a:r>
              <a:rPr lang="en-US" sz="1100" u="sng" dirty="0" smtClean="0">
                <a:solidFill>
                  <a:srgbClr val="0000FF"/>
                </a:solidFill>
                <a:effectLst/>
                <a:latin typeface="Times New Roman" panose="02020603050405020304" pitchFamily="18" charset="0"/>
                <a:ea typeface="Times New Roman" panose="02020603050405020304" pitchFamily="18" charset="0"/>
                <a:hlinkClick r:id="rId38"/>
              </a:rPr>
              <a:t>http://</a:t>
            </a:r>
            <a:r>
              <a:rPr lang="en-US" sz="1100" u="sng" dirty="0" err="1" smtClean="0">
                <a:solidFill>
                  <a:srgbClr val="0000FF"/>
                </a:solidFill>
                <a:effectLst/>
                <a:latin typeface="Times New Roman" panose="02020603050405020304" pitchFamily="18" charset="0"/>
                <a:ea typeface="Times New Roman" panose="02020603050405020304" pitchFamily="18" charset="0"/>
                <a:hlinkClick r:id="rId38"/>
              </a:rPr>
              <a:t>bcn.boulder.co.us</a:t>
            </a:r>
            <a:r>
              <a:rPr lang="en-US" sz="1100" u="sng" dirty="0" smtClean="0">
                <a:solidFill>
                  <a:srgbClr val="0000FF"/>
                </a:solidFill>
                <a:effectLst/>
                <a:latin typeface="Times New Roman" panose="02020603050405020304" pitchFamily="18" charset="0"/>
                <a:ea typeface="Times New Roman" panose="02020603050405020304" pitchFamily="18" charset="0"/>
                <a:hlinkClick r:id="rId38"/>
              </a:rPr>
              <a:t>/basin/watershed/</a:t>
            </a:r>
            <a:r>
              <a:rPr lang="en-US" sz="1100" u="sng" dirty="0" err="1" smtClean="0">
                <a:solidFill>
                  <a:srgbClr val="0000FF"/>
                </a:solidFill>
                <a:effectLst/>
                <a:latin typeface="Times New Roman" panose="02020603050405020304" pitchFamily="18" charset="0"/>
                <a:ea typeface="Times New Roman" panose="02020603050405020304" pitchFamily="18" charset="0"/>
                <a:hlinkClick r:id="rId38"/>
              </a:rPr>
              <a:t>wqi_info.html</a:t>
            </a:r>
            <a:r>
              <a:rPr lang="en-US" sz="1100" dirty="0" smtClean="0">
                <a:effectLst/>
                <a:latin typeface="Times New Roman" panose="02020603050405020304" pitchFamily="18" charset="0"/>
                <a:ea typeface="Times New Roman" panose="02020603050405020304" pitchFamily="18" charset="0"/>
              </a:rPr>
              <a:t> </a:t>
            </a:r>
          </a:p>
          <a:p>
            <a:pPr marL="342900" marR="0" lvl="0" indent="-342900" algn="just">
              <a:spcBef>
                <a:spcPts val="0"/>
              </a:spcBef>
              <a:spcAft>
                <a:spcPts val="0"/>
              </a:spcAft>
              <a:buFont typeface="Arial" panose="020B0604020202020204" pitchFamily="34" charset="0"/>
              <a:buChar char="•"/>
            </a:pPr>
            <a:r>
              <a:rPr lang="en-US" sz="1100" u="sng" dirty="0" smtClean="0">
                <a:solidFill>
                  <a:srgbClr val="0000FF"/>
                </a:solidFill>
                <a:effectLst/>
                <a:latin typeface="Times New Roman" panose="02020603050405020304" pitchFamily="18" charset="0"/>
                <a:ea typeface="Times New Roman" panose="02020603050405020304" pitchFamily="18" charset="0"/>
                <a:hlinkClick r:id="rId39"/>
              </a:rPr>
              <a:t>http://</a:t>
            </a:r>
            <a:r>
              <a:rPr lang="en-US" sz="1100" u="sng" dirty="0" err="1" smtClean="0">
                <a:solidFill>
                  <a:srgbClr val="0000FF"/>
                </a:solidFill>
                <a:effectLst/>
                <a:latin typeface="Times New Roman" panose="02020603050405020304" pitchFamily="18" charset="0"/>
                <a:ea typeface="Times New Roman" panose="02020603050405020304" pitchFamily="18" charset="0"/>
                <a:hlinkClick r:id="rId39"/>
              </a:rPr>
              <a:t>www.sciencedirect.com</a:t>
            </a:r>
            <a:r>
              <a:rPr lang="en-US" sz="1100" u="sng" dirty="0" smtClean="0">
                <a:solidFill>
                  <a:srgbClr val="0000FF"/>
                </a:solidFill>
                <a:effectLst/>
                <a:latin typeface="Times New Roman" panose="02020603050405020304" pitchFamily="18" charset="0"/>
                <a:ea typeface="Times New Roman" panose="02020603050405020304" pitchFamily="18" charset="0"/>
                <a:hlinkClick r:id="rId39"/>
              </a:rPr>
              <a:t>/science/article/</a:t>
            </a:r>
            <a:r>
              <a:rPr lang="en-US" sz="1100" u="sng" dirty="0" err="1" smtClean="0">
                <a:solidFill>
                  <a:srgbClr val="0000FF"/>
                </a:solidFill>
                <a:effectLst/>
                <a:latin typeface="Times New Roman" panose="02020603050405020304" pitchFamily="18" charset="0"/>
                <a:ea typeface="Times New Roman" panose="02020603050405020304" pitchFamily="18" charset="0"/>
                <a:hlinkClick r:id="rId39"/>
              </a:rPr>
              <a:t>pii</a:t>
            </a:r>
            <a:r>
              <a:rPr lang="en-US" sz="1100" u="sng" dirty="0" smtClean="0">
                <a:solidFill>
                  <a:srgbClr val="0000FF"/>
                </a:solidFill>
                <a:effectLst/>
                <a:latin typeface="Times New Roman" panose="02020603050405020304" pitchFamily="18" charset="0"/>
                <a:ea typeface="Times New Roman" panose="02020603050405020304" pitchFamily="18" charset="0"/>
                <a:hlinkClick r:id="rId39"/>
              </a:rPr>
              <a:t>/S0160412014000944</a:t>
            </a:r>
            <a:r>
              <a:rPr lang="en-US" sz="1100" dirty="0" smtClean="0">
                <a:effectLst/>
                <a:latin typeface="Times New Roman" panose="02020603050405020304" pitchFamily="18" charset="0"/>
                <a:ea typeface="Times New Roman" panose="02020603050405020304" pitchFamily="18" charset="0"/>
              </a:rPr>
              <a:t> </a:t>
            </a:r>
          </a:p>
          <a:p>
            <a:pPr marL="342900" marR="0" lvl="0" indent="-342900" algn="just">
              <a:spcBef>
                <a:spcPts val="0"/>
              </a:spcBef>
              <a:spcAft>
                <a:spcPts val="0"/>
              </a:spcAft>
              <a:buFont typeface="Arial" panose="020B0604020202020204" pitchFamily="34" charset="0"/>
              <a:buChar char="•"/>
            </a:pPr>
            <a:r>
              <a:rPr lang="en-US" sz="1100" u="sng" dirty="0" smtClean="0">
                <a:solidFill>
                  <a:srgbClr val="0000FF"/>
                </a:solidFill>
                <a:effectLst/>
                <a:latin typeface="Times New Roman" panose="02020603050405020304" pitchFamily="18" charset="0"/>
                <a:ea typeface="Times New Roman" panose="02020603050405020304" pitchFamily="18" charset="0"/>
                <a:hlinkClick r:id="rId40"/>
              </a:rPr>
              <a:t>https://</a:t>
            </a:r>
            <a:r>
              <a:rPr lang="en-US" sz="1100" u="sng" dirty="0" err="1" smtClean="0">
                <a:solidFill>
                  <a:srgbClr val="0000FF"/>
                </a:solidFill>
                <a:effectLst/>
                <a:latin typeface="Times New Roman" panose="02020603050405020304" pitchFamily="18" charset="0"/>
                <a:ea typeface="Times New Roman" panose="02020603050405020304" pitchFamily="18" charset="0"/>
                <a:hlinkClick r:id="rId40"/>
              </a:rPr>
              <a:t>www.ideals.illinois.edu</a:t>
            </a:r>
            <a:r>
              <a:rPr lang="en-US" sz="1100" u="sng" dirty="0" smtClean="0">
                <a:solidFill>
                  <a:srgbClr val="0000FF"/>
                </a:solidFill>
                <a:effectLst/>
                <a:latin typeface="Times New Roman" panose="02020603050405020304" pitchFamily="18" charset="0"/>
                <a:ea typeface="Times New Roman" panose="02020603050405020304" pitchFamily="18" charset="0"/>
                <a:hlinkClick r:id="rId40"/>
              </a:rPr>
              <a:t>/handle/2142/49457</a:t>
            </a:r>
            <a:r>
              <a:rPr lang="en-US" sz="1100" dirty="0" smtClean="0">
                <a:effectLst/>
                <a:latin typeface="Times New Roman" panose="02020603050405020304" pitchFamily="18" charset="0"/>
                <a:ea typeface="Times New Roman" panose="02020603050405020304" pitchFamily="18" charset="0"/>
              </a:rPr>
              <a:t> </a:t>
            </a:r>
          </a:p>
          <a:p>
            <a:pPr marL="342900" marR="0" lvl="0" indent="-342900" algn="just">
              <a:spcBef>
                <a:spcPts val="0"/>
              </a:spcBef>
              <a:spcAft>
                <a:spcPts val="0"/>
              </a:spcAft>
              <a:buFont typeface="Arial" panose="020B0604020202020204" pitchFamily="34" charset="0"/>
              <a:buChar char="•"/>
            </a:pPr>
            <a:r>
              <a:rPr lang="en-US" sz="1100" u="sng" dirty="0" smtClean="0">
                <a:solidFill>
                  <a:srgbClr val="0000FF"/>
                </a:solidFill>
                <a:effectLst/>
                <a:latin typeface="Times New Roman" panose="02020603050405020304" pitchFamily="18" charset="0"/>
                <a:ea typeface="Times New Roman" panose="02020603050405020304" pitchFamily="18" charset="0"/>
                <a:hlinkClick r:id="rId41"/>
              </a:rPr>
              <a:t>http://</a:t>
            </a:r>
            <a:r>
              <a:rPr lang="en-US" sz="1100" u="sng" dirty="0" err="1" smtClean="0">
                <a:solidFill>
                  <a:srgbClr val="0000FF"/>
                </a:solidFill>
                <a:effectLst/>
                <a:latin typeface="Times New Roman" panose="02020603050405020304" pitchFamily="18" charset="0"/>
                <a:ea typeface="Times New Roman" panose="02020603050405020304" pitchFamily="18" charset="0"/>
                <a:hlinkClick r:id="rId41"/>
              </a:rPr>
              <a:t>fairbd.net</a:t>
            </a:r>
            <a:r>
              <a:rPr lang="en-US" sz="1100" u="sng" dirty="0" smtClean="0">
                <a:solidFill>
                  <a:srgbClr val="0000FF"/>
                </a:solidFill>
                <a:effectLst/>
                <a:latin typeface="Times New Roman" panose="02020603050405020304" pitchFamily="18" charset="0"/>
                <a:ea typeface="Times New Roman" panose="02020603050405020304" pitchFamily="18" charset="0"/>
                <a:hlinkClick r:id="rId41"/>
              </a:rPr>
              <a:t>/water-pollution-of-most-of-the-water-sources-in-</a:t>
            </a:r>
            <a:r>
              <a:rPr lang="en-US" sz="1100" u="sng" dirty="0" err="1" smtClean="0">
                <a:solidFill>
                  <a:srgbClr val="0000FF"/>
                </a:solidFill>
                <a:effectLst/>
                <a:latin typeface="Times New Roman" panose="02020603050405020304" pitchFamily="18" charset="0"/>
                <a:ea typeface="Times New Roman" panose="02020603050405020304" pitchFamily="18" charset="0"/>
                <a:hlinkClick r:id="rId41"/>
              </a:rPr>
              <a:t>bangladesh</a:t>
            </a:r>
            <a:r>
              <a:rPr lang="en-US" sz="1100" u="sng" dirty="0" smtClean="0">
                <a:solidFill>
                  <a:srgbClr val="0000FF"/>
                </a:solidFill>
                <a:effectLst/>
                <a:latin typeface="Times New Roman" panose="02020603050405020304" pitchFamily="18" charset="0"/>
                <a:ea typeface="Times New Roman" panose="02020603050405020304" pitchFamily="18" charset="0"/>
                <a:hlinkClick r:id="rId41"/>
              </a:rPr>
              <a:t>/</a:t>
            </a:r>
            <a:r>
              <a:rPr lang="en-US" sz="1100" dirty="0" smtClean="0">
                <a:effectLst/>
                <a:latin typeface="Times New Roman" panose="02020603050405020304" pitchFamily="18" charset="0"/>
                <a:ea typeface="Times New Roman" panose="02020603050405020304" pitchFamily="18" charset="0"/>
              </a:rPr>
              <a:t> </a:t>
            </a:r>
          </a:p>
          <a:p>
            <a:pPr marL="342900" marR="0" lvl="0" indent="-342900">
              <a:spcBef>
                <a:spcPts val="0"/>
              </a:spcBef>
              <a:spcAft>
                <a:spcPts val="0"/>
              </a:spcAft>
              <a:buFont typeface="Arial" panose="020B0604020202020204" pitchFamily="34" charset="0"/>
              <a:buChar char="•"/>
            </a:pPr>
            <a:r>
              <a:rPr lang="en-US" sz="1100" u="sng" dirty="0" smtClean="0">
                <a:solidFill>
                  <a:srgbClr val="000000"/>
                </a:solidFill>
                <a:effectLst/>
                <a:latin typeface="Times New Roman" panose="02020603050405020304" pitchFamily="18" charset="0"/>
                <a:ea typeface="Times New Roman" panose="02020603050405020304" pitchFamily="18" charset="0"/>
                <a:hlinkClick r:id="rId42"/>
              </a:rPr>
              <a:t>http://</a:t>
            </a:r>
            <a:r>
              <a:rPr lang="en-US" sz="1100" u="sng" dirty="0" err="1" smtClean="0">
                <a:solidFill>
                  <a:srgbClr val="000000"/>
                </a:solidFill>
                <a:effectLst/>
                <a:latin typeface="Times New Roman" panose="02020603050405020304" pitchFamily="18" charset="0"/>
                <a:ea typeface="Times New Roman" panose="02020603050405020304" pitchFamily="18" charset="0"/>
                <a:hlinkClick r:id="rId42"/>
              </a:rPr>
              <a:t>www.libelium.com</a:t>
            </a:r>
            <a:r>
              <a:rPr lang="en-US" sz="1100" u="sng" dirty="0" smtClean="0">
                <a:solidFill>
                  <a:srgbClr val="000000"/>
                </a:solidFill>
                <a:effectLst/>
                <a:latin typeface="Times New Roman" panose="02020603050405020304" pitchFamily="18" charset="0"/>
                <a:ea typeface="Times New Roman" panose="02020603050405020304" pitchFamily="18" charset="0"/>
                <a:hlinkClick r:id="rId42"/>
              </a:rPr>
              <a:t>/development/</a:t>
            </a:r>
            <a:r>
              <a:rPr lang="en-US" sz="1100" u="sng" dirty="0" err="1" smtClean="0">
                <a:solidFill>
                  <a:srgbClr val="000000"/>
                </a:solidFill>
                <a:effectLst/>
                <a:latin typeface="Times New Roman" panose="02020603050405020304" pitchFamily="18" charset="0"/>
                <a:ea typeface="Times New Roman" panose="02020603050405020304" pitchFamily="18" charset="0"/>
                <a:hlinkClick r:id="rId42"/>
              </a:rPr>
              <a:t>waspmote</a:t>
            </a:r>
            <a:r>
              <a:rPr lang="en-US" sz="1100" u="sng" dirty="0" smtClean="0">
                <a:solidFill>
                  <a:srgbClr val="000000"/>
                </a:solidFill>
                <a:effectLst/>
                <a:latin typeface="Times New Roman" panose="02020603050405020304" pitchFamily="18" charset="0"/>
                <a:ea typeface="Times New Roman" panose="02020603050405020304" pitchFamily="18" charset="0"/>
                <a:hlinkClick r:id="rId42"/>
              </a:rPr>
              <a:t>/documentation/smart-water-ions-board-technical-guide/</a:t>
            </a:r>
            <a:r>
              <a:rPr lang="en-US" sz="1100" dirty="0" smtClean="0">
                <a:effectLst/>
                <a:latin typeface="Times New Roman" panose="02020603050405020304" pitchFamily="18" charset="0"/>
                <a:ea typeface="Times New Roman" panose="02020603050405020304" pitchFamily="18" charset="0"/>
              </a:rPr>
              <a:t> </a:t>
            </a:r>
          </a:p>
          <a:p>
            <a:pPr marL="342900" marR="0" lvl="0" indent="-342900">
              <a:spcBef>
                <a:spcPts val="0"/>
              </a:spcBef>
              <a:spcAft>
                <a:spcPts val="0"/>
              </a:spcAft>
              <a:buFont typeface="Arial" panose="020B0604020202020204" pitchFamily="34" charset="0"/>
              <a:buChar char="•"/>
            </a:pPr>
            <a:r>
              <a:rPr lang="en-US" sz="1100" u="sng" dirty="0" smtClean="0">
                <a:solidFill>
                  <a:srgbClr val="000000"/>
                </a:solidFill>
                <a:effectLst/>
                <a:latin typeface="Times New Roman" panose="02020603050405020304" pitchFamily="18" charset="0"/>
                <a:ea typeface="Times New Roman" panose="02020603050405020304" pitchFamily="18" charset="0"/>
                <a:hlinkClick r:id="rId43"/>
              </a:rPr>
              <a:t>https://</a:t>
            </a:r>
            <a:r>
              <a:rPr lang="en-US" sz="1100" u="sng" dirty="0" err="1" smtClean="0">
                <a:solidFill>
                  <a:srgbClr val="000000"/>
                </a:solidFill>
                <a:effectLst/>
                <a:latin typeface="Times New Roman" panose="02020603050405020304" pitchFamily="18" charset="0"/>
                <a:ea typeface="Times New Roman" panose="02020603050405020304" pitchFamily="18" charset="0"/>
                <a:hlinkClick r:id="rId43"/>
              </a:rPr>
              <a:t>www.agridrain.com</a:t>
            </a:r>
            <a:r>
              <a:rPr lang="en-US" sz="1100" u="sng" dirty="0" smtClean="0">
                <a:solidFill>
                  <a:srgbClr val="000000"/>
                </a:solidFill>
                <a:effectLst/>
                <a:latin typeface="Times New Roman" panose="02020603050405020304" pitchFamily="18" charset="0"/>
                <a:ea typeface="Times New Roman" panose="02020603050405020304" pitchFamily="18" charset="0"/>
                <a:hlinkClick r:id="rId43"/>
              </a:rPr>
              <a:t>/shop/c91/check-valves-6-12/p109/12-pvc-check-valve/</a:t>
            </a:r>
            <a:endParaRPr lang="en-US" sz="1100" dirty="0" smtClean="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100" u="sng" dirty="0" smtClean="0">
                <a:solidFill>
                  <a:srgbClr val="000000"/>
                </a:solidFill>
                <a:effectLst/>
                <a:latin typeface="Times New Roman" panose="02020603050405020304" pitchFamily="18" charset="0"/>
                <a:ea typeface="Times New Roman" panose="02020603050405020304" pitchFamily="18" charset="0"/>
                <a:hlinkClick r:id="rId44"/>
              </a:rPr>
              <a:t>http://</a:t>
            </a:r>
            <a:r>
              <a:rPr lang="en-US" sz="1100" u="sng" dirty="0" err="1" smtClean="0">
                <a:solidFill>
                  <a:srgbClr val="000000"/>
                </a:solidFill>
                <a:effectLst/>
                <a:latin typeface="Times New Roman" panose="02020603050405020304" pitchFamily="18" charset="0"/>
                <a:ea typeface="Times New Roman" panose="02020603050405020304" pitchFamily="18" charset="0"/>
                <a:hlinkClick r:id="rId44"/>
              </a:rPr>
              <a:t>www.balkanplumbing.com</a:t>
            </a:r>
            <a:r>
              <a:rPr lang="en-US" sz="1100" u="sng" dirty="0" smtClean="0">
                <a:solidFill>
                  <a:srgbClr val="000000"/>
                </a:solidFill>
                <a:effectLst/>
                <a:latin typeface="Times New Roman" panose="02020603050405020304" pitchFamily="18" charset="0"/>
                <a:ea typeface="Times New Roman" panose="02020603050405020304" pitchFamily="18" charset="0"/>
                <a:hlinkClick r:id="rId44"/>
              </a:rPr>
              <a:t>/sewer-services-water-main-services/sewer-check-valves-backwater-check-valves/</a:t>
            </a:r>
            <a:endParaRPr lang="en-US" sz="1100" dirty="0" smtClean="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100" u="sng" dirty="0" smtClean="0">
                <a:solidFill>
                  <a:srgbClr val="000000"/>
                </a:solidFill>
                <a:effectLst/>
                <a:latin typeface="Times New Roman" panose="02020603050405020304" pitchFamily="18" charset="0"/>
                <a:ea typeface="Times New Roman" panose="02020603050405020304" pitchFamily="18" charset="0"/>
                <a:hlinkClick r:id="rId45"/>
              </a:rPr>
              <a:t>http://</a:t>
            </a:r>
            <a:r>
              <a:rPr lang="en-US" sz="1100" u="sng" dirty="0" err="1" smtClean="0">
                <a:solidFill>
                  <a:srgbClr val="000000"/>
                </a:solidFill>
                <a:effectLst/>
                <a:latin typeface="Times New Roman" panose="02020603050405020304" pitchFamily="18" charset="0"/>
                <a:ea typeface="Times New Roman" panose="02020603050405020304" pitchFamily="18" charset="0"/>
                <a:hlinkClick r:id="rId45"/>
              </a:rPr>
              <a:t>watermanusa.com</a:t>
            </a:r>
            <a:r>
              <a:rPr lang="en-US" sz="1100" u="sng" dirty="0" smtClean="0">
                <a:solidFill>
                  <a:srgbClr val="000000"/>
                </a:solidFill>
                <a:effectLst/>
                <a:latin typeface="Times New Roman" panose="02020603050405020304" pitchFamily="18" charset="0"/>
                <a:ea typeface="Times New Roman" panose="02020603050405020304" pitchFamily="18" charset="0"/>
                <a:hlinkClick r:id="rId45"/>
              </a:rPr>
              <a:t>/products/drainage-gates/af-41-flap-gates/</a:t>
            </a:r>
            <a:endParaRPr lang="en-US" sz="1100" dirty="0" smtClean="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100" u="sng" dirty="0" smtClean="0">
                <a:solidFill>
                  <a:srgbClr val="000000"/>
                </a:solidFill>
                <a:effectLst/>
                <a:latin typeface="Times New Roman" panose="02020603050405020304" pitchFamily="18" charset="0"/>
                <a:ea typeface="Times New Roman" panose="02020603050405020304" pitchFamily="18" charset="0"/>
                <a:hlinkClick r:id="rId46"/>
              </a:rPr>
              <a:t>https://</a:t>
            </a:r>
            <a:r>
              <a:rPr lang="en-US" sz="1100" u="sng" dirty="0" err="1" smtClean="0">
                <a:solidFill>
                  <a:srgbClr val="000000"/>
                </a:solidFill>
                <a:effectLst/>
                <a:latin typeface="Times New Roman" panose="02020603050405020304" pitchFamily="18" charset="0"/>
                <a:ea typeface="Times New Roman" panose="02020603050405020304" pitchFamily="18" charset="0"/>
                <a:hlinkClick r:id="rId46"/>
              </a:rPr>
              <a:t>i.ytimg.com</a:t>
            </a:r>
            <a:r>
              <a:rPr lang="en-US" sz="1100" u="sng" dirty="0" smtClean="0">
                <a:solidFill>
                  <a:srgbClr val="000000"/>
                </a:solidFill>
                <a:effectLst/>
                <a:latin typeface="Times New Roman" panose="02020603050405020304" pitchFamily="18" charset="0"/>
                <a:ea typeface="Times New Roman" panose="02020603050405020304" pitchFamily="18" charset="0"/>
                <a:hlinkClick r:id="rId46"/>
              </a:rPr>
              <a:t>/vi/</a:t>
            </a:r>
            <a:r>
              <a:rPr lang="en-US" sz="1100" u="sng" dirty="0" err="1" smtClean="0">
                <a:solidFill>
                  <a:srgbClr val="000000"/>
                </a:solidFill>
                <a:effectLst/>
                <a:latin typeface="Times New Roman" panose="02020603050405020304" pitchFamily="18" charset="0"/>
                <a:ea typeface="Times New Roman" panose="02020603050405020304" pitchFamily="18" charset="0"/>
                <a:hlinkClick r:id="rId46"/>
              </a:rPr>
              <a:t>FMBznnNV-ss</a:t>
            </a:r>
            <a:r>
              <a:rPr lang="en-US" sz="1100" u="sng" dirty="0" smtClean="0">
                <a:solidFill>
                  <a:srgbClr val="000000"/>
                </a:solidFill>
                <a:effectLst/>
                <a:latin typeface="Times New Roman" panose="02020603050405020304" pitchFamily="18" charset="0"/>
                <a:ea typeface="Times New Roman" panose="02020603050405020304" pitchFamily="18" charset="0"/>
                <a:hlinkClick r:id="rId46"/>
              </a:rPr>
              <a:t>/</a:t>
            </a:r>
            <a:r>
              <a:rPr lang="en-US" sz="1100" u="sng" dirty="0" err="1" smtClean="0">
                <a:solidFill>
                  <a:srgbClr val="000000"/>
                </a:solidFill>
                <a:effectLst/>
                <a:latin typeface="Times New Roman" panose="02020603050405020304" pitchFamily="18" charset="0"/>
                <a:ea typeface="Times New Roman" panose="02020603050405020304" pitchFamily="18" charset="0"/>
                <a:hlinkClick r:id="rId46"/>
              </a:rPr>
              <a:t>maxresdefault.jpg</a:t>
            </a:r>
            <a:endParaRPr lang="en-US" sz="1100" dirty="0" smtClean="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100" u="sng" dirty="0" smtClean="0">
                <a:solidFill>
                  <a:srgbClr val="000000"/>
                </a:solidFill>
                <a:effectLst/>
                <a:latin typeface="Times New Roman" panose="02020603050405020304" pitchFamily="18" charset="0"/>
                <a:ea typeface="Times New Roman" panose="02020603050405020304" pitchFamily="18" charset="0"/>
                <a:hlinkClick r:id="rId47"/>
              </a:rPr>
              <a:t>http://</a:t>
            </a:r>
            <a:r>
              <a:rPr lang="en-US" sz="1100" u="sng" dirty="0" err="1" smtClean="0">
                <a:solidFill>
                  <a:srgbClr val="000000"/>
                </a:solidFill>
                <a:effectLst/>
                <a:latin typeface="Times New Roman" panose="02020603050405020304" pitchFamily="18" charset="0"/>
                <a:ea typeface="Times New Roman" panose="02020603050405020304" pitchFamily="18" charset="0"/>
                <a:hlinkClick r:id="rId47"/>
              </a:rPr>
              <a:t>www.precisionsewage.com.my</a:t>
            </a:r>
            <a:r>
              <a:rPr lang="en-US" sz="1100" u="sng" dirty="0" smtClean="0">
                <a:solidFill>
                  <a:srgbClr val="000000"/>
                </a:solidFill>
                <a:effectLst/>
                <a:latin typeface="Times New Roman" panose="02020603050405020304" pitchFamily="18" charset="0"/>
                <a:ea typeface="Times New Roman" panose="02020603050405020304" pitchFamily="18" charset="0"/>
                <a:hlinkClick r:id="rId47"/>
              </a:rPr>
              <a:t>/</a:t>
            </a:r>
            <a:r>
              <a:rPr lang="en-US" sz="1100" u="sng" dirty="0" err="1" smtClean="0">
                <a:solidFill>
                  <a:srgbClr val="000000"/>
                </a:solidFill>
                <a:effectLst/>
                <a:latin typeface="Times New Roman" panose="02020603050405020304" pitchFamily="18" charset="0"/>
                <a:ea typeface="Times New Roman" panose="02020603050405020304" pitchFamily="18" charset="0"/>
                <a:hlinkClick r:id="rId47"/>
              </a:rPr>
              <a:t>wp</a:t>
            </a:r>
            <a:r>
              <a:rPr lang="en-US" sz="1100" u="sng" dirty="0" smtClean="0">
                <a:solidFill>
                  <a:srgbClr val="000000"/>
                </a:solidFill>
                <a:effectLst/>
                <a:latin typeface="Times New Roman" panose="02020603050405020304" pitchFamily="18" charset="0"/>
                <a:ea typeface="Times New Roman" panose="02020603050405020304" pitchFamily="18" charset="0"/>
                <a:hlinkClick r:id="rId47"/>
              </a:rPr>
              <a:t>-content/uploads/2014/07/29062012903.jpg</a:t>
            </a:r>
            <a:endParaRPr lang="en-US" sz="1100" dirty="0" smtClean="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100" u="sng" dirty="0" smtClean="0">
                <a:solidFill>
                  <a:srgbClr val="000000"/>
                </a:solidFill>
                <a:effectLst/>
                <a:latin typeface="Times New Roman" panose="02020603050405020304" pitchFamily="18" charset="0"/>
                <a:ea typeface="Times New Roman" panose="02020603050405020304" pitchFamily="18" charset="0"/>
                <a:hlinkClick r:id="rId48"/>
              </a:rPr>
              <a:t>https://static1.squarespace.com/static/51b43fb3e4b0f0ee887bb130/t/565853f1e4b04cd6ce89b138/1448629234665/checkmate-valve-closed</a:t>
            </a:r>
            <a:endParaRPr lang="en-US" sz="1100" dirty="0" smtClean="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100" u="sng" dirty="0" smtClean="0">
                <a:solidFill>
                  <a:srgbClr val="000000"/>
                </a:solidFill>
                <a:effectLst/>
                <a:latin typeface="Times New Roman" panose="02020603050405020304" pitchFamily="18" charset="0"/>
                <a:ea typeface="Times New Roman" panose="02020603050405020304" pitchFamily="18" charset="0"/>
                <a:hlinkClick r:id="rId49"/>
              </a:rPr>
              <a:t>http://</a:t>
            </a:r>
            <a:r>
              <a:rPr lang="en-US" sz="1100" u="sng" dirty="0" err="1" smtClean="0">
                <a:solidFill>
                  <a:srgbClr val="000000"/>
                </a:solidFill>
                <a:effectLst/>
                <a:latin typeface="Times New Roman" panose="02020603050405020304" pitchFamily="18" charset="0"/>
                <a:ea typeface="Times New Roman" panose="02020603050405020304" pitchFamily="18" charset="0"/>
                <a:hlinkClick r:id="rId49"/>
              </a:rPr>
              <a:t>commercialplumbingsupply.com</a:t>
            </a:r>
            <a:r>
              <a:rPr lang="en-US" sz="1100" u="sng" dirty="0" smtClean="0">
                <a:solidFill>
                  <a:srgbClr val="000000"/>
                </a:solidFill>
                <a:effectLst/>
                <a:latin typeface="Times New Roman" panose="02020603050405020304" pitchFamily="18" charset="0"/>
                <a:ea typeface="Times New Roman" panose="02020603050405020304" pitchFamily="18" charset="0"/>
                <a:hlinkClick r:id="rId49"/>
              </a:rPr>
              <a:t>/</a:t>
            </a:r>
            <a:r>
              <a:rPr lang="en-US" sz="1100" u="sng" dirty="0" err="1" smtClean="0">
                <a:solidFill>
                  <a:srgbClr val="000000"/>
                </a:solidFill>
                <a:effectLst/>
                <a:latin typeface="Times New Roman" panose="02020603050405020304" pitchFamily="18" charset="0"/>
                <a:ea typeface="Times New Roman" panose="02020603050405020304" pitchFamily="18" charset="0"/>
                <a:hlinkClick r:id="rId49"/>
              </a:rPr>
              <a:t>prodimages</a:t>
            </a:r>
            <a:r>
              <a:rPr lang="en-US" sz="1100" u="sng" dirty="0" smtClean="0">
                <a:solidFill>
                  <a:srgbClr val="000000"/>
                </a:solidFill>
                <a:effectLst/>
                <a:latin typeface="Times New Roman" panose="02020603050405020304" pitchFamily="18" charset="0"/>
                <a:ea typeface="Times New Roman" panose="02020603050405020304" pitchFamily="18" charset="0"/>
                <a:hlinkClick r:id="rId49"/>
              </a:rPr>
              <a:t>/</a:t>
            </a:r>
            <a:r>
              <a:rPr lang="en-US" sz="1100" u="sng" dirty="0" err="1" smtClean="0">
                <a:solidFill>
                  <a:srgbClr val="000000"/>
                </a:solidFill>
                <a:effectLst/>
                <a:latin typeface="Times New Roman" panose="02020603050405020304" pitchFamily="18" charset="0"/>
                <a:ea typeface="Times New Roman" panose="02020603050405020304" pitchFamily="18" charset="0"/>
                <a:hlinkClick r:id="rId49"/>
              </a:rPr>
              <a:t>jslarge</a:t>
            </a:r>
            <a:r>
              <a:rPr lang="en-US" sz="1100" u="sng" dirty="0" smtClean="0">
                <a:solidFill>
                  <a:srgbClr val="000000"/>
                </a:solidFill>
                <a:effectLst/>
                <a:latin typeface="Times New Roman" panose="02020603050405020304" pitchFamily="18" charset="0"/>
                <a:ea typeface="Times New Roman" panose="02020603050405020304" pitchFamily="18" charset="0"/>
                <a:hlinkClick r:id="rId49"/>
              </a:rPr>
              <a:t>/67360_large.jpg</a:t>
            </a:r>
            <a:endParaRPr lang="en-US" sz="1100" dirty="0" smtClean="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pPr>
            <a:r>
              <a:rPr lang="en-US" sz="1100" u="sng" dirty="0" smtClean="0">
                <a:solidFill>
                  <a:srgbClr val="000000"/>
                </a:solidFill>
                <a:effectLst/>
                <a:latin typeface="Times New Roman" panose="02020603050405020304" pitchFamily="18" charset="0"/>
                <a:ea typeface="Times New Roman" panose="02020603050405020304" pitchFamily="18" charset="0"/>
                <a:hlinkClick r:id="rId50"/>
              </a:rPr>
              <a:t>http://</a:t>
            </a:r>
            <a:r>
              <a:rPr lang="en-US" sz="1100" u="sng" dirty="0" err="1" smtClean="0">
                <a:solidFill>
                  <a:srgbClr val="000000"/>
                </a:solidFill>
                <a:effectLst/>
                <a:latin typeface="Times New Roman" panose="02020603050405020304" pitchFamily="18" charset="0"/>
                <a:ea typeface="Times New Roman" panose="02020603050405020304" pitchFamily="18" charset="0"/>
                <a:hlinkClick r:id="rId50"/>
              </a:rPr>
              <a:t>backwatervalve.com</a:t>
            </a:r>
            <a:r>
              <a:rPr lang="en-US" sz="1100" u="sng" dirty="0" smtClean="0">
                <a:solidFill>
                  <a:srgbClr val="000000"/>
                </a:solidFill>
                <a:effectLst/>
                <a:latin typeface="Times New Roman" panose="02020603050405020304" pitchFamily="18" charset="0"/>
                <a:ea typeface="Times New Roman" panose="02020603050405020304" pitchFamily="18" charset="0"/>
                <a:hlinkClick r:id="rId50"/>
              </a:rPr>
              <a:t>/Upload/products/adapt-a-valve/adapt-a-valve-with-</a:t>
            </a:r>
            <a:r>
              <a:rPr lang="en-US" sz="1100" u="sng" dirty="0" err="1" smtClean="0">
                <a:solidFill>
                  <a:srgbClr val="000000"/>
                </a:solidFill>
                <a:effectLst/>
                <a:latin typeface="Times New Roman" panose="02020603050405020304" pitchFamily="18" charset="0"/>
                <a:ea typeface="Times New Roman" panose="02020603050405020304" pitchFamily="18" charset="0"/>
                <a:hlinkClick r:id="rId50"/>
              </a:rPr>
              <a:t>text.jpg</a:t>
            </a:r>
            <a:endParaRPr lang="en-US" sz="1100" dirty="0" smtClean="0">
              <a:effectLst/>
              <a:latin typeface="Calibri" panose="020F0502020204030204" pitchFamily="34" charset="0"/>
              <a:ea typeface="Calibri" panose="020F0502020204030204" pitchFamily="34" charset="0"/>
              <a:cs typeface="Mangal"/>
            </a:endParaRPr>
          </a:p>
          <a:p>
            <a:pPr marL="342900" marR="0" lvl="0" indent="-342900" algn="just">
              <a:spcBef>
                <a:spcPts val="0"/>
              </a:spcBef>
              <a:spcAft>
                <a:spcPts val="0"/>
              </a:spcAft>
              <a:buFont typeface="Arial" panose="020B0604020202020204" pitchFamily="34" charset="0"/>
              <a:buChar char="•"/>
            </a:pPr>
            <a:r>
              <a:rPr lang="en-US" sz="1100" dirty="0" smtClean="0">
                <a:solidFill>
                  <a:schemeClr val="accent1"/>
                </a:solidFill>
                <a:effectLst/>
                <a:latin typeface="Times New Roman" panose="02020603050405020304" pitchFamily="18" charset="0"/>
                <a:ea typeface="Times New Roman" panose="02020603050405020304" pitchFamily="18" charset="0"/>
              </a:rPr>
              <a:t>http://</a:t>
            </a:r>
            <a:r>
              <a:rPr lang="en-US" sz="1100" dirty="0" err="1" smtClean="0">
                <a:solidFill>
                  <a:schemeClr val="accent1"/>
                </a:solidFill>
                <a:effectLst/>
                <a:latin typeface="Times New Roman" panose="02020603050405020304" pitchFamily="18" charset="0"/>
                <a:ea typeface="Times New Roman" panose="02020603050405020304" pitchFamily="18" charset="0"/>
              </a:rPr>
              <a:t>www.lenntech.com</a:t>
            </a:r>
            <a:r>
              <a:rPr lang="en-US" sz="1100" dirty="0" smtClean="0">
                <a:solidFill>
                  <a:schemeClr val="accent1"/>
                </a:solidFill>
                <a:effectLst/>
                <a:latin typeface="Times New Roman" panose="02020603050405020304" pitchFamily="18" charset="0"/>
                <a:ea typeface="Times New Roman" panose="02020603050405020304" pitchFamily="18" charset="0"/>
              </a:rPr>
              <a:t>/products/chemicals/water-treatment-</a:t>
            </a:r>
            <a:r>
              <a:rPr lang="en-US" sz="1100" dirty="0" err="1" smtClean="0">
                <a:solidFill>
                  <a:schemeClr val="accent1"/>
                </a:solidFill>
                <a:effectLst/>
                <a:latin typeface="Times New Roman" panose="02020603050405020304" pitchFamily="18" charset="0"/>
                <a:ea typeface="Times New Roman" panose="02020603050405020304" pitchFamily="18" charset="0"/>
              </a:rPr>
              <a:t>chemicals.htm</a:t>
            </a:r>
            <a:endParaRPr lang="en-US" sz="1100" dirty="0">
              <a:solidFill>
                <a:schemeClr val="accent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358182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IN" sz="7200" dirty="0" smtClean="0"/>
          </a:p>
          <a:p>
            <a:pPr marL="0" indent="0">
              <a:buNone/>
            </a:pPr>
            <a:r>
              <a:rPr lang="en-IN" sz="7200" dirty="0"/>
              <a:t> </a:t>
            </a:r>
            <a:r>
              <a:rPr lang="en-IN" sz="7200" dirty="0" smtClean="0"/>
              <a:t>             </a:t>
            </a:r>
            <a:r>
              <a:rPr lang="en-IN" sz="8000" dirty="0" smtClean="0"/>
              <a:t>THANK </a:t>
            </a:r>
            <a:r>
              <a:rPr lang="en-IN" sz="8000" dirty="0"/>
              <a:t>YOU</a:t>
            </a:r>
            <a:endParaRPr lang="en-US" sz="8000" dirty="0"/>
          </a:p>
        </p:txBody>
      </p:sp>
    </p:spTree>
    <p:extLst>
      <p:ext uri="{BB962C8B-B14F-4D97-AF65-F5344CB8AC3E}">
        <p14:creationId xmlns:p14="http://schemas.microsoft.com/office/powerpoint/2010/main" val="3892456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effectLst>
                  <a:outerShdw blurRad="38100" dist="38100" dir="2700000" algn="tl">
                    <a:srgbClr val="000000">
                      <a:alpha val="43137"/>
                    </a:srgbClr>
                  </a:outerShdw>
                </a:effectLst>
              </a:rPr>
              <a:t>RELEVANCE OF THE STUDY</a:t>
            </a:r>
            <a:endParaRPr lang="en-US" b="1" dirty="0">
              <a:effectLst>
                <a:outerShdw blurRad="38100" dist="38100" dir="2700000" algn="tl">
                  <a:srgbClr val="000000">
                    <a:alpha val="43137"/>
                  </a:srgbClr>
                </a:outerShdw>
              </a:effectLst>
            </a:endParaRPr>
          </a:p>
        </p:txBody>
      </p:sp>
      <p:sp>
        <p:nvSpPr>
          <p:cNvPr id="3" name="Rectangle 2"/>
          <p:cNvSpPr/>
          <p:nvPr/>
        </p:nvSpPr>
        <p:spPr>
          <a:xfrm>
            <a:off x="806003" y="1842415"/>
            <a:ext cx="10547797" cy="3785652"/>
          </a:xfrm>
          <a:prstGeom prst="rect">
            <a:avLst/>
          </a:prstGeom>
        </p:spPr>
        <p:txBody>
          <a:bodyPr wrap="square">
            <a:spAutoFit/>
          </a:bodyPr>
          <a:lstStyle/>
          <a:p>
            <a:pPr marL="285750" indent="-285750">
              <a:buFont typeface="Arial" panose="020B0604020202020204" pitchFamily="34" charset="0"/>
              <a:buChar char="•"/>
            </a:pPr>
            <a:r>
              <a:rPr lang="en-US" sz="2400" dirty="0" smtClean="0"/>
              <a:t>Target Sewers </a:t>
            </a:r>
            <a:r>
              <a:rPr lang="en-US" sz="2400" dirty="0"/>
              <a:t>and Drains </a:t>
            </a:r>
            <a:r>
              <a:rPr lang="en-US" sz="2400" dirty="0" smtClean="0"/>
              <a:t>already </a:t>
            </a:r>
            <a:r>
              <a:rPr lang="en-US" sz="2400" dirty="0"/>
              <a:t>built  to </a:t>
            </a:r>
            <a:r>
              <a:rPr lang="en-US" sz="2400" b="1" dirty="0"/>
              <a:t>sustain an exponential </a:t>
            </a:r>
            <a:r>
              <a:rPr lang="en-US" sz="2400" b="1" dirty="0" smtClean="0"/>
              <a:t>rise </a:t>
            </a:r>
            <a:r>
              <a:rPr lang="en-US" sz="2400" dirty="0"/>
              <a:t>of population over a </a:t>
            </a:r>
            <a:r>
              <a:rPr lang="en-US" sz="2400" b="1" dirty="0"/>
              <a:t>period of valid expansions</a:t>
            </a:r>
            <a:r>
              <a:rPr lang="en-US" sz="2400" dirty="0"/>
              <a:t>.</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 </a:t>
            </a:r>
            <a:r>
              <a:rPr lang="en-US" sz="2400" dirty="0"/>
              <a:t>T</a:t>
            </a:r>
            <a:r>
              <a:rPr lang="en-US" sz="2400" dirty="0" smtClean="0"/>
              <a:t>o </a:t>
            </a:r>
            <a:r>
              <a:rPr lang="en-US" sz="2400" dirty="0"/>
              <a:t>make this </a:t>
            </a:r>
            <a:r>
              <a:rPr lang="en-US" sz="2400" b="1" dirty="0"/>
              <a:t>drainage network  self –reliant, regulation, smart and controlled.</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 </a:t>
            </a:r>
            <a:r>
              <a:rPr lang="en-US" sz="2400" dirty="0"/>
              <a:t>I</a:t>
            </a:r>
            <a:r>
              <a:rPr lang="en-US" sz="2400" dirty="0" smtClean="0"/>
              <a:t>mmediate address </a:t>
            </a:r>
            <a:r>
              <a:rPr lang="en-US" sz="2400" dirty="0"/>
              <a:t>to problem and going into </a:t>
            </a:r>
            <a:r>
              <a:rPr lang="en-US" sz="2400" b="1" dirty="0"/>
              <a:t>steps of actions</a:t>
            </a:r>
            <a:r>
              <a:rPr lang="en-US" sz="2400" dirty="0"/>
              <a:t> with targeted goals to </a:t>
            </a:r>
            <a:r>
              <a:rPr lang="en-US" sz="2400" b="1" dirty="0"/>
              <a:t>smoother the channelized sewage </a:t>
            </a:r>
            <a:r>
              <a:rPr lang="en-US" sz="2400" dirty="0"/>
              <a:t>.</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Unleashing newer dimensions</a:t>
            </a:r>
            <a:r>
              <a:rPr lang="en-US" sz="2400" dirty="0" smtClean="0"/>
              <a:t> </a:t>
            </a:r>
            <a:r>
              <a:rPr lang="en-US" sz="2400" dirty="0"/>
              <a:t>with a </a:t>
            </a:r>
            <a:r>
              <a:rPr lang="en-US" sz="2400" b="1" dirty="0"/>
              <a:t>precise end location</a:t>
            </a:r>
            <a:r>
              <a:rPr lang="en-US" sz="2400" dirty="0"/>
              <a:t> for every discharge in drains and evaluated on basis of the IDA modules</a:t>
            </a:r>
          </a:p>
        </p:txBody>
      </p:sp>
    </p:spTree>
    <p:extLst>
      <p:ext uri="{BB962C8B-B14F-4D97-AF65-F5344CB8AC3E}">
        <p14:creationId xmlns:p14="http://schemas.microsoft.com/office/powerpoint/2010/main" val="2432107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effectLst>
                  <a:outerShdw blurRad="38100" dist="38100" dir="2700000" algn="tl">
                    <a:srgbClr val="000000">
                      <a:alpha val="43137"/>
                    </a:srgbClr>
                  </a:outerShdw>
                </a:effectLst>
              </a:rPr>
              <a:t>Research Methodology</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40526" y="1828800"/>
            <a:ext cx="10413274" cy="4754880"/>
          </a:xfrm>
        </p:spPr>
        <p:txBody>
          <a:bodyPr>
            <a:normAutofit fontScale="62500" lnSpcReduction="20000"/>
          </a:bodyPr>
          <a:lstStyle/>
          <a:p>
            <a:pPr algn="just"/>
            <a:r>
              <a:rPr lang="en-IN" dirty="0" smtClean="0"/>
              <a:t>The basic </a:t>
            </a:r>
            <a:r>
              <a:rPr lang="en-IN" b="1" dirty="0" smtClean="0"/>
              <a:t>data </a:t>
            </a:r>
            <a:r>
              <a:rPr lang="en-IN" dirty="0" smtClean="0"/>
              <a:t>that has been proposed is on the </a:t>
            </a:r>
            <a:r>
              <a:rPr lang="en-IN" b="1" dirty="0" smtClean="0"/>
              <a:t>basis of available </a:t>
            </a:r>
            <a:r>
              <a:rPr lang="en-IN" dirty="0" smtClean="0"/>
              <a:t>or </a:t>
            </a:r>
            <a:r>
              <a:rPr lang="en-IN" b="1" dirty="0" smtClean="0"/>
              <a:t>upcoming feasible technology</a:t>
            </a:r>
            <a:r>
              <a:rPr lang="en-IN" dirty="0" smtClean="0"/>
              <a:t>.</a:t>
            </a:r>
          </a:p>
          <a:p>
            <a:pPr algn="just"/>
            <a:endParaRPr lang="en-IN" dirty="0" smtClean="0"/>
          </a:p>
          <a:p>
            <a:pPr algn="just"/>
            <a:r>
              <a:rPr lang="en-IN" dirty="0" smtClean="0"/>
              <a:t>The </a:t>
            </a:r>
            <a:r>
              <a:rPr lang="en-IN" b="1" dirty="0" smtClean="0"/>
              <a:t>graphical and tabular </a:t>
            </a:r>
            <a:r>
              <a:rPr lang="en-IN" b="1" dirty="0" smtClean="0"/>
              <a:t>representations </a:t>
            </a:r>
            <a:r>
              <a:rPr lang="en-IN" dirty="0" smtClean="0"/>
              <a:t>is of </a:t>
            </a:r>
            <a:r>
              <a:rPr lang="en-IN" b="1" dirty="0" smtClean="0"/>
              <a:t>secondary data collected </a:t>
            </a:r>
            <a:r>
              <a:rPr lang="en-IN" dirty="0" smtClean="0"/>
              <a:t>and has been </a:t>
            </a:r>
            <a:r>
              <a:rPr lang="en-IN" b="1" dirty="0" smtClean="0"/>
              <a:t>analysed</a:t>
            </a:r>
            <a:r>
              <a:rPr lang="en-IN" dirty="0" smtClean="0"/>
              <a:t> to be applicable in this context.</a:t>
            </a:r>
          </a:p>
          <a:p>
            <a:pPr algn="just"/>
            <a:endParaRPr lang="en-IN" dirty="0" smtClean="0"/>
          </a:p>
          <a:p>
            <a:pPr algn="just"/>
            <a:r>
              <a:rPr lang="en-IN" dirty="0" smtClean="0"/>
              <a:t>The </a:t>
            </a:r>
            <a:r>
              <a:rPr lang="en-IN" b="1" dirty="0" smtClean="0"/>
              <a:t>sewerage network maps</a:t>
            </a:r>
            <a:r>
              <a:rPr lang="en-IN" dirty="0" smtClean="0"/>
              <a:t> </a:t>
            </a:r>
            <a:r>
              <a:rPr lang="en-IN" dirty="0" smtClean="0"/>
              <a:t>and </a:t>
            </a:r>
            <a:r>
              <a:rPr lang="en-IN" dirty="0" smtClean="0"/>
              <a:t>real time images have </a:t>
            </a:r>
            <a:r>
              <a:rPr lang="en-IN" dirty="0" smtClean="0"/>
              <a:t>been taken from </a:t>
            </a:r>
            <a:r>
              <a:rPr lang="en-IN" b="1" dirty="0" smtClean="0"/>
              <a:t>reliable</a:t>
            </a:r>
            <a:r>
              <a:rPr lang="en-IN" dirty="0" smtClean="0"/>
              <a:t> </a:t>
            </a:r>
            <a:r>
              <a:rPr lang="en-IN" b="1" dirty="0" smtClean="0"/>
              <a:t>archives</a:t>
            </a:r>
            <a:r>
              <a:rPr lang="en-IN" dirty="0" smtClean="0"/>
              <a:t>, fact </a:t>
            </a:r>
            <a:r>
              <a:rPr lang="en-IN" dirty="0" smtClean="0"/>
              <a:t>books that depict the present scenario. </a:t>
            </a:r>
          </a:p>
          <a:p>
            <a:pPr algn="just"/>
            <a:endParaRPr lang="en-IN" dirty="0" smtClean="0"/>
          </a:p>
          <a:p>
            <a:pPr algn="just"/>
            <a:r>
              <a:rPr lang="en-IN" dirty="0" smtClean="0"/>
              <a:t>Live </a:t>
            </a:r>
            <a:r>
              <a:rPr lang="en-IN" b="1" dirty="0" smtClean="0"/>
              <a:t>experience of the researchers with </a:t>
            </a:r>
            <a:r>
              <a:rPr lang="en-IN" b="1" dirty="0" smtClean="0"/>
              <a:t>sufferings caused nationwide</a:t>
            </a:r>
            <a:r>
              <a:rPr lang="en-IN" dirty="0" smtClean="0"/>
              <a:t> </a:t>
            </a:r>
            <a:r>
              <a:rPr lang="en-IN" dirty="0" smtClean="0"/>
              <a:t>instigated the thought and approach towards such a project paper.</a:t>
            </a:r>
          </a:p>
          <a:p>
            <a:pPr algn="just"/>
            <a:endParaRPr lang="en-IN" dirty="0" smtClean="0"/>
          </a:p>
          <a:p>
            <a:pPr algn="just"/>
            <a:r>
              <a:rPr lang="en-IN" dirty="0" smtClean="0"/>
              <a:t>This ensures a reliable implementation of various available pieces of technology under </a:t>
            </a:r>
            <a:r>
              <a:rPr lang="en-IN" b="1" dirty="0" smtClean="0"/>
              <a:t>modular</a:t>
            </a:r>
            <a:r>
              <a:rPr lang="en-IN" b="1" dirty="0" smtClean="0"/>
              <a:t> </a:t>
            </a:r>
            <a:r>
              <a:rPr lang="en-IN" b="1" dirty="0" smtClean="0"/>
              <a:t>effectively usable </a:t>
            </a:r>
            <a:r>
              <a:rPr lang="en-IN" b="1" dirty="0" smtClean="0"/>
              <a:t>components</a:t>
            </a:r>
            <a:r>
              <a:rPr lang="en-IN" dirty="0" smtClean="0"/>
              <a:t>.</a:t>
            </a:r>
            <a:endParaRPr lang="en-IN" dirty="0" smtClean="0"/>
          </a:p>
          <a:p>
            <a:pPr algn="just"/>
            <a:endParaRPr lang="en-IN" dirty="0" smtClean="0"/>
          </a:p>
          <a:p>
            <a:pPr algn="just"/>
            <a:r>
              <a:rPr lang="en-IN" dirty="0" smtClean="0"/>
              <a:t>This brings diverse pieces of technology under an umbrella project to </a:t>
            </a:r>
            <a:r>
              <a:rPr lang="en-IN" b="1" dirty="0" smtClean="0"/>
              <a:t>perform in sync, </a:t>
            </a:r>
            <a:r>
              <a:rPr lang="en-IN" b="1" dirty="0" smtClean="0"/>
              <a:t>liquid waste management and </a:t>
            </a:r>
            <a:r>
              <a:rPr lang="en-IN" b="1" dirty="0" smtClean="0"/>
              <a:t>warning operations</a:t>
            </a:r>
            <a:r>
              <a:rPr lang="en-IN" dirty="0" smtClean="0"/>
              <a:t>.</a:t>
            </a:r>
            <a:endParaRPr lang="en-IN" dirty="0"/>
          </a:p>
        </p:txBody>
      </p:sp>
    </p:spTree>
    <p:extLst>
      <p:ext uri="{BB962C8B-B14F-4D97-AF65-F5344CB8AC3E}">
        <p14:creationId xmlns:p14="http://schemas.microsoft.com/office/powerpoint/2010/main" val="2850084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mn-lt"/>
              </a:rPr>
              <a:t>INTRODUCTION</a:t>
            </a:r>
            <a:endParaRPr lang="en-US" b="1" dirty="0">
              <a:latin typeface="+mn-lt"/>
            </a:endParaRPr>
          </a:p>
        </p:txBody>
      </p:sp>
      <p:sp>
        <p:nvSpPr>
          <p:cNvPr id="4" name="Rectangle 3"/>
          <p:cNvSpPr/>
          <p:nvPr/>
        </p:nvSpPr>
        <p:spPr>
          <a:xfrm>
            <a:off x="665018" y="1524000"/>
            <a:ext cx="10688781" cy="5632311"/>
          </a:xfrm>
          <a:prstGeom prst="rect">
            <a:avLst/>
          </a:prstGeom>
        </p:spPr>
        <p:txBody>
          <a:bodyPr wrap="square">
            <a:spAutoFit/>
          </a:bodyPr>
          <a:lstStyle/>
          <a:p>
            <a:pPr marL="285750" indent="-285750">
              <a:buFont typeface="Arial" panose="020B0604020202020204" pitchFamily="34" charset="0"/>
              <a:buChar char="•"/>
            </a:pPr>
            <a:r>
              <a:rPr lang="en-US" dirty="0" smtClean="0"/>
              <a:t> </a:t>
            </a:r>
            <a:r>
              <a:rPr lang="en-US" dirty="0" smtClean="0"/>
              <a:t>Addressing solutions to menace created by present existing drainage network in urban areas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Solutions to unplanned structure resulting in complete ineffectiveness of liquid waste management.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Overflow and complete system failure in case of minor natural calamities, frequent clogging of drains in cities.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severity being taken into consideration  of posed health hazards due to no end planning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Need of some </a:t>
            </a:r>
            <a:r>
              <a:rPr lang="en-US" dirty="0"/>
              <a:t>immediate technological overhaul that can be retrofitted with the existing </a:t>
            </a:r>
            <a:r>
              <a:rPr lang="en-US" dirty="0" smtClean="0"/>
              <a:t>systems.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It works on the key Principle of: </a:t>
            </a:r>
            <a:endParaRPr lang="en-US" dirty="0"/>
          </a:p>
          <a:p>
            <a:endParaRPr lang="en-US" dirty="0" smtClean="0"/>
          </a:p>
          <a:p>
            <a:r>
              <a:rPr lang="en-US" dirty="0" smtClean="0"/>
              <a:t>(</a:t>
            </a:r>
            <a:r>
              <a:rPr lang="en-US" dirty="0"/>
              <a:t>STD</a:t>
            </a:r>
            <a:r>
              <a:rPr lang="en-US" baseline="30000" dirty="0"/>
              <a:t>2</a:t>
            </a:r>
            <a:r>
              <a:rPr lang="en-US" dirty="0"/>
              <a:t> ):</a:t>
            </a:r>
          </a:p>
          <a:p>
            <a:pPr marL="285750" indent="-285750">
              <a:buFont typeface="Wingdings" panose="05000000000000000000" pitchFamily="2" charset="2"/>
              <a:buChar char="Ø"/>
            </a:pPr>
            <a:r>
              <a:rPr lang="en-US" dirty="0"/>
              <a:t>Safely-Simplify and Segregate,</a:t>
            </a:r>
          </a:p>
          <a:p>
            <a:pPr marL="285750" indent="-285750">
              <a:buFont typeface="Wingdings" panose="05000000000000000000" pitchFamily="2" charset="2"/>
              <a:buChar char="Ø"/>
            </a:pPr>
            <a:r>
              <a:rPr lang="en-US" dirty="0"/>
              <a:t>Track and Transport, </a:t>
            </a:r>
          </a:p>
          <a:p>
            <a:pPr marL="285750" indent="-285750">
              <a:buFont typeface="Wingdings" panose="05000000000000000000" pitchFamily="2" charset="2"/>
              <a:buChar char="Ø"/>
            </a:pPr>
            <a:r>
              <a:rPr lang="en-US" dirty="0"/>
              <a:t>Detoxify and Dispose</a:t>
            </a:r>
          </a:p>
          <a:p>
            <a:r>
              <a:rPr lang="en-US" dirty="0" smtClean="0"/>
              <a:t>Forms part of network </a:t>
            </a:r>
            <a:r>
              <a:rPr lang="en-US" dirty="0"/>
              <a:t>for safe liquid waste disposal.</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027159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Safely-Simplify and Segregate</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1001" y="2609396"/>
            <a:ext cx="4204062" cy="4351338"/>
          </a:xfrm>
        </p:spPr>
        <p:txBody>
          <a:bodyPr>
            <a:normAutofit/>
          </a:bodyPr>
          <a:lstStyle/>
          <a:p>
            <a:r>
              <a:rPr lang="en-US" sz="1800" dirty="0" smtClean="0"/>
              <a:t>Minimizing </a:t>
            </a:r>
            <a:r>
              <a:rPr lang="en-US" sz="1800" dirty="0"/>
              <a:t>human interaction with devices and only periodic checking as per </a:t>
            </a:r>
            <a:r>
              <a:rPr lang="en-US" sz="1800" dirty="0" smtClean="0"/>
              <a:t>requirement.</a:t>
            </a:r>
          </a:p>
          <a:p>
            <a:pPr lvl="0" fontAlgn="base"/>
            <a:r>
              <a:rPr lang="en-US" sz="1800" dirty="0"/>
              <a:t>Interfaces are executed in modular hierarchy.</a:t>
            </a:r>
          </a:p>
          <a:p>
            <a:pPr lvl="0" fontAlgn="base"/>
            <a:r>
              <a:rPr lang="en-US" sz="1800" dirty="0"/>
              <a:t>Monitoring present flow, density and maximum capacity per cross section in sewers.</a:t>
            </a:r>
          </a:p>
          <a:p>
            <a:endParaRPr lang="en-US" sz="1800" dirty="0"/>
          </a:p>
        </p:txBody>
      </p:sp>
      <p:sp>
        <p:nvSpPr>
          <p:cNvPr id="4" name="TextBox 3"/>
          <p:cNvSpPr txBox="1"/>
          <p:nvPr/>
        </p:nvSpPr>
        <p:spPr>
          <a:xfrm>
            <a:off x="4754880" y="1690688"/>
            <a:ext cx="7223760" cy="4401205"/>
          </a:xfrm>
          <a:prstGeom prst="rect">
            <a:avLst/>
          </a:prstGeom>
          <a:noFill/>
        </p:spPr>
        <p:txBody>
          <a:bodyPr wrap="square" rtlCol="0">
            <a:spAutoFit/>
          </a:bodyPr>
          <a:lstStyle/>
          <a:p>
            <a:r>
              <a:rPr lang="en-US" sz="2000" b="1" dirty="0"/>
              <a:t>Details of Database </a:t>
            </a:r>
            <a:r>
              <a:rPr lang="en-US" sz="2000" dirty="0"/>
              <a:t>to be incorporated:</a:t>
            </a:r>
          </a:p>
          <a:p>
            <a:pPr marL="400050" indent="-400050">
              <a:buAutoNum type="romanLcParenBoth"/>
            </a:pPr>
            <a:r>
              <a:rPr lang="en-US" sz="2000" dirty="0" smtClean="0"/>
              <a:t>IRNSS </a:t>
            </a:r>
            <a:r>
              <a:rPr lang="en-US" sz="2000" b="1" dirty="0"/>
              <a:t>coordinate data </a:t>
            </a:r>
            <a:r>
              <a:rPr lang="en-US" sz="2000" dirty="0"/>
              <a:t>for Indian bound systems, for i.e. Manhole /Starting/ Junction Location. </a:t>
            </a:r>
            <a:endParaRPr lang="en-US" sz="2000" dirty="0" smtClean="0"/>
          </a:p>
          <a:p>
            <a:pPr marL="400050" indent="-400050">
              <a:buAutoNum type="romanLcParenBoth"/>
            </a:pPr>
            <a:r>
              <a:rPr lang="en-US" sz="2000" b="1" dirty="0"/>
              <a:t>Leakage detection </a:t>
            </a:r>
            <a:r>
              <a:rPr lang="en-US" sz="2000" b="1" dirty="0" smtClean="0"/>
              <a:t>and Overflow </a:t>
            </a:r>
            <a:r>
              <a:rPr lang="en-US" sz="2000" b="1" dirty="0"/>
              <a:t>alert </a:t>
            </a:r>
            <a:endParaRPr lang="en-US" sz="2000" b="1" dirty="0" smtClean="0"/>
          </a:p>
          <a:p>
            <a:pPr marL="400050" indent="-400050">
              <a:buAutoNum type="romanLcParenBoth"/>
            </a:pPr>
            <a:r>
              <a:rPr lang="en-US" sz="2000" dirty="0"/>
              <a:t>Density of flux in motion per </a:t>
            </a:r>
            <a:r>
              <a:rPr lang="en-US" sz="2000" b="1" dirty="0"/>
              <a:t>cross sectional area </a:t>
            </a:r>
            <a:r>
              <a:rPr lang="en-US" sz="2000" dirty="0"/>
              <a:t>of drain outlet</a:t>
            </a:r>
            <a:r>
              <a:rPr lang="en-US" sz="2000" dirty="0" smtClean="0"/>
              <a:t>.</a:t>
            </a:r>
          </a:p>
          <a:p>
            <a:pPr marL="400050" indent="-400050">
              <a:buAutoNum type="romanLcParenBoth"/>
            </a:pPr>
            <a:r>
              <a:rPr lang="en-US" sz="2000" dirty="0" smtClean="0"/>
              <a:t>Threshold </a:t>
            </a:r>
            <a:r>
              <a:rPr lang="en-US" sz="2000" dirty="0"/>
              <a:t>indication </a:t>
            </a:r>
            <a:r>
              <a:rPr lang="en-US" sz="2000" dirty="0" smtClean="0"/>
              <a:t>for </a:t>
            </a:r>
            <a:r>
              <a:rPr lang="en-US" sz="2000" b="1" dirty="0" smtClean="0"/>
              <a:t>excessive </a:t>
            </a:r>
            <a:r>
              <a:rPr lang="en-US" sz="2000" b="1" dirty="0"/>
              <a:t>Biological </a:t>
            </a:r>
            <a:r>
              <a:rPr lang="en-US" sz="2000" b="1" dirty="0" smtClean="0"/>
              <a:t>tissues </a:t>
            </a:r>
            <a:r>
              <a:rPr lang="en-US" sz="2000" dirty="0" smtClean="0"/>
              <a:t>causing enrichment.</a:t>
            </a:r>
          </a:p>
          <a:p>
            <a:pPr marL="400050" indent="-400050">
              <a:buFontTx/>
              <a:buAutoNum type="romanLcParenBoth"/>
            </a:pPr>
            <a:r>
              <a:rPr lang="en-US" sz="2000" dirty="0"/>
              <a:t>Non-Biodegradable </a:t>
            </a:r>
            <a:r>
              <a:rPr lang="en-US" sz="2000" b="1" dirty="0"/>
              <a:t>scum abstraction level</a:t>
            </a:r>
            <a:r>
              <a:rPr lang="en-US" sz="2000" dirty="0"/>
              <a:t>.</a:t>
            </a:r>
          </a:p>
          <a:p>
            <a:pPr marL="400050" indent="-400050">
              <a:buAutoNum type="romanLcParenBoth"/>
            </a:pPr>
            <a:r>
              <a:rPr lang="en-US" sz="2000" b="1" dirty="0"/>
              <a:t>Heavy metal presence </a:t>
            </a:r>
            <a:r>
              <a:rPr lang="en-US" sz="2000" dirty="0"/>
              <a:t>or absence with </a:t>
            </a:r>
            <a:r>
              <a:rPr lang="en-US" sz="2000" b="1" dirty="0"/>
              <a:t>toxicity index</a:t>
            </a:r>
            <a:r>
              <a:rPr lang="en-US" sz="2000" dirty="0" smtClean="0"/>
              <a:t>.</a:t>
            </a:r>
          </a:p>
          <a:p>
            <a:pPr marL="400050" indent="-400050">
              <a:buAutoNum type="romanLcParenBoth"/>
            </a:pPr>
            <a:r>
              <a:rPr lang="en-US" sz="2000" b="1" dirty="0"/>
              <a:t>Radioactive waste </a:t>
            </a:r>
            <a:r>
              <a:rPr lang="en-US" sz="2000" dirty="0"/>
              <a:t>if any (Geiger absorbing-scope)measuring leakages or emission and alert to systems if even in trace </a:t>
            </a:r>
            <a:r>
              <a:rPr lang="en-US" sz="2000" dirty="0" smtClean="0"/>
              <a:t>quantities</a:t>
            </a:r>
          </a:p>
          <a:p>
            <a:pPr marL="400050" indent="-400050">
              <a:buAutoNum type="romanLcParenBoth"/>
            </a:pPr>
            <a:r>
              <a:rPr lang="en-US" sz="2000" b="1" dirty="0" smtClean="0"/>
              <a:t>Backflow prevention</a:t>
            </a:r>
            <a:r>
              <a:rPr lang="en-US" sz="2000" dirty="0" smtClean="0"/>
              <a:t> Checkgate</a:t>
            </a:r>
            <a:endParaRPr lang="en-US" sz="2000" dirty="0"/>
          </a:p>
        </p:txBody>
      </p:sp>
    </p:spTree>
    <p:extLst>
      <p:ext uri="{BB962C8B-B14F-4D97-AF65-F5344CB8AC3E}">
        <p14:creationId xmlns:p14="http://schemas.microsoft.com/office/powerpoint/2010/main" val="3850941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Tracking and Transport</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8748" y="1825625"/>
            <a:ext cx="11534503" cy="4666616"/>
          </a:xfrm>
        </p:spPr>
        <p:txBody>
          <a:bodyPr>
            <a:normAutofit/>
          </a:bodyPr>
          <a:lstStyle/>
          <a:p>
            <a:pPr algn="just"/>
            <a:r>
              <a:rPr lang="en-US" sz="2000" dirty="0" smtClean="0"/>
              <a:t>Simplification of data obtained </a:t>
            </a:r>
            <a:r>
              <a:rPr lang="en-US" sz="2000" dirty="0"/>
              <a:t>and </a:t>
            </a:r>
            <a:r>
              <a:rPr lang="en-US" sz="2000" b="1" dirty="0" smtClean="0"/>
              <a:t>parameter limits </a:t>
            </a:r>
            <a:r>
              <a:rPr lang="en-US" sz="2000" b="1" dirty="0"/>
              <a:t>for regulation </a:t>
            </a:r>
            <a:r>
              <a:rPr lang="en-US" sz="2000" dirty="0"/>
              <a:t>and exceptions are </a:t>
            </a:r>
            <a:r>
              <a:rPr lang="en-US" sz="2000" dirty="0" smtClean="0"/>
              <a:t>set.</a:t>
            </a:r>
          </a:p>
          <a:p>
            <a:pPr algn="just"/>
            <a:r>
              <a:rPr lang="en-US" sz="2000" dirty="0" smtClean="0"/>
              <a:t>Functioning </a:t>
            </a:r>
            <a:r>
              <a:rPr lang="en-US" sz="2000" dirty="0"/>
              <a:t>is on the basis of segregation that divides </a:t>
            </a:r>
            <a:r>
              <a:rPr lang="en-US" sz="2000" b="1" dirty="0"/>
              <a:t>Types and Phases of liquid waste </a:t>
            </a:r>
            <a:r>
              <a:rPr lang="en-US" sz="2000" dirty="0"/>
              <a:t>and assign it a level. </a:t>
            </a:r>
            <a:endParaRPr lang="en-US" sz="2000" dirty="0" smtClean="0"/>
          </a:p>
          <a:p>
            <a:pPr algn="just"/>
            <a:r>
              <a:rPr lang="en-US" sz="2000" b="1" dirty="0"/>
              <a:t>Targeted delivery of wastage to categorized wastewater treatment </a:t>
            </a:r>
            <a:r>
              <a:rPr lang="en-US" sz="2000" b="1" dirty="0" smtClean="0"/>
              <a:t>facilities.</a:t>
            </a:r>
          </a:p>
          <a:p>
            <a:pPr algn="just"/>
            <a:r>
              <a:rPr lang="en-US" sz="2000" b="1" dirty="0" smtClean="0"/>
              <a:t>Tracking Modules</a:t>
            </a:r>
            <a:r>
              <a:rPr lang="en-US" sz="2000" dirty="0" smtClean="0"/>
              <a:t> initiated with GAGAN and IRNSS.</a:t>
            </a:r>
          </a:p>
          <a:p>
            <a:pPr algn="just"/>
            <a:r>
              <a:rPr lang="en-US" sz="2000" b="1" dirty="0" smtClean="0"/>
              <a:t>Address </a:t>
            </a:r>
            <a:r>
              <a:rPr lang="en-US" sz="2000" b="1" dirty="0"/>
              <a:t>cleaning, blockage or clogging problems </a:t>
            </a:r>
            <a:r>
              <a:rPr lang="en-US" sz="2000" dirty="0" smtClean="0"/>
              <a:t>immediately.</a:t>
            </a:r>
          </a:p>
          <a:p>
            <a:pPr algn="just"/>
            <a:r>
              <a:rPr lang="en-US" sz="2000" b="1" dirty="0" smtClean="0"/>
              <a:t>Data relay modules </a:t>
            </a:r>
            <a:r>
              <a:rPr lang="en-US" sz="2000" dirty="0" smtClean="0"/>
              <a:t>for near field and cloud uploads.</a:t>
            </a:r>
            <a:endParaRPr lang="en-US" sz="2000" dirty="0"/>
          </a:p>
        </p:txBody>
      </p:sp>
    </p:spTree>
    <p:extLst>
      <p:ext uri="{BB962C8B-B14F-4D97-AF65-F5344CB8AC3E}">
        <p14:creationId xmlns:p14="http://schemas.microsoft.com/office/powerpoint/2010/main" val="3679498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Detoxify and Dispose</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09451" y="1782128"/>
            <a:ext cx="11143706" cy="4940935"/>
          </a:xfrm>
        </p:spPr>
        <p:txBody>
          <a:bodyPr>
            <a:normAutofit/>
          </a:bodyPr>
          <a:lstStyle/>
          <a:p>
            <a:pPr algn="just"/>
            <a:r>
              <a:rPr lang="en-US" sz="2000" dirty="0"/>
              <a:t>Detoxification based on pollutants and </a:t>
            </a:r>
            <a:r>
              <a:rPr lang="en-US" sz="2000" b="1" dirty="0" smtClean="0"/>
              <a:t>requisite reagents </a:t>
            </a:r>
            <a:r>
              <a:rPr lang="en-US" sz="2000" b="1" dirty="0"/>
              <a:t>to neutralize action </a:t>
            </a:r>
            <a:r>
              <a:rPr lang="en-US" sz="2000" dirty="0"/>
              <a:t>up to the extent </a:t>
            </a:r>
            <a:r>
              <a:rPr lang="en-US" sz="2000" dirty="0" smtClean="0"/>
              <a:t>possible.</a:t>
            </a:r>
          </a:p>
          <a:p>
            <a:pPr algn="just"/>
            <a:r>
              <a:rPr lang="en-US" sz="2000" dirty="0"/>
              <a:t>Action against </a:t>
            </a:r>
            <a:r>
              <a:rPr lang="en-US" sz="2000" dirty="0" smtClean="0"/>
              <a:t>violation of </a:t>
            </a:r>
            <a:r>
              <a:rPr lang="en-US" sz="2000" b="1" dirty="0" smtClean="0"/>
              <a:t>secure </a:t>
            </a:r>
            <a:r>
              <a:rPr lang="en-US" sz="2000" b="1" dirty="0"/>
              <a:t>biological tissue density </a:t>
            </a:r>
            <a:r>
              <a:rPr lang="en-US" sz="2000" dirty="0"/>
              <a:t>for sewers line originating from </a:t>
            </a:r>
            <a:r>
              <a:rPr lang="en-US" sz="2000" b="1" dirty="0"/>
              <a:t>medical facilities</a:t>
            </a:r>
            <a:r>
              <a:rPr lang="en-US" sz="2000" dirty="0"/>
              <a:t>.</a:t>
            </a:r>
          </a:p>
          <a:p>
            <a:pPr algn="just"/>
            <a:r>
              <a:rPr lang="en-US" sz="2000" b="1" dirty="0" smtClean="0"/>
              <a:t>Heavy </a:t>
            </a:r>
            <a:r>
              <a:rPr lang="en-US" sz="2000" b="1" dirty="0"/>
              <a:t>metallic influx to be settled </a:t>
            </a:r>
            <a:r>
              <a:rPr lang="en-US" sz="2000" dirty="0"/>
              <a:t>and later phased meet </a:t>
            </a:r>
            <a:r>
              <a:rPr lang="en-US" sz="2000" b="1" dirty="0"/>
              <a:t>before</a:t>
            </a:r>
            <a:r>
              <a:rPr lang="en-US" sz="2000" dirty="0"/>
              <a:t> allowing to </a:t>
            </a:r>
            <a:r>
              <a:rPr lang="en-US" sz="2000" b="1" dirty="0"/>
              <a:t>enter intermediate stages of </a:t>
            </a:r>
            <a:r>
              <a:rPr lang="en-US" sz="2000" b="1" dirty="0" smtClean="0"/>
              <a:t>treatment.</a:t>
            </a:r>
          </a:p>
          <a:p>
            <a:r>
              <a:rPr lang="en-US" sz="2000" b="1" dirty="0" smtClean="0"/>
              <a:t>Carcinogenic </a:t>
            </a:r>
            <a:r>
              <a:rPr lang="en-US" sz="2000" b="1" dirty="0"/>
              <a:t>components </a:t>
            </a:r>
            <a:r>
              <a:rPr lang="en-US" sz="2000" dirty="0"/>
              <a:t>enriching water with Arsenic, enriching, etc</a:t>
            </a:r>
            <a:r>
              <a:rPr lang="en-US" sz="2000" dirty="0" smtClean="0"/>
              <a:t>. as well as </a:t>
            </a:r>
            <a:r>
              <a:rPr lang="en-US" sz="2000" b="1" dirty="0" smtClean="0"/>
              <a:t>Corrosive reagents </a:t>
            </a:r>
            <a:r>
              <a:rPr lang="en-US" sz="2000" dirty="0" smtClean="0"/>
              <a:t>to be avoided from entering channel to extent possible.</a:t>
            </a:r>
            <a:endParaRPr lang="en-US" sz="2000" b="1" dirty="0"/>
          </a:p>
          <a:p>
            <a:pPr algn="just"/>
            <a:r>
              <a:rPr lang="en-US" sz="2000" b="1" dirty="0"/>
              <a:t>Regulated flow with check </a:t>
            </a:r>
            <a:r>
              <a:rPr lang="en-US" sz="2000" b="1" dirty="0" smtClean="0"/>
              <a:t>valves</a:t>
            </a:r>
            <a:r>
              <a:rPr lang="en-US" sz="2000" dirty="0" smtClean="0"/>
              <a:t> using standardized </a:t>
            </a:r>
            <a:r>
              <a:rPr lang="en-US" sz="2000" dirty="0"/>
              <a:t>RCC and Aluminum gates.</a:t>
            </a:r>
          </a:p>
          <a:p>
            <a:pPr marL="0" lvl="0" indent="0" fontAlgn="base">
              <a:lnSpc>
                <a:spcPct val="100000"/>
              </a:lnSpc>
              <a:spcBef>
                <a:spcPct val="0"/>
              </a:spcBef>
              <a:spcAft>
                <a:spcPct val="0"/>
              </a:spcAft>
              <a:buNone/>
            </a:pPr>
            <a:endPar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lvl="0" indent="0" fontAlgn="base">
              <a:lnSpc>
                <a:spcPct val="100000"/>
              </a:lnSpc>
              <a:spcBef>
                <a:spcPct val="0"/>
              </a:spcBef>
              <a:spcAft>
                <a:spcPct val="0"/>
              </a:spcAft>
              <a:buNone/>
            </a:pPr>
            <a:r>
              <a:rPr lang="en-US" sz="1800" dirty="0" smtClean="0">
                <a:solidFill>
                  <a:srgbClr val="000000"/>
                </a:solidFill>
                <a:latin typeface="Arial" pitchFamily="34" charset="0"/>
                <a:ea typeface="Times New Roman" pitchFamily="18" charset="0"/>
                <a:cs typeface="Arial" pitchFamily="34" charset="0"/>
              </a:rPr>
              <a:t>Reagents Used:</a:t>
            </a:r>
          </a:p>
          <a:p>
            <a:pPr marL="0" lvl="0" indent="0" fontAlgn="base">
              <a:lnSpc>
                <a:spcPct val="100000"/>
              </a:lnSpc>
              <a:spcBef>
                <a:spcPct val="0"/>
              </a:spcBef>
              <a:spcAft>
                <a:spcPct val="0"/>
              </a:spcAft>
              <a:buNone/>
            </a:pPr>
            <a:r>
              <a:rPr lang="en-US" sz="1800" dirty="0" smtClean="0">
                <a:solidFill>
                  <a:srgbClr val="000000"/>
                </a:solidFill>
                <a:latin typeface="Arial" pitchFamily="34" charset="0"/>
                <a:ea typeface="Times New Roman" pitchFamily="18" charset="0"/>
                <a:cs typeface="Arial" pitchFamily="34" charset="0"/>
              </a:rPr>
              <a:t>          </a:t>
            </a:r>
            <a:r>
              <a:rPr kumimoji="0" lang="en-US" sz="1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Sodium Sulphide action</a:t>
            </a:r>
          </a:p>
          <a:p>
            <a:pPr marL="0" lvl="0" indent="0" eaLnBrk="0" fontAlgn="base" hangingPunct="0">
              <a:lnSpc>
                <a:spcPct val="100000"/>
              </a:lnSpc>
              <a:spcBef>
                <a:spcPct val="0"/>
              </a:spcBef>
              <a:spcAft>
                <a:spcPct val="0"/>
              </a:spcAft>
              <a:buNone/>
            </a:pPr>
            <a:r>
              <a:rPr kumimoji="0" lang="en-US" sz="1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p>
          <a:p>
            <a:pPr marL="0" lvl="0" indent="0" eaLnBrk="0" fontAlgn="base" hangingPunct="0">
              <a:lnSpc>
                <a:spcPct val="100000"/>
              </a:lnSpc>
              <a:spcBef>
                <a:spcPct val="0"/>
              </a:spcBef>
              <a:spcAft>
                <a:spcPct val="0"/>
              </a:spcAft>
              <a:buNone/>
            </a:pPr>
            <a:r>
              <a:rPr kumimoji="0" lang="en-US" sz="1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Hydrogen Peroxide bleaching</a:t>
            </a:r>
          </a:p>
          <a:p>
            <a:pPr marL="0" lvl="0" indent="0" eaLnBrk="0" fontAlgn="base" hangingPunct="0">
              <a:lnSpc>
                <a:spcPct val="100000"/>
              </a:lnSpc>
              <a:spcBef>
                <a:spcPct val="0"/>
              </a:spcBef>
              <a:spcAft>
                <a:spcPct val="0"/>
              </a:spcAft>
              <a:buNone/>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lvl="0" indent="0" eaLnBrk="0" fontAlgn="base" hangingPunct="0">
              <a:lnSpc>
                <a:spcPct val="100000"/>
              </a:lnSpc>
              <a:spcBef>
                <a:spcPct val="0"/>
              </a:spcBef>
              <a:spcAft>
                <a:spcPct val="0"/>
              </a:spcAft>
              <a:buNone/>
            </a:pPr>
            <a:r>
              <a:rPr kumimoji="0" lang="en-US" sz="1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Inner Crest removed by peroxide forced backflow by methods used in boilers.</a:t>
            </a:r>
          </a:p>
          <a:p>
            <a:endParaRPr lang="en-US" dirty="0"/>
          </a:p>
        </p:txBody>
      </p:sp>
    </p:spTree>
    <p:extLst>
      <p:ext uri="{BB962C8B-B14F-4D97-AF65-F5344CB8AC3E}">
        <p14:creationId xmlns:p14="http://schemas.microsoft.com/office/powerpoint/2010/main" val="4266199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2260</Words>
  <Application>Microsoft Office PowerPoint</Application>
  <PresentationFormat>Widescreen</PresentationFormat>
  <Paragraphs>336</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Mangal</vt:lpstr>
      <vt:lpstr>Symbol</vt:lpstr>
      <vt:lpstr>Times New Roman</vt:lpstr>
      <vt:lpstr>Wingdings</vt:lpstr>
      <vt:lpstr>Office Theme</vt:lpstr>
      <vt:lpstr>PowerPoint Presentation</vt:lpstr>
      <vt:lpstr>                  Objectives of the Paper</vt:lpstr>
      <vt:lpstr>      REVIEW OF LITERATURE</vt:lpstr>
      <vt:lpstr>RELEVANCE OF THE STUDY</vt:lpstr>
      <vt:lpstr>Research Methodology</vt:lpstr>
      <vt:lpstr>INTRODUCTION</vt:lpstr>
      <vt:lpstr>Safely-Simplify and Segregate</vt:lpstr>
      <vt:lpstr>Tracking and Transport</vt:lpstr>
      <vt:lpstr>Detoxify and Dispose</vt:lpstr>
      <vt:lpstr>  Theory</vt:lpstr>
      <vt:lpstr>Disinfectants kill present microorganisms in the water. There are various different types of disinfectants:  · Chlorine  · Chlorine dioxide · Ozone · Hypochlorite</vt:lpstr>
      <vt:lpstr>Methods and Sensors</vt:lpstr>
      <vt:lpstr>CONTAMINANTS AND  COMPOSITION OF DRAINAGE WATER:</vt:lpstr>
      <vt:lpstr>Power/battery:</vt:lpstr>
      <vt:lpstr>PowerPoint Presentation</vt:lpstr>
      <vt:lpstr>PowerPoint Presentation</vt:lpstr>
      <vt:lpstr>Water Quality Index calculation:</vt:lpstr>
      <vt:lpstr>                LOCALIZED CASE STUDIES 1: Case 1:</vt:lpstr>
      <vt:lpstr>PowerPoint Presentation</vt:lpstr>
      <vt:lpstr>END Devices:</vt:lpstr>
      <vt:lpstr>      BLUEPRINT OF SYSTEM DESIGN-IDA</vt:lpstr>
      <vt:lpstr>PowerPoint Presentation</vt:lpstr>
      <vt:lpstr>PowerPoint Presentation</vt:lpstr>
      <vt:lpstr>PowerPoint Presentation</vt:lpstr>
      <vt:lpstr> ACT :Anti-Contamination Warning</vt:lpstr>
      <vt:lpstr>   FRPI :Final Release Purity Index </vt:lpstr>
      <vt:lpstr>Wastewater Post Treatment Characterization: </vt:lpstr>
      <vt:lpstr>Cost Calculation Factors</vt:lpstr>
      <vt:lpstr>             SCOPES OF FURTHER RESEARCH</vt:lpstr>
      <vt:lpstr>        Findings Of the Study and Conclusion</vt:lpstr>
      <vt:lpstr>              BIBLIOGRAPHY AND 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Ashirbad Sahu</dc:creator>
  <cp:lastModifiedBy>Ashirbad Sahu</cp:lastModifiedBy>
  <cp:revision>25</cp:revision>
  <dcterms:created xsi:type="dcterms:W3CDTF">2017-04-01T17:20:13Z</dcterms:created>
  <dcterms:modified xsi:type="dcterms:W3CDTF">2017-04-01T21:39:37Z</dcterms:modified>
</cp:coreProperties>
</file>