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1"/>
  </p:notesMasterIdLst>
  <p:handoutMasterIdLst>
    <p:handoutMasterId r:id="rId22"/>
  </p:handoutMasterIdLst>
  <p:sldIdLst>
    <p:sldId id="256" r:id="rId5"/>
    <p:sldId id="257" r:id="rId6"/>
    <p:sldId id="258" r:id="rId7"/>
    <p:sldId id="261" r:id="rId8"/>
    <p:sldId id="259" r:id="rId9"/>
    <p:sldId id="262" r:id="rId10"/>
    <p:sldId id="263" r:id="rId11"/>
    <p:sldId id="264" r:id="rId12"/>
    <p:sldId id="265"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2034" autoAdjust="0"/>
  </p:normalViewPr>
  <p:slideViewPr>
    <p:cSldViewPr snapToGrid="0">
      <p:cViewPr varScale="1">
        <p:scale>
          <a:sx n="59" d="100"/>
          <a:sy n="59" d="100"/>
        </p:scale>
        <p:origin x="1570" y="62"/>
      </p:cViewPr>
      <p:guideLst>
        <p:guide orient="horz" pos="3360"/>
        <p:guide pos="3840"/>
      </p:guideLst>
    </p:cSldViewPr>
  </p:slideViewPr>
  <p:outlineViewPr>
    <p:cViewPr>
      <p:scale>
        <a:sx n="33" d="100"/>
        <a:sy n="33" d="100"/>
      </p:scale>
      <p:origin x="0" y="-2155"/>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Importance of Effective Project Planning for SAP Implementations:</a:t>
            </a: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Efficient Resource Allocation:</a:t>
            </a:r>
            <a:r>
              <a:rPr lang="en-US" b="0" i="0" dirty="0">
                <a:solidFill>
                  <a:srgbClr val="D1D5DB"/>
                </a:solidFill>
                <a:effectLst/>
                <a:latin typeface="Söhne"/>
              </a:rPr>
              <a:t> Proper planning ensures that the right resources are allocated to each task, maximizing productivity.</a:t>
            </a:r>
            <a:br>
              <a:rPr lang="en-US" b="0" i="0" dirty="0">
                <a:solidFill>
                  <a:srgbClr val="D1D5DB"/>
                </a:solidFill>
                <a:effectLst/>
                <a:latin typeface="Söhne"/>
              </a:rPr>
            </a:b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Timely Delivery:</a:t>
            </a:r>
            <a:r>
              <a:rPr lang="en-US" b="0" i="0" dirty="0">
                <a:solidFill>
                  <a:srgbClr val="D1D5DB"/>
                </a:solidFill>
                <a:effectLst/>
                <a:latin typeface="Söhne"/>
              </a:rPr>
              <a:t> Effective planning helps in setting realistic timelines and milestones, ensuring the project is completed on time.</a:t>
            </a:r>
            <a:br>
              <a:rPr lang="en-US" b="0" i="0" dirty="0">
                <a:solidFill>
                  <a:srgbClr val="D1D5DB"/>
                </a:solidFill>
                <a:effectLst/>
                <a:latin typeface="Söhne"/>
              </a:rPr>
            </a:b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Risk Mitigation:</a:t>
            </a:r>
            <a:r>
              <a:rPr lang="en-US" b="0" i="0" dirty="0">
                <a:solidFill>
                  <a:srgbClr val="D1D5DB"/>
                </a:solidFill>
                <a:effectLst/>
                <a:latin typeface="Söhne"/>
              </a:rPr>
              <a:t> Identifying potential risks and planning for contingencies reduces the chances of project delays or failures.</a:t>
            </a:r>
            <a:br>
              <a:rPr lang="en-US" b="0" i="0" dirty="0">
                <a:solidFill>
                  <a:srgbClr val="D1D5DB"/>
                </a:solidFill>
                <a:effectLst/>
                <a:latin typeface="Söhne"/>
              </a:rPr>
            </a:b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Cost Control:</a:t>
            </a:r>
            <a:r>
              <a:rPr lang="en-US" b="0" i="0" dirty="0">
                <a:solidFill>
                  <a:srgbClr val="D1D5DB"/>
                </a:solidFill>
                <a:effectLst/>
                <a:latin typeface="Söhne"/>
              </a:rPr>
              <a:t> Planning allows for better cost estimation and control, preventing budget overruns.</a:t>
            </a:r>
            <a:br>
              <a:rPr lang="en-US" b="0" i="0" dirty="0">
                <a:solidFill>
                  <a:srgbClr val="D1D5DB"/>
                </a:solidFill>
                <a:effectLst/>
                <a:latin typeface="Söhne"/>
              </a:rPr>
            </a:b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Stakeholder Alignment:</a:t>
            </a:r>
            <a:r>
              <a:rPr lang="en-US" b="0" i="0" dirty="0">
                <a:solidFill>
                  <a:srgbClr val="D1D5DB"/>
                </a:solidFill>
                <a:effectLst/>
                <a:latin typeface="Söhne"/>
              </a:rPr>
              <a:t> Clear project plans foster alignment and communication among team members and stakeholders.</a:t>
            </a:r>
            <a:br>
              <a:rPr lang="en-US" b="0" i="0" dirty="0">
                <a:solidFill>
                  <a:srgbClr val="D1D5DB"/>
                </a:solidFill>
                <a:effectLst/>
                <a:latin typeface="Söhne"/>
              </a:rPr>
            </a:b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Quality Assurance:</a:t>
            </a:r>
            <a:r>
              <a:rPr lang="en-US" b="0" i="0" dirty="0">
                <a:solidFill>
                  <a:srgbClr val="D1D5DB"/>
                </a:solidFill>
                <a:effectLst/>
                <a:latin typeface="Söhne"/>
              </a:rPr>
              <a:t> Planning helps in defining quality standards and ensures adherence to them throughout the project.</a:t>
            </a:r>
            <a:br>
              <a:rPr lang="en-US" b="0" i="0" dirty="0">
                <a:solidFill>
                  <a:srgbClr val="D1D5DB"/>
                </a:solidFill>
                <a:effectLst/>
                <a:latin typeface="Söhne"/>
              </a:rPr>
            </a:b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Adaptability:</a:t>
            </a:r>
            <a:r>
              <a:rPr lang="en-US" b="0" i="0" dirty="0">
                <a:solidFill>
                  <a:srgbClr val="D1D5DB"/>
                </a:solidFill>
                <a:effectLst/>
                <a:latin typeface="Söhne"/>
              </a:rPr>
              <a:t> A well-planned project can adapt to changing requirements and priorities more effectively.</a:t>
            </a:r>
          </a:p>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258887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D1D5DB"/>
                </a:solidFill>
                <a:effectLst/>
                <a:latin typeface="Söhne"/>
              </a:rPr>
            </a:br>
            <a:r>
              <a:rPr lang="en-US" b="0" i="0" dirty="0">
                <a:solidFill>
                  <a:srgbClr val="D1D5DB"/>
                </a:solidFill>
                <a:effectLst/>
                <a:latin typeface="Söhne"/>
              </a:rPr>
              <a:t>Slide 13: SAP PS Project Closure and Lessons Learned</a:t>
            </a:r>
          </a:p>
          <a:p>
            <a:pPr algn="l">
              <a:buFont typeface="Arial" panose="020B0604020202020204" pitchFamily="34" charset="0"/>
              <a:buChar char="•"/>
            </a:pPr>
            <a:r>
              <a:rPr lang="en-US" b="1" i="0" dirty="0">
                <a:solidFill>
                  <a:srgbClr val="D1D5DB"/>
                </a:solidFill>
                <a:effectLst/>
                <a:latin typeface="Söhne"/>
              </a:rPr>
              <a:t>Closing Projects in SAP PS: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In SAP PS, formal project closure involves completing all project tasks and deliverables.</a:t>
            </a:r>
          </a:p>
          <a:p>
            <a:pPr marL="742950" lvl="1" indent="-285750" algn="l">
              <a:buFont typeface="Arial" panose="020B0604020202020204" pitchFamily="34" charset="0"/>
              <a:buChar char="•"/>
            </a:pPr>
            <a:r>
              <a:rPr lang="en-US" b="0" i="0" dirty="0">
                <a:solidFill>
                  <a:srgbClr val="D1D5DB"/>
                </a:solidFill>
                <a:effectLst/>
                <a:latin typeface="Söhne"/>
              </a:rPr>
              <a:t>Project managers review the project's scope, ensuring all objectives are met, and obtain necessary approvals.</a:t>
            </a:r>
          </a:p>
          <a:p>
            <a:pPr marL="742950" lvl="1" indent="-285750" algn="l">
              <a:buFont typeface="Arial" panose="020B0604020202020204" pitchFamily="34" charset="0"/>
              <a:buChar char="•"/>
            </a:pPr>
            <a:r>
              <a:rPr lang="en-US" b="0" i="0" dirty="0">
                <a:solidFill>
                  <a:srgbClr val="D1D5DB"/>
                </a:solidFill>
                <a:effectLst/>
                <a:latin typeface="Söhne"/>
              </a:rPr>
              <a:t>Final project documentation is generated, including project reports, financial summaries, and sign-off documents.</a:t>
            </a:r>
          </a:p>
          <a:p>
            <a:pPr marL="742950" lvl="1" indent="-285750" algn="l">
              <a:buFont typeface="Arial" panose="020B0604020202020204" pitchFamily="34" charset="0"/>
              <a:buChar char="•"/>
            </a:pPr>
            <a:r>
              <a:rPr lang="en-US" b="0" i="0" dirty="0">
                <a:solidFill>
                  <a:srgbClr val="D1D5DB"/>
                </a:solidFill>
                <a:effectLst/>
                <a:latin typeface="Söhne"/>
              </a:rPr>
              <a:t>Project closure in SAP PS involves archiving project data for future reference and auditing purposes.</a:t>
            </a:r>
          </a:p>
          <a:p>
            <a:pPr algn="l">
              <a:buFont typeface="Arial" panose="020B0604020202020204" pitchFamily="34" charset="0"/>
              <a:buChar char="•"/>
            </a:pPr>
            <a:r>
              <a:rPr lang="en-US" b="1" i="0" dirty="0">
                <a:solidFill>
                  <a:srgbClr val="D1D5DB"/>
                </a:solidFill>
                <a:effectLst/>
                <a:latin typeface="Söhne"/>
              </a:rPr>
              <a:t>Capturing Lessons Learned for Future Projects: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SAP PS enables the documentation of lessons learned from each project.</a:t>
            </a:r>
          </a:p>
          <a:p>
            <a:pPr marL="742950" lvl="1" indent="-285750" algn="l">
              <a:buFont typeface="Arial" panose="020B0604020202020204" pitchFamily="34" charset="0"/>
              <a:buChar char="•"/>
            </a:pPr>
            <a:r>
              <a:rPr lang="en-US" b="0" i="0" dirty="0">
                <a:solidFill>
                  <a:srgbClr val="D1D5DB"/>
                </a:solidFill>
                <a:effectLst/>
                <a:latin typeface="Söhne"/>
              </a:rPr>
              <a:t>Project teams and stakeholders share their insights and experiences for continuous improvement.</a:t>
            </a:r>
          </a:p>
          <a:p>
            <a:pPr marL="742950" lvl="1" indent="-285750" algn="l">
              <a:buFont typeface="Arial" panose="020B0604020202020204" pitchFamily="34" charset="0"/>
              <a:buChar char="•"/>
            </a:pPr>
            <a:r>
              <a:rPr lang="en-US" b="0" i="0" dirty="0">
                <a:solidFill>
                  <a:srgbClr val="D1D5DB"/>
                </a:solidFill>
                <a:effectLst/>
                <a:latin typeface="Söhne"/>
              </a:rPr>
              <a:t>Lessons learned are recorded in SAP PS, providing a valuable knowledge base for future projects.</a:t>
            </a:r>
          </a:p>
          <a:p>
            <a:pPr marL="742950" lvl="1" indent="-285750" algn="l">
              <a:buFont typeface="Arial" panose="020B0604020202020204" pitchFamily="34" charset="0"/>
              <a:buChar char="•"/>
            </a:pPr>
            <a:r>
              <a:rPr lang="en-US" b="0" i="0" dirty="0">
                <a:solidFill>
                  <a:srgbClr val="D1D5DB"/>
                </a:solidFill>
                <a:effectLst/>
                <a:latin typeface="Söhne"/>
              </a:rPr>
              <a:t>Analyzing past projects' successes and challenges helps optimize processes and avoid repeated mistakes.</a:t>
            </a:r>
          </a:p>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265613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420173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D1D5DB"/>
                </a:solidFill>
                <a:effectLst/>
                <a:latin typeface="Söhne"/>
              </a:rPr>
              <a:t>Improved Project Efficiency:</a:t>
            </a:r>
            <a:endParaRPr lang="en-US" b="0" i="0" dirty="0">
              <a:solidFill>
                <a:srgbClr val="D1D5DB"/>
              </a:solidFill>
              <a:effectLst/>
              <a:latin typeface="Söhne"/>
            </a:endParaRPr>
          </a:p>
          <a:p>
            <a:pPr marL="457200" lvl="1" indent="0" algn="l">
              <a:buFont typeface="Arial" panose="020B0604020202020204" pitchFamily="34" charset="0"/>
              <a:buNone/>
            </a:pPr>
            <a:r>
              <a:rPr lang="en-US" b="0" i="0" dirty="0">
                <a:solidFill>
                  <a:srgbClr val="D1D5DB"/>
                </a:solidFill>
                <a:effectLst/>
                <a:latin typeface="Söhne"/>
              </a:rPr>
              <a:t> 	Minimized delays and bottlenecks through effective task scheduling and coordination.</a:t>
            </a:r>
          </a:p>
          <a:p>
            <a:pPr marL="742950" lvl="1" indent="-285750" algn="l">
              <a:buFont typeface="Arial" panose="020B0604020202020204" pitchFamily="34" charset="0"/>
              <a:buChar char="•"/>
            </a:pPr>
            <a:r>
              <a:rPr lang="en-US" b="0" i="0" dirty="0">
                <a:solidFill>
                  <a:srgbClr val="D1D5DB"/>
                </a:solidFill>
                <a:effectLst/>
                <a:latin typeface="Söhne"/>
              </a:rPr>
              <a:t>Avoids redundant efforts and ensures productive use of resources.</a:t>
            </a:r>
          </a:p>
          <a:p>
            <a:pPr algn="l">
              <a:buFont typeface="Arial" panose="020B0604020202020204" pitchFamily="34" charset="0"/>
              <a:buChar char="•"/>
            </a:pPr>
            <a:r>
              <a:rPr lang="en-US" b="1" i="0" dirty="0">
                <a:solidFill>
                  <a:srgbClr val="D1D5DB"/>
                </a:solidFill>
                <a:effectLst/>
                <a:latin typeface="Söhne"/>
              </a:rPr>
              <a:t>Resource Optimization:</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Proper allocation of resources based on project needs and priorities.</a:t>
            </a:r>
          </a:p>
          <a:p>
            <a:pPr marL="742950" lvl="1" indent="-285750" algn="l">
              <a:buFont typeface="Arial" panose="020B0604020202020204" pitchFamily="34" charset="0"/>
              <a:buChar char="•"/>
            </a:pPr>
            <a:r>
              <a:rPr lang="en-US" b="0" i="0" dirty="0">
                <a:solidFill>
                  <a:srgbClr val="D1D5DB"/>
                </a:solidFill>
                <a:effectLst/>
                <a:latin typeface="Söhne"/>
              </a:rPr>
              <a:t>Avoids resource conflicts and overutilization, reducing burnout and enhancing productivity.</a:t>
            </a:r>
          </a:p>
          <a:p>
            <a:pPr algn="l">
              <a:buFont typeface="Arial" panose="020B0604020202020204" pitchFamily="34" charset="0"/>
              <a:buNone/>
            </a:pPr>
            <a:r>
              <a:rPr lang="en-US" b="1" i="0" dirty="0">
                <a:solidFill>
                  <a:srgbClr val="D1D5DB"/>
                </a:solidFill>
                <a:effectLst/>
                <a:latin typeface="Söhne"/>
              </a:rPr>
              <a:t>Clear Milestones and Deliverables:</a:t>
            </a:r>
            <a:endParaRPr lang="en-US" b="0" i="0" dirty="0">
              <a:solidFill>
                <a:srgbClr val="D1D5DB"/>
              </a:solidFill>
              <a:effectLst/>
              <a:latin typeface="Söhne"/>
            </a:endParaRPr>
          </a:p>
          <a:p>
            <a:pPr algn="l">
              <a:buFont typeface="Arial" panose="020B0604020202020204" pitchFamily="34" charset="0"/>
              <a:buNone/>
            </a:pPr>
            <a:r>
              <a:rPr lang="en-US" b="0" i="0" dirty="0">
                <a:solidFill>
                  <a:srgbClr val="D1D5DB"/>
                </a:solidFill>
                <a:effectLst/>
                <a:latin typeface="Söhne"/>
              </a:rPr>
              <a:t>	Well-established deliverables ensure project objectives are met as planned.</a:t>
            </a:r>
          </a:p>
          <a:p>
            <a:pPr marL="742950" lvl="1" indent="-285750" algn="l">
              <a:buFont typeface="Arial" panose="020B0604020202020204" pitchFamily="34" charset="0"/>
              <a:buChar char="•"/>
            </a:pPr>
            <a:r>
              <a:rPr lang="en-US" b="0" i="0" dirty="0">
                <a:solidFill>
                  <a:srgbClr val="D1D5DB"/>
                </a:solidFill>
                <a:effectLst/>
                <a:latin typeface="Söhne"/>
              </a:rPr>
              <a:t>Facilitates effective communication with stakeholders and clients.</a:t>
            </a:r>
          </a:p>
          <a:p>
            <a:pPr algn="l">
              <a:buFont typeface="Arial" panose="020B0604020202020204" pitchFamily="34" charset="0"/>
              <a:buChar char="•"/>
            </a:pPr>
            <a:r>
              <a:rPr lang="en-US" b="1" i="0" dirty="0">
                <a:solidFill>
                  <a:srgbClr val="D1D5DB"/>
                </a:solidFill>
                <a:effectLst/>
                <a:latin typeface="Söhne"/>
              </a:rPr>
              <a:t>Risk Identification and Mitigation:</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Early identification of potential risks and challenges.</a:t>
            </a:r>
          </a:p>
          <a:p>
            <a:pPr marL="742950" lvl="1" indent="-285750" algn="l">
              <a:buFont typeface="Arial" panose="020B0604020202020204" pitchFamily="34" charset="0"/>
              <a:buChar char="•"/>
            </a:pPr>
            <a:r>
              <a:rPr lang="en-US" b="0" i="0" dirty="0">
                <a:solidFill>
                  <a:srgbClr val="D1D5DB"/>
                </a:solidFill>
                <a:effectLst/>
                <a:latin typeface="Söhne"/>
              </a:rPr>
              <a:t>Minimizes the impact of unforeseen events and keeps the project on track</a:t>
            </a:r>
          </a:p>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7033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D1D5DB"/>
                </a:solidFill>
                <a:effectLst/>
                <a:latin typeface="Söhne"/>
              </a:rPr>
            </a:br>
            <a:r>
              <a:rPr lang="en-US" b="0" i="0" dirty="0">
                <a:solidFill>
                  <a:srgbClr val="D1D5DB"/>
                </a:solidFill>
                <a:effectLst/>
                <a:latin typeface="Söhne"/>
              </a:rPr>
              <a:t>Slide 5: SAP Project Planning Process</a:t>
            </a:r>
          </a:p>
          <a:p>
            <a:pPr algn="l">
              <a:buFont typeface="Arial" panose="020B0604020202020204" pitchFamily="34" charset="0"/>
              <a:buChar char="•"/>
            </a:pPr>
            <a:r>
              <a:rPr lang="en-US" b="1" i="0" dirty="0">
                <a:solidFill>
                  <a:srgbClr val="D1D5DB"/>
                </a:solidFill>
                <a:effectLst/>
                <a:latin typeface="Söhne"/>
              </a:rPr>
              <a:t>Project Initiation in SAP:</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1" i="0" dirty="0">
                <a:solidFill>
                  <a:srgbClr val="D1D5DB"/>
                </a:solidFill>
                <a:effectLst/>
                <a:latin typeface="Söhne"/>
              </a:rPr>
              <a:t>Define Project Objectives and Scope:</a:t>
            </a:r>
            <a:r>
              <a:rPr lang="en-US" b="0" i="0" dirty="0">
                <a:solidFill>
                  <a:srgbClr val="D1D5DB"/>
                </a:solidFill>
                <a:effectLst/>
                <a:latin typeface="Söhne"/>
              </a:rPr>
              <a:t> Clearly outline the goals and boundaries of the SAP project, ensuring alignment with the organization's strategic objectives.</a:t>
            </a:r>
          </a:p>
          <a:p>
            <a:pPr marL="742950" lvl="1" indent="-285750" algn="l">
              <a:buFont typeface="Arial" panose="020B0604020202020204" pitchFamily="34" charset="0"/>
              <a:buChar char="•"/>
            </a:pPr>
            <a:r>
              <a:rPr lang="en-US" b="1" i="0" dirty="0">
                <a:solidFill>
                  <a:srgbClr val="D1D5DB"/>
                </a:solidFill>
                <a:effectLst/>
                <a:latin typeface="Söhne"/>
              </a:rPr>
              <a:t>Identify Project Stakeholders and Team Members:</a:t>
            </a:r>
            <a:r>
              <a:rPr lang="en-US" b="0" i="0" dirty="0">
                <a:solidFill>
                  <a:srgbClr val="D1D5DB"/>
                </a:solidFill>
                <a:effectLst/>
                <a:latin typeface="Söhne"/>
              </a:rPr>
              <a:t> Identify key stakeholders and assemble a competent project team with the necessary skills and expertise.</a:t>
            </a:r>
          </a:p>
          <a:p>
            <a:pPr algn="l">
              <a:buFont typeface="Arial" panose="020B0604020202020204" pitchFamily="34" charset="0"/>
              <a:buChar char="•"/>
            </a:pPr>
            <a:r>
              <a:rPr lang="en-US" b="1" i="0" dirty="0">
                <a:solidFill>
                  <a:srgbClr val="D1D5DB"/>
                </a:solidFill>
                <a:effectLst/>
                <a:latin typeface="Söhne"/>
              </a:rPr>
              <a:t>Project Planning in SAP PS: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1" i="0" dirty="0">
                <a:solidFill>
                  <a:srgbClr val="D1D5DB"/>
                </a:solidFill>
                <a:effectLst/>
                <a:latin typeface="Söhne"/>
              </a:rPr>
              <a:t>Create Work Breakdown Structure (WBS):</a:t>
            </a:r>
            <a:r>
              <a:rPr lang="en-US" b="0" i="0" dirty="0">
                <a:solidFill>
                  <a:srgbClr val="D1D5DB"/>
                </a:solidFill>
                <a:effectLst/>
                <a:latin typeface="Söhne"/>
              </a:rPr>
              <a:t> Hierarchically divide the project into manageable tasks and sub-tasks, facilitating better organization and control.</a:t>
            </a:r>
          </a:p>
          <a:p>
            <a:pPr marL="742950" lvl="1" indent="-285750" algn="l">
              <a:buFont typeface="Arial" panose="020B0604020202020204" pitchFamily="34" charset="0"/>
              <a:buChar char="•"/>
            </a:pPr>
            <a:r>
              <a:rPr lang="en-US" b="1" i="0" dirty="0">
                <a:solidFill>
                  <a:srgbClr val="D1D5DB"/>
                </a:solidFill>
                <a:effectLst/>
                <a:latin typeface="Söhne"/>
              </a:rPr>
              <a:t>Develop Project Schedule (Gantt Chart) with SAP PS:</a:t>
            </a:r>
            <a:r>
              <a:rPr lang="en-US" b="0" i="0" dirty="0">
                <a:solidFill>
                  <a:srgbClr val="D1D5DB"/>
                </a:solidFill>
                <a:effectLst/>
                <a:latin typeface="Söhne"/>
              </a:rPr>
              <a:t> Create a visual representation of project timelines, milestones, and dependencies using SAP PS Gantt charts.</a:t>
            </a:r>
          </a:p>
          <a:p>
            <a:pPr marL="742950" lvl="1" indent="-285750" algn="l">
              <a:buFont typeface="Arial" panose="020B0604020202020204" pitchFamily="34" charset="0"/>
              <a:buChar char="•"/>
            </a:pPr>
            <a:r>
              <a:rPr lang="en-US" b="1" i="0" dirty="0">
                <a:solidFill>
                  <a:srgbClr val="D1D5DB"/>
                </a:solidFill>
                <a:effectLst/>
                <a:latin typeface="Söhne"/>
              </a:rPr>
              <a:t>Allocate Resources Using SAP PS:</a:t>
            </a:r>
            <a:r>
              <a:rPr lang="en-US" b="0" i="0" dirty="0">
                <a:solidFill>
                  <a:srgbClr val="D1D5DB"/>
                </a:solidFill>
                <a:effectLst/>
                <a:latin typeface="Söhne"/>
              </a:rPr>
              <a:t> Efficiently assign resources to each task, optimizing workforce allocation and avoiding bottlenecks.</a:t>
            </a:r>
          </a:p>
          <a:p>
            <a:pPr algn="l">
              <a:buFont typeface="Arial" panose="020B0604020202020204" pitchFamily="34" charset="0"/>
              <a:buChar char="•"/>
            </a:pPr>
            <a:r>
              <a:rPr lang="en-US" b="1" i="0" dirty="0">
                <a:solidFill>
                  <a:srgbClr val="D1D5DB"/>
                </a:solidFill>
                <a:effectLst/>
                <a:latin typeface="Söhne"/>
              </a:rPr>
              <a:t>Project Execution and Monitoring in SAP:</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1" i="0" dirty="0">
                <a:solidFill>
                  <a:srgbClr val="D1D5DB"/>
                </a:solidFill>
                <a:effectLst/>
                <a:latin typeface="Söhne"/>
              </a:rPr>
              <a:t>Communicate the Plan Using SAP PS:</a:t>
            </a:r>
            <a:r>
              <a:rPr lang="en-US" b="0" i="0" dirty="0">
                <a:solidFill>
                  <a:srgbClr val="D1D5DB"/>
                </a:solidFill>
                <a:effectLst/>
                <a:latin typeface="Söhne"/>
              </a:rPr>
              <a:t> Share the project plan with all stakeholders to ensure a shared understanding of expectations and responsibilities.</a:t>
            </a:r>
          </a:p>
          <a:p>
            <a:pPr marL="742950" lvl="1" indent="-285750" algn="l">
              <a:buFont typeface="Arial" panose="020B0604020202020204" pitchFamily="34" charset="0"/>
              <a:buChar char="•"/>
            </a:pPr>
            <a:r>
              <a:rPr lang="en-US" b="1" i="0" dirty="0">
                <a:solidFill>
                  <a:srgbClr val="D1D5DB"/>
                </a:solidFill>
                <a:effectLst/>
                <a:latin typeface="Söhne"/>
              </a:rPr>
              <a:t>Monitor Project Progress and Performance:</a:t>
            </a:r>
            <a:r>
              <a:rPr lang="en-US" b="0" i="0" dirty="0">
                <a:solidFill>
                  <a:srgbClr val="D1D5DB"/>
                </a:solidFill>
                <a:effectLst/>
                <a:latin typeface="Söhne"/>
              </a:rPr>
              <a:t> Continuously track the project's actual progress against the planned schedule, identifying any deviations and taking corrective actions as needed.</a:t>
            </a:r>
          </a:p>
          <a:p>
            <a:pPr algn="l">
              <a:buFont typeface="Arial" panose="020B0604020202020204" pitchFamily="34" charset="0"/>
              <a:buChar char="•"/>
            </a:pPr>
            <a:r>
              <a:rPr lang="en-US" b="1" i="0" dirty="0">
                <a:solidFill>
                  <a:srgbClr val="D1D5DB"/>
                </a:solidFill>
                <a:effectLst/>
                <a:latin typeface="Söhne"/>
              </a:rPr>
              <a:t>Project Control and Risk Management in SAP:</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1" i="0" dirty="0">
                <a:solidFill>
                  <a:srgbClr val="D1D5DB"/>
                </a:solidFill>
                <a:effectLst/>
                <a:latin typeface="Söhne"/>
              </a:rPr>
              <a:t>Track Project Status in SAP PS:</a:t>
            </a:r>
            <a:r>
              <a:rPr lang="en-US" b="0" i="0" dirty="0">
                <a:solidFill>
                  <a:srgbClr val="D1D5DB"/>
                </a:solidFill>
                <a:effectLst/>
                <a:latin typeface="Söhne"/>
              </a:rPr>
              <a:t> Utilize SAP PS to monitor real-time project status, task completion, and resource utilization.</a:t>
            </a:r>
          </a:p>
          <a:p>
            <a:pPr marL="742950" lvl="1" indent="-285750" algn="l">
              <a:buFont typeface="Arial" panose="020B0604020202020204" pitchFamily="34" charset="0"/>
              <a:buChar char="•"/>
            </a:pPr>
            <a:r>
              <a:rPr lang="en-US" b="1" i="0" dirty="0">
                <a:solidFill>
                  <a:srgbClr val="D1D5DB"/>
                </a:solidFill>
                <a:effectLst/>
                <a:latin typeface="Söhne"/>
              </a:rPr>
              <a:t>Identify and Mitigate Risks with SAP PS:</a:t>
            </a:r>
            <a:r>
              <a:rPr lang="en-US" b="0" i="0" dirty="0">
                <a:solidFill>
                  <a:srgbClr val="D1D5DB"/>
                </a:solidFill>
                <a:effectLst/>
                <a:latin typeface="Söhne"/>
              </a:rPr>
              <a:t> Proactively identify potential risks using SAP PS tools and implement risk mitigation strategies to prevent disruptions.</a:t>
            </a:r>
          </a:p>
          <a:p>
            <a:pPr algn="l">
              <a:buFont typeface="Arial" panose="020B0604020202020204" pitchFamily="34" charset="0"/>
              <a:buChar char="•"/>
            </a:pPr>
            <a:r>
              <a:rPr lang="en-US" b="1" i="0" dirty="0">
                <a:solidFill>
                  <a:srgbClr val="D1D5DB"/>
                </a:solidFill>
                <a:effectLst/>
                <a:latin typeface="Söhne"/>
              </a:rPr>
              <a:t>Project Closure in SAP:</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1" i="0" dirty="0">
                <a:solidFill>
                  <a:srgbClr val="D1D5DB"/>
                </a:solidFill>
                <a:effectLst/>
                <a:latin typeface="Söhne"/>
              </a:rPr>
              <a:t>Evaluate Project Success with SAP PS:</a:t>
            </a:r>
            <a:r>
              <a:rPr lang="en-US" b="0" i="0" dirty="0">
                <a:solidFill>
                  <a:srgbClr val="D1D5DB"/>
                </a:solidFill>
                <a:effectLst/>
                <a:latin typeface="Söhne"/>
              </a:rPr>
              <a:t> Assess whether the project objectives were met and evaluate the overall success using SAP PS data and metrics.</a:t>
            </a:r>
          </a:p>
          <a:p>
            <a:pPr marL="742950" lvl="1" indent="-285750" algn="l">
              <a:buFont typeface="Arial" panose="020B0604020202020204" pitchFamily="34" charset="0"/>
              <a:buChar char="•"/>
            </a:pPr>
            <a:r>
              <a:rPr lang="en-US" b="1" i="0" dirty="0">
                <a:solidFill>
                  <a:srgbClr val="D1D5DB"/>
                </a:solidFill>
                <a:effectLst/>
                <a:latin typeface="Söhne"/>
              </a:rPr>
              <a:t>Document Lessons Learned in SAP PS:</a:t>
            </a:r>
            <a:r>
              <a:rPr lang="en-US" b="0" i="0" dirty="0">
                <a:solidFill>
                  <a:srgbClr val="D1D5DB"/>
                </a:solidFill>
                <a:effectLst/>
                <a:latin typeface="Söhne"/>
              </a:rPr>
              <a:t> Capture valuable insights and best practices from the project, facilitating continuous improvement for future endeavors.</a:t>
            </a:r>
          </a:p>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201061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Explanation of WBS in SAP PS:</a:t>
            </a:r>
          </a:p>
          <a:p>
            <a:pPr algn="l"/>
            <a:r>
              <a:rPr lang="en-US" b="0" i="0" dirty="0">
                <a:solidFill>
                  <a:srgbClr val="D1D5DB"/>
                </a:solidFill>
                <a:effectLst/>
                <a:latin typeface="Söhne"/>
              </a:rPr>
              <a:t>The Work Breakdown Structure (WBS) in SAP PS is a fundamental project management tool used to divide complex projects into smaller, manageable components. It represents the hierarchical breakdown of the project's scope, deliverables, and tasks, providing a structured view of the project's work to be accomplished. Each level of the WBS further decomposes the project into more detailed and specific elements, allowing for better planning, coordination, and control of project activities.</a:t>
            </a:r>
          </a:p>
          <a:p>
            <a:pPr algn="l"/>
            <a:r>
              <a:rPr lang="en-US" b="0" i="0" dirty="0">
                <a:solidFill>
                  <a:srgbClr val="D1D5DB"/>
                </a:solidFill>
                <a:effectLst/>
                <a:latin typeface="Söhne"/>
              </a:rPr>
              <a:t>Key points about the WBS in SAP PS:</a:t>
            </a:r>
          </a:p>
          <a:p>
            <a:pPr algn="l">
              <a:buFont typeface="+mj-lt"/>
              <a:buAutoNum type="arabicPeriod"/>
            </a:pPr>
            <a:r>
              <a:rPr lang="en-US" b="1" i="0" dirty="0">
                <a:solidFill>
                  <a:srgbClr val="D1D5DB"/>
                </a:solidFill>
                <a:effectLst/>
                <a:latin typeface="Söhne"/>
              </a:rPr>
              <a:t>Hierarchical Structure:</a:t>
            </a:r>
            <a:r>
              <a:rPr lang="en-US" b="0" i="0" dirty="0">
                <a:solidFill>
                  <a:srgbClr val="D1D5DB"/>
                </a:solidFill>
                <a:effectLst/>
                <a:latin typeface="Söhne"/>
              </a:rPr>
              <a:t> The WBS follows a top-down approach, starting with the project's main deliverable, often referred to as the project phase or level 1. Each subsequent level breaks down the project into smaller work packages, tasks, and sub-tasks.</a:t>
            </a:r>
          </a:p>
          <a:p>
            <a:pPr algn="l">
              <a:buFont typeface="+mj-lt"/>
              <a:buAutoNum type="arabicPeriod"/>
            </a:pPr>
            <a:r>
              <a:rPr lang="en-US" b="1" i="0" dirty="0">
                <a:solidFill>
                  <a:srgbClr val="D1D5DB"/>
                </a:solidFill>
                <a:effectLst/>
                <a:latin typeface="Söhne"/>
              </a:rPr>
              <a:t>Unique Identification:</a:t>
            </a:r>
            <a:r>
              <a:rPr lang="en-US" b="0" i="0" dirty="0">
                <a:solidFill>
                  <a:srgbClr val="D1D5DB"/>
                </a:solidFill>
                <a:effectLst/>
                <a:latin typeface="Söhne"/>
              </a:rPr>
              <a:t> Each WBS element is assigned a unique code, making it easy to reference and track specific components within the project.</a:t>
            </a:r>
          </a:p>
          <a:p>
            <a:pPr algn="l">
              <a:buFont typeface="+mj-lt"/>
              <a:buAutoNum type="arabicPeriod"/>
            </a:pPr>
            <a:r>
              <a:rPr lang="en-US" b="1" i="0" dirty="0">
                <a:solidFill>
                  <a:srgbClr val="D1D5DB"/>
                </a:solidFill>
                <a:effectLst/>
                <a:latin typeface="Söhne"/>
              </a:rPr>
              <a:t>Scope Definition:</a:t>
            </a:r>
            <a:r>
              <a:rPr lang="en-US" b="0" i="0" dirty="0">
                <a:solidFill>
                  <a:srgbClr val="D1D5DB"/>
                </a:solidFill>
                <a:effectLst/>
                <a:latin typeface="Söhne"/>
              </a:rPr>
              <a:t> The WBS helps in defining the project's scope clearly, ensuring that all project components are accounted for and nothing is overlooked.</a:t>
            </a:r>
          </a:p>
          <a:p>
            <a:pPr algn="l">
              <a:buFont typeface="+mj-lt"/>
              <a:buAutoNum type="arabicPeriod"/>
            </a:pPr>
            <a:r>
              <a:rPr lang="en-US" b="1" i="0" dirty="0">
                <a:solidFill>
                  <a:srgbClr val="D1D5DB"/>
                </a:solidFill>
                <a:effectLst/>
                <a:latin typeface="Söhne"/>
              </a:rPr>
              <a:t>Task Assignment:</a:t>
            </a:r>
            <a:r>
              <a:rPr lang="en-US" b="0" i="0" dirty="0">
                <a:solidFill>
                  <a:srgbClr val="D1D5DB"/>
                </a:solidFill>
                <a:effectLst/>
                <a:latin typeface="Söhne"/>
              </a:rPr>
              <a:t> The WBS facilitates the assignment of tasks to team members, enabling efficient resource allocation and accountability.</a:t>
            </a:r>
          </a:p>
          <a:p>
            <a:pPr algn="l">
              <a:buFont typeface="+mj-lt"/>
              <a:buAutoNum type="arabicPeriod"/>
            </a:pPr>
            <a:r>
              <a:rPr lang="en-US" b="1" i="0" dirty="0">
                <a:solidFill>
                  <a:srgbClr val="D1D5DB"/>
                </a:solidFill>
                <a:effectLst/>
                <a:latin typeface="Söhne"/>
              </a:rPr>
              <a:t>Control and Monitoring:</a:t>
            </a:r>
            <a:r>
              <a:rPr lang="en-US" b="0" i="0" dirty="0">
                <a:solidFill>
                  <a:srgbClr val="D1D5DB"/>
                </a:solidFill>
                <a:effectLst/>
                <a:latin typeface="Söhne"/>
              </a:rPr>
              <a:t> The WBS provides a basis for project control and progress monitoring. It helps track the completion of tasks, identify bottlenecks, and manage project risks.</a:t>
            </a:r>
          </a:p>
          <a:p>
            <a:pPr algn="l">
              <a:buFont typeface="+mj-lt"/>
              <a:buAutoNum type="arabicPeriod"/>
            </a:pPr>
            <a:r>
              <a:rPr lang="en-US" b="1" i="0" dirty="0">
                <a:solidFill>
                  <a:srgbClr val="D1D5DB"/>
                </a:solidFill>
                <a:effectLst/>
                <a:latin typeface="Söhne"/>
              </a:rPr>
              <a:t>Cost and Time Estimation:</a:t>
            </a:r>
            <a:r>
              <a:rPr lang="en-US" b="0" i="0" dirty="0">
                <a:solidFill>
                  <a:srgbClr val="D1D5DB"/>
                </a:solidFill>
                <a:effectLst/>
                <a:latin typeface="Söhne"/>
              </a:rPr>
              <a:t> By breaking down the project into smaller elements, the WBS aids in estimating costs and timelines more accurately.</a:t>
            </a:r>
          </a:p>
          <a:p>
            <a:pPr algn="l">
              <a:buFont typeface="+mj-lt"/>
              <a:buAutoNum type="arabicPeriod"/>
            </a:pPr>
            <a:r>
              <a:rPr lang="en-US" b="1" i="0" dirty="0">
                <a:solidFill>
                  <a:srgbClr val="D1D5DB"/>
                </a:solidFill>
                <a:effectLst/>
                <a:latin typeface="Söhne"/>
              </a:rPr>
              <a:t>Communication Tool:</a:t>
            </a:r>
            <a:r>
              <a:rPr lang="en-US" b="0" i="0" dirty="0">
                <a:solidFill>
                  <a:srgbClr val="D1D5DB"/>
                </a:solidFill>
                <a:effectLst/>
                <a:latin typeface="Söhne"/>
              </a:rPr>
              <a:t> The WBS serves as a visual communication tool, enabling stakeholders to understand the project's structure and components easily.</a:t>
            </a:r>
          </a:p>
          <a:p>
            <a:pPr algn="l"/>
            <a:r>
              <a:rPr lang="en-US" b="0" i="0" dirty="0">
                <a:solidFill>
                  <a:srgbClr val="D1D5DB"/>
                </a:solidFill>
                <a:effectLst/>
                <a:latin typeface="Söhne"/>
              </a:rPr>
              <a:t>Overall, the WBS in SAP PS plays a crucial role in project planning, execution, and successful delivery by organizing complex projects into manageable pieces, enhancing team collaboration, and fostering effective project management.</a:t>
            </a:r>
          </a:p>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566525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Gantt chart in SAP PS offers numerous benefits for effective project management:</a:t>
            </a:r>
          </a:p>
          <a:p>
            <a:pPr algn="l">
              <a:buFont typeface="Arial" panose="020B0604020202020204" pitchFamily="34" charset="0"/>
              <a:buChar char="•"/>
            </a:pPr>
            <a:r>
              <a:rPr lang="en-US" b="1" i="0" dirty="0">
                <a:solidFill>
                  <a:srgbClr val="D1D5DB"/>
                </a:solidFill>
                <a:effectLst/>
                <a:latin typeface="Söhne"/>
              </a:rPr>
              <a:t>Visual Clarity:</a:t>
            </a:r>
            <a:r>
              <a:rPr lang="en-US" b="0" i="0" dirty="0">
                <a:solidFill>
                  <a:srgbClr val="D1D5DB"/>
                </a:solidFill>
                <a:effectLst/>
                <a:latin typeface="Söhne"/>
              </a:rPr>
              <a:t> Project managers and stakeholders can easily grasp project timelines, milestones, and critical paths.</a:t>
            </a:r>
          </a:p>
          <a:p>
            <a:pPr algn="l">
              <a:buFont typeface="Arial" panose="020B0604020202020204" pitchFamily="34" charset="0"/>
              <a:buChar char="•"/>
            </a:pPr>
            <a:r>
              <a:rPr lang="en-US" b="1" i="0" dirty="0">
                <a:solidFill>
                  <a:srgbClr val="D1D5DB"/>
                </a:solidFill>
                <a:effectLst/>
                <a:latin typeface="Söhne"/>
              </a:rPr>
              <a:t>Task Scheduling:</a:t>
            </a:r>
            <a:r>
              <a:rPr lang="en-US" b="0" i="0" dirty="0">
                <a:solidFill>
                  <a:srgbClr val="D1D5DB"/>
                </a:solidFill>
                <a:effectLst/>
                <a:latin typeface="Söhne"/>
              </a:rPr>
              <a:t> Optimized task sequencing helps minimize project duration and potential delays.</a:t>
            </a:r>
          </a:p>
          <a:p>
            <a:pPr algn="l">
              <a:buFont typeface="Arial" panose="020B0604020202020204" pitchFamily="34" charset="0"/>
              <a:buChar char="•"/>
            </a:pPr>
            <a:r>
              <a:rPr lang="en-US" b="1" i="0" dirty="0">
                <a:solidFill>
                  <a:srgbClr val="D1D5DB"/>
                </a:solidFill>
                <a:effectLst/>
                <a:latin typeface="Söhne"/>
              </a:rPr>
              <a:t>Resource Management:</a:t>
            </a:r>
            <a:r>
              <a:rPr lang="en-US" b="0" i="0" dirty="0">
                <a:solidFill>
                  <a:srgbClr val="D1D5DB"/>
                </a:solidFill>
                <a:effectLst/>
                <a:latin typeface="Söhne"/>
              </a:rPr>
              <a:t> Gantt charts aid in resource allocation and balancing workloads.</a:t>
            </a:r>
          </a:p>
          <a:p>
            <a:pPr algn="l">
              <a:buFont typeface="Arial" panose="020B0604020202020204" pitchFamily="34" charset="0"/>
              <a:buChar char="•"/>
            </a:pPr>
            <a:r>
              <a:rPr lang="en-US" b="1" i="0" dirty="0">
                <a:solidFill>
                  <a:srgbClr val="D1D5DB"/>
                </a:solidFill>
                <a:effectLst/>
                <a:latin typeface="Söhne"/>
              </a:rPr>
              <a:t>Progress Tracking:</a:t>
            </a:r>
            <a:r>
              <a:rPr lang="en-US" b="0" i="0" dirty="0">
                <a:solidFill>
                  <a:srgbClr val="D1D5DB"/>
                </a:solidFill>
                <a:effectLst/>
                <a:latin typeface="Söhne"/>
              </a:rPr>
              <a:t> Real-time updates enable tracking of task completion and project progress.</a:t>
            </a:r>
          </a:p>
          <a:p>
            <a:pPr algn="l">
              <a:buFont typeface="Arial" panose="020B0604020202020204" pitchFamily="34" charset="0"/>
              <a:buChar char="•"/>
            </a:pPr>
            <a:r>
              <a:rPr lang="en-US" b="1" i="0" dirty="0">
                <a:solidFill>
                  <a:srgbClr val="D1D5DB"/>
                </a:solidFill>
                <a:effectLst/>
                <a:latin typeface="Söhne"/>
              </a:rPr>
              <a:t>Risk Identification:</a:t>
            </a:r>
            <a:r>
              <a:rPr lang="en-US" b="0" i="0" dirty="0">
                <a:solidFill>
                  <a:srgbClr val="D1D5DB"/>
                </a:solidFill>
                <a:effectLst/>
                <a:latin typeface="Söhne"/>
              </a:rPr>
              <a:t> Potential bottlenecks and conflicts can be detected, allowing timely interventions.</a:t>
            </a:r>
          </a:p>
          <a:p>
            <a:pPr algn="l">
              <a:buFont typeface="Arial" panose="020B0604020202020204" pitchFamily="34" charset="0"/>
              <a:buChar char="•"/>
            </a:pPr>
            <a:r>
              <a:rPr lang="en-US" b="1" i="0" dirty="0">
                <a:solidFill>
                  <a:srgbClr val="D1D5DB"/>
                </a:solidFill>
                <a:effectLst/>
                <a:latin typeface="Söhne"/>
              </a:rPr>
              <a:t>Communication Tool:</a:t>
            </a:r>
            <a:r>
              <a:rPr lang="en-US" b="0" i="0" dirty="0">
                <a:solidFill>
                  <a:srgbClr val="D1D5DB"/>
                </a:solidFill>
                <a:effectLst/>
                <a:latin typeface="Söhne"/>
              </a:rPr>
              <a:t> Gantt charts facilitate communication and coordination among team members and stakeholders.</a:t>
            </a:r>
          </a:p>
          <a:p>
            <a:pPr algn="l">
              <a:buFont typeface="Arial" panose="020B0604020202020204" pitchFamily="34" charset="0"/>
              <a:buChar char="•"/>
            </a:pPr>
            <a:br>
              <a:rPr lang="en-IN" dirty="0"/>
            </a:br>
            <a:br>
              <a:rPr lang="en-IN" dirty="0"/>
            </a:br>
            <a:r>
              <a:rPr lang="en-IN" dirty="0"/>
              <a:t>HOW TO READ A GANTT CHART</a:t>
            </a:r>
            <a:br>
              <a:rPr lang="en-IN" dirty="0"/>
            </a:b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Tasks are displayed along the y-axis, and the x-axis represents the project's timeline, usually in weeks or months.</a:t>
            </a:r>
          </a:p>
          <a:p>
            <a:pPr marL="742950" lvl="1" indent="-285750" algn="l">
              <a:buFont typeface="Arial" panose="020B0604020202020204" pitchFamily="34" charset="0"/>
              <a:buChar char="•"/>
            </a:pPr>
            <a:r>
              <a:rPr lang="en-US" b="0" i="0" dirty="0">
                <a:solidFill>
                  <a:srgbClr val="D1D5DB"/>
                </a:solidFill>
                <a:effectLst/>
                <a:latin typeface="Söhne"/>
              </a:rPr>
              <a:t>Tasks are represented as horizontal bars on the chart, with the length of each bar corresponding to the task's duration.</a:t>
            </a:r>
          </a:p>
          <a:p>
            <a:pPr marL="742950" lvl="1" indent="-285750" algn="l">
              <a:buFont typeface="Arial" panose="020B0604020202020204" pitchFamily="34" charset="0"/>
              <a:buChar char="•"/>
            </a:pPr>
            <a:r>
              <a:rPr lang="en-US" b="0" i="0" dirty="0">
                <a:solidFill>
                  <a:srgbClr val="D1D5DB"/>
                </a:solidFill>
                <a:effectLst/>
                <a:latin typeface="Söhne"/>
              </a:rPr>
              <a:t>Dependencies between tasks are shown through connecting lines, ensuring a coherent view of the project's workflow.</a:t>
            </a:r>
          </a:p>
          <a:p>
            <a:br>
              <a:rPr lang="en-US" dirty="0"/>
            </a:br>
            <a:br>
              <a:rPr lang="en-IN" dirty="0"/>
            </a:br>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37275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Slide 8: SAP PS Resource Allocation</a:t>
            </a:r>
          </a:p>
          <a:p>
            <a:pPr algn="l">
              <a:buFont typeface="Arial" panose="020B0604020202020204" pitchFamily="34" charset="0"/>
              <a:buChar char="•"/>
            </a:pPr>
            <a:r>
              <a:rPr lang="en-US" b="1" i="0" dirty="0">
                <a:solidFill>
                  <a:srgbClr val="D1D5DB"/>
                </a:solidFill>
                <a:effectLst/>
                <a:latin typeface="Söhne"/>
              </a:rPr>
              <a:t>Importance of Resource Planning in SAP PS: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Efficient resource allocation is crucial in SAP PS to ensure that tasks are appropriately staffed and completed within the planned schedule.</a:t>
            </a:r>
          </a:p>
          <a:p>
            <a:pPr marL="742950" lvl="1" indent="-285750" algn="l">
              <a:buFont typeface="Arial" panose="020B0604020202020204" pitchFamily="34" charset="0"/>
              <a:buChar char="•"/>
            </a:pPr>
            <a:r>
              <a:rPr lang="en-US" b="0" i="0" dirty="0">
                <a:solidFill>
                  <a:srgbClr val="D1D5DB"/>
                </a:solidFill>
                <a:effectLst/>
                <a:latin typeface="Söhne"/>
              </a:rPr>
              <a:t>Proper resource planning minimizes the risk of project delays and enhances overall project productivity and success.</a:t>
            </a:r>
          </a:p>
          <a:p>
            <a:pPr marL="742950" lvl="1" indent="-285750" algn="l">
              <a:buFont typeface="Arial" panose="020B0604020202020204" pitchFamily="34" charset="0"/>
              <a:buChar char="•"/>
            </a:pPr>
            <a:r>
              <a:rPr lang="en-US" b="0" i="0" dirty="0">
                <a:solidFill>
                  <a:srgbClr val="D1D5DB"/>
                </a:solidFill>
                <a:effectLst/>
                <a:latin typeface="Söhne"/>
              </a:rPr>
              <a:t>By aligning resources with project requirements, organizations can optimize their workforce utilization and achieve cost-effectiveness.</a:t>
            </a:r>
          </a:p>
          <a:p>
            <a:pPr algn="l">
              <a:buFont typeface="Arial" panose="020B0604020202020204" pitchFamily="34" charset="0"/>
              <a:buChar char="•"/>
            </a:pPr>
            <a:r>
              <a:rPr lang="en-US" b="1" i="0" dirty="0">
                <a:solidFill>
                  <a:srgbClr val="D1D5DB"/>
                </a:solidFill>
                <a:effectLst/>
                <a:latin typeface="Söhne"/>
              </a:rPr>
              <a:t>Utilizing SAP PS for Efficient Resource Allocation:</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SAP PS provides robust features to optimize resource allocation and prevent over/underutilization.</a:t>
            </a:r>
          </a:p>
          <a:p>
            <a:pPr marL="742950" lvl="1" indent="-285750" algn="l">
              <a:buFont typeface="Arial" panose="020B0604020202020204" pitchFamily="34" charset="0"/>
              <a:buChar char="•"/>
            </a:pPr>
            <a:r>
              <a:rPr lang="en-US" b="0" i="0" dirty="0">
                <a:solidFill>
                  <a:srgbClr val="D1D5DB"/>
                </a:solidFill>
                <a:effectLst/>
                <a:latin typeface="Söhne"/>
              </a:rPr>
              <a:t>Resource leveling: SAP PS can automatically adjust resource assignments to avoid peaks and troughs in workload, maintaining a steady workforce utilization.</a:t>
            </a:r>
          </a:p>
          <a:p>
            <a:pPr marL="742950" lvl="1" indent="-285750" algn="l">
              <a:buFont typeface="Arial" panose="020B0604020202020204" pitchFamily="34" charset="0"/>
              <a:buChar char="•"/>
            </a:pPr>
            <a:r>
              <a:rPr lang="en-US" b="0" i="0" dirty="0">
                <a:solidFill>
                  <a:srgbClr val="D1D5DB"/>
                </a:solidFill>
                <a:effectLst/>
                <a:latin typeface="Söhne"/>
              </a:rPr>
              <a:t>Resource histograms: Visual representations in SAP PS show resource availability and help identify potential bottlenecks.</a:t>
            </a:r>
          </a:p>
          <a:p>
            <a:pPr marL="742950" lvl="1" indent="-285750" algn="l">
              <a:buFont typeface="Arial" panose="020B0604020202020204" pitchFamily="34" charset="0"/>
              <a:buChar char="•"/>
            </a:pPr>
            <a:r>
              <a:rPr lang="en-US" b="0" i="0" dirty="0">
                <a:solidFill>
                  <a:srgbClr val="D1D5DB"/>
                </a:solidFill>
                <a:effectLst/>
                <a:latin typeface="Söhne"/>
              </a:rPr>
              <a:t>Capacity planning: SAP PS allows organizations to analyze resource capacity against project demand, ensuring that resources are neither overwhelmed nor underused.</a:t>
            </a:r>
          </a:p>
          <a:p>
            <a:pPr marL="742950" lvl="1" indent="-285750" algn="l">
              <a:buFont typeface="Arial" panose="020B0604020202020204" pitchFamily="34" charset="0"/>
              <a:buChar char="•"/>
            </a:pPr>
            <a:r>
              <a:rPr lang="en-US" b="0" i="0" dirty="0">
                <a:solidFill>
                  <a:srgbClr val="D1D5DB"/>
                </a:solidFill>
                <a:effectLst/>
                <a:latin typeface="Söhne"/>
              </a:rPr>
              <a:t>Resource substitution: In case of resource unavailability, SAP PS assists in finding suitable alternatives without affecting the project schedule.</a:t>
            </a:r>
          </a:p>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4039599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Key Benefits:</a:t>
            </a:r>
          </a:p>
          <a:p>
            <a:pPr algn="l">
              <a:buFont typeface="Arial" panose="020B0604020202020204" pitchFamily="34" charset="0"/>
              <a:buChar char="•"/>
            </a:pPr>
            <a:r>
              <a:rPr lang="en-US" b="0" i="0" dirty="0">
                <a:solidFill>
                  <a:srgbClr val="D1D5DB"/>
                </a:solidFill>
                <a:effectLst/>
                <a:latin typeface="Söhne"/>
              </a:rPr>
              <a:t>Enhanced project cost control.</a:t>
            </a:r>
          </a:p>
          <a:p>
            <a:pPr algn="l">
              <a:buFont typeface="Arial" panose="020B0604020202020204" pitchFamily="34" charset="0"/>
              <a:buChar char="•"/>
            </a:pPr>
            <a:r>
              <a:rPr lang="en-US" b="0" i="0" dirty="0">
                <a:solidFill>
                  <a:srgbClr val="D1D5DB"/>
                </a:solidFill>
                <a:effectLst/>
                <a:latin typeface="Söhne"/>
              </a:rPr>
              <a:t>Improved financial visibility.</a:t>
            </a:r>
          </a:p>
          <a:p>
            <a:pPr algn="l">
              <a:buFont typeface="Arial" panose="020B0604020202020204" pitchFamily="34" charset="0"/>
              <a:buChar char="•"/>
            </a:pPr>
            <a:r>
              <a:rPr lang="en-US" b="0" i="0" dirty="0">
                <a:solidFill>
                  <a:srgbClr val="D1D5DB"/>
                </a:solidFill>
                <a:effectLst/>
                <a:latin typeface="Söhne"/>
              </a:rPr>
              <a:t>Efficient resource allocation.</a:t>
            </a:r>
          </a:p>
          <a:p>
            <a:pPr algn="l">
              <a:buFont typeface="Arial" panose="020B0604020202020204" pitchFamily="34" charset="0"/>
              <a:buChar char="•"/>
            </a:pPr>
            <a:r>
              <a:rPr lang="en-US" b="0" i="0" dirty="0">
                <a:solidFill>
                  <a:srgbClr val="D1D5DB"/>
                </a:solidFill>
                <a:effectLst/>
                <a:latin typeface="Söhne"/>
              </a:rPr>
              <a:t>Streamlined financial reporting.</a:t>
            </a:r>
          </a:p>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7320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SAP PS enhances risk management practices by proactively identifying and addressing potential threats. Through integrated risk analysis and mitigation capabilities, organizations can mitigate risks efficiently and safeguard project success.</a:t>
            </a:r>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29135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3461765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Project planning in Sap PS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 A comprehensive overview</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678C-BFDB-F136-DFE3-1C2F0C1A383E}"/>
              </a:ext>
            </a:extLst>
          </p:cNvPr>
          <p:cNvSpPr>
            <a:spLocks noGrp="1"/>
          </p:cNvSpPr>
          <p:nvPr>
            <p:ph type="title"/>
          </p:nvPr>
        </p:nvSpPr>
        <p:spPr/>
        <p:txBody>
          <a:bodyPr/>
          <a:lstStyle/>
          <a:p>
            <a:r>
              <a:rPr lang="en-IN" dirty="0"/>
              <a:t>Cost estimation and budget allocation</a:t>
            </a:r>
          </a:p>
        </p:txBody>
      </p:sp>
      <p:sp>
        <p:nvSpPr>
          <p:cNvPr id="3" name="Text Placeholder 2">
            <a:extLst>
              <a:ext uri="{FF2B5EF4-FFF2-40B4-BE49-F238E27FC236}">
                <a16:creationId xmlns:a16="http://schemas.microsoft.com/office/drawing/2014/main" id="{1BA22B7D-2244-8DB3-ED93-640EEFCB6D63}"/>
              </a:ext>
            </a:extLst>
          </p:cNvPr>
          <p:cNvSpPr>
            <a:spLocks noGrp="1"/>
          </p:cNvSpPr>
          <p:nvPr>
            <p:ph type="body" idx="1"/>
          </p:nvPr>
        </p:nvSpPr>
        <p:spPr/>
        <p:txBody>
          <a:bodyPr anchor="t"/>
          <a:lstStyle/>
          <a:p>
            <a:r>
              <a:rPr lang="en-US" dirty="0"/>
              <a:t>Cost Estimation in SAP PS</a:t>
            </a:r>
            <a:endParaRPr lang="en-IN" dirty="0"/>
          </a:p>
        </p:txBody>
      </p:sp>
      <p:sp>
        <p:nvSpPr>
          <p:cNvPr id="4" name="Content Placeholder 3">
            <a:extLst>
              <a:ext uri="{FF2B5EF4-FFF2-40B4-BE49-F238E27FC236}">
                <a16:creationId xmlns:a16="http://schemas.microsoft.com/office/drawing/2014/main" id="{F20E59E8-F8B7-50D6-CC62-43834C1CEED6}"/>
              </a:ext>
            </a:extLst>
          </p:cNvPr>
          <p:cNvSpPr>
            <a:spLocks noGrp="1"/>
          </p:cNvSpPr>
          <p:nvPr>
            <p:ph sz="half" idx="2"/>
          </p:nvPr>
        </p:nvSpPr>
        <p:spPr/>
        <p:txBody>
          <a:bodyPr>
            <a:normAutofit lnSpcReduction="10000"/>
          </a:bodyPr>
          <a:lstStyle/>
          <a:p>
            <a:pPr marL="285750" indent="-285750">
              <a:buFont typeface="Arial" panose="020B0604020202020204" pitchFamily="34" charset="0"/>
              <a:buChar char="•"/>
            </a:pPr>
            <a:r>
              <a:rPr lang="en-US" dirty="0"/>
              <a:t>Accurate forecasting of </a:t>
            </a:r>
            <a:r>
              <a:rPr lang="en-US" b="1" dirty="0"/>
              <a:t>project costs</a:t>
            </a:r>
            <a:r>
              <a:rPr lang="en-US" dirty="0"/>
              <a:t>.</a:t>
            </a:r>
          </a:p>
          <a:p>
            <a:pPr marL="285750" indent="-285750">
              <a:buFont typeface="Arial" panose="020B0604020202020204" pitchFamily="34" charset="0"/>
              <a:buChar char="•"/>
            </a:pPr>
            <a:r>
              <a:rPr lang="en-US" dirty="0"/>
              <a:t>Utilizing historical data and project structures for </a:t>
            </a:r>
            <a:r>
              <a:rPr lang="en-US" b="1" dirty="0"/>
              <a:t>estimation</a:t>
            </a:r>
            <a:r>
              <a:rPr lang="en-US" dirty="0"/>
              <a:t>.</a:t>
            </a:r>
          </a:p>
          <a:p>
            <a:pPr marL="285750" indent="-285750">
              <a:buFont typeface="Arial" panose="020B0604020202020204" pitchFamily="34" charset="0"/>
              <a:buChar char="•"/>
            </a:pPr>
            <a:r>
              <a:rPr lang="en-US" dirty="0"/>
              <a:t>Creating </a:t>
            </a:r>
            <a:r>
              <a:rPr lang="en-US" b="1" dirty="0"/>
              <a:t>cost estimates </a:t>
            </a:r>
            <a:r>
              <a:rPr lang="en-US" dirty="0"/>
              <a:t>for activities, resources, and materials.</a:t>
            </a:r>
          </a:p>
          <a:p>
            <a:pPr marL="285750" indent="-285750">
              <a:buFont typeface="Arial" panose="020B0604020202020204" pitchFamily="34" charset="0"/>
              <a:buChar char="•"/>
            </a:pPr>
            <a:endParaRPr lang="en-IN" dirty="0"/>
          </a:p>
        </p:txBody>
      </p:sp>
      <p:sp>
        <p:nvSpPr>
          <p:cNvPr id="5" name="Text Placeholder 4">
            <a:extLst>
              <a:ext uri="{FF2B5EF4-FFF2-40B4-BE49-F238E27FC236}">
                <a16:creationId xmlns:a16="http://schemas.microsoft.com/office/drawing/2014/main" id="{65226CC2-CC44-85D5-C01A-1EF990C436CF}"/>
              </a:ext>
            </a:extLst>
          </p:cNvPr>
          <p:cNvSpPr>
            <a:spLocks noGrp="1"/>
          </p:cNvSpPr>
          <p:nvPr>
            <p:ph type="body" sz="quarter" idx="3"/>
          </p:nvPr>
        </p:nvSpPr>
        <p:spPr>
          <a:xfrm>
            <a:off x="4647665" y="2776936"/>
            <a:ext cx="3109495" cy="823912"/>
          </a:xfrm>
        </p:spPr>
        <p:txBody>
          <a:bodyPr anchor="t"/>
          <a:lstStyle/>
          <a:p>
            <a:r>
              <a:rPr lang="en-US" dirty="0"/>
              <a:t>Budget Allocation in SAP PS</a:t>
            </a:r>
            <a:endParaRPr lang="en-IN" dirty="0"/>
          </a:p>
        </p:txBody>
      </p:sp>
      <p:sp>
        <p:nvSpPr>
          <p:cNvPr id="6" name="Content Placeholder 5">
            <a:extLst>
              <a:ext uri="{FF2B5EF4-FFF2-40B4-BE49-F238E27FC236}">
                <a16:creationId xmlns:a16="http://schemas.microsoft.com/office/drawing/2014/main" id="{23A49BBC-A0A2-E354-0D41-677E2C7F6793}"/>
              </a:ext>
            </a:extLst>
          </p:cNvPr>
          <p:cNvSpPr>
            <a:spLocks noGrp="1"/>
          </p:cNvSpPr>
          <p:nvPr>
            <p:ph sz="quarter" idx="4"/>
          </p:nvPr>
        </p:nvSpPr>
        <p:spPr/>
        <p:txBody>
          <a:bodyPr/>
          <a:lstStyle/>
          <a:p>
            <a:pPr marL="285750" indent="-285750">
              <a:buFont typeface="Arial" panose="020B0604020202020204" pitchFamily="34" charset="0"/>
              <a:buChar char="•"/>
            </a:pPr>
            <a:r>
              <a:rPr lang="en-US" b="1" dirty="0"/>
              <a:t>Allocating funds </a:t>
            </a:r>
            <a:r>
              <a:rPr lang="en-US" dirty="0"/>
              <a:t>for various project elements.</a:t>
            </a:r>
          </a:p>
          <a:p>
            <a:pPr marL="285750" indent="-285750">
              <a:buFont typeface="Arial" panose="020B0604020202020204" pitchFamily="34" charset="0"/>
              <a:buChar char="•"/>
            </a:pPr>
            <a:r>
              <a:rPr lang="en-US" dirty="0"/>
              <a:t>Monitoring and controlling </a:t>
            </a:r>
            <a:r>
              <a:rPr lang="en-US" b="1" dirty="0"/>
              <a:t>budget utilization</a:t>
            </a:r>
            <a:r>
              <a:rPr lang="en-US" dirty="0"/>
              <a:t>.</a:t>
            </a:r>
          </a:p>
          <a:p>
            <a:pPr marL="285750" indent="-285750">
              <a:buFont typeface="Arial" panose="020B0604020202020204" pitchFamily="34" charset="0"/>
              <a:buChar char="•"/>
            </a:pPr>
            <a:r>
              <a:rPr lang="en-US" dirty="0"/>
              <a:t>Ensuring </a:t>
            </a:r>
            <a:r>
              <a:rPr lang="en-US" b="1" dirty="0"/>
              <a:t>cost compliance</a:t>
            </a:r>
            <a:r>
              <a:rPr lang="en-US" dirty="0"/>
              <a:t> throughout the project lifecycle.</a:t>
            </a:r>
            <a:endParaRPr lang="en-IN" dirty="0"/>
          </a:p>
        </p:txBody>
      </p:sp>
      <p:sp>
        <p:nvSpPr>
          <p:cNvPr id="7" name="Text Placeholder 6">
            <a:extLst>
              <a:ext uri="{FF2B5EF4-FFF2-40B4-BE49-F238E27FC236}">
                <a16:creationId xmlns:a16="http://schemas.microsoft.com/office/drawing/2014/main" id="{9C0A322A-4AB8-3FFC-33CF-EF6A6786BEC2}"/>
              </a:ext>
            </a:extLst>
          </p:cNvPr>
          <p:cNvSpPr>
            <a:spLocks noGrp="1"/>
          </p:cNvSpPr>
          <p:nvPr>
            <p:ph type="body" idx="13"/>
          </p:nvPr>
        </p:nvSpPr>
        <p:spPr/>
        <p:txBody>
          <a:bodyPr anchor="t"/>
          <a:lstStyle/>
          <a:p>
            <a:r>
              <a:rPr lang="en-US" dirty="0"/>
              <a:t>Integration with SAP Financial Modules</a:t>
            </a:r>
            <a:endParaRPr lang="en-IN" dirty="0"/>
          </a:p>
        </p:txBody>
      </p:sp>
      <p:sp>
        <p:nvSpPr>
          <p:cNvPr id="8" name="Content Placeholder 7">
            <a:extLst>
              <a:ext uri="{FF2B5EF4-FFF2-40B4-BE49-F238E27FC236}">
                <a16:creationId xmlns:a16="http://schemas.microsoft.com/office/drawing/2014/main" id="{597CC9D0-1D15-EDAD-6F21-D7E96DF8034B}"/>
              </a:ext>
            </a:extLst>
          </p:cNvPr>
          <p:cNvSpPr>
            <a:spLocks noGrp="1"/>
          </p:cNvSpPr>
          <p:nvPr>
            <p:ph sz="half" idx="14"/>
          </p:nvPr>
        </p:nvSpPr>
        <p:spPr/>
        <p:txBody>
          <a:bodyPr>
            <a:normAutofit lnSpcReduction="10000"/>
          </a:bodyPr>
          <a:lstStyle/>
          <a:p>
            <a:pPr marL="285750" indent="-285750">
              <a:buFont typeface="Arial" panose="020B0604020202020204" pitchFamily="34" charset="0"/>
              <a:buChar char="•"/>
            </a:pPr>
            <a:r>
              <a:rPr lang="en-US" b="1" dirty="0"/>
              <a:t>Seamless integration </a:t>
            </a:r>
            <a:r>
              <a:rPr lang="en-US" dirty="0"/>
              <a:t>with SAP Finance and Controlling (FICO).</a:t>
            </a:r>
          </a:p>
          <a:p>
            <a:pPr marL="285750" indent="-285750">
              <a:buFont typeface="Arial" panose="020B0604020202020204" pitchFamily="34" charset="0"/>
              <a:buChar char="•"/>
            </a:pPr>
            <a:r>
              <a:rPr lang="en-US" dirty="0"/>
              <a:t>Real-time financial data exchange between PS and FICO modules.</a:t>
            </a:r>
          </a:p>
          <a:p>
            <a:pPr marL="285750" indent="-285750">
              <a:buFont typeface="Arial" panose="020B0604020202020204" pitchFamily="34" charset="0"/>
              <a:buChar char="•"/>
            </a:pPr>
            <a:r>
              <a:rPr lang="en-US" dirty="0"/>
              <a:t>Enabling better financial planning and reporting.</a:t>
            </a:r>
            <a:endParaRPr lang="en-IN" dirty="0"/>
          </a:p>
        </p:txBody>
      </p:sp>
      <p:sp>
        <p:nvSpPr>
          <p:cNvPr id="11" name="Slide Number Placeholder 10">
            <a:extLst>
              <a:ext uri="{FF2B5EF4-FFF2-40B4-BE49-F238E27FC236}">
                <a16:creationId xmlns:a16="http://schemas.microsoft.com/office/drawing/2014/main" id="{2CBA8599-CE6B-29EA-9FF8-F11537030190}"/>
              </a:ext>
            </a:extLst>
          </p:cNvPr>
          <p:cNvSpPr>
            <a:spLocks noGrp="1"/>
          </p:cNvSpPr>
          <p:nvPr>
            <p:ph type="sldNum" sz="quarter" idx="12"/>
          </p:nvPr>
        </p:nvSpPr>
        <p:spPr/>
        <p:txBody>
          <a:bodyPr/>
          <a:lstStyle/>
          <a:p>
            <a:fld id="{B5CEABB6-07DC-46E8-9B57-56EC44A396E5}" type="slidenum">
              <a:rPr lang="en-US" smtClean="0"/>
              <a:t>10</a:t>
            </a:fld>
            <a:endParaRPr lang="en-US" dirty="0"/>
          </a:p>
        </p:txBody>
      </p:sp>
    </p:spTree>
    <p:extLst>
      <p:ext uri="{BB962C8B-B14F-4D97-AF65-F5344CB8AC3E}">
        <p14:creationId xmlns:p14="http://schemas.microsoft.com/office/powerpoint/2010/main" val="3061583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45B8-E68B-5E39-A3DE-C23DA1309CE5}"/>
              </a:ext>
            </a:extLst>
          </p:cNvPr>
          <p:cNvSpPr>
            <a:spLocks noGrp="1"/>
          </p:cNvSpPr>
          <p:nvPr>
            <p:ph type="title"/>
          </p:nvPr>
        </p:nvSpPr>
        <p:spPr>
          <a:xfrm>
            <a:off x="2933700" y="720212"/>
            <a:ext cx="8421688" cy="1325563"/>
          </a:xfrm>
        </p:spPr>
        <p:txBody>
          <a:bodyPr>
            <a:normAutofit/>
          </a:bodyPr>
          <a:lstStyle/>
          <a:p>
            <a:pPr algn="ctr"/>
            <a:r>
              <a:rPr lang="en-IN" sz="3200" dirty="0"/>
              <a:t>RISK MANAGEMENT </a:t>
            </a:r>
          </a:p>
        </p:txBody>
      </p:sp>
      <p:sp>
        <p:nvSpPr>
          <p:cNvPr id="3" name="Text Placeholder 2">
            <a:extLst>
              <a:ext uri="{FF2B5EF4-FFF2-40B4-BE49-F238E27FC236}">
                <a16:creationId xmlns:a16="http://schemas.microsoft.com/office/drawing/2014/main" id="{F506B142-6F63-8DCD-E0D0-CC095DE33CB2}"/>
              </a:ext>
            </a:extLst>
          </p:cNvPr>
          <p:cNvSpPr>
            <a:spLocks noGrp="1"/>
          </p:cNvSpPr>
          <p:nvPr>
            <p:ph type="body" idx="1"/>
          </p:nvPr>
        </p:nvSpPr>
        <p:spPr>
          <a:xfrm>
            <a:off x="2933700" y="2450356"/>
            <a:ext cx="3924300" cy="823912"/>
          </a:xfrm>
        </p:spPr>
        <p:txBody>
          <a:bodyPr/>
          <a:lstStyle/>
          <a:p>
            <a:r>
              <a:rPr lang="en-IN" dirty="0"/>
              <a:t>Identifying and Managing Risks in SAP PS</a:t>
            </a:r>
          </a:p>
        </p:txBody>
      </p:sp>
      <p:sp>
        <p:nvSpPr>
          <p:cNvPr id="4" name="Content Placeholder 3">
            <a:extLst>
              <a:ext uri="{FF2B5EF4-FFF2-40B4-BE49-F238E27FC236}">
                <a16:creationId xmlns:a16="http://schemas.microsoft.com/office/drawing/2014/main" id="{B1E3EF9D-5DF8-8850-0DE8-41C302B27FAA}"/>
              </a:ext>
            </a:extLst>
          </p:cNvPr>
          <p:cNvSpPr>
            <a:spLocks noGrp="1"/>
          </p:cNvSpPr>
          <p:nvPr>
            <p:ph sz="half" idx="2"/>
          </p:nvPr>
        </p:nvSpPr>
        <p:spPr>
          <a:xfrm>
            <a:off x="2933700" y="3274268"/>
            <a:ext cx="3924300" cy="3082082"/>
          </a:xfrm>
        </p:spPr>
        <p:txBody>
          <a:bodyPr anchor="ctr">
            <a:normAutofit/>
          </a:bodyPr>
          <a:lstStyle/>
          <a:p>
            <a:pPr marL="285750" indent="-285750">
              <a:buFont typeface="Arial" panose="020B0604020202020204" pitchFamily="34" charset="0"/>
              <a:buChar char="•"/>
            </a:pPr>
            <a:r>
              <a:rPr lang="en-US" dirty="0"/>
              <a:t>SAP PS helps in identifying and assessing project risks through</a:t>
            </a:r>
            <a:r>
              <a:rPr lang="en-US" b="1" dirty="0"/>
              <a:t> comprehensive risk analysis tools</a:t>
            </a:r>
            <a:r>
              <a:rPr lang="en-US" dirty="0"/>
              <a:t>.</a:t>
            </a:r>
          </a:p>
          <a:p>
            <a:pPr marL="285750" indent="-285750">
              <a:buFont typeface="Arial" panose="020B0604020202020204" pitchFamily="34" charset="0"/>
              <a:buChar char="•"/>
            </a:pPr>
            <a:r>
              <a:rPr lang="en-US" dirty="0"/>
              <a:t>Risks are identified for each project task, and their potential impact on the project is evaluated.</a:t>
            </a:r>
          </a:p>
          <a:p>
            <a:pPr marL="285750" indent="-285750">
              <a:buFont typeface="Arial" panose="020B0604020202020204" pitchFamily="34" charset="0"/>
              <a:buChar char="•"/>
            </a:pPr>
            <a:r>
              <a:rPr lang="en-US" dirty="0"/>
              <a:t>Early risk detection in SAP PS allows for </a:t>
            </a:r>
            <a:r>
              <a:rPr lang="en-US" b="1" dirty="0"/>
              <a:t>proactive risk management </a:t>
            </a:r>
            <a:r>
              <a:rPr lang="en-US" dirty="0"/>
              <a:t>and</a:t>
            </a:r>
            <a:r>
              <a:rPr lang="en-US" b="1" dirty="0"/>
              <a:t> contingency planning</a:t>
            </a:r>
            <a:r>
              <a:rPr lang="en-US" dirty="0"/>
              <a:t>.</a:t>
            </a:r>
            <a:endParaRPr lang="en-IN" dirty="0"/>
          </a:p>
        </p:txBody>
      </p:sp>
      <p:sp>
        <p:nvSpPr>
          <p:cNvPr id="5" name="Text Placeholder 4">
            <a:extLst>
              <a:ext uri="{FF2B5EF4-FFF2-40B4-BE49-F238E27FC236}">
                <a16:creationId xmlns:a16="http://schemas.microsoft.com/office/drawing/2014/main" id="{018AC0C4-2B4C-2BC1-4123-F8315F2362DD}"/>
              </a:ext>
            </a:extLst>
          </p:cNvPr>
          <p:cNvSpPr>
            <a:spLocks noGrp="1"/>
          </p:cNvSpPr>
          <p:nvPr>
            <p:ph type="body" sz="quarter" idx="3"/>
          </p:nvPr>
        </p:nvSpPr>
        <p:spPr>
          <a:xfrm>
            <a:off x="7410173" y="2450356"/>
            <a:ext cx="3943627" cy="823912"/>
          </a:xfrm>
        </p:spPr>
        <p:txBody>
          <a:bodyPr/>
          <a:lstStyle/>
          <a:p>
            <a:r>
              <a:rPr lang="en-US" dirty="0"/>
              <a:t>Using SAP PS for Risk Mitigation Strategies</a:t>
            </a:r>
            <a:endParaRPr lang="en-IN" dirty="0"/>
          </a:p>
        </p:txBody>
      </p:sp>
      <p:sp>
        <p:nvSpPr>
          <p:cNvPr id="6" name="Content Placeholder 5">
            <a:extLst>
              <a:ext uri="{FF2B5EF4-FFF2-40B4-BE49-F238E27FC236}">
                <a16:creationId xmlns:a16="http://schemas.microsoft.com/office/drawing/2014/main" id="{68CEE1C4-75CB-A130-E336-F410FF0DE34E}"/>
              </a:ext>
            </a:extLst>
          </p:cNvPr>
          <p:cNvSpPr>
            <a:spLocks noGrp="1"/>
          </p:cNvSpPr>
          <p:nvPr>
            <p:ph sz="quarter" idx="4"/>
          </p:nvPr>
        </p:nvSpPr>
        <p:spPr>
          <a:xfrm>
            <a:off x="7410173" y="3274268"/>
            <a:ext cx="3943627" cy="3082082"/>
          </a:xfrm>
        </p:spPr>
        <p:txBody>
          <a:bodyPr anchor="ctr">
            <a:normAutofit/>
          </a:bodyPr>
          <a:lstStyle/>
          <a:p>
            <a:pPr marL="285750" indent="-285750">
              <a:buFont typeface="Arial" panose="020B0604020202020204" pitchFamily="34" charset="0"/>
              <a:buChar char="•"/>
            </a:pPr>
            <a:r>
              <a:rPr lang="en-US" dirty="0"/>
              <a:t>SAP PS supports the implementation of </a:t>
            </a:r>
            <a:r>
              <a:rPr lang="en-US" b="1" dirty="0"/>
              <a:t>risk mitigation plans </a:t>
            </a:r>
            <a:r>
              <a:rPr lang="en-US" dirty="0"/>
              <a:t>to address identified risks effectively.</a:t>
            </a:r>
          </a:p>
          <a:p>
            <a:pPr marL="285750" indent="-285750">
              <a:buFont typeface="Arial" panose="020B0604020202020204" pitchFamily="34" charset="0"/>
              <a:buChar char="•"/>
            </a:pPr>
            <a:r>
              <a:rPr lang="en-US" dirty="0"/>
              <a:t>Mitigation strategies are assigned to specific tasks, </a:t>
            </a:r>
            <a:r>
              <a:rPr lang="en-US" b="1" dirty="0"/>
              <a:t>ensuring risk handling </a:t>
            </a:r>
            <a:r>
              <a:rPr lang="en-US" dirty="0"/>
              <a:t>is integrated into project execution.</a:t>
            </a:r>
          </a:p>
          <a:p>
            <a:pPr marL="285750" indent="-285750">
              <a:buFont typeface="Arial" panose="020B0604020202020204" pitchFamily="34" charset="0"/>
              <a:buChar char="•"/>
            </a:pPr>
            <a:r>
              <a:rPr lang="en-US" dirty="0"/>
              <a:t>SAP PS enables ongoing monitoring of risk factors, providing timely updates on </a:t>
            </a:r>
            <a:r>
              <a:rPr lang="en-US" b="1" dirty="0"/>
              <a:t>risk status </a:t>
            </a:r>
            <a:r>
              <a:rPr lang="en-US" dirty="0"/>
              <a:t>and </a:t>
            </a:r>
            <a:r>
              <a:rPr lang="en-US" b="1" dirty="0"/>
              <a:t>effectiveness of mitigation efforts</a:t>
            </a:r>
            <a:r>
              <a:rPr lang="en-US" dirty="0"/>
              <a:t>.</a:t>
            </a:r>
            <a:endParaRPr lang="en-IN" dirty="0"/>
          </a:p>
        </p:txBody>
      </p:sp>
      <p:sp>
        <p:nvSpPr>
          <p:cNvPr id="9" name="Slide Number Placeholder 8">
            <a:extLst>
              <a:ext uri="{FF2B5EF4-FFF2-40B4-BE49-F238E27FC236}">
                <a16:creationId xmlns:a16="http://schemas.microsoft.com/office/drawing/2014/main" id="{47A4FE9D-8055-19B3-B82B-EA8D4DBAC09E}"/>
              </a:ext>
            </a:extLst>
          </p:cNvPr>
          <p:cNvSpPr>
            <a:spLocks noGrp="1"/>
          </p:cNvSpPr>
          <p:nvPr>
            <p:ph type="sldNum" sz="quarter" idx="1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140414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4E66-96D2-C817-ACC8-E82963BF036A}"/>
              </a:ext>
            </a:extLst>
          </p:cNvPr>
          <p:cNvSpPr>
            <a:spLocks noGrp="1"/>
          </p:cNvSpPr>
          <p:nvPr>
            <p:ph type="title"/>
          </p:nvPr>
        </p:nvSpPr>
        <p:spPr/>
        <p:txBody>
          <a:bodyPr>
            <a:normAutofit/>
          </a:bodyPr>
          <a:lstStyle/>
          <a:p>
            <a:r>
              <a:rPr lang="en-IN" sz="3200" dirty="0"/>
              <a:t>Project Communication</a:t>
            </a:r>
          </a:p>
        </p:txBody>
      </p:sp>
      <p:sp>
        <p:nvSpPr>
          <p:cNvPr id="3" name="Text Placeholder 2">
            <a:extLst>
              <a:ext uri="{FF2B5EF4-FFF2-40B4-BE49-F238E27FC236}">
                <a16:creationId xmlns:a16="http://schemas.microsoft.com/office/drawing/2014/main" id="{5A26605A-B8EE-E074-4D39-781433D7221F}"/>
              </a:ext>
            </a:extLst>
          </p:cNvPr>
          <p:cNvSpPr>
            <a:spLocks noGrp="1"/>
          </p:cNvSpPr>
          <p:nvPr>
            <p:ph type="body" idx="1"/>
          </p:nvPr>
        </p:nvSpPr>
        <p:spPr>
          <a:xfrm>
            <a:off x="2190750" y="2712976"/>
            <a:ext cx="4348843" cy="823912"/>
          </a:xfrm>
        </p:spPr>
        <p:txBody>
          <a:bodyPr>
            <a:noAutofit/>
          </a:bodyPr>
          <a:lstStyle/>
          <a:p>
            <a:r>
              <a:rPr lang="en-US" dirty="0"/>
              <a:t>Effective Communication with Stakeholders in SAP PS</a:t>
            </a:r>
            <a:endParaRPr lang="en-IN" dirty="0"/>
          </a:p>
        </p:txBody>
      </p:sp>
      <p:sp>
        <p:nvSpPr>
          <p:cNvPr id="4" name="Content Placeholder 3">
            <a:extLst>
              <a:ext uri="{FF2B5EF4-FFF2-40B4-BE49-F238E27FC236}">
                <a16:creationId xmlns:a16="http://schemas.microsoft.com/office/drawing/2014/main" id="{F5855FC1-956A-AC95-BC44-4C1C9874727F}"/>
              </a:ext>
            </a:extLst>
          </p:cNvPr>
          <p:cNvSpPr>
            <a:spLocks noGrp="1"/>
          </p:cNvSpPr>
          <p:nvPr>
            <p:ph sz="half" idx="2"/>
          </p:nvPr>
        </p:nvSpPr>
        <p:spPr>
          <a:xfrm>
            <a:off x="2209800" y="3770645"/>
            <a:ext cx="4022809" cy="1997867"/>
          </a:xfrm>
        </p:spPr>
        <p:txBody>
          <a:bodyPr/>
          <a:lstStyle/>
          <a:p>
            <a:pPr marL="285750" indent="-285750">
              <a:buFont typeface="Arial" panose="020B0604020202020204" pitchFamily="34" charset="0"/>
              <a:buChar char="•"/>
            </a:pPr>
            <a:r>
              <a:rPr lang="en-US" dirty="0"/>
              <a:t>Establishing clear communication channels.</a:t>
            </a:r>
          </a:p>
          <a:p>
            <a:pPr marL="285750" indent="-285750">
              <a:buFont typeface="Arial" panose="020B0604020202020204" pitchFamily="34" charset="0"/>
              <a:buChar char="•"/>
            </a:pPr>
            <a:r>
              <a:rPr lang="en-US" dirty="0"/>
              <a:t>Regular status updates and progress reports.</a:t>
            </a:r>
          </a:p>
          <a:p>
            <a:pPr marL="285750" indent="-285750">
              <a:buFont typeface="Arial" panose="020B0604020202020204" pitchFamily="34" charset="0"/>
              <a:buChar char="•"/>
            </a:pPr>
            <a:r>
              <a:rPr lang="en-US" dirty="0"/>
              <a:t>Engaging stakeholders throughout the project lifecycle.</a:t>
            </a:r>
            <a:endParaRPr lang="en-IN" dirty="0"/>
          </a:p>
        </p:txBody>
      </p:sp>
      <p:sp>
        <p:nvSpPr>
          <p:cNvPr id="5" name="Text Placeholder 4">
            <a:extLst>
              <a:ext uri="{FF2B5EF4-FFF2-40B4-BE49-F238E27FC236}">
                <a16:creationId xmlns:a16="http://schemas.microsoft.com/office/drawing/2014/main" id="{76435B4C-C3AD-2174-A1A9-E50A7BCD5DC3}"/>
              </a:ext>
            </a:extLst>
          </p:cNvPr>
          <p:cNvSpPr>
            <a:spLocks noGrp="1"/>
          </p:cNvSpPr>
          <p:nvPr>
            <p:ph type="body" sz="quarter" idx="3"/>
          </p:nvPr>
        </p:nvSpPr>
        <p:spPr>
          <a:xfrm>
            <a:off x="6587217" y="2707301"/>
            <a:ext cx="3548742" cy="823912"/>
          </a:xfrm>
        </p:spPr>
        <p:txBody>
          <a:bodyPr/>
          <a:lstStyle/>
          <a:p>
            <a:r>
              <a:rPr lang="en-US" dirty="0"/>
              <a:t>Leveraging SAP PS for Project Collaboration</a:t>
            </a:r>
            <a:endParaRPr lang="en-IN" dirty="0"/>
          </a:p>
        </p:txBody>
      </p:sp>
      <p:sp>
        <p:nvSpPr>
          <p:cNvPr id="6" name="Content Placeholder 5">
            <a:extLst>
              <a:ext uri="{FF2B5EF4-FFF2-40B4-BE49-F238E27FC236}">
                <a16:creationId xmlns:a16="http://schemas.microsoft.com/office/drawing/2014/main" id="{E51F45D3-75B6-103C-11A0-AF8A822C390C}"/>
              </a:ext>
            </a:extLst>
          </p:cNvPr>
          <p:cNvSpPr>
            <a:spLocks noGrp="1"/>
          </p:cNvSpPr>
          <p:nvPr>
            <p:ph sz="quarter" idx="4"/>
          </p:nvPr>
        </p:nvSpPr>
        <p:spPr>
          <a:xfrm>
            <a:off x="6705059" y="3770646"/>
            <a:ext cx="3884810" cy="1997867"/>
          </a:xfrm>
        </p:spPr>
        <p:txBody>
          <a:bodyPr>
            <a:normAutofit/>
          </a:bodyPr>
          <a:lstStyle/>
          <a:p>
            <a:pPr marL="285750" indent="-285750">
              <a:buFont typeface="Arial" panose="020B0604020202020204" pitchFamily="34" charset="0"/>
              <a:buChar char="•"/>
            </a:pPr>
            <a:r>
              <a:rPr lang="en-US" dirty="0"/>
              <a:t>Utilizing SAP PS for centralized document sharing.</a:t>
            </a:r>
          </a:p>
          <a:p>
            <a:pPr marL="285750" indent="-285750">
              <a:buFont typeface="Arial" panose="020B0604020202020204" pitchFamily="34" charset="0"/>
              <a:buChar char="•"/>
            </a:pPr>
            <a:r>
              <a:rPr lang="en-US" dirty="0"/>
              <a:t>Facilitating real-time collaboration among team members.</a:t>
            </a:r>
          </a:p>
          <a:p>
            <a:pPr marL="285750" indent="-285750">
              <a:buFont typeface="Arial" panose="020B0604020202020204" pitchFamily="34" charset="0"/>
              <a:buChar char="•"/>
            </a:pPr>
            <a:r>
              <a:rPr lang="en-US" dirty="0"/>
              <a:t>Integrating communication tools within SAP PS.</a:t>
            </a:r>
            <a:endParaRPr lang="en-IN" dirty="0"/>
          </a:p>
        </p:txBody>
      </p:sp>
      <p:sp>
        <p:nvSpPr>
          <p:cNvPr id="11" name="Slide Number Placeholder 10">
            <a:extLst>
              <a:ext uri="{FF2B5EF4-FFF2-40B4-BE49-F238E27FC236}">
                <a16:creationId xmlns:a16="http://schemas.microsoft.com/office/drawing/2014/main" id="{C161F4E2-9D7A-DD07-A0BB-8FF442886CDA}"/>
              </a:ext>
            </a:extLst>
          </p:cNvPr>
          <p:cNvSpPr>
            <a:spLocks noGrp="1"/>
          </p:cNvSpPr>
          <p:nvPr>
            <p:ph type="sldNum" sz="quarter" idx="12"/>
          </p:nvPr>
        </p:nvSpPr>
        <p:spPr/>
        <p:txBody>
          <a:bodyPr/>
          <a:lstStyle/>
          <a:p>
            <a:fld id="{B5CEABB6-07DC-46E8-9B57-56EC44A396E5}" type="slidenum">
              <a:rPr lang="en-US" smtClean="0"/>
              <a:t>12</a:t>
            </a:fld>
            <a:endParaRPr lang="en-US" dirty="0"/>
          </a:p>
        </p:txBody>
      </p:sp>
    </p:spTree>
    <p:extLst>
      <p:ext uri="{BB962C8B-B14F-4D97-AF65-F5344CB8AC3E}">
        <p14:creationId xmlns:p14="http://schemas.microsoft.com/office/powerpoint/2010/main" val="351266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50F8-4281-C05D-BCEB-D58656484D1A}"/>
              </a:ext>
            </a:extLst>
          </p:cNvPr>
          <p:cNvSpPr>
            <a:spLocks noGrp="1"/>
          </p:cNvSpPr>
          <p:nvPr>
            <p:ph type="title"/>
          </p:nvPr>
        </p:nvSpPr>
        <p:spPr/>
        <p:txBody>
          <a:bodyPr/>
          <a:lstStyle/>
          <a:p>
            <a:r>
              <a:rPr lang="en-IN" dirty="0"/>
              <a:t>Project Monitoring and control</a:t>
            </a:r>
          </a:p>
        </p:txBody>
      </p:sp>
      <p:sp>
        <p:nvSpPr>
          <p:cNvPr id="29" name="Slide Number Placeholder 28">
            <a:extLst>
              <a:ext uri="{FF2B5EF4-FFF2-40B4-BE49-F238E27FC236}">
                <a16:creationId xmlns:a16="http://schemas.microsoft.com/office/drawing/2014/main" id="{F12FE147-71F0-8D6A-D449-662CB4D9A88E}"/>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37" name="Text Placeholder 2">
            <a:extLst>
              <a:ext uri="{FF2B5EF4-FFF2-40B4-BE49-F238E27FC236}">
                <a16:creationId xmlns:a16="http://schemas.microsoft.com/office/drawing/2014/main" id="{FAC8BDF6-08C4-63C7-BC56-57DFBF2BBC8B}"/>
              </a:ext>
            </a:extLst>
          </p:cNvPr>
          <p:cNvSpPr>
            <a:spLocks noGrp="1"/>
          </p:cNvSpPr>
          <p:nvPr>
            <p:ph type="body" idx="1"/>
          </p:nvPr>
        </p:nvSpPr>
        <p:spPr>
          <a:xfrm>
            <a:off x="1747157" y="2776936"/>
            <a:ext cx="4348843" cy="823912"/>
          </a:xfrm>
        </p:spPr>
        <p:txBody>
          <a:bodyPr>
            <a:noAutofit/>
          </a:bodyPr>
          <a:lstStyle/>
          <a:p>
            <a:r>
              <a:rPr lang="en-US" sz="2000" i="0" dirty="0">
                <a:effectLst/>
              </a:rPr>
              <a:t>Real-time Project Monitoring and Control with SAP PS</a:t>
            </a:r>
            <a:endParaRPr lang="en-IN" sz="2000" dirty="0"/>
          </a:p>
        </p:txBody>
      </p:sp>
      <p:sp>
        <p:nvSpPr>
          <p:cNvPr id="38" name="Content Placeholder 3">
            <a:extLst>
              <a:ext uri="{FF2B5EF4-FFF2-40B4-BE49-F238E27FC236}">
                <a16:creationId xmlns:a16="http://schemas.microsoft.com/office/drawing/2014/main" id="{11399CA3-1D2B-CA90-B8E8-188409DB07C0}"/>
              </a:ext>
            </a:extLst>
          </p:cNvPr>
          <p:cNvSpPr txBox="1">
            <a:spLocks/>
          </p:cNvSpPr>
          <p:nvPr/>
        </p:nvSpPr>
        <p:spPr>
          <a:xfrm>
            <a:off x="1747157" y="3834605"/>
            <a:ext cx="4348842" cy="19978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400" b="0" i="0" dirty="0">
                <a:effectLst/>
              </a:rPr>
              <a:t>SAP PS offers </a:t>
            </a:r>
            <a:r>
              <a:rPr lang="en-US" sz="1400" b="1" i="0" dirty="0">
                <a:effectLst/>
              </a:rPr>
              <a:t>real-time project monitoring</a:t>
            </a:r>
            <a:r>
              <a:rPr lang="en-US" sz="1400" b="0" i="0" dirty="0">
                <a:effectLst/>
              </a:rPr>
              <a:t>, providing up-to-date information on task status, resource utilization, and milestones.</a:t>
            </a:r>
          </a:p>
          <a:p>
            <a:pPr algn="l">
              <a:buFont typeface="Arial" panose="020B0604020202020204" pitchFamily="34" charset="0"/>
              <a:buChar char="•"/>
            </a:pPr>
            <a:r>
              <a:rPr lang="en-US" sz="1400" b="0" i="0" dirty="0">
                <a:effectLst/>
              </a:rPr>
              <a:t>Project managers can access </a:t>
            </a:r>
            <a:r>
              <a:rPr lang="en-US" sz="1400" b="1" i="0" dirty="0">
                <a:effectLst/>
              </a:rPr>
              <a:t>real-time dashboards </a:t>
            </a:r>
            <a:r>
              <a:rPr lang="en-US" sz="1400" b="0" i="0" dirty="0">
                <a:effectLst/>
              </a:rPr>
              <a:t>and reports in SAP PS, </a:t>
            </a:r>
            <a:r>
              <a:rPr lang="en-US" sz="1400" b="1" i="0" dirty="0">
                <a:effectLst/>
              </a:rPr>
              <a:t>ensuring proactive decision-making based</a:t>
            </a:r>
            <a:r>
              <a:rPr lang="en-US" sz="1400" b="0" i="0" dirty="0">
                <a:effectLst/>
              </a:rPr>
              <a:t> on accurate data.</a:t>
            </a:r>
          </a:p>
          <a:p>
            <a:pPr algn="l">
              <a:buFont typeface="Arial" panose="020B0604020202020204" pitchFamily="34" charset="0"/>
              <a:buChar char="•"/>
            </a:pPr>
            <a:r>
              <a:rPr lang="en-US" sz="1400" b="0" i="0" dirty="0">
                <a:effectLst/>
              </a:rPr>
              <a:t>With instant access to project information, </a:t>
            </a:r>
            <a:r>
              <a:rPr lang="en-US" sz="1400" b="1" i="0" dirty="0">
                <a:effectLst/>
              </a:rPr>
              <a:t>potential delays and bottlenecks </a:t>
            </a:r>
            <a:r>
              <a:rPr lang="en-US" sz="1400" b="0" i="0" dirty="0">
                <a:effectLst/>
              </a:rPr>
              <a:t>can be identified early, allowing timely interventions</a:t>
            </a:r>
            <a:r>
              <a:rPr lang="en-US" sz="1400" dirty="0"/>
              <a:t>.</a:t>
            </a:r>
            <a:endParaRPr lang="en-US" sz="1400" b="0" i="0" dirty="0">
              <a:effectLst/>
            </a:endParaRPr>
          </a:p>
        </p:txBody>
      </p:sp>
      <p:sp>
        <p:nvSpPr>
          <p:cNvPr id="39" name="Text Placeholder 4">
            <a:extLst>
              <a:ext uri="{FF2B5EF4-FFF2-40B4-BE49-F238E27FC236}">
                <a16:creationId xmlns:a16="http://schemas.microsoft.com/office/drawing/2014/main" id="{9CD20758-0ADF-05DB-90E3-45CA5D513088}"/>
              </a:ext>
            </a:extLst>
          </p:cNvPr>
          <p:cNvSpPr txBox="1">
            <a:spLocks/>
          </p:cNvSpPr>
          <p:nvPr/>
        </p:nvSpPr>
        <p:spPr>
          <a:xfrm>
            <a:off x="6095999" y="2782836"/>
            <a:ext cx="3884810"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Taking Corrective Actions using SAP PS Data</a:t>
            </a:r>
            <a:endParaRPr lang="en-IN" sz="2000" dirty="0"/>
          </a:p>
        </p:txBody>
      </p:sp>
      <p:sp>
        <p:nvSpPr>
          <p:cNvPr id="40" name="Content Placeholder 5">
            <a:extLst>
              <a:ext uri="{FF2B5EF4-FFF2-40B4-BE49-F238E27FC236}">
                <a16:creationId xmlns:a16="http://schemas.microsoft.com/office/drawing/2014/main" id="{10F38D2C-383E-2BE1-D10C-E1E6B38402AF}"/>
              </a:ext>
            </a:extLst>
          </p:cNvPr>
          <p:cNvSpPr txBox="1">
            <a:spLocks/>
          </p:cNvSpPr>
          <p:nvPr/>
        </p:nvSpPr>
        <p:spPr>
          <a:xfrm>
            <a:off x="6242416" y="3834607"/>
            <a:ext cx="4064428" cy="21312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400" dirty="0"/>
              <a:t>SAP PS data serves as a foundation for </a:t>
            </a:r>
            <a:r>
              <a:rPr lang="en-US" sz="1400" b="1" dirty="0"/>
              <a:t>analyzing project performance </a:t>
            </a:r>
            <a:r>
              <a:rPr lang="en-US" sz="1400" dirty="0"/>
              <a:t>and </a:t>
            </a:r>
            <a:r>
              <a:rPr lang="en-US" sz="1400" b="1" dirty="0"/>
              <a:t>identifying deviations</a:t>
            </a:r>
            <a:r>
              <a:rPr lang="en-US" sz="1400" dirty="0"/>
              <a:t> from the planned schedule.</a:t>
            </a:r>
          </a:p>
          <a:p>
            <a:pPr marL="285750" indent="-285750"/>
            <a:r>
              <a:rPr lang="en-US" sz="1400" dirty="0"/>
              <a:t>Deviation alerts and reports enable project managers to take immediate corrective actions and mitigate risks.</a:t>
            </a:r>
          </a:p>
          <a:p>
            <a:pPr marL="285750" indent="-285750"/>
            <a:r>
              <a:rPr lang="en-US" sz="1400" dirty="0"/>
              <a:t>By leveraging SAP PS data, project managers can </a:t>
            </a:r>
            <a:r>
              <a:rPr lang="en-US" sz="1400" b="1" dirty="0"/>
              <a:t>optimize resource allocation</a:t>
            </a:r>
            <a:r>
              <a:rPr lang="en-US" sz="1400" dirty="0"/>
              <a:t>, adjust schedules, and ensure project success.</a:t>
            </a:r>
            <a:endParaRPr lang="en-IN" sz="1400" dirty="0"/>
          </a:p>
        </p:txBody>
      </p:sp>
    </p:spTree>
    <p:extLst>
      <p:ext uri="{BB962C8B-B14F-4D97-AF65-F5344CB8AC3E}">
        <p14:creationId xmlns:p14="http://schemas.microsoft.com/office/powerpoint/2010/main" val="796738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80C1-44ED-2A4C-2B69-EFAA00822D8D}"/>
              </a:ext>
            </a:extLst>
          </p:cNvPr>
          <p:cNvSpPr>
            <a:spLocks noGrp="1"/>
          </p:cNvSpPr>
          <p:nvPr>
            <p:ph type="title"/>
          </p:nvPr>
        </p:nvSpPr>
        <p:spPr/>
        <p:txBody>
          <a:bodyPr/>
          <a:lstStyle/>
          <a:p>
            <a:r>
              <a:rPr lang="en-IN" dirty="0"/>
              <a:t>Project Closure and lessons learned</a:t>
            </a:r>
          </a:p>
        </p:txBody>
      </p:sp>
      <p:sp>
        <p:nvSpPr>
          <p:cNvPr id="3" name="Text Placeholder 2">
            <a:extLst>
              <a:ext uri="{FF2B5EF4-FFF2-40B4-BE49-F238E27FC236}">
                <a16:creationId xmlns:a16="http://schemas.microsoft.com/office/drawing/2014/main" id="{250CD4A9-64CA-C543-FB23-4D1DFD92BDE6}"/>
              </a:ext>
            </a:extLst>
          </p:cNvPr>
          <p:cNvSpPr>
            <a:spLocks noGrp="1"/>
          </p:cNvSpPr>
          <p:nvPr>
            <p:ph type="body" idx="1"/>
          </p:nvPr>
        </p:nvSpPr>
        <p:spPr>
          <a:xfrm>
            <a:off x="2655905" y="2199482"/>
            <a:ext cx="3924300" cy="823912"/>
          </a:xfrm>
        </p:spPr>
        <p:txBody>
          <a:bodyPr anchor="t"/>
          <a:lstStyle/>
          <a:p>
            <a:r>
              <a:rPr lang="en-US" dirty="0"/>
              <a:t>Closing Projects in SAP PS</a:t>
            </a:r>
            <a:endParaRPr lang="en-IN" dirty="0"/>
          </a:p>
        </p:txBody>
      </p:sp>
      <p:sp>
        <p:nvSpPr>
          <p:cNvPr id="4" name="Content Placeholder 3">
            <a:extLst>
              <a:ext uri="{FF2B5EF4-FFF2-40B4-BE49-F238E27FC236}">
                <a16:creationId xmlns:a16="http://schemas.microsoft.com/office/drawing/2014/main" id="{5EC038A3-246C-7AA4-0A1F-93E1DBA90A41}"/>
              </a:ext>
            </a:extLst>
          </p:cNvPr>
          <p:cNvSpPr>
            <a:spLocks noGrp="1"/>
          </p:cNvSpPr>
          <p:nvPr>
            <p:ph sz="half" idx="2"/>
          </p:nvPr>
        </p:nvSpPr>
        <p:spPr>
          <a:xfrm>
            <a:off x="2141316" y="2692004"/>
            <a:ext cx="4716684" cy="3664345"/>
          </a:xfrm>
        </p:spPr>
        <p:txBody>
          <a:bodyPr anchor="t">
            <a:noAutofit/>
          </a:bodyPr>
          <a:lstStyle/>
          <a:p>
            <a:pPr marL="285750" indent="-285750">
              <a:buFont typeface="Arial" panose="020B0604020202020204" pitchFamily="34" charset="0"/>
              <a:buChar char="•"/>
            </a:pPr>
            <a:r>
              <a:rPr lang="en-US" b="1" dirty="0"/>
              <a:t>Finalizing Deliverables: </a:t>
            </a:r>
            <a:r>
              <a:rPr lang="en-US" dirty="0"/>
              <a:t>Ensure all project deliverables are completed and approved.</a:t>
            </a:r>
          </a:p>
          <a:p>
            <a:pPr marL="285750" indent="-285750">
              <a:buFont typeface="Arial" panose="020B0604020202020204" pitchFamily="34" charset="0"/>
              <a:buChar char="•"/>
            </a:pPr>
            <a:r>
              <a:rPr lang="en-US" b="1" dirty="0"/>
              <a:t>Financial Closure: </a:t>
            </a:r>
            <a:r>
              <a:rPr lang="en-US" dirty="0"/>
              <a:t>Settle all financial aspects, including budget reconciliation.</a:t>
            </a:r>
          </a:p>
          <a:p>
            <a:pPr marL="285750" indent="-285750">
              <a:buFont typeface="Arial" panose="020B0604020202020204" pitchFamily="34" charset="0"/>
              <a:buChar char="•"/>
            </a:pPr>
            <a:r>
              <a:rPr lang="en-US" b="1" dirty="0"/>
              <a:t>Resource Release: </a:t>
            </a:r>
            <a:r>
              <a:rPr lang="en-US" dirty="0"/>
              <a:t>Release project resources and reassign them to other tasks.</a:t>
            </a:r>
          </a:p>
          <a:p>
            <a:pPr marL="285750" indent="-285750">
              <a:buFont typeface="Arial" panose="020B0604020202020204" pitchFamily="34" charset="0"/>
              <a:buChar char="•"/>
            </a:pPr>
            <a:r>
              <a:rPr lang="en-US" b="1" dirty="0"/>
              <a:t>Documentation: </a:t>
            </a:r>
            <a:r>
              <a:rPr lang="en-US" dirty="0"/>
              <a:t>Organize and archive all project documentation for future reference.</a:t>
            </a:r>
          </a:p>
          <a:p>
            <a:pPr marL="285750" indent="-285750">
              <a:buFont typeface="Arial" panose="020B0604020202020204" pitchFamily="34" charset="0"/>
              <a:buChar char="•"/>
            </a:pPr>
            <a:r>
              <a:rPr lang="en-US" b="1" dirty="0"/>
              <a:t>Final Review: </a:t>
            </a:r>
            <a:r>
              <a:rPr lang="en-US" dirty="0"/>
              <a:t>Conduct a comprehensive review of the project's performance.</a:t>
            </a:r>
            <a:endParaRPr lang="en-IN" dirty="0"/>
          </a:p>
        </p:txBody>
      </p:sp>
      <p:sp>
        <p:nvSpPr>
          <p:cNvPr id="5" name="Text Placeholder 4">
            <a:extLst>
              <a:ext uri="{FF2B5EF4-FFF2-40B4-BE49-F238E27FC236}">
                <a16:creationId xmlns:a16="http://schemas.microsoft.com/office/drawing/2014/main" id="{3D7210B8-317E-37FA-FA8B-C025FEE047C3}"/>
              </a:ext>
            </a:extLst>
          </p:cNvPr>
          <p:cNvSpPr>
            <a:spLocks noGrp="1"/>
          </p:cNvSpPr>
          <p:nvPr>
            <p:ph type="body" sz="quarter" idx="3"/>
          </p:nvPr>
        </p:nvSpPr>
        <p:spPr>
          <a:xfrm>
            <a:off x="7147586" y="2194590"/>
            <a:ext cx="3943627" cy="823912"/>
          </a:xfrm>
        </p:spPr>
        <p:txBody>
          <a:bodyPr anchor="t"/>
          <a:lstStyle/>
          <a:p>
            <a:r>
              <a:rPr lang="en-US" dirty="0"/>
              <a:t>Capturing Lessons Learned for Future Projects</a:t>
            </a:r>
            <a:br>
              <a:rPr lang="en-US" dirty="0"/>
            </a:br>
            <a:endParaRPr lang="en-US" dirty="0"/>
          </a:p>
          <a:p>
            <a:endParaRPr lang="en-IN" dirty="0"/>
          </a:p>
        </p:txBody>
      </p:sp>
      <p:sp>
        <p:nvSpPr>
          <p:cNvPr id="6" name="Content Placeholder 5">
            <a:extLst>
              <a:ext uri="{FF2B5EF4-FFF2-40B4-BE49-F238E27FC236}">
                <a16:creationId xmlns:a16="http://schemas.microsoft.com/office/drawing/2014/main" id="{83B5F736-CDE6-A1BE-B83A-3C5DB10C0EEE}"/>
              </a:ext>
            </a:extLst>
          </p:cNvPr>
          <p:cNvSpPr>
            <a:spLocks noGrp="1"/>
          </p:cNvSpPr>
          <p:nvPr>
            <p:ph sz="quarter" idx="4"/>
          </p:nvPr>
        </p:nvSpPr>
        <p:spPr>
          <a:xfrm>
            <a:off x="6858000" y="2882096"/>
            <a:ext cx="4809281" cy="3236139"/>
          </a:xfrm>
        </p:spPr>
        <p:txBody>
          <a:bodyPr anchor="t">
            <a:noAutofit/>
          </a:bodyPr>
          <a:lstStyle/>
          <a:p>
            <a:pPr marL="285750" indent="-285750">
              <a:buFont typeface="Arial" panose="020B0604020202020204" pitchFamily="34" charset="0"/>
              <a:buChar char="•"/>
            </a:pPr>
            <a:r>
              <a:rPr lang="en-US" b="1" dirty="0"/>
              <a:t>Team Feedback: </a:t>
            </a:r>
            <a:r>
              <a:rPr lang="en-US" dirty="0"/>
              <a:t>Gather input from project team members on what went well and what could be improved.</a:t>
            </a:r>
          </a:p>
          <a:p>
            <a:pPr marL="285750" indent="-285750">
              <a:buFont typeface="Arial" panose="020B0604020202020204" pitchFamily="34" charset="0"/>
              <a:buChar char="•"/>
            </a:pPr>
            <a:r>
              <a:rPr lang="en-US" b="1" dirty="0"/>
              <a:t>Stakeholder Input: </a:t>
            </a:r>
            <a:r>
              <a:rPr lang="en-US" dirty="0"/>
              <a:t>Collect feedback from key stakeholders to identify areas for enhancement.</a:t>
            </a:r>
          </a:p>
          <a:p>
            <a:pPr marL="285750" indent="-285750">
              <a:buFont typeface="Arial" panose="020B0604020202020204" pitchFamily="34" charset="0"/>
              <a:buChar char="•"/>
            </a:pPr>
            <a:r>
              <a:rPr lang="en-US" b="1" dirty="0"/>
              <a:t>Documentation: </a:t>
            </a:r>
            <a:r>
              <a:rPr lang="en-US" dirty="0"/>
              <a:t>Record lessons learned in a structured manner for easy retrieval.</a:t>
            </a:r>
          </a:p>
          <a:p>
            <a:pPr marL="285750" indent="-285750">
              <a:buFont typeface="Arial" panose="020B0604020202020204" pitchFamily="34" charset="0"/>
              <a:buChar char="•"/>
            </a:pPr>
            <a:r>
              <a:rPr lang="en-US" b="1" dirty="0"/>
              <a:t>Knowledge Sharing: </a:t>
            </a:r>
            <a:r>
              <a:rPr lang="en-US" dirty="0"/>
              <a:t>Promote knowledge sharing across the organization based on insights gained.</a:t>
            </a:r>
          </a:p>
          <a:p>
            <a:pPr marL="285750" indent="-285750">
              <a:buFont typeface="Arial" panose="020B0604020202020204" pitchFamily="34" charset="0"/>
              <a:buChar char="•"/>
            </a:pPr>
            <a:r>
              <a:rPr lang="en-US" b="1" dirty="0"/>
              <a:t>Continuous Improvement</a:t>
            </a:r>
            <a:r>
              <a:rPr lang="en-US" dirty="0"/>
              <a:t>: Use lessons learned to enhance future project planning and execution.</a:t>
            </a:r>
            <a:endParaRPr lang="en-IN" dirty="0"/>
          </a:p>
        </p:txBody>
      </p:sp>
      <p:sp>
        <p:nvSpPr>
          <p:cNvPr id="9" name="Slide Number Placeholder 8">
            <a:extLst>
              <a:ext uri="{FF2B5EF4-FFF2-40B4-BE49-F238E27FC236}">
                <a16:creationId xmlns:a16="http://schemas.microsoft.com/office/drawing/2014/main" id="{6F046EC7-1EF8-DC65-E820-CA0A1F833AAD}"/>
              </a:ext>
            </a:extLst>
          </p:cNvPr>
          <p:cNvSpPr>
            <a:spLocks noGrp="1"/>
          </p:cNvSpPr>
          <p:nvPr>
            <p:ph type="sldNum" sz="quarter" idx="12"/>
          </p:nvPr>
        </p:nvSpPr>
        <p:spPr/>
        <p:txBody>
          <a:bodyPr/>
          <a:lstStyle/>
          <a:p>
            <a:fld id="{B5CEABB6-07DC-46E8-9B57-56EC44A396E5}" type="slidenum">
              <a:rPr lang="en-US" smtClean="0"/>
              <a:t>14</a:t>
            </a:fld>
            <a:endParaRPr lang="en-US" dirty="0"/>
          </a:p>
        </p:txBody>
      </p:sp>
    </p:spTree>
    <p:extLst>
      <p:ext uri="{BB962C8B-B14F-4D97-AF65-F5344CB8AC3E}">
        <p14:creationId xmlns:p14="http://schemas.microsoft.com/office/powerpoint/2010/main" val="188051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895D-92F7-0791-E483-8497184D360E}"/>
              </a:ext>
            </a:extLst>
          </p:cNvPr>
          <p:cNvSpPr>
            <a:spLocks noGrp="1"/>
          </p:cNvSpPr>
          <p:nvPr>
            <p:ph type="ctrTitle"/>
          </p:nvPr>
        </p:nvSpPr>
        <p:spPr>
          <a:xfrm>
            <a:off x="4174603" y="342385"/>
            <a:ext cx="4179570" cy="610631"/>
          </a:xfrm>
        </p:spPr>
        <p:txBody>
          <a:bodyPr/>
          <a:lstStyle/>
          <a:p>
            <a:r>
              <a:rPr lang="en-IN" sz="4400" dirty="0"/>
              <a:t>Conclusion</a:t>
            </a:r>
          </a:p>
        </p:txBody>
      </p:sp>
      <p:sp>
        <p:nvSpPr>
          <p:cNvPr id="3" name="Subtitle 2">
            <a:extLst>
              <a:ext uri="{FF2B5EF4-FFF2-40B4-BE49-F238E27FC236}">
                <a16:creationId xmlns:a16="http://schemas.microsoft.com/office/drawing/2014/main" id="{9773BC8C-0853-5093-F8A2-D516A76739D0}"/>
              </a:ext>
            </a:extLst>
          </p:cNvPr>
          <p:cNvSpPr>
            <a:spLocks noGrp="1"/>
          </p:cNvSpPr>
          <p:nvPr>
            <p:ph type="subTitle" idx="1"/>
          </p:nvPr>
        </p:nvSpPr>
        <p:spPr>
          <a:xfrm>
            <a:off x="3229337" y="1066800"/>
            <a:ext cx="8962663" cy="5158739"/>
          </a:xfrm>
        </p:spPr>
        <p:txBody>
          <a:bodyPr>
            <a:normAutofit fontScale="40000" lnSpcReduction="20000"/>
          </a:bodyPr>
          <a:lstStyle/>
          <a:p>
            <a:r>
              <a:rPr lang="en-US" sz="4000" dirty="0"/>
              <a:t>Importance of Project Planning in SAP</a:t>
            </a:r>
          </a:p>
          <a:p>
            <a:endParaRPr lang="en-US" dirty="0"/>
          </a:p>
          <a:p>
            <a:pPr marL="285750" indent="-285750">
              <a:buFont typeface="Arial" panose="020B0604020202020204" pitchFamily="34" charset="0"/>
              <a:buChar char="•"/>
            </a:pPr>
            <a:r>
              <a:rPr lang="en-US" sz="2800" b="1" dirty="0"/>
              <a:t>Efficient Resource Allocation</a:t>
            </a:r>
            <a:r>
              <a:rPr lang="en-US" sz="2800" dirty="0"/>
              <a:t>: Optimal allocation of resources to tasks and activities.</a:t>
            </a:r>
          </a:p>
          <a:p>
            <a:pPr marL="285750" indent="-285750">
              <a:buFont typeface="Arial" panose="020B0604020202020204" pitchFamily="34" charset="0"/>
              <a:buChar char="•"/>
            </a:pPr>
            <a:r>
              <a:rPr lang="en-US" sz="2800" b="1" dirty="0"/>
              <a:t>Time Management</a:t>
            </a:r>
            <a:r>
              <a:rPr lang="en-US" sz="2800" dirty="0"/>
              <a:t>: Streamlined scheduling and timely project completion.</a:t>
            </a:r>
          </a:p>
          <a:p>
            <a:pPr marL="285750" indent="-285750">
              <a:buFont typeface="Arial" panose="020B0604020202020204" pitchFamily="34" charset="0"/>
              <a:buChar char="•"/>
            </a:pPr>
            <a:r>
              <a:rPr lang="en-US" sz="2800" b="1" dirty="0"/>
              <a:t>Cost Control</a:t>
            </a:r>
            <a:r>
              <a:rPr lang="en-US" sz="2800" dirty="0"/>
              <a:t>: Better financial management and budget adherence.</a:t>
            </a:r>
          </a:p>
          <a:p>
            <a:pPr marL="285750" indent="-285750">
              <a:buFont typeface="Arial" panose="020B0604020202020204" pitchFamily="34" charset="0"/>
              <a:buChar char="•"/>
            </a:pPr>
            <a:r>
              <a:rPr lang="en-US" sz="2800" b="1" dirty="0"/>
              <a:t>Risk Mitigation</a:t>
            </a:r>
            <a:r>
              <a:rPr lang="en-US" sz="2800" dirty="0"/>
              <a:t>: Identification and mitigation of potential risks.</a:t>
            </a:r>
          </a:p>
          <a:p>
            <a:pPr marL="285750" indent="-285750">
              <a:buFont typeface="Arial" panose="020B0604020202020204" pitchFamily="34" charset="0"/>
              <a:buChar char="•"/>
            </a:pPr>
            <a:r>
              <a:rPr lang="en-US" sz="2800" b="1" dirty="0"/>
              <a:t>Quality Assurance</a:t>
            </a:r>
            <a:r>
              <a:rPr lang="en-US" sz="2800" dirty="0"/>
              <a:t>: Ensuring high-quality project deliverables.</a:t>
            </a:r>
            <a:br>
              <a:rPr lang="en-US" sz="2500" dirty="0"/>
            </a:br>
            <a:endParaRPr lang="en-US" sz="2500" dirty="0"/>
          </a:p>
          <a:p>
            <a:r>
              <a:rPr lang="en-US" sz="4000" dirty="0"/>
              <a:t>How SAP PS Facilitates Effective Project Planning and Execution</a:t>
            </a:r>
          </a:p>
          <a:p>
            <a:endParaRPr lang="en-US" sz="2800" dirty="0"/>
          </a:p>
          <a:p>
            <a:pPr marL="457200" indent="-457200">
              <a:buFont typeface="Arial" panose="020B0604020202020204" pitchFamily="34" charset="0"/>
              <a:buChar char="•"/>
            </a:pPr>
            <a:r>
              <a:rPr lang="en-US" sz="2800" b="1" dirty="0"/>
              <a:t>Integrated Platform</a:t>
            </a:r>
            <a:r>
              <a:rPr lang="en-US" sz="2800" dirty="0"/>
              <a:t>: All project data in one centralized system for easy access and collaboration.</a:t>
            </a:r>
          </a:p>
          <a:p>
            <a:pPr marL="457200" indent="-457200">
              <a:buFont typeface="Arial" panose="020B0604020202020204" pitchFamily="34" charset="0"/>
              <a:buChar char="•"/>
            </a:pPr>
            <a:r>
              <a:rPr lang="en-US" sz="2800" b="1" dirty="0"/>
              <a:t>Project Structuring</a:t>
            </a:r>
            <a:r>
              <a:rPr lang="en-US" sz="2800" dirty="0"/>
              <a:t>: Hierarchical breakdown of tasks and work packages.</a:t>
            </a:r>
          </a:p>
          <a:p>
            <a:pPr marL="457200" indent="-457200">
              <a:buFont typeface="Arial" panose="020B0604020202020204" pitchFamily="34" charset="0"/>
              <a:buChar char="•"/>
            </a:pPr>
            <a:r>
              <a:rPr lang="en-US" sz="2800" b="1" dirty="0"/>
              <a:t>Resource Management</a:t>
            </a:r>
            <a:r>
              <a:rPr lang="en-US" sz="2800" dirty="0"/>
              <a:t>: Efficient allocation and tracking of project resources.</a:t>
            </a:r>
          </a:p>
          <a:p>
            <a:pPr marL="457200" indent="-457200">
              <a:buFont typeface="Arial" panose="020B0604020202020204" pitchFamily="34" charset="0"/>
              <a:buChar char="•"/>
            </a:pPr>
            <a:r>
              <a:rPr lang="en-US" sz="2800" b="1" dirty="0"/>
              <a:t>Scheduling Tools</a:t>
            </a:r>
            <a:r>
              <a:rPr lang="en-US" sz="2800" dirty="0"/>
              <a:t>: Gantt charts and planning boards for visual project scheduling.</a:t>
            </a:r>
          </a:p>
          <a:p>
            <a:pPr marL="457200" indent="-457200">
              <a:buFont typeface="Arial" panose="020B0604020202020204" pitchFamily="34" charset="0"/>
              <a:buChar char="•"/>
            </a:pPr>
            <a:r>
              <a:rPr lang="en-US" sz="2800" b="1" dirty="0"/>
              <a:t>Budgeting and Controlling</a:t>
            </a:r>
            <a:r>
              <a:rPr lang="en-US" sz="2800" dirty="0"/>
              <a:t>: Real-time monitoring of project costs and financials.</a:t>
            </a:r>
            <a:endParaRPr lang="en-IN" sz="2800" dirty="0"/>
          </a:p>
          <a:p>
            <a:pPr marL="285750" indent="-285750">
              <a:buFont typeface="Arial" panose="020B0604020202020204" pitchFamily="34" charset="0"/>
              <a:buChar char="•"/>
            </a:pPr>
            <a:endParaRPr lang="en-US" sz="2500" dirty="0"/>
          </a:p>
        </p:txBody>
      </p:sp>
      <p:sp>
        <p:nvSpPr>
          <p:cNvPr id="6" name="Slide Number Placeholder 5">
            <a:extLst>
              <a:ext uri="{FF2B5EF4-FFF2-40B4-BE49-F238E27FC236}">
                <a16:creationId xmlns:a16="http://schemas.microsoft.com/office/drawing/2014/main" id="{324DAD0D-11DD-0A76-BEA5-1DCDDB20016D}"/>
              </a:ext>
            </a:extLst>
          </p:cNvPr>
          <p:cNvSpPr>
            <a:spLocks noGrp="1"/>
          </p:cNvSpPr>
          <p:nvPr>
            <p:ph type="sldNum" sz="quarter" idx="12"/>
          </p:nvPr>
        </p:nvSpPr>
        <p:spPr/>
        <p:txBody>
          <a:bodyPr/>
          <a:lstStyle/>
          <a:p>
            <a:fld id="{B5CEABB6-07DC-46E8-9B57-56EC44A396E5}" type="slidenum">
              <a:rPr lang="en-US" smtClean="0"/>
              <a:t>15</a:t>
            </a:fld>
            <a:endParaRPr lang="en-US" dirty="0"/>
          </a:p>
        </p:txBody>
      </p:sp>
    </p:spTree>
    <p:extLst>
      <p:ext uri="{BB962C8B-B14F-4D97-AF65-F5344CB8AC3E}">
        <p14:creationId xmlns:p14="http://schemas.microsoft.com/office/powerpoint/2010/main" val="1537918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92B3-32B9-CA4C-4C18-F241F4D4BB6B}"/>
              </a:ext>
            </a:extLst>
          </p:cNvPr>
          <p:cNvSpPr>
            <a:spLocks noGrp="1"/>
          </p:cNvSpPr>
          <p:nvPr>
            <p:ph type="ctrTitle"/>
          </p:nvPr>
        </p:nvSpPr>
        <p:spPr/>
        <p:txBody>
          <a:bodyPr/>
          <a:lstStyle/>
          <a:p>
            <a:r>
              <a:rPr lang="en-IN" sz="6000" i="1" dirty="0"/>
              <a:t>Thank you</a:t>
            </a:r>
          </a:p>
        </p:txBody>
      </p:sp>
    </p:spTree>
    <p:extLst>
      <p:ext uri="{BB962C8B-B14F-4D97-AF65-F5344CB8AC3E}">
        <p14:creationId xmlns:p14="http://schemas.microsoft.com/office/powerpoint/2010/main" val="207323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C85B-F871-658B-6EC1-2FAE93A5A8B6}"/>
              </a:ext>
            </a:extLst>
          </p:cNvPr>
          <p:cNvSpPr>
            <a:spLocks noGrp="1"/>
          </p:cNvSpPr>
          <p:nvPr>
            <p:ph type="title"/>
          </p:nvPr>
        </p:nvSpPr>
        <p:spPr>
          <a:xfrm>
            <a:off x="1333499" y="1020445"/>
            <a:ext cx="3171825" cy="565287"/>
          </a:xfrm>
        </p:spPr>
        <p:txBody>
          <a:bodyPr/>
          <a:lstStyle/>
          <a:p>
            <a:r>
              <a:rPr lang="en-IN" dirty="0"/>
              <a:t>Introduction</a:t>
            </a:r>
          </a:p>
        </p:txBody>
      </p:sp>
      <p:sp>
        <p:nvSpPr>
          <p:cNvPr id="3" name="Content Placeholder 2">
            <a:extLst>
              <a:ext uri="{FF2B5EF4-FFF2-40B4-BE49-F238E27FC236}">
                <a16:creationId xmlns:a16="http://schemas.microsoft.com/office/drawing/2014/main" id="{A789F19B-89DA-9A69-19E4-A883383CE956}"/>
              </a:ext>
            </a:extLst>
          </p:cNvPr>
          <p:cNvSpPr>
            <a:spLocks noGrp="1"/>
          </p:cNvSpPr>
          <p:nvPr>
            <p:ph idx="1"/>
          </p:nvPr>
        </p:nvSpPr>
        <p:spPr>
          <a:xfrm>
            <a:off x="1333499" y="1944547"/>
            <a:ext cx="3171825" cy="3345083"/>
          </a:xfrm>
        </p:spPr>
        <p:txBody>
          <a:bodyPr>
            <a:normAutofit/>
          </a:bodyPr>
          <a:lstStyle/>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 Project planning in SAP </a:t>
            </a:r>
            <a:r>
              <a:rPr lang="en-US" b="1" i="0" dirty="0">
                <a:solidFill>
                  <a:srgbClr val="D1D5DB"/>
                </a:solidFill>
                <a:effectLst/>
                <a:latin typeface="Söhne"/>
              </a:rPr>
              <a:t>Project System </a:t>
            </a:r>
            <a:r>
              <a:rPr lang="en-US" i="0" dirty="0">
                <a:solidFill>
                  <a:srgbClr val="D1D5DB"/>
                </a:solidFill>
                <a:effectLst/>
                <a:latin typeface="Söhne"/>
              </a:rPr>
              <a:t>(PS)</a:t>
            </a:r>
            <a:r>
              <a:rPr lang="en-US" b="0" i="0" dirty="0">
                <a:solidFill>
                  <a:srgbClr val="D1D5DB"/>
                </a:solidFill>
                <a:effectLst/>
                <a:latin typeface="Söhne"/>
              </a:rPr>
              <a:t> refers to the process of </a:t>
            </a:r>
            <a:r>
              <a:rPr lang="en-US" b="1" i="0" dirty="0">
                <a:solidFill>
                  <a:srgbClr val="D1D5DB"/>
                </a:solidFill>
                <a:effectLst/>
                <a:latin typeface="Söhne"/>
              </a:rPr>
              <a:t>organizing </a:t>
            </a:r>
            <a:r>
              <a:rPr lang="en-US" b="0" i="0" dirty="0">
                <a:solidFill>
                  <a:srgbClr val="D1D5DB"/>
                </a:solidFill>
                <a:effectLst/>
                <a:latin typeface="Söhne"/>
              </a:rPr>
              <a:t>and </a:t>
            </a:r>
            <a:r>
              <a:rPr lang="en-US" b="1" i="0" dirty="0">
                <a:solidFill>
                  <a:srgbClr val="D1D5DB"/>
                </a:solidFill>
                <a:effectLst/>
                <a:latin typeface="Söhne"/>
              </a:rPr>
              <a:t>managing</a:t>
            </a:r>
            <a:r>
              <a:rPr lang="en-US" b="0" i="0" dirty="0">
                <a:solidFill>
                  <a:srgbClr val="D1D5DB"/>
                </a:solidFill>
                <a:effectLst/>
                <a:latin typeface="Söhne"/>
              </a:rPr>
              <a:t> all the </a:t>
            </a:r>
            <a:r>
              <a:rPr lang="en-US" b="1" i="0" dirty="0">
                <a:solidFill>
                  <a:srgbClr val="D1D5DB"/>
                </a:solidFill>
                <a:effectLst/>
                <a:latin typeface="Söhne"/>
              </a:rPr>
              <a:t>activities</a:t>
            </a:r>
            <a:r>
              <a:rPr lang="en-US" b="0" i="0" dirty="0">
                <a:solidFill>
                  <a:srgbClr val="D1D5DB"/>
                </a:solidFill>
                <a:effectLst/>
                <a:latin typeface="Söhne"/>
              </a:rPr>
              <a:t>, </a:t>
            </a:r>
            <a:r>
              <a:rPr lang="en-US" b="1" i="0" dirty="0">
                <a:solidFill>
                  <a:srgbClr val="D1D5DB"/>
                </a:solidFill>
                <a:effectLst/>
                <a:latin typeface="Söhne"/>
              </a:rPr>
              <a:t>resources</a:t>
            </a:r>
            <a:r>
              <a:rPr lang="en-US" b="0" i="0" dirty="0">
                <a:solidFill>
                  <a:srgbClr val="D1D5DB"/>
                </a:solidFill>
                <a:effectLst/>
                <a:latin typeface="Söhne"/>
              </a:rPr>
              <a:t>, and </a:t>
            </a:r>
            <a:r>
              <a:rPr lang="en-US" b="1" i="0" dirty="0">
                <a:solidFill>
                  <a:srgbClr val="D1D5DB"/>
                </a:solidFill>
                <a:effectLst/>
                <a:latin typeface="Söhne"/>
              </a:rPr>
              <a:t>timelines</a:t>
            </a:r>
            <a:r>
              <a:rPr lang="en-US" b="0" i="0" dirty="0">
                <a:solidFill>
                  <a:srgbClr val="D1D5DB"/>
                </a:solidFill>
                <a:effectLst/>
                <a:latin typeface="Söhne"/>
              </a:rPr>
              <a:t> required for a successful SAP implementation.</a:t>
            </a:r>
            <a:br>
              <a:rPr lang="en-US" b="0" i="0" dirty="0">
                <a:solidFill>
                  <a:srgbClr val="D1D5DB"/>
                </a:solidFill>
                <a:effectLst/>
                <a:latin typeface="Söhne"/>
              </a:rPr>
            </a:b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 It involves setting clear objectives, defining tasks, estimating effort, and creating a roadmap to achieve project goals.</a:t>
            </a:r>
          </a:p>
          <a:p>
            <a:endParaRPr lang="en-IN" dirty="0"/>
          </a:p>
        </p:txBody>
      </p:sp>
      <p:sp>
        <p:nvSpPr>
          <p:cNvPr id="6" name="Slide Number Placeholder 5">
            <a:extLst>
              <a:ext uri="{FF2B5EF4-FFF2-40B4-BE49-F238E27FC236}">
                <a16:creationId xmlns:a16="http://schemas.microsoft.com/office/drawing/2014/main" id="{36762608-00C0-06BE-60D5-9E13D6EDC7FD}"/>
              </a:ext>
            </a:extLst>
          </p:cNvPr>
          <p:cNvSpPr>
            <a:spLocks noGrp="1"/>
          </p:cNvSpPr>
          <p:nvPr>
            <p:ph type="sldNum" sz="quarter" idx="12"/>
          </p:nvPr>
        </p:nvSpPr>
        <p:spPr/>
        <p:txBody>
          <a:bodyPr/>
          <a:lstStyle/>
          <a:p>
            <a:fld id="{B5CEABB6-07DC-46E8-9B57-56EC44A396E5}" type="slidenum">
              <a:rPr lang="en-US" smtClean="0"/>
              <a:t>2</a:t>
            </a:fld>
            <a:endParaRPr lang="en-US" dirty="0"/>
          </a:p>
        </p:txBody>
      </p:sp>
    </p:spTree>
    <p:extLst>
      <p:ext uri="{BB962C8B-B14F-4D97-AF65-F5344CB8AC3E}">
        <p14:creationId xmlns:p14="http://schemas.microsoft.com/office/powerpoint/2010/main" val="173073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C9C2-E5DF-BF90-DCC2-3CA90656AD65}"/>
              </a:ext>
            </a:extLst>
          </p:cNvPr>
          <p:cNvSpPr>
            <a:spLocks noGrp="1"/>
          </p:cNvSpPr>
          <p:nvPr>
            <p:ph type="title"/>
          </p:nvPr>
        </p:nvSpPr>
        <p:spPr>
          <a:xfrm>
            <a:off x="1428803" y="4328518"/>
            <a:ext cx="4158343" cy="1269197"/>
          </a:xfrm>
        </p:spPr>
        <p:txBody>
          <a:bodyPr>
            <a:normAutofit/>
          </a:bodyPr>
          <a:lstStyle/>
          <a:p>
            <a:r>
              <a:rPr lang="en-IN" dirty="0"/>
              <a:t>IMPORTANCE of effective Project Planning</a:t>
            </a:r>
          </a:p>
        </p:txBody>
      </p:sp>
      <p:sp>
        <p:nvSpPr>
          <p:cNvPr id="13" name="Slide Number Placeholder 12">
            <a:extLst>
              <a:ext uri="{FF2B5EF4-FFF2-40B4-BE49-F238E27FC236}">
                <a16:creationId xmlns:a16="http://schemas.microsoft.com/office/drawing/2014/main" id="{6B90A53F-81A2-01AB-BDF1-D65B99A91DA1}"/>
              </a:ext>
            </a:extLst>
          </p:cNvPr>
          <p:cNvSpPr>
            <a:spLocks noGrp="1"/>
          </p:cNvSpPr>
          <p:nvPr>
            <p:ph type="sldNum" sz="quarter" idx="22"/>
          </p:nvPr>
        </p:nvSpPr>
        <p:spPr/>
        <p:txBody>
          <a:bodyPr/>
          <a:lstStyle/>
          <a:p>
            <a:fld id="{B5CEABB6-07DC-46E8-9B57-56EC44A396E5}" type="slidenum">
              <a:rPr lang="en-US" smtClean="0"/>
              <a:pPr/>
              <a:t>3</a:t>
            </a:fld>
            <a:endParaRPr lang="en-US" dirty="0"/>
          </a:p>
        </p:txBody>
      </p:sp>
      <p:sp>
        <p:nvSpPr>
          <p:cNvPr id="14" name="TextBox 13">
            <a:extLst>
              <a:ext uri="{FF2B5EF4-FFF2-40B4-BE49-F238E27FC236}">
                <a16:creationId xmlns:a16="http://schemas.microsoft.com/office/drawing/2014/main" id="{4B0AF458-0808-A069-F069-7C017E998BB2}"/>
              </a:ext>
            </a:extLst>
          </p:cNvPr>
          <p:cNvSpPr txBox="1"/>
          <p:nvPr/>
        </p:nvSpPr>
        <p:spPr>
          <a:xfrm>
            <a:off x="6492139" y="1388961"/>
            <a:ext cx="4583574" cy="389273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t>Efficient Resource Allocation</a:t>
            </a:r>
          </a:p>
          <a:p>
            <a:pPr marL="285750" indent="-285750">
              <a:lnSpc>
                <a:spcPct val="200000"/>
              </a:lnSpc>
              <a:buFont typeface="Arial" panose="020B0604020202020204" pitchFamily="34" charset="0"/>
              <a:buChar char="•"/>
            </a:pPr>
            <a:r>
              <a:rPr lang="en-US" b="1" dirty="0"/>
              <a:t>Timely Delivery</a:t>
            </a:r>
          </a:p>
          <a:p>
            <a:pPr marL="285750" indent="-285750">
              <a:lnSpc>
                <a:spcPct val="200000"/>
              </a:lnSpc>
              <a:buFont typeface="Arial" panose="020B0604020202020204" pitchFamily="34" charset="0"/>
              <a:buChar char="•"/>
            </a:pPr>
            <a:r>
              <a:rPr lang="en-US" b="1" dirty="0"/>
              <a:t>Risk Mitigation</a:t>
            </a:r>
          </a:p>
          <a:p>
            <a:pPr marL="285750" indent="-285750">
              <a:lnSpc>
                <a:spcPct val="200000"/>
              </a:lnSpc>
              <a:buFont typeface="Arial" panose="020B0604020202020204" pitchFamily="34" charset="0"/>
              <a:buChar char="•"/>
            </a:pPr>
            <a:r>
              <a:rPr lang="en-US" b="1" dirty="0"/>
              <a:t>Cost Control</a:t>
            </a:r>
          </a:p>
          <a:p>
            <a:pPr marL="285750" indent="-285750">
              <a:lnSpc>
                <a:spcPct val="200000"/>
              </a:lnSpc>
              <a:buFont typeface="Arial" panose="020B0604020202020204" pitchFamily="34" charset="0"/>
              <a:buChar char="•"/>
            </a:pPr>
            <a:r>
              <a:rPr lang="en-US" b="1" dirty="0"/>
              <a:t>Stakeholder Alignment</a:t>
            </a:r>
          </a:p>
          <a:p>
            <a:pPr marL="285750" indent="-285750">
              <a:lnSpc>
                <a:spcPct val="200000"/>
              </a:lnSpc>
              <a:buFont typeface="Arial" panose="020B0604020202020204" pitchFamily="34" charset="0"/>
              <a:buChar char="•"/>
            </a:pPr>
            <a:r>
              <a:rPr lang="en-US" b="1" dirty="0"/>
              <a:t>Quality Assurance</a:t>
            </a:r>
          </a:p>
          <a:p>
            <a:pPr marL="285750" indent="-285750">
              <a:lnSpc>
                <a:spcPct val="200000"/>
              </a:lnSpc>
              <a:buFont typeface="Arial" panose="020B0604020202020204" pitchFamily="34" charset="0"/>
              <a:buChar char="•"/>
            </a:pPr>
            <a:r>
              <a:rPr lang="en-US" b="1" dirty="0"/>
              <a:t>Adaptability</a:t>
            </a:r>
            <a:endParaRPr lang="en-IN" b="1" dirty="0"/>
          </a:p>
        </p:txBody>
      </p:sp>
    </p:spTree>
    <p:extLst>
      <p:ext uri="{BB962C8B-B14F-4D97-AF65-F5344CB8AC3E}">
        <p14:creationId xmlns:p14="http://schemas.microsoft.com/office/powerpoint/2010/main" val="170236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58AE-5262-C6E2-2A6F-1E60B2713146}"/>
              </a:ext>
            </a:extLst>
          </p:cNvPr>
          <p:cNvSpPr>
            <a:spLocks noGrp="1"/>
          </p:cNvSpPr>
          <p:nvPr>
            <p:ph type="title"/>
          </p:nvPr>
        </p:nvSpPr>
        <p:spPr/>
        <p:txBody>
          <a:bodyPr/>
          <a:lstStyle/>
          <a:p>
            <a:r>
              <a:rPr lang="en-US" dirty="0"/>
              <a:t> Key Benefits of Project Planning</a:t>
            </a:r>
            <a:endParaRPr lang="en-IN" dirty="0"/>
          </a:p>
        </p:txBody>
      </p:sp>
      <p:sp>
        <p:nvSpPr>
          <p:cNvPr id="3" name="Text Placeholder 2">
            <a:extLst>
              <a:ext uri="{FF2B5EF4-FFF2-40B4-BE49-F238E27FC236}">
                <a16:creationId xmlns:a16="http://schemas.microsoft.com/office/drawing/2014/main" id="{58F0B179-5417-A0D1-9C7F-F86C8B3D22E2}"/>
              </a:ext>
            </a:extLst>
          </p:cNvPr>
          <p:cNvSpPr>
            <a:spLocks noGrp="1"/>
          </p:cNvSpPr>
          <p:nvPr>
            <p:ph type="body" sz="quarter" idx="13"/>
          </p:nvPr>
        </p:nvSpPr>
        <p:spPr/>
        <p:txBody>
          <a:bodyPr>
            <a:normAutofit lnSpcReduction="10000"/>
          </a:bodyPr>
          <a:lstStyle/>
          <a:p>
            <a:r>
              <a:rPr lang="en-IN" dirty="0"/>
              <a:t>Improved Project Efficiency</a:t>
            </a:r>
          </a:p>
        </p:txBody>
      </p:sp>
      <p:sp>
        <p:nvSpPr>
          <p:cNvPr id="4" name="Text Placeholder 3">
            <a:extLst>
              <a:ext uri="{FF2B5EF4-FFF2-40B4-BE49-F238E27FC236}">
                <a16:creationId xmlns:a16="http://schemas.microsoft.com/office/drawing/2014/main" id="{0E7EFD84-3D67-1488-78F9-D620E79796E4}"/>
              </a:ext>
            </a:extLst>
          </p:cNvPr>
          <p:cNvSpPr>
            <a:spLocks noGrp="1"/>
          </p:cNvSpPr>
          <p:nvPr>
            <p:ph type="body" sz="quarter" idx="15"/>
          </p:nvPr>
        </p:nvSpPr>
        <p:spPr/>
        <p:txBody>
          <a:bodyPr/>
          <a:lstStyle/>
          <a:p>
            <a:r>
              <a:rPr lang="en-US" dirty="0"/>
              <a:t>Streamlined processes and minimized delays.</a:t>
            </a:r>
            <a:endParaRPr lang="en-IN" dirty="0"/>
          </a:p>
        </p:txBody>
      </p:sp>
      <p:sp>
        <p:nvSpPr>
          <p:cNvPr id="5" name="Text Placeholder 4">
            <a:extLst>
              <a:ext uri="{FF2B5EF4-FFF2-40B4-BE49-F238E27FC236}">
                <a16:creationId xmlns:a16="http://schemas.microsoft.com/office/drawing/2014/main" id="{4D0146A9-7E85-6A37-2DE4-29027E9B54AF}"/>
              </a:ext>
            </a:extLst>
          </p:cNvPr>
          <p:cNvSpPr>
            <a:spLocks noGrp="1"/>
          </p:cNvSpPr>
          <p:nvPr>
            <p:ph type="body" sz="quarter" idx="16"/>
          </p:nvPr>
        </p:nvSpPr>
        <p:spPr/>
        <p:txBody>
          <a:bodyPr>
            <a:normAutofit lnSpcReduction="10000"/>
          </a:bodyPr>
          <a:lstStyle/>
          <a:p>
            <a:r>
              <a:rPr lang="en-IN" dirty="0"/>
              <a:t>Resource Optimization</a:t>
            </a:r>
          </a:p>
        </p:txBody>
      </p:sp>
      <p:sp>
        <p:nvSpPr>
          <p:cNvPr id="6" name="Text Placeholder 5">
            <a:extLst>
              <a:ext uri="{FF2B5EF4-FFF2-40B4-BE49-F238E27FC236}">
                <a16:creationId xmlns:a16="http://schemas.microsoft.com/office/drawing/2014/main" id="{D6E78040-EB2E-D9E7-2094-A0F40CBEA221}"/>
              </a:ext>
            </a:extLst>
          </p:cNvPr>
          <p:cNvSpPr>
            <a:spLocks noGrp="1"/>
          </p:cNvSpPr>
          <p:nvPr>
            <p:ph type="body" sz="quarter" idx="17"/>
          </p:nvPr>
        </p:nvSpPr>
        <p:spPr/>
        <p:txBody>
          <a:bodyPr/>
          <a:lstStyle/>
          <a:p>
            <a:r>
              <a:rPr lang="en-US" dirty="0"/>
              <a:t> Proper resource allocation, cost savings.</a:t>
            </a:r>
            <a:endParaRPr lang="en-IN" dirty="0"/>
          </a:p>
        </p:txBody>
      </p:sp>
      <p:sp>
        <p:nvSpPr>
          <p:cNvPr id="7" name="Text Placeholder 6">
            <a:extLst>
              <a:ext uri="{FF2B5EF4-FFF2-40B4-BE49-F238E27FC236}">
                <a16:creationId xmlns:a16="http://schemas.microsoft.com/office/drawing/2014/main" id="{F1C3AF1B-FAC1-172E-351F-A62E83BA43C0}"/>
              </a:ext>
            </a:extLst>
          </p:cNvPr>
          <p:cNvSpPr>
            <a:spLocks noGrp="1"/>
          </p:cNvSpPr>
          <p:nvPr>
            <p:ph type="body" sz="quarter" idx="18"/>
          </p:nvPr>
        </p:nvSpPr>
        <p:spPr/>
        <p:txBody>
          <a:bodyPr>
            <a:normAutofit fontScale="85000" lnSpcReduction="10000"/>
          </a:bodyPr>
          <a:lstStyle/>
          <a:p>
            <a:r>
              <a:rPr lang="en-IN" dirty="0"/>
              <a:t>Clear Milestones and Deliverables</a:t>
            </a:r>
          </a:p>
        </p:txBody>
      </p:sp>
      <p:sp>
        <p:nvSpPr>
          <p:cNvPr id="8" name="Text Placeholder 7">
            <a:extLst>
              <a:ext uri="{FF2B5EF4-FFF2-40B4-BE49-F238E27FC236}">
                <a16:creationId xmlns:a16="http://schemas.microsoft.com/office/drawing/2014/main" id="{2DEF0943-DEC7-FD65-9EFA-2A39E70581BC}"/>
              </a:ext>
            </a:extLst>
          </p:cNvPr>
          <p:cNvSpPr>
            <a:spLocks noGrp="1"/>
          </p:cNvSpPr>
          <p:nvPr>
            <p:ph type="body" sz="quarter" idx="19"/>
          </p:nvPr>
        </p:nvSpPr>
        <p:spPr/>
        <p:txBody>
          <a:bodyPr/>
          <a:lstStyle/>
          <a:p>
            <a:r>
              <a:rPr lang="en-US" dirty="0"/>
              <a:t>Track progress and ensure objectives are met</a:t>
            </a:r>
            <a:endParaRPr lang="en-IN" dirty="0"/>
          </a:p>
        </p:txBody>
      </p:sp>
      <p:sp>
        <p:nvSpPr>
          <p:cNvPr id="9" name="Text Placeholder 8">
            <a:extLst>
              <a:ext uri="{FF2B5EF4-FFF2-40B4-BE49-F238E27FC236}">
                <a16:creationId xmlns:a16="http://schemas.microsoft.com/office/drawing/2014/main" id="{4CA83C59-0EA0-DAE4-86D4-5DE8FF964100}"/>
              </a:ext>
            </a:extLst>
          </p:cNvPr>
          <p:cNvSpPr>
            <a:spLocks noGrp="1"/>
          </p:cNvSpPr>
          <p:nvPr>
            <p:ph type="body" sz="quarter" idx="23"/>
          </p:nvPr>
        </p:nvSpPr>
        <p:spPr/>
        <p:txBody>
          <a:bodyPr>
            <a:normAutofit fontScale="85000" lnSpcReduction="10000"/>
          </a:bodyPr>
          <a:lstStyle/>
          <a:p>
            <a:r>
              <a:rPr lang="en-IN" dirty="0"/>
              <a:t>Risk Identification and Mitigation</a:t>
            </a:r>
          </a:p>
        </p:txBody>
      </p:sp>
      <p:sp>
        <p:nvSpPr>
          <p:cNvPr id="10" name="Text Placeholder 9">
            <a:extLst>
              <a:ext uri="{FF2B5EF4-FFF2-40B4-BE49-F238E27FC236}">
                <a16:creationId xmlns:a16="http://schemas.microsoft.com/office/drawing/2014/main" id="{97B8D9E8-0758-FF86-56DF-838E03CFB081}"/>
              </a:ext>
            </a:extLst>
          </p:cNvPr>
          <p:cNvSpPr>
            <a:spLocks noGrp="1"/>
          </p:cNvSpPr>
          <p:nvPr>
            <p:ph type="body" sz="quarter" idx="24"/>
          </p:nvPr>
        </p:nvSpPr>
        <p:spPr/>
        <p:txBody>
          <a:bodyPr/>
          <a:lstStyle/>
          <a:p>
            <a:r>
              <a:rPr lang="en-IN" dirty="0"/>
              <a:t>Early detection and mitigation</a:t>
            </a:r>
          </a:p>
        </p:txBody>
      </p:sp>
      <p:sp>
        <p:nvSpPr>
          <p:cNvPr id="13" name="Slide Number Placeholder 12">
            <a:extLst>
              <a:ext uri="{FF2B5EF4-FFF2-40B4-BE49-F238E27FC236}">
                <a16:creationId xmlns:a16="http://schemas.microsoft.com/office/drawing/2014/main" id="{B5C27CF4-C0B7-52E0-7F91-CA6DBF688EFF}"/>
              </a:ext>
            </a:extLst>
          </p:cNvPr>
          <p:cNvSpPr>
            <a:spLocks noGrp="1"/>
          </p:cNvSpPr>
          <p:nvPr>
            <p:ph type="sldNum" sz="quarter" idx="2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180211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CB2B-E07E-F7F5-5990-17186C4D485A}"/>
              </a:ext>
            </a:extLst>
          </p:cNvPr>
          <p:cNvSpPr>
            <a:spLocks noGrp="1"/>
          </p:cNvSpPr>
          <p:nvPr>
            <p:ph type="title"/>
          </p:nvPr>
        </p:nvSpPr>
        <p:spPr/>
        <p:txBody>
          <a:bodyPr>
            <a:normAutofit fontScale="90000"/>
          </a:bodyPr>
          <a:lstStyle/>
          <a:p>
            <a:r>
              <a:rPr lang="en-IN" b="1" dirty="0"/>
              <a:t>SAP Project Planning Process</a:t>
            </a:r>
          </a:p>
        </p:txBody>
      </p:sp>
      <p:sp>
        <p:nvSpPr>
          <p:cNvPr id="3" name="Text Placeholder 2">
            <a:extLst>
              <a:ext uri="{FF2B5EF4-FFF2-40B4-BE49-F238E27FC236}">
                <a16:creationId xmlns:a16="http://schemas.microsoft.com/office/drawing/2014/main" id="{BC1F1C60-12BF-33F6-0792-FB00A1B21B0C}"/>
              </a:ext>
            </a:extLst>
          </p:cNvPr>
          <p:cNvSpPr>
            <a:spLocks noGrp="1"/>
          </p:cNvSpPr>
          <p:nvPr>
            <p:ph type="body" sz="quarter" idx="13"/>
          </p:nvPr>
        </p:nvSpPr>
        <p:spPr>
          <a:xfrm>
            <a:off x="148318" y="1531887"/>
            <a:ext cx="2290082" cy="514350"/>
          </a:xfrm>
        </p:spPr>
        <p:txBody>
          <a:bodyPr/>
          <a:lstStyle/>
          <a:p>
            <a:r>
              <a:rPr lang="en-IN" dirty="0"/>
              <a:t>Project Planning in SAP PS</a:t>
            </a:r>
          </a:p>
        </p:txBody>
      </p:sp>
      <p:sp>
        <p:nvSpPr>
          <p:cNvPr id="4" name="Text Placeholder 3">
            <a:extLst>
              <a:ext uri="{FF2B5EF4-FFF2-40B4-BE49-F238E27FC236}">
                <a16:creationId xmlns:a16="http://schemas.microsoft.com/office/drawing/2014/main" id="{DE6423BB-A01E-3127-FF7D-DD597452E4B8}"/>
              </a:ext>
            </a:extLst>
          </p:cNvPr>
          <p:cNvSpPr>
            <a:spLocks noGrp="1"/>
          </p:cNvSpPr>
          <p:nvPr>
            <p:ph type="body" sz="quarter" idx="14"/>
          </p:nvPr>
        </p:nvSpPr>
        <p:spPr>
          <a:xfrm>
            <a:off x="112940" y="2557463"/>
            <a:ext cx="2945220" cy="514350"/>
          </a:xfrm>
        </p:spPr>
        <p:txBody>
          <a:bodyPr/>
          <a:lstStyle/>
          <a:p>
            <a:r>
              <a:rPr lang="en-US" dirty="0"/>
              <a:t>Project Execution and Monitoring in SAP</a:t>
            </a:r>
            <a:endParaRPr lang="en-IN" dirty="0"/>
          </a:p>
        </p:txBody>
      </p:sp>
      <p:sp>
        <p:nvSpPr>
          <p:cNvPr id="5" name="Text Placeholder 4">
            <a:extLst>
              <a:ext uri="{FF2B5EF4-FFF2-40B4-BE49-F238E27FC236}">
                <a16:creationId xmlns:a16="http://schemas.microsoft.com/office/drawing/2014/main" id="{895AE6D7-80B8-24E2-66E1-49ABAC409895}"/>
              </a:ext>
            </a:extLst>
          </p:cNvPr>
          <p:cNvSpPr>
            <a:spLocks noGrp="1"/>
          </p:cNvSpPr>
          <p:nvPr>
            <p:ph type="body" sz="quarter" idx="15"/>
          </p:nvPr>
        </p:nvSpPr>
        <p:spPr>
          <a:xfrm>
            <a:off x="325120" y="3633788"/>
            <a:ext cx="3137444" cy="514350"/>
          </a:xfrm>
        </p:spPr>
        <p:txBody>
          <a:bodyPr/>
          <a:lstStyle/>
          <a:p>
            <a:r>
              <a:rPr lang="en-US" dirty="0"/>
              <a:t>Project Control and Risk Management in SAP</a:t>
            </a:r>
            <a:endParaRPr lang="en-IN" dirty="0"/>
          </a:p>
        </p:txBody>
      </p:sp>
      <p:sp>
        <p:nvSpPr>
          <p:cNvPr id="6" name="Text Placeholder 5">
            <a:extLst>
              <a:ext uri="{FF2B5EF4-FFF2-40B4-BE49-F238E27FC236}">
                <a16:creationId xmlns:a16="http://schemas.microsoft.com/office/drawing/2014/main" id="{766288E9-37C2-A1D1-C8F1-1DDB1A3C60DE}"/>
              </a:ext>
            </a:extLst>
          </p:cNvPr>
          <p:cNvSpPr>
            <a:spLocks noGrp="1"/>
          </p:cNvSpPr>
          <p:nvPr>
            <p:ph type="body" sz="quarter" idx="16"/>
          </p:nvPr>
        </p:nvSpPr>
        <p:spPr/>
        <p:txBody>
          <a:bodyPr/>
          <a:lstStyle/>
          <a:p>
            <a:r>
              <a:rPr lang="en-IN" dirty="0"/>
              <a:t>Project Closure in SAP</a:t>
            </a:r>
          </a:p>
        </p:txBody>
      </p:sp>
      <p:sp>
        <p:nvSpPr>
          <p:cNvPr id="7" name="Text Placeholder 6">
            <a:extLst>
              <a:ext uri="{FF2B5EF4-FFF2-40B4-BE49-F238E27FC236}">
                <a16:creationId xmlns:a16="http://schemas.microsoft.com/office/drawing/2014/main" id="{0011A99D-913E-DC5B-C067-2325FC237212}"/>
              </a:ext>
            </a:extLst>
          </p:cNvPr>
          <p:cNvSpPr>
            <a:spLocks noGrp="1"/>
          </p:cNvSpPr>
          <p:nvPr>
            <p:ph type="body" sz="quarter" idx="17"/>
          </p:nvPr>
        </p:nvSpPr>
        <p:spPr>
          <a:xfrm>
            <a:off x="4360895" y="1543678"/>
            <a:ext cx="5539095" cy="1007626"/>
          </a:xfrm>
        </p:spPr>
        <p:txBody>
          <a:bodyPr/>
          <a:lstStyle/>
          <a:p>
            <a:pPr marL="285750" indent="-285750">
              <a:buFont typeface="Arial" panose="020B0604020202020204" pitchFamily="34" charset="0"/>
              <a:buChar char="•"/>
            </a:pPr>
            <a:r>
              <a:rPr lang="en-US" dirty="0"/>
              <a:t>Creating Work Breakdown Structure (WBS)</a:t>
            </a:r>
          </a:p>
          <a:p>
            <a:pPr marL="285750" indent="-285750">
              <a:buFont typeface="Arial" panose="020B0604020202020204" pitchFamily="34" charset="0"/>
              <a:buChar char="•"/>
            </a:pPr>
            <a:r>
              <a:rPr lang="en-US" dirty="0"/>
              <a:t>Developing Project Schedule (Gantt Chart) with SAP PS</a:t>
            </a:r>
          </a:p>
          <a:p>
            <a:pPr marL="285750" indent="-285750">
              <a:buFont typeface="Arial" panose="020B0604020202020204" pitchFamily="34" charset="0"/>
              <a:buChar char="•"/>
            </a:pPr>
            <a:r>
              <a:rPr lang="en-US" dirty="0"/>
              <a:t>Allocating Resources Using SAP PS</a:t>
            </a:r>
            <a:endParaRPr lang="en-IN" dirty="0"/>
          </a:p>
        </p:txBody>
      </p:sp>
      <p:sp>
        <p:nvSpPr>
          <p:cNvPr id="8" name="Text Placeholder 7">
            <a:extLst>
              <a:ext uri="{FF2B5EF4-FFF2-40B4-BE49-F238E27FC236}">
                <a16:creationId xmlns:a16="http://schemas.microsoft.com/office/drawing/2014/main" id="{DFF43E1B-DA02-BA54-4321-953B8BCD0026}"/>
              </a:ext>
            </a:extLst>
          </p:cNvPr>
          <p:cNvSpPr>
            <a:spLocks noGrp="1"/>
          </p:cNvSpPr>
          <p:nvPr>
            <p:ph type="body" sz="quarter" idx="18"/>
          </p:nvPr>
        </p:nvSpPr>
        <p:spPr/>
        <p:txBody>
          <a:bodyPr/>
          <a:lstStyle/>
          <a:p>
            <a:pPr marL="285750" indent="-285750">
              <a:buFont typeface="Arial" panose="020B0604020202020204" pitchFamily="34" charset="0"/>
              <a:buChar char="•"/>
            </a:pPr>
            <a:r>
              <a:rPr lang="en-US" dirty="0"/>
              <a:t>Communicating the Plan Using SAP PS</a:t>
            </a:r>
          </a:p>
          <a:p>
            <a:pPr marL="285750" indent="-285750">
              <a:buFont typeface="Arial" panose="020B0604020202020204" pitchFamily="34" charset="0"/>
              <a:buChar char="•"/>
            </a:pPr>
            <a:r>
              <a:rPr lang="en-US" dirty="0"/>
              <a:t>Monitoring Project Progress and Performance</a:t>
            </a:r>
            <a:endParaRPr lang="en-IN" dirty="0"/>
          </a:p>
        </p:txBody>
      </p:sp>
      <p:sp>
        <p:nvSpPr>
          <p:cNvPr id="9" name="Text Placeholder 8">
            <a:extLst>
              <a:ext uri="{FF2B5EF4-FFF2-40B4-BE49-F238E27FC236}">
                <a16:creationId xmlns:a16="http://schemas.microsoft.com/office/drawing/2014/main" id="{6DF525AA-1635-8B8D-3DCB-EE714C74E057}"/>
              </a:ext>
            </a:extLst>
          </p:cNvPr>
          <p:cNvSpPr>
            <a:spLocks noGrp="1"/>
          </p:cNvSpPr>
          <p:nvPr>
            <p:ph type="body" sz="quarter" idx="19"/>
          </p:nvPr>
        </p:nvSpPr>
        <p:spPr>
          <a:xfrm>
            <a:off x="5505817" y="3724914"/>
            <a:ext cx="5539095" cy="1010842"/>
          </a:xfrm>
        </p:spPr>
        <p:txBody>
          <a:bodyPr/>
          <a:lstStyle/>
          <a:p>
            <a:pPr marL="285750" indent="-285750">
              <a:buFont typeface="Arial" panose="020B0604020202020204" pitchFamily="34" charset="0"/>
              <a:buChar char="•"/>
            </a:pPr>
            <a:r>
              <a:rPr lang="en-US" dirty="0"/>
              <a:t>Tracking Project Status in SAP PS</a:t>
            </a:r>
          </a:p>
          <a:p>
            <a:pPr marL="285750" indent="-285750">
              <a:buFont typeface="Arial" panose="020B0604020202020204" pitchFamily="34" charset="0"/>
              <a:buChar char="•"/>
            </a:pPr>
            <a:r>
              <a:rPr lang="en-US" dirty="0"/>
              <a:t>Identifying and Mitigating Risks with SAP PS</a:t>
            </a:r>
            <a:endParaRPr lang="en-IN" dirty="0"/>
          </a:p>
        </p:txBody>
      </p:sp>
      <p:sp>
        <p:nvSpPr>
          <p:cNvPr id="10" name="Text Placeholder 9">
            <a:extLst>
              <a:ext uri="{FF2B5EF4-FFF2-40B4-BE49-F238E27FC236}">
                <a16:creationId xmlns:a16="http://schemas.microsoft.com/office/drawing/2014/main" id="{88505458-109A-B596-75AC-B1A2B21C61D7}"/>
              </a:ext>
            </a:extLst>
          </p:cNvPr>
          <p:cNvSpPr>
            <a:spLocks noGrp="1"/>
          </p:cNvSpPr>
          <p:nvPr>
            <p:ph type="body" sz="quarter" idx="20"/>
          </p:nvPr>
        </p:nvSpPr>
        <p:spPr/>
        <p:txBody>
          <a:bodyPr/>
          <a:lstStyle/>
          <a:p>
            <a:pPr marL="285750" indent="-285750">
              <a:buFont typeface="Arial" panose="020B0604020202020204" pitchFamily="34" charset="0"/>
              <a:buChar char="•"/>
            </a:pPr>
            <a:r>
              <a:rPr lang="en-US" dirty="0"/>
              <a:t>Evaluating Project Success with SAP PS</a:t>
            </a:r>
          </a:p>
          <a:p>
            <a:pPr marL="285750" indent="-285750">
              <a:buFont typeface="Arial" panose="020B0604020202020204" pitchFamily="34" charset="0"/>
              <a:buChar char="•"/>
            </a:pPr>
            <a:r>
              <a:rPr lang="en-US" dirty="0"/>
              <a:t>Documenting Lessons Learned in SAP PS</a:t>
            </a:r>
            <a:endParaRPr lang="en-IN" dirty="0"/>
          </a:p>
        </p:txBody>
      </p:sp>
      <p:sp>
        <p:nvSpPr>
          <p:cNvPr id="13" name="Slide Number Placeholder 12">
            <a:extLst>
              <a:ext uri="{FF2B5EF4-FFF2-40B4-BE49-F238E27FC236}">
                <a16:creationId xmlns:a16="http://schemas.microsoft.com/office/drawing/2014/main" id="{51891C1C-E83E-A98D-2ADD-2F049A750D78}"/>
              </a:ext>
            </a:extLst>
          </p:cNvPr>
          <p:cNvSpPr>
            <a:spLocks noGrp="1"/>
          </p:cNvSpPr>
          <p:nvPr>
            <p:ph type="sldNum" sz="quarter" idx="12"/>
          </p:nvPr>
        </p:nvSpPr>
        <p:spPr/>
        <p:txBody>
          <a:bodyPr/>
          <a:lstStyle/>
          <a:p>
            <a:fld id="{B5CEABB6-07DC-46E8-9B57-56EC44A396E5}" type="slidenum">
              <a:rPr lang="en-US" smtClean="0"/>
              <a:t>5</a:t>
            </a:fld>
            <a:endParaRPr lang="en-US" dirty="0"/>
          </a:p>
        </p:txBody>
      </p:sp>
      <p:cxnSp>
        <p:nvCxnSpPr>
          <p:cNvPr id="29" name="Straight Connector 28">
            <a:extLst>
              <a:ext uri="{FF2B5EF4-FFF2-40B4-BE49-F238E27FC236}">
                <a16:creationId xmlns:a16="http://schemas.microsoft.com/office/drawing/2014/main" id="{D6104D98-6BEE-1701-A52F-DC0C0441A845}"/>
              </a:ext>
            </a:extLst>
          </p:cNvPr>
          <p:cNvCxnSpPr>
            <a:cxnSpLocks/>
          </p:cNvCxnSpPr>
          <p:nvPr/>
        </p:nvCxnSpPr>
        <p:spPr>
          <a:xfrm>
            <a:off x="2077720" y="820668"/>
            <a:ext cx="1503680" cy="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7A5CDF03-F1D8-5811-EFDF-4FE801252503}"/>
              </a:ext>
            </a:extLst>
          </p:cNvPr>
          <p:cNvSpPr txBox="1"/>
          <p:nvPr/>
        </p:nvSpPr>
        <p:spPr>
          <a:xfrm>
            <a:off x="-61958" y="566128"/>
            <a:ext cx="2119358" cy="584775"/>
          </a:xfrm>
          <a:prstGeom prst="rect">
            <a:avLst/>
          </a:prstGeom>
          <a:noFill/>
        </p:spPr>
        <p:txBody>
          <a:bodyPr wrap="square" rtlCol="0">
            <a:spAutoFit/>
          </a:bodyPr>
          <a:lstStyle/>
          <a:p>
            <a:pPr algn="r"/>
            <a:r>
              <a:rPr lang="en-IN" sz="1600" dirty="0"/>
              <a:t>PROJECT INITIATION IN SAP</a:t>
            </a:r>
          </a:p>
        </p:txBody>
      </p:sp>
      <p:sp>
        <p:nvSpPr>
          <p:cNvPr id="36" name="TextBox 35">
            <a:extLst>
              <a:ext uri="{FF2B5EF4-FFF2-40B4-BE49-F238E27FC236}">
                <a16:creationId xmlns:a16="http://schemas.microsoft.com/office/drawing/2014/main" id="{4E90CDF6-328C-786E-1A23-0747A2B79876}"/>
              </a:ext>
            </a:extLst>
          </p:cNvPr>
          <p:cNvSpPr txBox="1"/>
          <p:nvPr/>
        </p:nvSpPr>
        <p:spPr>
          <a:xfrm>
            <a:off x="4071628" y="530568"/>
            <a:ext cx="5539094" cy="7022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Defining Project Objectives and Scope</a:t>
            </a:r>
          </a:p>
          <a:p>
            <a:pPr marL="285750" indent="-285750">
              <a:lnSpc>
                <a:spcPct val="150000"/>
              </a:lnSpc>
              <a:buFont typeface="Arial" panose="020B0604020202020204" pitchFamily="34" charset="0"/>
              <a:buChar char="•"/>
            </a:pPr>
            <a:r>
              <a:rPr lang="en-US" sz="1400" dirty="0"/>
              <a:t>Identifying Project Stakeholders and Team Members</a:t>
            </a:r>
            <a:endParaRPr lang="en-IN" sz="1400" dirty="0"/>
          </a:p>
        </p:txBody>
      </p:sp>
    </p:spTree>
    <p:extLst>
      <p:ext uri="{BB962C8B-B14F-4D97-AF65-F5344CB8AC3E}">
        <p14:creationId xmlns:p14="http://schemas.microsoft.com/office/powerpoint/2010/main" val="97945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32C6-E8C2-0CDE-8927-3F999FD6D2FA}"/>
              </a:ext>
            </a:extLst>
          </p:cNvPr>
          <p:cNvSpPr>
            <a:spLocks noGrp="1"/>
          </p:cNvSpPr>
          <p:nvPr>
            <p:ph type="title"/>
          </p:nvPr>
        </p:nvSpPr>
        <p:spPr>
          <a:xfrm>
            <a:off x="1885156" y="648337"/>
            <a:ext cx="8421688" cy="1325563"/>
          </a:xfrm>
        </p:spPr>
        <p:txBody>
          <a:bodyPr>
            <a:normAutofit/>
          </a:bodyPr>
          <a:lstStyle/>
          <a:p>
            <a:r>
              <a:rPr lang="en-US" dirty="0" err="1"/>
              <a:t>sAP</a:t>
            </a:r>
            <a:r>
              <a:rPr lang="en-US" dirty="0"/>
              <a:t> PS Work Breakdown Structure (WBS)</a:t>
            </a:r>
            <a:endParaRPr lang="en-IN" dirty="0"/>
          </a:p>
        </p:txBody>
      </p:sp>
      <p:sp>
        <p:nvSpPr>
          <p:cNvPr id="11" name="Slide Number Placeholder 10">
            <a:extLst>
              <a:ext uri="{FF2B5EF4-FFF2-40B4-BE49-F238E27FC236}">
                <a16:creationId xmlns:a16="http://schemas.microsoft.com/office/drawing/2014/main" id="{BAE71BE2-459D-940B-371C-034B131F457C}"/>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12" name="TextBox 11">
            <a:extLst>
              <a:ext uri="{FF2B5EF4-FFF2-40B4-BE49-F238E27FC236}">
                <a16:creationId xmlns:a16="http://schemas.microsoft.com/office/drawing/2014/main" id="{9B6887B5-AE0C-B720-A04A-11D9062D9635}"/>
              </a:ext>
            </a:extLst>
          </p:cNvPr>
          <p:cNvSpPr txBox="1"/>
          <p:nvPr/>
        </p:nvSpPr>
        <p:spPr>
          <a:xfrm>
            <a:off x="853440" y="2034290"/>
            <a:ext cx="10500360" cy="3970318"/>
          </a:xfrm>
          <a:prstGeom prst="rect">
            <a:avLst/>
          </a:prstGeom>
          <a:noFill/>
        </p:spPr>
        <p:txBody>
          <a:bodyPr wrap="square" rtlCol="0" anchor="ctr">
            <a:spAutoFit/>
          </a:bodyPr>
          <a:lstStyle/>
          <a:p>
            <a:r>
              <a:rPr lang="en-US" dirty="0"/>
              <a:t>The Work Breakdown Structure (WBS) in SAP PS is a hierarchical tool that breaks down complex projects into manageable components. It provides a structured view of project scope, tasks, and deliverables.</a:t>
            </a:r>
          </a:p>
          <a:p>
            <a:r>
              <a:rPr lang="en-US" b="1" dirty="0"/>
              <a:t>Key points</a:t>
            </a:r>
            <a:r>
              <a:rPr lang="en-US" dirty="0"/>
              <a:t>:</a:t>
            </a:r>
          </a:p>
          <a:p>
            <a:endParaRPr lang="en-US" dirty="0"/>
          </a:p>
          <a:p>
            <a:pPr marL="285750" indent="-285750">
              <a:buFont typeface="Arial" panose="020B0604020202020204" pitchFamily="34" charset="0"/>
              <a:buChar char="•"/>
            </a:pPr>
            <a:r>
              <a:rPr lang="en-US" b="1" dirty="0"/>
              <a:t>Hierarchical Structure:</a:t>
            </a:r>
            <a:r>
              <a:rPr lang="en-US" dirty="0"/>
              <a:t> Top-down breakdown into work packages and tasks.</a:t>
            </a:r>
          </a:p>
          <a:p>
            <a:pPr marL="285750" indent="-285750">
              <a:buFont typeface="Arial" panose="020B0604020202020204" pitchFamily="34" charset="0"/>
              <a:buChar char="•"/>
            </a:pPr>
            <a:r>
              <a:rPr lang="en-US" b="1" dirty="0"/>
              <a:t>Unique Identification:</a:t>
            </a:r>
            <a:r>
              <a:rPr lang="en-US" dirty="0"/>
              <a:t> Each element has a unique code for easy tracking.</a:t>
            </a:r>
          </a:p>
          <a:p>
            <a:pPr marL="285750" indent="-285750">
              <a:buFont typeface="Arial" panose="020B0604020202020204" pitchFamily="34" charset="0"/>
              <a:buChar char="•"/>
            </a:pPr>
            <a:r>
              <a:rPr lang="en-US" b="1" dirty="0"/>
              <a:t>Scope Definition:</a:t>
            </a:r>
            <a:r>
              <a:rPr lang="en-US" dirty="0"/>
              <a:t> Clearly defines project scope and components.</a:t>
            </a:r>
          </a:p>
          <a:p>
            <a:pPr marL="285750" indent="-285750">
              <a:buFont typeface="Arial" panose="020B0604020202020204" pitchFamily="34" charset="0"/>
              <a:buChar char="•"/>
            </a:pPr>
            <a:r>
              <a:rPr lang="en-US" b="1" dirty="0"/>
              <a:t>Task Assignment:</a:t>
            </a:r>
            <a:r>
              <a:rPr lang="en-US" dirty="0"/>
              <a:t> Facilitates task allocation and resource management.</a:t>
            </a:r>
          </a:p>
          <a:p>
            <a:pPr marL="285750" indent="-285750">
              <a:buFont typeface="Arial" panose="020B0604020202020204" pitchFamily="34" charset="0"/>
              <a:buChar char="•"/>
            </a:pPr>
            <a:r>
              <a:rPr lang="en-US" b="1" dirty="0"/>
              <a:t>Control and Monitoring:</a:t>
            </a:r>
            <a:r>
              <a:rPr lang="en-US" dirty="0"/>
              <a:t> Helps track progress and manage risks.</a:t>
            </a:r>
          </a:p>
          <a:p>
            <a:pPr marL="285750" indent="-285750">
              <a:buFont typeface="Arial" panose="020B0604020202020204" pitchFamily="34" charset="0"/>
              <a:buChar char="•"/>
            </a:pPr>
            <a:r>
              <a:rPr lang="en-US" b="1" dirty="0"/>
              <a:t>Cost and Time Estimation:</a:t>
            </a:r>
            <a:r>
              <a:rPr lang="en-US" dirty="0"/>
              <a:t> Aids in estimating project costs and timelines.</a:t>
            </a:r>
          </a:p>
          <a:p>
            <a:pPr marL="285750" indent="-285750">
              <a:buFont typeface="Arial" panose="020B0604020202020204" pitchFamily="34" charset="0"/>
              <a:buChar char="•"/>
            </a:pPr>
            <a:r>
              <a:rPr lang="en-US" b="1" dirty="0"/>
              <a:t>Communication Tool: </a:t>
            </a:r>
            <a:r>
              <a:rPr lang="en-US" dirty="0"/>
              <a:t>Visual way to communicate project structure.</a:t>
            </a:r>
            <a:br>
              <a:rPr lang="en-US" dirty="0"/>
            </a:br>
            <a:endParaRPr lang="en-US" dirty="0"/>
          </a:p>
          <a:p>
            <a:r>
              <a:rPr lang="en-US" dirty="0"/>
              <a:t>SAP PS WBS enhances project planning, execution, and collaboration, leading to successful project outcomes.</a:t>
            </a:r>
            <a:endParaRPr lang="en-IN" dirty="0"/>
          </a:p>
        </p:txBody>
      </p:sp>
    </p:spTree>
    <p:extLst>
      <p:ext uri="{BB962C8B-B14F-4D97-AF65-F5344CB8AC3E}">
        <p14:creationId xmlns:p14="http://schemas.microsoft.com/office/powerpoint/2010/main" val="238487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F2F3-5114-75C1-193F-C345C1C432B2}"/>
              </a:ext>
            </a:extLst>
          </p:cNvPr>
          <p:cNvSpPr>
            <a:spLocks noGrp="1"/>
          </p:cNvSpPr>
          <p:nvPr>
            <p:ph type="title"/>
          </p:nvPr>
        </p:nvSpPr>
        <p:spPr>
          <a:xfrm>
            <a:off x="838200" y="50165"/>
            <a:ext cx="10515600" cy="1325563"/>
          </a:xfrm>
        </p:spPr>
        <p:txBody>
          <a:bodyPr>
            <a:normAutofit/>
          </a:bodyPr>
          <a:lstStyle/>
          <a:p>
            <a:r>
              <a:rPr lang="en-IN" sz="3600" dirty="0"/>
              <a:t>WORK BREAKDOWN STRUCTURE</a:t>
            </a:r>
          </a:p>
        </p:txBody>
      </p:sp>
      <p:sp>
        <p:nvSpPr>
          <p:cNvPr id="5" name="Footer Placeholder 4">
            <a:extLst>
              <a:ext uri="{FF2B5EF4-FFF2-40B4-BE49-F238E27FC236}">
                <a16:creationId xmlns:a16="http://schemas.microsoft.com/office/drawing/2014/main" id="{667DA5C3-1E3C-4AD9-38B3-862E133C67C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A128FB0F-CE53-7594-BFE3-4D3261CA84B2}"/>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10" name="Picture 9">
            <a:extLst>
              <a:ext uri="{FF2B5EF4-FFF2-40B4-BE49-F238E27FC236}">
                <a16:creationId xmlns:a16="http://schemas.microsoft.com/office/drawing/2014/main" id="{893340D6-7050-0AF2-32E5-9F5769A5EDA2}"/>
              </a:ext>
            </a:extLst>
          </p:cNvPr>
          <p:cNvPicPr>
            <a:picLocks noChangeAspect="1"/>
          </p:cNvPicPr>
          <p:nvPr/>
        </p:nvPicPr>
        <p:blipFill>
          <a:blip r:embed="rId2"/>
          <a:stretch>
            <a:fillRect/>
          </a:stretch>
        </p:blipFill>
        <p:spPr>
          <a:xfrm>
            <a:off x="1658536" y="876059"/>
            <a:ext cx="8874927" cy="5758421"/>
          </a:xfrm>
          <a:prstGeom prst="rect">
            <a:avLst/>
          </a:prstGeom>
        </p:spPr>
      </p:pic>
    </p:spTree>
    <p:extLst>
      <p:ext uri="{BB962C8B-B14F-4D97-AF65-F5344CB8AC3E}">
        <p14:creationId xmlns:p14="http://schemas.microsoft.com/office/powerpoint/2010/main" val="88127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59D1-8643-9756-67CE-10A81A9476C2}"/>
              </a:ext>
            </a:extLst>
          </p:cNvPr>
          <p:cNvSpPr>
            <a:spLocks noGrp="1"/>
          </p:cNvSpPr>
          <p:nvPr>
            <p:ph type="title"/>
          </p:nvPr>
        </p:nvSpPr>
        <p:spPr>
          <a:xfrm>
            <a:off x="1901485" y="255354"/>
            <a:ext cx="8421688" cy="1325563"/>
          </a:xfrm>
        </p:spPr>
        <p:txBody>
          <a:bodyPr>
            <a:normAutofit/>
          </a:bodyPr>
          <a:lstStyle/>
          <a:p>
            <a:r>
              <a:rPr lang="en-IN" sz="3200" dirty="0"/>
              <a:t>Gantt Chart</a:t>
            </a:r>
          </a:p>
        </p:txBody>
      </p:sp>
      <p:sp>
        <p:nvSpPr>
          <p:cNvPr id="17" name="Slide Number Placeholder 16">
            <a:extLst>
              <a:ext uri="{FF2B5EF4-FFF2-40B4-BE49-F238E27FC236}">
                <a16:creationId xmlns:a16="http://schemas.microsoft.com/office/drawing/2014/main" id="{3644CC06-73C7-1AA7-BEEB-A8E3852372DF}"/>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18" name="TextBox 17">
            <a:extLst>
              <a:ext uri="{FF2B5EF4-FFF2-40B4-BE49-F238E27FC236}">
                <a16:creationId xmlns:a16="http://schemas.microsoft.com/office/drawing/2014/main" id="{F17D4E74-21E6-02FA-008A-90A0FC6B9C4A}"/>
              </a:ext>
            </a:extLst>
          </p:cNvPr>
          <p:cNvSpPr txBox="1"/>
          <p:nvPr/>
        </p:nvSpPr>
        <p:spPr>
          <a:xfrm>
            <a:off x="1161327" y="1645550"/>
            <a:ext cx="2877273" cy="3970318"/>
          </a:xfrm>
          <a:prstGeom prst="rect">
            <a:avLst/>
          </a:prstGeom>
          <a:noFill/>
        </p:spPr>
        <p:txBody>
          <a:bodyPr wrap="square" rtlCol="0">
            <a:spAutoFit/>
          </a:bodyPr>
          <a:lstStyle/>
          <a:p>
            <a:r>
              <a:rPr lang="en-US" dirty="0"/>
              <a:t>Gantt charts are essential project management tools in SAP PS that visually illustrate project schedules and task dependencies.</a:t>
            </a:r>
            <a:br>
              <a:rPr lang="en-US" dirty="0"/>
            </a:br>
            <a:endParaRPr lang="en-US" dirty="0"/>
          </a:p>
          <a:p>
            <a:r>
              <a:rPr lang="en-US" dirty="0"/>
              <a:t>Benefits:</a:t>
            </a:r>
          </a:p>
          <a:p>
            <a:endParaRPr lang="en-US" dirty="0"/>
          </a:p>
          <a:p>
            <a:pPr marL="285750" indent="-285750">
              <a:buFont typeface="Arial" panose="020B0604020202020204" pitchFamily="34" charset="0"/>
              <a:buChar char="•"/>
            </a:pPr>
            <a:r>
              <a:rPr lang="en-US" dirty="0"/>
              <a:t>Visual Clarity</a:t>
            </a:r>
          </a:p>
          <a:p>
            <a:pPr marL="285750" indent="-285750">
              <a:buFont typeface="Arial" panose="020B0604020202020204" pitchFamily="34" charset="0"/>
              <a:buChar char="•"/>
            </a:pPr>
            <a:r>
              <a:rPr lang="en-US" dirty="0"/>
              <a:t>Task Scheduling </a:t>
            </a:r>
          </a:p>
          <a:p>
            <a:pPr marL="285750" indent="-285750">
              <a:buFont typeface="Arial" panose="020B0604020202020204" pitchFamily="34" charset="0"/>
              <a:buChar char="•"/>
            </a:pPr>
            <a:r>
              <a:rPr lang="en-US" dirty="0"/>
              <a:t>Resource Management</a:t>
            </a:r>
          </a:p>
          <a:p>
            <a:pPr marL="285750" indent="-285750">
              <a:buFont typeface="Arial" panose="020B0604020202020204" pitchFamily="34" charset="0"/>
              <a:buChar char="•"/>
            </a:pPr>
            <a:r>
              <a:rPr lang="en-US" dirty="0"/>
              <a:t>Progress Tracking</a:t>
            </a:r>
          </a:p>
          <a:p>
            <a:pPr marL="285750" indent="-285750">
              <a:buFont typeface="Arial" panose="020B0604020202020204" pitchFamily="34" charset="0"/>
              <a:buChar char="•"/>
            </a:pPr>
            <a:r>
              <a:rPr lang="en-US" dirty="0"/>
              <a:t>Risk Identification </a:t>
            </a:r>
          </a:p>
          <a:p>
            <a:pPr marL="285750" indent="-285750">
              <a:buFont typeface="Arial" panose="020B0604020202020204" pitchFamily="34" charset="0"/>
              <a:buChar char="•"/>
            </a:pPr>
            <a:r>
              <a:rPr lang="en-US" dirty="0"/>
              <a:t>Communication Tool</a:t>
            </a:r>
            <a:endParaRPr lang="en-IN" dirty="0"/>
          </a:p>
        </p:txBody>
      </p:sp>
      <p:pic>
        <p:nvPicPr>
          <p:cNvPr id="20" name="Picture 19">
            <a:extLst>
              <a:ext uri="{FF2B5EF4-FFF2-40B4-BE49-F238E27FC236}">
                <a16:creationId xmlns:a16="http://schemas.microsoft.com/office/drawing/2014/main" id="{CA383303-3DE5-0455-E1DE-65C0B7A4C6A9}"/>
              </a:ext>
            </a:extLst>
          </p:cNvPr>
          <p:cNvPicPr>
            <a:picLocks noChangeAspect="1"/>
          </p:cNvPicPr>
          <p:nvPr/>
        </p:nvPicPr>
        <p:blipFill>
          <a:blip r:embed="rId3"/>
          <a:stretch>
            <a:fillRect/>
          </a:stretch>
        </p:blipFill>
        <p:spPr>
          <a:xfrm>
            <a:off x="4360373" y="1808513"/>
            <a:ext cx="7357454" cy="3644392"/>
          </a:xfrm>
          <a:prstGeom prst="rect">
            <a:avLst/>
          </a:prstGeom>
        </p:spPr>
      </p:pic>
    </p:spTree>
    <p:extLst>
      <p:ext uri="{BB962C8B-B14F-4D97-AF65-F5344CB8AC3E}">
        <p14:creationId xmlns:p14="http://schemas.microsoft.com/office/powerpoint/2010/main" val="83821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D4CF-9D32-B05F-AC04-F2C24CE1C46D}"/>
              </a:ext>
            </a:extLst>
          </p:cNvPr>
          <p:cNvSpPr>
            <a:spLocks noGrp="1"/>
          </p:cNvSpPr>
          <p:nvPr>
            <p:ph type="title"/>
          </p:nvPr>
        </p:nvSpPr>
        <p:spPr>
          <a:xfrm>
            <a:off x="1885156" y="549268"/>
            <a:ext cx="8421688" cy="1325563"/>
          </a:xfrm>
        </p:spPr>
        <p:txBody>
          <a:bodyPr>
            <a:normAutofit/>
          </a:bodyPr>
          <a:lstStyle/>
          <a:p>
            <a:r>
              <a:rPr lang="en-IN" sz="3200" dirty="0"/>
              <a:t>Resource Allocation</a:t>
            </a:r>
          </a:p>
        </p:txBody>
      </p:sp>
      <p:sp>
        <p:nvSpPr>
          <p:cNvPr id="30" name="TextBox 29">
            <a:extLst>
              <a:ext uri="{FF2B5EF4-FFF2-40B4-BE49-F238E27FC236}">
                <a16:creationId xmlns:a16="http://schemas.microsoft.com/office/drawing/2014/main" id="{E27FBE82-D79F-5698-D374-0CC2B7586193}"/>
              </a:ext>
            </a:extLst>
          </p:cNvPr>
          <p:cNvSpPr txBox="1"/>
          <p:nvPr/>
        </p:nvSpPr>
        <p:spPr>
          <a:xfrm>
            <a:off x="1670957" y="2142309"/>
            <a:ext cx="9105900" cy="3416320"/>
          </a:xfrm>
          <a:prstGeom prst="rect">
            <a:avLst/>
          </a:prstGeom>
          <a:noFill/>
        </p:spPr>
        <p:txBody>
          <a:bodyPr wrap="square" rtlCol="0">
            <a:spAutoFit/>
          </a:bodyPr>
          <a:lstStyle/>
          <a:p>
            <a:pPr algn="l"/>
            <a:r>
              <a:rPr lang="en-US" b="1" i="0" dirty="0">
                <a:solidFill>
                  <a:srgbClr val="D1D5DB"/>
                </a:solidFill>
                <a:effectLst/>
              </a:rPr>
              <a:t>Importance of Resource Planning in SAP PS:</a:t>
            </a:r>
          </a:p>
          <a:p>
            <a:pPr algn="l"/>
            <a:endParaRPr lang="en-US" b="0" i="0" dirty="0">
              <a:solidFill>
                <a:srgbClr val="D1D5DB"/>
              </a:solidFill>
              <a:effectLst/>
            </a:endParaRPr>
          </a:p>
          <a:p>
            <a:pPr marL="285750" indent="-285750" algn="l">
              <a:buFont typeface="Arial" panose="020B0604020202020204" pitchFamily="34" charset="0"/>
              <a:buChar char="•"/>
            </a:pPr>
            <a:r>
              <a:rPr lang="en-US" b="0" i="0" dirty="0">
                <a:solidFill>
                  <a:srgbClr val="D1D5DB"/>
                </a:solidFill>
                <a:effectLst/>
              </a:rPr>
              <a:t>Ensures tasks are </a:t>
            </a:r>
            <a:r>
              <a:rPr lang="en-US" b="1" i="0" dirty="0">
                <a:solidFill>
                  <a:srgbClr val="D1D5DB"/>
                </a:solidFill>
                <a:effectLst/>
              </a:rPr>
              <a:t>adequately staffed </a:t>
            </a:r>
            <a:r>
              <a:rPr lang="en-US" b="0" i="0" dirty="0">
                <a:solidFill>
                  <a:srgbClr val="D1D5DB"/>
                </a:solidFill>
                <a:effectLst/>
              </a:rPr>
              <a:t>and completed on time.</a:t>
            </a:r>
          </a:p>
          <a:p>
            <a:pPr marL="285750" indent="-285750" algn="l">
              <a:buFont typeface="Arial" panose="020B0604020202020204" pitchFamily="34" charset="0"/>
              <a:buChar char="•"/>
            </a:pPr>
            <a:r>
              <a:rPr lang="en-US" b="0" i="0" dirty="0">
                <a:solidFill>
                  <a:srgbClr val="D1D5DB"/>
                </a:solidFill>
                <a:effectLst/>
              </a:rPr>
              <a:t>Optimizes </a:t>
            </a:r>
            <a:r>
              <a:rPr lang="en-US" b="1" i="0" dirty="0">
                <a:solidFill>
                  <a:srgbClr val="D1D5DB"/>
                </a:solidFill>
                <a:effectLst/>
              </a:rPr>
              <a:t>resource utilization </a:t>
            </a:r>
            <a:r>
              <a:rPr lang="en-US" b="0" i="0" dirty="0">
                <a:solidFill>
                  <a:srgbClr val="D1D5DB"/>
                </a:solidFill>
                <a:effectLst/>
              </a:rPr>
              <a:t>and enhances </a:t>
            </a:r>
            <a:r>
              <a:rPr lang="en-US" b="1" i="0" dirty="0">
                <a:solidFill>
                  <a:srgbClr val="D1D5DB"/>
                </a:solidFill>
                <a:effectLst/>
              </a:rPr>
              <a:t>project productivity</a:t>
            </a:r>
            <a:r>
              <a:rPr lang="en-US" b="0" i="0" dirty="0">
                <a:solidFill>
                  <a:srgbClr val="D1D5DB"/>
                </a:solidFill>
                <a:effectLst/>
              </a:rPr>
              <a:t>.</a:t>
            </a:r>
            <a:br>
              <a:rPr lang="en-US" b="0" i="0" dirty="0">
                <a:solidFill>
                  <a:srgbClr val="D1D5DB"/>
                </a:solidFill>
                <a:effectLst/>
              </a:rPr>
            </a:br>
            <a:endParaRPr lang="en-US" b="0" i="0" dirty="0">
              <a:solidFill>
                <a:srgbClr val="D1D5DB"/>
              </a:solidFill>
              <a:effectLst/>
            </a:endParaRPr>
          </a:p>
          <a:p>
            <a:pPr algn="l"/>
            <a:endParaRPr lang="en-US" b="0" i="0" dirty="0">
              <a:solidFill>
                <a:srgbClr val="D1D5DB"/>
              </a:solidFill>
              <a:effectLst/>
            </a:endParaRPr>
          </a:p>
          <a:p>
            <a:pPr algn="l"/>
            <a:r>
              <a:rPr lang="en-US" b="1" i="0" dirty="0">
                <a:solidFill>
                  <a:srgbClr val="D1D5DB"/>
                </a:solidFill>
                <a:effectLst/>
              </a:rPr>
              <a:t>Utilizing SAP PS for Efficient Resource Allocation:</a:t>
            </a:r>
          </a:p>
          <a:p>
            <a:pPr algn="l"/>
            <a:endParaRPr lang="en-US" b="0" i="0" dirty="0">
              <a:solidFill>
                <a:srgbClr val="D1D5DB"/>
              </a:solidFill>
              <a:effectLst/>
            </a:endParaRPr>
          </a:p>
          <a:p>
            <a:pPr marL="285750" indent="-285750" algn="l">
              <a:buFont typeface="Arial" panose="020B0604020202020204" pitchFamily="34" charset="0"/>
              <a:buChar char="•"/>
            </a:pPr>
            <a:r>
              <a:rPr lang="en-US" b="1" i="0" dirty="0">
                <a:solidFill>
                  <a:srgbClr val="D1D5DB"/>
                </a:solidFill>
                <a:effectLst/>
              </a:rPr>
              <a:t>Resource leveling </a:t>
            </a:r>
            <a:r>
              <a:rPr lang="en-US" b="0" i="0" dirty="0">
                <a:solidFill>
                  <a:srgbClr val="D1D5DB"/>
                </a:solidFill>
                <a:effectLst/>
              </a:rPr>
              <a:t>prevents over/underutilization.</a:t>
            </a:r>
          </a:p>
          <a:p>
            <a:pPr marL="285750" indent="-285750" algn="l">
              <a:buFont typeface="Arial" panose="020B0604020202020204" pitchFamily="34" charset="0"/>
              <a:buChar char="•"/>
            </a:pPr>
            <a:r>
              <a:rPr lang="en-US" b="1" i="0" dirty="0">
                <a:solidFill>
                  <a:srgbClr val="D1D5DB"/>
                </a:solidFill>
                <a:effectLst/>
              </a:rPr>
              <a:t>Resource histograms </a:t>
            </a:r>
            <a:r>
              <a:rPr lang="en-US" b="0" i="0" dirty="0">
                <a:solidFill>
                  <a:srgbClr val="D1D5DB"/>
                </a:solidFill>
                <a:effectLst/>
              </a:rPr>
              <a:t>identify bottlenecks.</a:t>
            </a:r>
          </a:p>
          <a:p>
            <a:pPr marL="285750" indent="-285750" algn="l">
              <a:buFont typeface="Arial" panose="020B0604020202020204" pitchFamily="34" charset="0"/>
              <a:buChar char="•"/>
            </a:pPr>
            <a:r>
              <a:rPr lang="en-US" b="1" i="0" dirty="0">
                <a:solidFill>
                  <a:srgbClr val="D1D5DB"/>
                </a:solidFill>
                <a:effectLst/>
              </a:rPr>
              <a:t>Capacity planning </a:t>
            </a:r>
            <a:r>
              <a:rPr lang="en-US" b="0" i="0" dirty="0">
                <a:solidFill>
                  <a:srgbClr val="D1D5DB"/>
                </a:solidFill>
                <a:effectLst/>
              </a:rPr>
              <a:t>analyzes resource demand.</a:t>
            </a:r>
          </a:p>
          <a:p>
            <a:pPr marL="285750" indent="-285750" algn="l">
              <a:buFont typeface="Arial" panose="020B0604020202020204" pitchFamily="34" charset="0"/>
              <a:buChar char="•"/>
            </a:pPr>
            <a:r>
              <a:rPr lang="en-US" b="1" i="0" dirty="0">
                <a:solidFill>
                  <a:srgbClr val="D1D5DB"/>
                </a:solidFill>
                <a:effectLst/>
              </a:rPr>
              <a:t>Resource substitution </a:t>
            </a:r>
            <a:r>
              <a:rPr lang="en-US" b="0" i="0" dirty="0">
                <a:solidFill>
                  <a:srgbClr val="D1D5DB"/>
                </a:solidFill>
                <a:effectLst/>
              </a:rPr>
              <a:t>ensures schedule adherence.</a:t>
            </a:r>
          </a:p>
        </p:txBody>
      </p:sp>
    </p:spTree>
    <p:extLst>
      <p:ext uri="{BB962C8B-B14F-4D97-AF65-F5344CB8AC3E}">
        <p14:creationId xmlns:p14="http://schemas.microsoft.com/office/powerpoint/2010/main" val="239915575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967</TotalTime>
  <Words>2626</Words>
  <Application>Microsoft Office PowerPoint</Application>
  <PresentationFormat>Widescreen</PresentationFormat>
  <Paragraphs>257</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Söhne</vt:lpstr>
      <vt:lpstr>Tenorite</vt:lpstr>
      <vt:lpstr>Monoline</vt:lpstr>
      <vt:lpstr>Project planning in Sap PS</vt:lpstr>
      <vt:lpstr>Introduction</vt:lpstr>
      <vt:lpstr>IMPORTANCE of effective Project Planning</vt:lpstr>
      <vt:lpstr> Key Benefits of Project Planning</vt:lpstr>
      <vt:lpstr>SAP Project Planning Process</vt:lpstr>
      <vt:lpstr>sAP PS Work Breakdown Structure (WBS)</vt:lpstr>
      <vt:lpstr>WORK BREAKDOWN STRUCTURE</vt:lpstr>
      <vt:lpstr>Gantt Chart</vt:lpstr>
      <vt:lpstr>Resource Allocation</vt:lpstr>
      <vt:lpstr>Cost estimation and budget allocation</vt:lpstr>
      <vt:lpstr>RISK MANAGEMENT </vt:lpstr>
      <vt:lpstr>Project Communication</vt:lpstr>
      <vt:lpstr>Project Monitoring and control</vt:lpstr>
      <vt:lpstr>Project Closure and lessons learned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planning in SAp</dc:title>
  <dc:creator>Ashirvad Samanta</dc:creator>
  <cp:lastModifiedBy>Ashirvad Samanta</cp:lastModifiedBy>
  <cp:revision>2</cp:revision>
  <dcterms:created xsi:type="dcterms:W3CDTF">2023-07-25T14:22:34Z</dcterms:created>
  <dcterms:modified xsi:type="dcterms:W3CDTF">2023-07-26T15:54:53Z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