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09" autoAdjust="0"/>
  </p:normalViewPr>
  <p:slideViewPr>
    <p:cSldViewPr snapToGrid="0" snapToObjects="1">
      <p:cViewPr varScale="1">
        <p:scale>
          <a:sx n="95" d="100"/>
          <a:sy n="95" d="100"/>
        </p:scale>
        <p:origin x="206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PEP-8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PEP-8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PEP-8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PEP-8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2242156"/>
            <a:ext cx="5385816" cy="2307670"/>
          </a:xfrm>
        </p:spPr>
        <p:txBody>
          <a:bodyPr/>
          <a:lstStyle/>
          <a:p>
            <a:r>
              <a:rPr lang="en-US" dirty="0"/>
              <a:t>Python Enterprise Proposal</a:t>
            </a:r>
            <a:br>
              <a:rPr lang="en-US" dirty="0"/>
            </a:b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D34F-82A0-BC68-1997-D06D59D1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831144"/>
            <a:ext cx="11119104" cy="768096"/>
          </a:xfrm>
        </p:spPr>
        <p:txBody>
          <a:bodyPr/>
          <a:lstStyle/>
          <a:p>
            <a:r>
              <a:rPr lang="en-IN" dirty="0"/>
              <a:t>Closing Braces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6F62-35F9-6983-70E7-32BA2A780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599240"/>
            <a:ext cx="11393424" cy="4938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Using Closing Braces for Line Continuations: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 Python, closing braces are not needed.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Line breaks within parentheses, brackets, or braces are implicit.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Importance of Well-Structured Comments: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Comments explain code's intent.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Maintain comments to match code updates.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Examples of Both Block and Inline Comments: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Block Comment: 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"""</a:t>
            </a:r>
          </a:p>
          <a:p>
            <a:pPr marL="338328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This function calculates the total price.</a:t>
            </a:r>
          </a:p>
          <a:p>
            <a:pPr marL="338328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Input: items (list)</a:t>
            </a:r>
          </a:p>
          <a:p>
            <a:pPr marL="338328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Output: total price (float)</a:t>
            </a:r>
          </a:p>
          <a:p>
            <a:pPr marL="338328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"""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</a:rPr>
              <a:t>Inline Comment:  </a:t>
            </a: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price = price + tax  # Adding tax to the total price</a:t>
            </a:r>
          </a:p>
          <a:p>
            <a:pPr lvl="2"/>
            <a:endParaRPr lang="en-IN" sz="2000" dirty="0">
              <a:solidFill>
                <a:schemeClr val="tx1"/>
              </a:solidFill>
            </a:endParaRPr>
          </a:p>
          <a:p>
            <a:pPr lvl="2"/>
            <a:endParaRPr lang="en-IN" dirty="0">
              <a:solidFill>
                <a:schemeClr val="tx1"/>
              </a:solidFill>
            </a:endParaRPr>
          </a:p>
          <a:p>
            <a:pPr lvl="2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8ABE-5AFF-6D76-563C-76631863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61F29-3397-3D00-1CD0-024B7D7D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8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D34F-82A0-BC68-1997-D06D59D1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831144"/>
            <a:ext cx="11119104" cy="768096"/>
          </a:xfrm>
        </p:spPr>
        <p:txBody>
          <a:bodyPr/>
          <a:lstStyle/>
          <a:p>
            <a:r>
              <a:rPr lang="en-IN" sz="3800" dirty="0"/>
              <a:t>Whitespaces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6F62-35F9-6983-70E7-32BA2A780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599240"/>
            <a:ext cx="11119104" cy="49387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Avoiding Unnecessary Whitespaces: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Remove extra spaces at the beginning and end of lines.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Avoid excessive spaces within 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Examples of Whitespace Usage: </a:t>
            </a:r>
            <a: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name = "John"   # Extra spaces around 									assignment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	total =  100    # Excessive space 									before value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Recommended Coding Practices: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Use a single space around operators for clarity.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Maintain consistent indentation levels.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Examples of Recommended Practices:</a:t>
            </a: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result = value * (factor + 2)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		if condition: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		print("Condition met")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solidFill>
                <a:schemeClr val="tx1"/>
              </a:solidFill>
            </a:endParaRPr>
          </a:p>
          <a:p>
            <a:pPr lvl="2"/>
            <a:endParaRPr lang="en-IN" sz="2200" dirty="0">
              <a:solidFill>
                <a:schemeClr val="tx1"/>
              </a:solidFill>
            </a:endParaRPr>
          </a:p>
          <a:p>
            <a:pPr lvl="2"/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8ABE-5AFF-6D76-563C-76631863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61F29-3397-3D00-1CD0-024B7D7D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8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D34F-82A0-BC68-1997-D06D59D1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831144"/>
            <a:ext cx="11119104" cy="768096"/>
          </a:xfrm>
        </p:spPr>
        <p:txBody>
          <a:bodyPr/>
          <a:lstStyle/>
          <a:p>
            <a:r>
              <a:rPr lang="en-IN" sz="3800" dirty="0"/>
              <a:t>Programming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6F62-35F9-6983-70E7-32BA2A780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599240"/>
            <a:ext cx="11119104" cy="4938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Various Programming Recommendations: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Prefer Explicit Checks for Boolean Values: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Avoid using </a:t>
            </a:r>
            <a:r>
              <a:rPr lang="en-US" sz="2400" b="1" dirty="0">
                <a:solidFill>
                  <a:schemeClr val="tx1"/>
                </a:solidFill>
              </a:rPr>
              <a:t>if x == True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b="1" dirty="0">
                <a:solidFill>
                  <a:schemeClr val="tx1"/>
                </a:solidFill>
              </a:rPr>
              <a:t>if x == False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Use </a:t>
            </a:r>
            <a:r>
              <a:rPr lang="en-US" sz="2400" b="1" dirty="0">
                <a:solidFill>
                  <a:schemeClr val="tx1"/>
                </a:solidFill>
              </a:rPr>
              <a:t>if x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b="1" dirty="0">
                <a:solidFill>
                  <a:schemeClr val="tx1"/>
                </a:solidFill>
              </a:rPr>
              <a:t>if not x </a:t>
            </a:r>
            <a:r>
              <a:rPr lang="en-US" sz="2400" dirty="0">
                <a:solidFill>
                  <a:schemeClr val="tx1"/>
                </a:solidFill>
              </a:rPr>
              <a:t>for clarity.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Prefer Explicit Checks for Empty Sequences: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Avoid using </a:t>
            </a:r>
            <a:r>
              <a:rPr lang="en-US" sz="2400" b="1" dirty="0">
                <a:solidFill>
                  <a:schemeClr val="tx1"/>
                </a:solidFill>
              </a:rPr>
              <a:t>if </a:t>
            </a:r>
            <a:r>
              <a:rPr lang="en-US" sz="2400" b="1" dirty="0" err="1">
                <a:solidFill>
                  <a:schemeClr val="tx1"/>
                </a:solidFill>
              </a:rPr>
              <a:t>len</a:t>
            </a:r>
            <a:r>
              <a:rPr lang="en-US" sz="2400" b="1" dirty="0">
                <a:solidFill>
                  <a:schemeClr val="tx1"/>
                </a:solidFill>
              </a:rPr>
              <a:t>(items) == 0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Use if not items to check for an empty sequence.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Use 'is not None' for Clarity: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Instead of </a:t>
            </a:r>
            <a:r>
              <a:rPr lang="en-US" sz="2400" b="1" dirty="0">
                <a:solidFill>
                  <a:schemeClr val="tx1"/>
                </a:solidFill>
              </a:rPr>
              <a:t>if x != None</a:t>
            </a:r>
            <a:r>
              <a:rPr lang="en-US" sz="2400" dirty="0">
                <a:solidFill>
                  <a:schemeClr val="tx1"/>
                </a:solidFill>
              </a:rPr>
              <a:t>, use </a:t>
            </a:r>
            <a:r>
              <a:rPr lang="en-US" sz="2400" b="1" dirty="0">
                <a:solidFill>
                  <a:schemeClr val="tx1"/>
                </a:solidFill>
              </a:rPr>
              <a:t>if x is not None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Enhances readability and conveys intent.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  <a:p>
            <a:pPr lvl="2"/>
            <a:endParaRPr lang="en-IN" sz="2400" dirty="0">
              <a:solidFill>
                <a:schemeClr val="tx1"/>
              </a:solidFill>
            </a:endParaRPr>
          </a:p>
          <a:p>
            <a:pPr lvl="2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8ABE-5AFF-6D76-563C-76631863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61F29-3397-3D00-1CD0-024B7D7D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2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3C56D8-EF09-D093-C96B-2DBCF16B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BBF84-FC4F-6BEA-A6BF-ED4FA0C6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3D5A3-A845-1234-CE37-A7551B5E1C7D}"/>
              </a:ext>
            </a:extLst>
          </p:cNvPr>
          <p:cNvSpPr txBox="1"/>
          <p:nvPr/>
        </p:nvSpPr>
        <p:spPr>
          <a:xfrm>
            <a:off x="946484" y="1026695"/>
            <a:ext cx="10347158" cy="44319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Examples Related to Each Recommendation: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400" dirty="0"/>
              <a:t>1. Prefer Explicit Checks for Boolean Values: 	</a:t>
            </a:r>
            <a:r>
              <a:rPr lang="en-US" sz="2400" b="1" dirty="0"/>
              <a:t>if flag:            # Good</a:t>
            </a:r>
          </a:p>
          <a:p>
            <a:r>
              <a:rPr lang="en-US" sz="2400" b="1" dirty="0"/>
              <a:t>													if flag == True:    # Avoid</a:t>
            </a:r>
          </a:p>
          <a:p>
            <a:br>
              <a:rPr lang="en-US" sz="2400" dirty="0"/>
            </a:br>
            <a:r>
              <a:rPr lang="en-US" sz="2400" dirty="0"/>
              <a:t>2. Prefer Explicit Checks for Empty Sequences: 	</a:t>
            </a:r>
            <a:r>
              <a:rPr lang="en-US" sz="2400" b="1" dirty="0"/>
              <a:t>if not items:          # Good</a:t>
            </a:r>
          </a:p>
          <a:p>
            <a:r>
              <a:rPr lang="en-US" sz="2400" b="1" dirty="0"/>
              <a:t>														if </a:t>
            </a:r>
            <a:r>
              <a:rPr lang="en-US" sz="2400" b="1" dirty="0" err="1"/>
              <a:t>len</a:t>
            </a:r>
            <a:r>
              <a:rPr lang="en-US" sz="2400" b="1" dirty="0"/>
              <a:t>(items) == 0:    # Avoid</a:t>
            </a:r>
          </a:p>
          <a:p>
            <a:endParaRPr lang="en-US" sz="2400" dirty="0"/>
          </a:p>
          <a:p>
            <a:r>
              <a:rPr lang="en-US" sz="2400" dirty="0"/>
              <a:t>3. Use 'is not None' for Clarity:  	</a:t>
            </a:r>
            <a:r>
              <a:rPr lang="en-US" sz="2400" b="1" dirty="0"/>
              <a:t>if value is not None:          # Good</a:t>
            </a:r>
          </a:p>
          <a:p>
            <a:r>
              <a:rPr lang="en-US" sz="2400" b="1" dirty="0"/>
              <a:t>										if value != None:              # Avoid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42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C755-6633-DAF4-77A1-07DA0DBD6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418" y="336883"/>
            <a:ext cx="5515436" cy="882316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3E6BE-1753-0BD9-519B-1C41812C0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2" y="1523999"/>
            <a:ext cx="6994358" cy="434741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Consistent code layout enhances readability and collaboration.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Proper naming conventions promote code clarity.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Effective use of line breaks and comments aids comprehension.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Mindful import practices organize and simplify module usage.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Avoiding unnecessary whitespaces maintains code aesthetics.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Adhering to programming recommendations ensures clarity.</a:t>
            </a:r>
          </a:p>
        </p:txBody>
      </p:sp>
    </p:spTree>
    <p:extLst>
      <p:ext uri="{BB962C8B-B14F-4D97-AF65-F5344CB8AC3E}">
        <p14:creationId xmlns:p14="http://schemas.microsoft.com/office/powerpoint/2010/main" val="46351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B397-D73C-A9A0-165D-70C325B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73736"/>
            <a:ext cx="6766560" cy="768096"/>
          </a:xfrm>
        </p:spPr>
        <p:txBody>
          <a:bodyPr/>
          <a:lstStyle/>
          <a:p>
            <a:r>
              <a:rPr lang="en-IN" dirty="0"/>
              <a:t>What is PEP-8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E13D-BFBA-3E95-28B1-F718DF34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584048"/>
            <a:ext cx="6766560" cy="433923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PEP 8 is a style guide for writing clean and consistent Python 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Good code isn't just about functionality; it's also about </a:t>
            </a:r>
            <a:r>
              <a:rPr lang="en-US" sz="2000" b="1" dirty="0"/>
              <a:t>readability</a:t>
            </a:r>
            <a:r>
              <a:rPr lang="en-US" sz="2000" dirty="0"/>
              <a:t> and </a:t>
            </a:r>
            <a:r>
              <a:rPr lang="en-US" sz="2000" b="1" dirty="0"/>
              <a:t>maintainability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Well-structured, consistent code is easier to understand, debug, and collaborate on. Consistency in coding style is vital for team </a:t>
            </a:r>
            <a:r>
              <a:rPr lang="en-US" sz="2000" b="1" dirty="0"/>
              <a:t>collaboration </a:t>
            </a:r>
            <a:r>
              <a:rPr lang="en-US" sz="2000" dirty="0"/>
              <a:t>and </a:t>
            </a:r>
            <a:r>
              <a:rPr lang="en-US" sz="2000" b="1" dirty="0"/>
              <a:t>maintenance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PEP 8 enhances Python's emphasis on readability by providing </a:t>
            </a:r>
            <a:r>
              <a:rPr lang="en-US" sz="2000" b="1" dirty="0"/>
              <a:t>guidelines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It covers </a:t>
            </a:r>
            <a:r>
              <a:rPr lang="en-US" sz="2000" b="1" dirty="0"/>
              <a:t>naming conventions, indentation, whitespace</a:t>
            </a:r>
            <a:r>
              <a:rPr lang="en-US" sz="2000" dirty="0"/>
              <a:t>, </a:t>
            </a:r>
            <a:r>
              <a:rPr lang="en-US" sz="2000" b="1" dirty="0"/>
              <a:t>comments</a:t>
            </a:r>
            <a:r>
              <a:rPr lang="en-US" sz="2000" dirty="0"/>
              <a:t>, and more.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main purpose of PEP 8 is to enhance code readability and maintain consistency.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4C48F-A505-1F93-DAEE-EC8E7CD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C6CF-87B3-CB1D-4D78-0EBFBFDD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EB89-5AFA-BAF4-E5C9-5C0BFA16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much more often than it is written.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A6327-69B4-4085-45FF-327168C897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4D6E-3709-A739-04DD-BC924A8C89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Guido van Rossum </a:t>
            </a:r>
            <a:br>
              <a:rPr lang="en-IN" dirty="0"/>
            </a:br>
            <a:r>
              <a:rPr lang="en-IN" sz="1700" dirty="0"/>
              <a:t>(Creator of Python)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1F6DC-020B-6365-9F9C-7A326553B2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84B8-8E96-3885-7BCC-CF240D8A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D94E-323A-57DF-6B47-8F8ECA98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61478"/>
            <a:ext cx="10671048" cy="818144"/>
          </a:xfrm>
        </p:spPr>
        <p:txBody>
          <a:bodyPr/>
          <a:lstStyle/>
          <a:p>
            <a:r>
              <a:rPr lang="en-IN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7CBD-5ED4-E34C-0D24-6C698CA6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267326"/>
            <a:ext cx="11119104" cy="52706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Single Lowercase Letter: </a:t>
            </a:r>
            <a:r>
              <a:rPr lang="en-US" dirty="0">
                <a:solidFill>
                  <a:schemeClr val="tx1"/>
                </a:solidFill>
              </a:rPr>
              <a:t>a =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Typically used for simple counters or loop variables within short scopes.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Single Uppercase Letter: </a:t>
            </a:r>
            <a:r>
              <a:rPr lang="en-US" dirty="0">
                <a:solidFill>
                  <a:schemeClr val="tx1"/>
                </a:solidFill>
              </a:rPr>
              <a:t>A =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Rarely used. Conventionally, uppercase letters are reserved for constants.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Lowercase: </a:t>
            </a:r>
            <a:r>
              <a:rPr lang="en-US" dirty="0">
                <a:solidFill>
                  <a:schemeClr val="tx1"/>
                </a:solidFill>
              </a:rPr>
              <a:t>var =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Descriptive lowercase names for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Lowercase with Underscores: </a:t>
            </a:r>
            <a:r>
              <a:rPr lang="en-US" dirty="0" err="1">
                <a:solidFill>
                  <a:schemeClr val="tx1"/>
                </a:solidFill>
              </a:rPr>
              <a:t>number_of_apples</a:t>
            </a:r>
            <a:r>
              <a:rPr lang="en-US" dirty="0">
                <a:solidFill>
                  <a:schemeClr val="tx1"/>
                </a:solidFill>
              </a:rPr>
              <a:t> = 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Readable and descriptive. Common for longer variable names.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Uppercase: </a:t>
            </a:r>
            <a:r>
              <a:rPr lang="en-US" dirty="0">
                <a:solidFill>
                  <a:schemeClr val="tx1"/>
                </a:solidFill>
              </a:rPr>
              <a:t>VAR = 6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Rarely used. Uppercase names often imply constants.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Uppercase with Underscores: </a:t>
            </a:r>
            <a:r>
              <a:rPr lang="en-US" dirty="0">
                <a:solidFill>
                  <a:schemeClr val="tx1"/>
                </a:solidFill>
              </a:rPr>
              <a:t>NUM_OF_CARS = 20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Clear and more readable for longer constants.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CamelCase: </a:t>
            </a:r>
            <a:r>
              <a:rPr lang="en-US" dirty="0" err="1">
                <a:solidFill>
                  <a:schemeClr val="tx1"/>
                </a:solidFill>
              </a:rPr>
              <a:t>NumberOfBooks</a:t>
            </a:r>
            <a:r>
              <a:rPr lang="en-US" dirty="0">
                <a:solidFill>
                  <a:schemeClr val="tx1"/>
                </a:solidFill>
              </a:rPr>
              <a:t> = 100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Used for class names or variables where each word is capitalized.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3626F-9CD4-C0CB-D6FA-9F781111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52720-61CD-FF6E-1E8C-88EE59EA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A648-138B-F29B-6E74-177C8942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621792"/>
            <a:ext cx="10671048" cy="768096"/>
          </a:xfrm>
        </p:spPr>
        <p:txBody>
          <a:bodyPr/>
          <a:lstStyle/>
          <a:p>
            <a:r>
              <a:rPr lang="en-IN" dirty="0"/>
              <a:t>Naming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108B0-6376-79A9-3AF8-CD158F3B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99E9C-AB86-F396-B643-18D9DF86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08EA1DB-4E45-741E-3AB7-5753C7BAE8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2347260"/>
              </p:ext>
            </p:extLst>
          </p:nvPr>
        </p:nvGraphicFramePr>
        <p:xfrm>
          <a:off x="539750" y="1389888"/>
          <a:ext cx="11118849" cy="4851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283">
                  <a:extLst>
                    <a:ext uri="{9D8B030D-6E8A-4147-A177-3AD203B41FA5}">
                      <a16:colId xmlns:a16="http://schemas.microsoft.com/office/drawing/2014/main" val="3729579885"/>
                    </a:ext>
                  </a:extLst>
                </a:gridCol>
                <a:gridCol w="3706283">
                  <a:extLst>
                    <a:ext uri="{9D8B030D-6E8A-4147-A177-3AD203B41FA5}">
                      <a16:colId xmlns:a16="http://schemas.microsoft.com/office/drawing/2014/main" val="2906406506"/>
                    </a:ext>
                  </a:extLst>
                </a:gridCol>
                <a:gridCol w="3706283">
                  <a:extLst>
                    <a:ext uri="{9D8B030D-6E8A-4147-A177-3AD203B41FA5}">
                      <a16:colId xmlns:a16="http://schemas.microsoft.com/office/drawing/2014/main" val="3853810770"/>
                    </a:ext>
                  </a:extLst>
                </a:gridCol>
              </a:tblGrid>
              <a:tr h="370452">
                <a:tc>
                  <a:txBody>
                    <a:bodyPr/>
                    <a:lstStyle/>
                    <a:p>
                      <a:r>
                        <a:rPr lang="en-IN" sz="1800" b="1" i="0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  <a:endParaRPr lang="en-IN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479950"/>
                  </a:ext>
                </a:extLst>
              </a:tr>
              <a:tr h="639410">
                <a:tc>
                  <a:txBody>
                    <a:bodyPr/>
                    <a:lstStyle/>
                    <a:p>
                      <a:pPr fontAlgn="base"/>
                      <a:r>
                        <a:rPr lang="en-IN" b="1" dirty="0">
                          <a:effectLst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calculate_total()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Descriptive, verbs for actions/functions.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817363"/>
                  </a:ext>
                </a:extLst>
              </a:tr>
              <a:tr h="63941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item_count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Clear and meaningful names for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524943"/>
                  </a:ext>
                </a:extLst>
              </a:tr>
              <a:tr h="63941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CustomerProfile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CamelCase for class names, starting with uppercase.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792904"/>
                  </a:ext>
                </a:extLst>
              </a:tr>
              <a:tr h="63941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get_info()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Verbs for class methods, conveying actions.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01056"/>
                  </a:ext>
                </a:extLst>
              </a:tr>
              <a:tr h="63941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MAX_RETRIES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Uppercase for constants that shouldn't be changed.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68467"/>
                  </a:ext>
                </a:extLst>
              </a:tr>
              <a:tr h="63941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data_processing.py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Descriptive, lowercase with underscores for module names.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21347"/>
                  </a:ext>
                </a:extLst>
              </a:tr>
              <a:tr h="639410">
                <a:tc>
                  <a:txBody>
                    <a:bodyPr/>
                    <a:lstStyle/>
                    <a:p>
                      <a:pPr fontAlgn="base"/>
                      <a:r>
                        <a:rPr lang="en-IN" b="1" dirty="0">
                          <a:effectLst/>
                        </a:rPr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utilities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Lowercase package names, similar to module naming style.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81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57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6C36-63BB-ED8A-1269-7E7AFC87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094" y="850234"/>
            <a:ext cx="9488905" cy="893064"/>
          </a:xfrm>
        </p:spPr>
        <p:txBody>
          <a:bodyPr/>
          <a:lstStyle/>
          <a:p>
            <a:r>
              <a:rPr lang="en-IN" dirty="0"/>
              <a:t>Code Layout and Readability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3071E6-B23F-07E4-6069-7C3F9B95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1ED48-17D4-A9DC-828D-7D8AED310162}"/>
              </a:ext>
            </a:extLst>
          </p:cNvPr>
          <p:cNvSpPr txBox="1"/>
          <p:nvPr/>
        </p:nvSpPr>
        <p:spPr>
          <a:xfrm>
            <a:off x="577519" y="1957140"/>
            <a:ext cx="64328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dirty="0"/>
              <a:t>Indentation in Python: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/>
              <a:t>Indentation replaces braces to define code blocks.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/>
              <a:t>Ensures visual hierarchy and clarity of 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dirty="0"/>
              <a:t>Tabs vs. Spaces: Preference for Spaces: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/>
              <a:t>Tabs and spaces serve similar purposes, but spaces are recommended.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/>
              <a:t>Consistent spaces avoid display differences across platforms.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dirty="0"/>
              <a:t>Indentation Following Line Break</a:t>
            </a:r>
            <a:r>
              <a:rPr lang="en-US" sz="2200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/>
              <a:t>Limit to 79 Characters: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/>
              <a:t>Keep lines within 79 characters for optimal readability.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/>
              <a:t>Improves code navigation and review.</a:t>
            </a:r>
            <a:endParaRPr lang="en-IN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0F702-B495-9197-207E-4AAB6D868683}"/>
              </a:ext>
            </a:extLst>
          </p:cNvPr>
          <p:cNvSpPr txBox="1"/>
          <p:nvPr/>
        </p:nvSpPr>
        <p:spPr>
          <a:xfrm>
            <a:off x="7138737" y="1957140"/>
            <a:ext cx="479418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Examples Illustrating Proper Indentation:</a:t>
            </a:r>
          </a:p>
          <a:p>
            <a:endParaRPr lang="en-IN" sz="2100" dirty="0"/>
          </a:p>
          <a:p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calculate_total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(items):</a:t>
            </a:r>
          </a:p>
          <a:p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total = 0</a:t>
            </a:r>
          </a:p>
          <a:p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for item in items:</a:t>
            </a:r>
          </a:p>
          <a:p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total += 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item.price</a:t>
            </a:r>
            <a:endParaRPr lang="en-US" sz="2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return total</a:t>
            </a:r>
          </a:p>
          <a:p>
            <a:endParaRPr lang="en-US" sz="2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if condition:</a:t>
            </a:r>
          </a:p>
          <a:p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result = 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perform_action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if result == "success":</a:t>
            </a:r>
          </a:p>
          <a:p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print("Action 									succeeded")</a:t>
            </a:r>
            <a:endParaRPr lang="en-IN" sz="2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3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4A3C-5A92-6DCF-2FD8-010273A3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593562"/>
            <a:ext cx="11622024" cy="829216"/>
          </a:xfrm>
        </p:spPr>
        <p:txBody>
          <a:bodyPr/>
          <a:lstStyle/>
          <a:p>
            <a:r>
              <a:rPr lang="en-IN" sz="4000" dirty="0"/>
              <a:t>Line Breaks and Binary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4465-C9A8-D57C-1E50-0D517B081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559140"/>
            <a:ext cx="11119104" cy="49788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Traditional Approach for Line Breaks: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 traditional languages, long expressions break after the operator.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Can lead to unclear code 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Importance of Consistent Line Break Style: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Consistency enhances code readability.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Predictable patterns make code easier to follow.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Examples Demonstrating Correct and Incorrect Line Breaks: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Correct: </a:t>
            </a:r>
            <a:r>
              <a:rPr lang="en-US" sz="2000" dirty="0">
                <a:solidFill>
                  <a:schemeClr val="tx1"/>
                </a:solidFill>
              </a:rPr>
              <a:t>Line Break After Operator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			</a:t>
            </a: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total = price + tax + </a:t>
            </a:r>
            <a:r>
              <a:rPr lang="en-US" sz="20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shipping_cost</a:t>
            </a: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\</a:t>
            </a:r>
          </a:p>
          <a:p>
            <a:pPr marL="2743200" lvl="6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	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handling_fee</a:t>
            </a:r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Incorrect: </a:t>
            </a:r>
            <a:r>
              <a:rPr lang="en-US" sz="2000" dirty="0">
                <a:solidFill>
                  <a:schemeClr val="tx1"/>
                </a:solidFill>
              </a:rPr>
              <a:t>Line Break Before Operator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			</a:t>
            </a: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total = price + tax + </a:t>
            </a:r>
            <a:r>
              <a:rPr lang="en-US" sz="20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shipping_cost</a:t>
            </a:r>
            <a:b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 + </a:t>
            </a:r>
            <a:r>
              <a:rPr lang="en-US" sz="20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handling_fee</a:t>
            </a:r>
            <a:endParaRPr lang="en-US" sz="20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19EF8-C300-C0FB-CF46-68766A74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E07ED-F84F-E9B1-92EA-4776DDA4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9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4A3C-5A92-6DCF-2FD8-010273A3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593562"/>
            <a:ext cx="11622024" cy="829216"/>
          </a:xfrm>
        </p:spPr>
        <p:txBody>
          <a:bodyPr/>
          <a:lstStyle/>
          <a:p>
            <a:r>
              <a:rPr lang="en-IN" sz="4000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4465-C9A8-D57C-1E50-0D517B081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559140"/>
            <a:ext cx="11119104" cy="49788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Best Practices for importing Modules: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Import at the beginning of your code.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Use separate lines for each import.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Group imports: standard library, third-party, your modules.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Proper Formatting for Multiple Imports:</a:t>
            </a:r>
          </a:p>
          <a:p>
            <a:pPr marL="33832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os</a:t>
            </a:r>
            <a:endParaRPr lang="en-US" sz="20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38328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import sys</a:t>
            </a:r>
          </a:p>
          <a:p>
            <a:pPr marL="338328" lvl="1" indent="0">
              <a:buNone/>
            </a:pPr>
            <a:endParaRPr lang="en-US" sz="20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38328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from datetime import datetime</a:t>
            </a:r>
          </a:p>
          <a:p>
            <a:pPr marL="338328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from math import sqrt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Highlighting Use of Absolute Imports: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Absolute imports specify module's full path.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Improves clarity, especially in larger projects.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338328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19EF8-C300-C0FB-CF46-68766A74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E07ED-F84F-E9B1-92EA-4776DDA4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8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7089-A4D2-C2D3-683E-9962311B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625642"/>
            <a:ext cx="10671048" cy="845259"/>
          </a:xfrm>
        </p:spPr>
        <p:txBody>
          <a:bodyPr/>
          <a:lstStyle/>
          <a:p>
            <a:r>
              <a:rPr lang="en-IN" dirty="0"/>
              <a:t>Blank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5EE7-B85F-28FA-37DB-614D56DB0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470901"/>
            <a:ext cx="11119104" cy="50670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Role of Blank Lines in Code Readability: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Blank lines create visual separation.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Improve code structure and group related sections.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Examples of Using Blank Lines for Separation: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				</a:t>
            </a:r>
            <a: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US" sz="22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calculate_total</a:t>
            </a:r>
            <a: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(items):</a:t>
            </a:r>
            <a:b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				total = 0    </a:t>
            </a:r>
            <a:b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for item in items:</a:t>
            </a:r>
            <a:b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 			total += </a:t>
            </a:r>
            <a:r>
              <a:rPr lang="en-US" sz="22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item.price</a:t>
            </a:r>
            <a:endParaRPr lang="en-US" sz="2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				return total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Scenarios Where Blank Lines Are Useful: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Between function or method definitions.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Before and after logical sections.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For clarity in complex code blocks.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D6183-1A8E-0307-0CF8-828F5537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PEP-8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65A76-9EF2-5690-9841-71FA8FAC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6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239</TotalTime>
  <Words>1307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Cascadia Mono</vt:lpstr>
      <vt:lpstr>Sabon Next LT</vt:lpstr>
      <vt:lpstr>Wingdings</vt:lpstr>
      <vt:lpstr>Office Theme</vt:lpstr>
      <vt:lpstr>Python Enterprise Proposal 8</vt:lpstr>
      <vt:lpstr>What is PEP-8 ?</vt:lpstr>
      <vt:lpstr>Code is much more often than it is written.</vt:lpstr>
      <vt:lpstr>Naming Convention</vt:lpstr>
      <vt:lpstr>Naming Style</vt:lpstr>
      <vt:lpstr>Code Layout and Readability</vt:lpstr>
      <vt:lpstr>Line Breaks and Binary Operations</vt:lpstr>
      <vt:lpstr>Importing Modules</vt:lpstr>
      <vt:lpstr>Blank Lines</vt:lpstr>
      <vt:lpstr>Closing Braces and comments</vt:lpstr>
      <vt:lpstr>Whitespaces and Recommendations</vt:lpstr>
      <vt:lpstr>Programming Recommendations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Enterprise Proposal 8</dc:title>
  <dc:subject/>
  <dc:creator>Ashirvad Samanta</dc:creator>
  <cp:lastModifiedBy>Ashirvad Samanta</cp:lastModifiedBy>
  <cp:revision>1</cp:revision>
  <dcterms:created xsi:type="dcterms:W3CDTF">2023-08-22T12:21:18Z</dcterms:created>
  <dcterms:modified xsi:type="dcterms:W3CDTF">2023-08-22T16:21:14Z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