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embeddedFontLst>
    <p:embeddedFont>
      <p:font typeface="Lato" panose="020F0502020204030203" pitchFamily="34" charset="0"/>
      <p:regular r:id="rId35"/>
      <p:bold r:id="rId36"/>
      <p:italic r:id="rId37"/>
      <p:boldItalic r:id="rId38"/>
    </p:embeddedFont>
    <p:embeddedFont>
      <p:font typeface="Raleway" pitchFamily="2" charset="0"/>
      <p:regular r:id="rId39"/>
      <p:bold r:id="rId40"/>
      <p:italic r:id="rId41"/>
      <p:boldItalic r:id="rId42"/>
    </p:embeddedFont>
    <p:embeddedFont>
      <p:font typeface="Roboto" panose="02000000000000000000" pitchFamily="2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322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Entered text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SAP-FI</a:t>
            </a:r>
            <a:endParaRPr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9ddf5598d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9ddf5598d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59ddf5598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59ddf5598d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9ddf5598d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59ddf5598d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9ddf5598d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59ddf5598d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9ddf5598d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59ddf5598d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9ddf5598d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59ddf5598d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9ddf5598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59ddf5598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59ddf5598d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59ddf5598d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9ddf5598d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59ddf5598d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9ddf5598d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9ddf5598d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9ddf559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9ddf559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59ddf5598d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59ddf5598d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59ddf5598d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59ddf5598d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9ddf5598d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59ddf5598d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59ddf5598d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59ddf5598d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59ddf5598d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59ddf5598d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59ddf5598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59ddf5598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59ddf5598d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59ddf5598d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59ddf5598d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59ddf5598d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59ddf5598d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59ddf5598d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59ddf5598d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59ddf5598d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9ddf5598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9ddf5598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59ddf5598d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59ddf5598d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59ddf5598d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59ddf5598d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59ddf5598d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59ddf5598d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9ddf5598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9ddf5598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9ddf5598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9ddf5598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9ddf5598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59ddf5598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9ddf5598d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9ddf5598d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9ddf5598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59ddf5598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9ddf5598d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9ddf5598d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SAP-FI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A comprehensive overview.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Asset Accounting (AA)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body" idx="1"/>
          </p:nvPr>
        </p:nvSpPr>
        <p:spPr>
          <a:xfrm>
            <a:off x="729450" y="1692225"/>
            <a:ext cx="7688700" cy="331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AA in SAP-FI manages fixed assets throughout their lifecycle, including </a:t>
            </a:r>
            <a:r>
              <a:rPr lang="en-GB" b="1"/>
              <a:t>acquisition</a:t>
            </a:r>
            <a:r>
              <a:rPr lang="en-GB"/>
              <a:t>, </a:t>
            </a:r>
            <a:r>
              <a:rPr lang="en-GB" b="1"/>
              <a:t>depreciation</a:t>
            </a:r>
            <a:r>
              <a:rPr lang="en-GB"/>
              <a:t>, </a:t>
            </a:r>
            <a:r>
              <a:rPr lang="en-GB" b="1"/>
              <a:t>retirement</a:t>
            </a:r>
            <a:r>
              <a:rPr lang="en-GB"/>
              <a:t>, and </a:t>
            </a:r>
            <a:r>
              <a:rPr lang="en-GB" b="1"/>
              <a:t>valuation</a:t>
            </a:r>
            <a:r>
              <a:rPr lang="en-GB"/>
              <a:t>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It enables businesses to</a:t>
            </a:r>
            <a:r>
              <a:rPr lang="en-GB" b="1"/>
              <a:t> record</a:t>
            </a:r>
            <a:r>
              <a:rPr lang="en-GB"/>
              <a:t> and</a:t>
            </a:r>
            <a:r>
              <a:rPr lang="en-GB" b="1"/>
              <a:t> track assets</a:t>
            </a:r>
            <a:r>
              <a:rPr lang="en-GB"/>
              <a:t>,</a:t>
            </a:r>
            <a:r>
              <a:rPr lang="en-GB" b="1"/>
              <a:t> define depreciation methods</a:t>
            </a:r>
            <a:r>
              <a:rPr lang="en-GB"/>
              <a:t>, and </a:t>
            </a:r>
            <a:r>
              <a:rPr lang="en-GB" b="1"/>
              <a:t>ensure compliance</a:t>
            </a:r>
            <a:r>
              <a:rPr lang="en-GB"/>
              <a:t> with</a:t>
            </a:r>
            <a:r>
              <a:rPr lang="en-GB" b="1"/>
              <a:t> accounting standards</a:t>
            </a:r>
            <a:r>
              <a:rPr lang="en-GB"/>
              <a:t>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AA</a:t>
            </a:r>
            <a:r>
              <a:rPr lang="en-GB" b="1"/>
              <a:t> automates depreciation calculations</a:t>
            </a:r>
            <a:r>
              <a:rPr lang="en-GB"/>
              <a:t>, </a:t>
            </a:r>
            <a:r>
              <a:rPr lang="en-GB" b="1"/>
              <a:t>integrates </a:t>
            </a:r>
            <a:r>
              <a:rPr lang="en-GB"/>
              <a:t>with other modules, and </a:t>
            </a:r>
            <a:r>
              <a:rPr lang="en-GB" b="1"/>
              <a:t>provides reporting for asset monitoring and analysis</a:t>
            </a:r>
            <a:r>
              <a:rPr lang="en-GB"/>
              <a:t>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It</a:t>
            </a:r>
            <a:r>
              <a:rPr lang="en-GB" b="1"/>
              <a:t> streamlines asset accounting processes</a:t>
            </a:r>
            <a:r>
              <a:rPr lang="en-GB"/>
              <a:t>, </a:t>
            </a:r>
            <a:r>
              <a:rPr lang="en-GB" b="1"/>
              <a:t>reduces manual effort</a:t>
            </a:r>
            <a:r>
              <a:rPr lang="en-GB"/>
              <a:t>, and</a:t>
            </a:r>
            <a:r>
              <a:rPr lang="en-GB" b="1"/>
              <a:t> ensures accurate financial reporting of fixed assets</a:t>
            </a:r>
            <a:r>
              <a:rPr lang="en-GB"/>
              <a:t>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AA provides </a:t>
            </a:r>
            <a:r>
              <a:rPr lang="en-GB" b="1"/>
              <a:t>reporting capabilities</a:t>
            </a:r>
            <a:r>
              <a:rPr lang="en-GB"/>
              <a:t>, including </a:t>
            </a:r>
            <a:r>
              <a:rPr lang="en-GB" b="1"/>
              <a:t>asset balance reports</a:t>
            </a:r>
            <a:r>
              <a:rPr lang="en-GB"/>
              <a:t>, </a:t>
            </a:r>
            <a:r>
              <a:rPr lang="en-GB" b="1"/>
              <a:t>asset history sheets</a:t>
            </a:r>
            <a:r>
              <a:rPr lang="en-GB"/>
              <a:t>, and </a:t>
            </a:r>
            <a:r>
              <a:rPr lang="en-GB" b="1"/>
              <a:t>asset value analysis</a:t>
            </a:r>
            <a:r>
              <a:rPr lang="en-GB"/>
              <a:t>, allowing businesses to </a:t>
            </a:r>
            <a:r>
              <a:rPr lang="en-GB" b="1"/>
              <a:t>monitor</a:t>
            </a:r>
            <a:r>
              <a:rPr lang="en-GB"/>
              <a:t> and </a:t>
            </a:r>
            <a:r>
              <a:rPr lang="en-GB" b="1"/>
              <a:t>analyze</a:t>
            </a:r>
            <a:r>
              <a:rPr lang="en-GB"/>
              <a:t> their </a:t>
            </a:r>
            <a:r>
              <a:rPr lang="en-GB" b="1"/>
              <a:t>asset portfolio</a:t>
            </a:r>
            <a:r>
              <a:rPr lang="en-GB"/>
              <a:t>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It also supports</a:t>
            </a:r>
            <a:r>
              <a:rPr lang="en-GB" b="1"/>
              <a:t> asset master data management</a:t>
            </a:r>
            <a:r>
              <a:rPr lang="en-GB"/>
              <a:t>, allowing businesses to maintain</a:t>
            </a:r>
            <a:r>
              <a:rPr lang="en-GB" b="1"/>
              <a:t> detailed information</a:t>
            </a:r>
            <a:r>
              <a:rPr lang="en-GB"/>
              <a:t> about each asset, including </a:t>
            </a:r>
            <a:r>
              <a:rPr lang="en-GB" b="1"/>
              <a:t>location</a:t>
            </a:r>
            <a:r>
              <a:rPr lang="en-GB"/>
              <a:t>, </a:t>
            </a:r>
            <a:r>
              <a:rPr lang="en-GB" b="1"/>
              <a:t>maintenance</a:t>
            </a:r>
            <a:r>
              <a:rPr lang="en-GB"/>
              <a:t> history, and </a:t>
            </a:r>
            <a:r>
              <a:rPr lang="en-GB" b="1"/>
              <a:t>acquisition details</a:t>
            </a:r>
            <a:r>
              <a:rPr lang="en-GB"/>
              <a:t>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Bank Accounting (BA)</a:t>
            </a:r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body" idx="1"/>
          </p:nvPr>
        </p:nvSpPr>
        <p:spPr>
          <a:xfrm>
            <a:off x="729450" y="1674625"/>
            <a:ext cx="7688700" cy="30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BA in SAP-FI manages financial transactions related to banks, including </a:t>
            </a:r>
            <a:r>
              <a:rPr lang="en-GB" b="1"/>
              <a:t>bank master data,</a:t>
            </a:r>
            <a:r>
              <a:rPr lang="en-GB"/>
              <a:t> </a:t>
            </a:r>
            <a:r>
              <a:rPr lang="en-GB" b="1"/>
              <a:t>reconciliation</a:t>
            </a:r>
            <a:r>
              <a:rPr lang="en-GB"/>
              <a:t>, and </a:t>
            </a:r>
            <a:r>
              <a:rPr lang="en-GB" b="1"/>
              <a:t>electronic bank statement processing</a:t>
            </a:r>
            <a:r>
              <a:rPr lang="en-GB"/>
              <a:t>.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It enables businesses to </a:t>
            </a:r>
            <a:r>
              <a:rPr lang="en-GB" b="1"/>
              <a:t>maintain bank details</a:t>
            </a:r>
            <a:r>
              <a:rPr lang="en-GB"/>
              <a:t>, </a:t>
            </a:r>
            <a:r>
              <a:rPr lang="en-GB" b="1"/>
              <a:t>reconcile financial records</a:t>
            </a:r>
            <a:r>
              <a:rPr lang="en-GB"/>
              <a:t>, and</a:t>
            </a:r>
            <a:r>
              <a:rPr lang="en-GB" b="1"/>
              <a:t> process electronic bank statements</a:t>
            </a:r>
            <a:r>
              <a:rPr lang="en-GB"/>
              <a:t>.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BA</a:t>
            </a:r>
            <a:r>
              <a:rPr lang="en-GB" b="1"/>
              <a:t> integrates</a:t>
            </a:r>
            <a:r>
              <a:rPr lang="en-GB"/>
              <a:t> with the </a:t>
            </a:r>
            <a:r>
              <a:rPr lang="en-GB" b="1"/>
              <a:t>General Ledger</a:t>
            </a:r>
            <a:r>
              <a:rPr lang="en-GB"/>
              <a:t>, </a:t>
            </a:r>
            <a:r>
              <a:rPr lang="en-GB" b="1"/>
              <a:t>automates bank transactions</a:t>
            </a:r>
            <a:r>
              <a:rPr lang="en-GB"/>
              <a:t>, and</a:t>
            </a:r>
            <a:r>
              <a:rPr lang="en-GB" b="1"/>
              <a:t> provides reporting on bank balances </a:t>
            </a:r>
            <a:r>
              <a:rPr lang="en-GB"/>
              <a:t>and</a:t>
            </a:r>
            <a:r>
              <a:rPr lang="en-GB" b="1"/>
              <a:t> cash flows</a:t>
            </a:r>
            <a:r>
              <a:rPr lang="en-GB"/>
              <a:t>.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It streamlines</a:t>
            </a:r>
            <a:r>
              <a:rPr lang="en-GB" b="1"/>
              <a:t> bank accounting processes</a:t>
            </a:r>
            <a:r>
              <a:rPr lang="en-GB"/>
              <a:t>, </a:t>
            </a:r>
            <a:r>
              <a:rPr lang="en-GB" b="1"/>
              <a:t>reduces manual effort</a:t>
            </a:r>
            <a:r>
              <a:rPr lang="en-GB"/>
              <a:t>, and</a:t>
            </a:r>
            <a:r>
              <a:rPr lang="en-GB" b="1"/>
              <a:t> ensures accurate financial management of bank transactions</a:t>
            </a:r>
            <a:r>
              <a:rPr lang="en-GB"/>
              <a:t>.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BA offers</a:t>
            </a:r>
            <a:r>
              <a:rPr lang="en-GB" b="1"/>
              <a:t> reporting capabilities</a:t>
            </a:r>
            <a:r>
              <a:rPr lang="en-GB"/>
              <a:t>,</a:t>
            </a:r>
            <a:r>
              <a:rPr lang="en-GB" b="1"/>
              <a:t> including bank account statements</a:t>
            </a:r>
            <a:r>
              <a:rPr lang="en-GB"/>
              <a:t>, </a:t>
            </a:r>
            <a:r>
              <a:rPr lang="en-GB" b="1"/>
              <a:t>cash position reports</a:t>
            </a:r>
            <a:r>
              <a:rPr lang="en-GB"/>
              <a:t>, and </a:t>
            </a:r>
            <a:r>
              <a:rPr lang="en-GB" b="1"/>
              <a:t>bank reconciliation reports</a:t>
            </a:r>
            <a:r>
              <a:rPr lang="en-GB"/>
              <a:t>, providing insights into </a:t>
            </a:r>
            <a:r>
              <a:rPr lang="en-GB" b="1"/>
              <a:t>cash flows</a:t>
            </a:r>
            <a:r>
              <a:rPr lang="en-GB"/>
              <a:t> and </a:t>
            </a:r>
            <a:r>
              <a:rPr lang="en-GB" b="1"/>
              <a:t>bank balances</a:t>
            </a:r>
            <a:r>
              <a:rPr lang="en-GB"/>
              <a:t>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Cash Management (CM)</a:t>
            </a:r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body" idx="1"/>
          </p:nvPr>
        </p:nvSpPr>
        <p:spPr>
          <a:xfrm>
            <a:off x="729450" y="1913850"/>
            <a:ext cx="7688700" cy="27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CM in SAP-FI optimizes </a:t>
            </a:r>
            <a:r>
              <a:rPr lang="en-GB" b="1"/>
              <a:t>cash flows</a:t>
            </a:r>
            <a:r>
              <a:rPr lang="en-GB"/>
              <a:t> and</a:t>
            </a:r>
            <a:r>
              <a:rPr lang="en-GB" b="1"/>
              <a:t> liquidity</a:t>
            </a:r>
            <a:r>
              <a:rPr lang="en-GB"/>
              <a:t> through</a:t>
            </a:r>
            <a:r>
              <a:rPr lang="en-GB" b="1"/>
              <a:t> cash positioning</a:t>
            </a:r>
            <a:r>
              <a:rPr lang="en-GB"/>
              <a:t>,</a:t>
            </a:r>
            <a:r>
              <a:rPr lang="en-GB" b="1"/>
              <a:t> forecasting</a:t>
            </a:r>
            <a:r>
              <a:rPr lang="en-GB"/>
              <a:t>, and </a:t>
            </a:r>
            <a:r>
              <a:rPr lang="en-GB" b="1"/>
              <a:t>liquidity management</a:t>
            </a:r>
            <a:r>
              <a:rPr lang="en-GB"/>
              <a:t>.	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It provides real-time monitoring of</a:t>
            </a:r>
            <a:r>
              <a:rPr lang="en-GB" b="1"/>
              <a:t> cash positions</a:t>
            </a:r>
            <a:r>
              <a:rPr lang="en-GB"/>
              <a:t>, supports </a:t>
            </a:r>
            <a:r>
              <a:rPr lang="en-GB" b="1"/>
              <a:t>cash forecasting</a:t>
            </a:r>
            <a:r>
              <a:rPr lang="en-GB"/>
              <a:t>, and integrates with other modules.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CM streamlines</a:t>
            </a:r>
            <a:r>
              <a:rPr lang="en-GB" b="1"/>
              <a:t> cash-related transactions</a:t>
            </a:r>
            <a:r>
              <a:rPr lang="en-GB"/>
              <a:t>, offers </a:t>
            </a:r>
            <a:r>
              <a:rPr lang="en-GB" b="1"/>
              <a:t>reporting on cash flows</a:t>
            </a:r>
            <a:r>
              <a:rPr lang="en-GB"/>
              <a:t> and </a:t>
            </a:r>
            <a:r>
              <a:rPr lang="en-GB" b="1"/>
              <a:t>liquidity</a:t>
            </a:r>
            <a:r>
              <a:rPr lang="en-GB"/>
              <a:t>, and </a:t>
            </a:r>
            <a:r>
              <a:rPr lang="en-GB" b="1"/>
              <a:t>improves cash management efficiency</a:t>
            </a:r>
            <a:r>
              <a:rPr lang="en-GB"/>
              <a:t>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It offers </a:t>
            </a:r>
            <a:r>
              <a:rPr lang="en-GB" b="1"/>
              <a:t>reporting capabilities</a:t>
            </a:r>
            <a:r>
              <a:rPr lang="en-GB"/>
              <a:t>, </a:t>
            </a:r>
            <a:r>
              <a:rPr lang="en-GB" b="1"/>
              <a:t>including cash flow statements</a:t>
            </a:r>
            <a:r>
              <a:rPr lang="en-GB"/>
              <a:t>, </a:t>
            </a:r>
            <a:r>
              <a:rPr lang="en-GB" b="1"/>
              <a:t>liquidity analysis</a:t>
            </a:r>
            <a:r>
              <a:rPr lang="en-GB"/>
              <a:t>, and cash </a:t>
            </a:r>
            <a:r>
              <a:rPr lang="en-GB" b="1"/>
              <a:t>position reports</a:t>
            </a:r>
            <a:r>
              <a:rPr lang="en-GB"/>
              <a:t>, providing insights into </a:t>
            </a:r>
            <a:r>
              <a:rPr lang="en-GB" b="1"/>
              <a:t>cash availability </a:t>
            </a:r>
            <a:r>
              <a:rPr lang="en-GB"/>
              <a:t>and</a:t>
            </a:r>
            <a:r>
              <a:rPr lang="en-GB" b="1"/>
              <a:t> financial risk management.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Financial Reporting</a:t>
            </a:r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body" idx="1"/>
          </p:nvPr>
        </p:nvSpPr>
        <p:spPr>
          <a:xfrm>
            <a:off x="729450" y="1782275"/>
            <a:ext cx="7688700" cy="30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Financial Reporting in SAP-FI generates accurate financial statements like </a:t>
            </a:r>
            <a:r>
              <a:rPr lang="en-GB" b="1"/>
              <a:t>balance sheets</a:t>
            </a:r>
            <a:r>
              <a:rPr lang="en-GB"/>
              <a:t>,</a:t>
            </a:r>
            <a:r>
              <a:rPr lang="en-GB" b="1"/>
              <a:t> income statements</a:t>
            </a:r>
            <a:r>
              <a:rPr lang="en-GB"/>
              <a:t>, and</a:t>
            </a:r>
            <a:r>
              <a:rPr lang="en-GB" b="1"/>
              <a:t> cash flow statements</a:t>
            </a:r>
            <a:r>
              <a:rPr lang="en-GB"/>
              <a:t>.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It provides</a:t>
            </a:r>
            <a:r>
              <a:rPr lang="en-GB" b="1"/>
              <a:t> real-time access</a:t>
            </a:r>
            <a:r>
              <a:rPr lang="en-GB"/>
              <a:t> to</a:t>
            </a:r>
            <a:r>
              <a:rPr lang="en-GB" b="1"/>
              <a:t> financial data</a:t>
            </a:r>
            <a:r>
              <a:rPr lang="en-GB"/>
              <a:t> for timely decision-making and compliance with accounting standards.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reporting system supports</a:t>
            </a:r>
            <a:r>
              <a:rPr lang="en-GB" b="1"/>
              <a:t> customization</a:t>
            </a:r>
            <a:r>
              <a:rPr lang="en-GB"/>
              <a:t>, </a:t>
            </a:r>
            <a:r>
              <a:rPr lang="en-GB" b="1"/>
              <a:t>analysis features</a:t>
            </a:r>
            <a:r>
              <a:rPr lang="en-GB"/>
              <a:t>, and</a:t>
            </a:r>
            <a:r>
              <a:rPr lang="en-GB" b="1"/>
              <a:t> drill-down capabilities</a:t>
            </a:r>
            <a:r>
              <a:rPr lang="en-GB"/>
              <a:t> for deeper insights.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reporting functionality can be integrated with other modules and external systems for </a:t>
            </a:r>
            <a:r>
              <a:rPr lang="en-GB" b="1"/>
              <a:t>data consolidation </a:t>
            </a:r>
            <a:r>
              <a:rPr lang="en-GB"/>
              <a:t>and</a:t>
            </a:r>
            <a:r>
              <a:rPr lang="en-GB" b="1"/>
              <a:t> comprehensive reporting</a:t>
            </a:r>
            <a:r>
              <a:rPr lang="en-GB"/>
              <a:t>.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With its user-friendly interfaces and advanced reporting tools, SAP-FI</a:t>
            </a:r>
            <a:r>
              <a:rPr lang="en-GB" b="1"/>
              <a:t> enables efficient </a:t>
            </a:r>
            <a:r>
              <a:rPr lang="en-GB"/>
              <a:t>and user-friendly </a:t>
            </a:r>
            <a:r>
              <a:rPr lang="en-GB" b="1"/>
              <a:t>financial reporting processes</a:t>
            </a:r>
            <a:r>
              <a:rPr lang="en-GB"/>
              <a:t>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/>
              <a:t>FI Master Data</a:t>
            </a:r>
            <a:endParaRPr i="1"/>
          </a:p>
        </p:txBody>
      </p:sp>
      <p:sp>
        <p:nvSpPr>
          <p:cNvPr id="162" name="Google Shape;162;p2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u="sng"/>
              <a:t>Customer and Vendor Master Data</a:t>
            </a:r>
            <a:endParaRPr sz="1600" b="1" u="sng"/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 sz="1400" b="1"/>
              <a:t>Customer </a:t>
            </a:r>
            <a:r>
              <a:rPr lang="en-GB" sz="1400"/>
              <a:t>and </a:t>
            </a:r>
            <a:r>
              <a:rPr lang="en-GB" sz="1400" b="1"/>
              <a:t>vendor account balances </a:t>
            </a:r>
            <a:r>
              <a:rPr lang="en-GB" sz="1400"/>
              <a:t>are maintained in FI through fully </a:t>
            </a:r>
            <a:r>
              <a:rPr lang="en-GB" sz="1400" b="1"/>
              <a:t>integrated accounts receivable </a:t>
            </a:r>
            <a:r>
              <a:rPr lang="en-GB" sz="1400"/>
              <a:t>and </a:t>
            </a:r>
            <a:r>
              <a:rPr lang="en-GB" sz="1400" b="1"/>
              <a:t>accounts payable sub-ledgers</a:t>
            </a:r>
            <a:r>
              <a:rPr lang="en-GB" sz="1400"/>
              <a:t>.</a:t>
            </a:r>
            <a:endParaRPr sz="14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400" b="1"/>
              <a:t>Financial postings</a:t>
            </a:r>
            <a:r>
              <a:rPr lang="en-GB" sz="1400"/>
              <a:t> for customers and vendors are made directly to their respective </a:t>
            </a:r>
            <a:r>
              <a:rPr lang="en-GB" sz="1400" b="1"/>
              <a:t>individual accounts </a:t>
            </a:r>
            <a:r>
              <a:rPr lang="en-GB" sz="1400"/>
              <a:t>and accompanied by a </a:t>
            </a:r>
            <a:r>
              <a:rPr lang="en-GB" sz="1400" b="1"/>
              <a:t>concurrent automatic posting</a:t>
            </a:r>
            <a:r>
              <a:rPr lang="en-GB" sz="1400"/>
              <a:t> to the </a:t>
            </a:r>
            <a:r>
              <a:rPr lang="en-GB" sz="1400" b="1"/>
              <a:t>General Ledger</a:t>
            </a:r>
            <a:r>
              <a:rPr lang="en-GB" sz="1400"/>
              <a:t>.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/>
              <a:t>FI Reporting</a:t>
            </a:r>
            <a:endParaRPr i="1"/>
          </a:p>
        </p:txBody>
      </p:sp>
      <p:sp>
        <p:nvSpPr>
          <p:cNvPr id="168" name="Google Shape;168;p27"/>
          <p:cNvSpPr txBox="1">
            <a:spLocks noGrp="1"/>
          </p:cNvSpPr>
          <p:nvPr>
            <p:ph type="body" idx="1"/>
          </p:nvPr>
        </p:nvSpPr>
        <p:spPr>
          <a:xfrm>
            <a:off x="729450" y="2078874"/>
            <a:ext cx="3842400" cy="2643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500" b="1" u="sng" dirty="0">
                <a:latin typeface="Roboto"/>
                <a:ea typeface="Roboto"/>
                <a:cs typeface="Roboto"/>
                <a:sym typeface="Roboto"/>
              </a:rPr>
              <a:t>Balance Sheet :</a:t>
            </a:r>
            <a:br>
              <a:rPr lang="en-GB" sz="1500" b="1" dirty="0">
                <a:latin typeface="Roboto"/>
                <a:ea typeface="Roboto"/>
                <a:cs typeface="Roboto"/>
                <a:sym typeface="Roboto"/>
              </a:rPr>
            </a:br>
            <a:br>
              <a:rPr lang="en-GB" dirty="0"/>
            </a:br>
            <a:r>
              <a:rPr lang="en-GB" dirty="0"/>
              <a:t>•</a:t>
            </a:r>
            <a:r>
              <a:rPr lang="en-GB" b="1" dirty="0"/>
              <a:t> Presentation of an organization’s Assets, Liabilities, and Equity at a point in time.</a:t>
            </a:r>
            <a:br>
              <a:rPr lang="en-GB" b="1" dirty="0"/>
            </a:br>
            <a:r>
              <a:rPr lang="en-GB" dirty="0"/>
              <a:t>• </a:t>
            </a:r>
            <a:r>
              <a:rPr lang="en-GB" b="1" dirty="0"/>
              <a:t>Assets</a:t>
            </a:r>
            <a:r>
              <a:rPr lang="en-GB" dirty="0"/>
              <a:t>: What the company owns </a:t>
            </a:r>
            <a:br>
              <a:rPr lang="en-GB" dirty="0"/>
            </a:br>
            <a:r>
              <a:rPr lang="en-GB" dirty="0"/>
              <a:t>• </a:t>
            </a:r>
            <a:r>
              <a:rPr lang="en-GB" b="1" dirty="0"/>
              <a:t>Liabilities</a:t>
            </a:r>
            <a:r>
              <a:rPr lang="en-GB" dirty="0"/>
              <a:t>: What the company owes</a:t>
            </a:r>
            <a:br>
              <a:rPr lang="en-GB" dirty="0"/>
            </a:br>
            <a:r>
              <a:rPr lang="en-GB" dirty="0"/>
              <a:t>• </a:t>
            </a:r>
            <a:r>
              <a:rPr lang="en-GB" b="1" dirty="0"/>
              <a:t>Equity</a:t>
            </a:r>
            <a:r>
              <a:rPr lang="en-GB" dirty="0"/>
              <a:t>: The difference between Assets and Liabilities</a:t>
            </a:r>
            <a:br>
              <a:rPr lang="en-GB" dirty="0"/>
            </a:br>
            <a:r>
              <a:rPr lang="en-GB" dirty="0"/>
              <a:t>•</a:t>
            </a:r>
            <a:r>
              <a:rPr lang="en-GB" b="1" dirty="0"/>
              <a:t> Assets</a:t>
            </a:r>
            <a:r>
              <a:rPr lang="en-GB" dirty="0"/>
              <a:t> -</a:t>
            </a:r>
            <a:r>
              <a:rPr lang="en-GB" b="1" dirty="0"/>
              <a:t> Liabilities</a:t>
            </a:r>
            <a:r>
              <a:rPr lang="en-GB" dirty="0"/>
              <a:t> = </a:t>
            </a:r>
            <a:r>
              <a:rPr lang="en-GB" b="1" dirty="0"/>
              <a:t>Equity</a:t>
            </a:r>
            <a:endParaRPr b="1" dirty="0"/>
          </a:p>
        </p:txBody>
      </p:sp>
      <p:sp>
        <p:nvSpPr>
          <p:cNvPr id="169" name="Google Shape;169;p27"/>
          <p:cNvSpPr txBox="1">
            <a:spLocks noGrp="1"/>
          </p:cNvSpPr>
          <p:nvPr>
            <p:ph type="body" idx="1"/>
          </p:nvPr>
        </p:nvSpPr>
        <p:spPr>
          <a:xfrm>
            <a:off x="4829175" y="2078874"/>
            <a:ext cx="3974700" cy="27060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9" b="1" u="sng" dirty="0">
                <a:latin typeface="Roboto"/>
                <a:ea typeface="Roboto"/>
                <a:cs typeface="Roboto"/>
                <a:sym typeface="Roboto"/>
              </a:rPr>
              <a:t>Income Statement :</a:t>
            </a:r>
            <a:endParaRPr sz="2409" b="1" u="sng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br>
              <a:rPr lang="en-GB" sz="1500" b="1" u="sng" dirty="0">
                <a:latin typeface="Roboto"/>
                <a:ea typeface="Roboto"/>
                <a:cs typeface="Roboto"/>
                <a:sym typeface="Roboto"/>
              </a:rPr>
            </a:br>
            <a:r>
              <a:rPr lang="en-GB" sz="2081" dirty="0"/>
              <a:t>•</a:t>
            </a:r>
            <a:r>
              <a:rPr lang="en-GB" sz="2081" b="1" dirty="0"/>
              <a:t> Presentation of an organization’s revenues and expenses for a given period of time (e.g. monthly, quarterly, or yearly)</a:t>
            </a:r>
            <a:r>
              <a:rPr lang="en-GB" sz="2081" dirty="0"/>
              <a:t>.</a:t>
            </a:r>
            <a:br>
              <a:rPr lang="en-GB" sz="2081" dirty="0"/>
            </a:br>
            <a:r>
              <a:rPr lang="en-GB" sz="2081" dirty="0"/>
              <a:t>•</a:t>
            </a:r>
            <a:r>
              <a:rPr lang="en-GB" sz="2081" b="1" dirty="0"/>
              <a:t> Revenues</a:t>
            </a:r>
            <a:r>
              <a:rPr lang="en-GB" sz="2081" dirty="0"/>
              <a:t>, in a simple sense, are </a:t>
            </a:r>
            <a:r>
              <a:rPr lang="en-GB" sz="2081" b="1" dirty="0"/>
              <a:t>inflows of cash</a:t>
            </a:r>
            <a:r>
              <a:rPr lang="en-GB" sz="2081" dirty="0"/>
              <a:t> as a result of</a:t>
            </a:r>
            <a:r>
              <a:rPr lang="en-GB" sz="2081" b="1" dirty="0"/>
              <a:t> selling activities</a:t>
            </a:r>
            <a:r>
              <a:rPr lang="en-GB" sz="2081" dirty="0"/>
              <a:t> or the</a:t>
            </a:r>
            <a:r>
              <a:rPr lang="en-GB" sz="2081" b="1" dirty="0"/>
              <a:t> disposal of company assets</a:t>
            </a:r>
            <a:r>
              <a:rPr lang="en-GB" sz="2081" dirty="0"/>
              <a:t>. </a:t>
            </a:r>
            <a:br>
              <a:rPr lang="en-GB" sz="2081" dirty="0"/>
            </a:br>
            <a:r>
              <a:rPr lang="en-GB" sz="2081" dirty="0"/>
              <a:t>•</a:t>
            </a:r>
            <a:r>
              <a:rPr lang="en-GB" sz="2081" b="1" dirty="0"/>
              <a:t> Expenses</a:t>
            </a:r>
            <a:r>
              <a:rPr lang="en-GB" sz="2081" dirty="0"/>
              <a:t>, in a simple sense, are</a:t>
            </a:r>
            <a:r>
              <a:rPr lang="en-GB" sz="2081" b="1" dirty="0"/>
              <a:t> outflows of cash </a:t>
            </a:r>
            <a:r>
              <a:rPr lang="en-GB" sz="2081" dirty="0"/>
              <a:t>or the </a:t>
            </a:r>
            <a:r>
              <a:rPr lang="en-GB" sz="2081" b="1" dirty="0"/>
              <a:t>creation of liabilities</a:t>
            </a:r>
            <a:r>
              <a:rPr lang="en-GB" sz="2081" dirty="0"/>
              <a:t> to support company operations. </a:t>
            </a:r>
            <a:br>
              <a:rPr lang="en-GB" sz="2081" dirty="0"/>
            </a:br>
            <a:r>
              <a:rPr lang="en-GB" sz="2081" dirty="0"/>
              <a:t>• </a:t>
            </a:r>
            <a:r>
              <a:rPr lang="en-GB" sz="2081" b="1" dirty="0"/>
              <a:t>Revenues</a:t>
            </a:r>
            <a:r>
              <a:rPr lang="en-GB" sz="2081" dirty="0"/>
              <a:t> - </a:t>
            </a:r>
            <a:r>
              <a:rPr lang="en-GB" sz="2081" b="1" dirty="0"/>
              <a:t>Expenses</a:t>
            </a:r>
            <a:r>
              <a:rPr lang="en-GB" sz="2081" dirty="0"/>
              <a:t> = </a:t>
            </a:r>
            <a:r>
              <a:rPr lang="en-GB" sz="2081" b="1" dirty="0"/>
              <a:t>Net Income</a:t>
            </a:r>
            <a:endParaRPr sz="2081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2438"/>
            <a:ext cx="8839199" cy="3578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95813"/>
            <a:ext cx="8839202" cy="3551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SAP Document Principle</a:t>
            </a:r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body" idx="1"/>
          </p:nvPr>
        </p:nvSpPr>
        <p:spPr>
          <a:xfrm>
            <a:off x="727650" y="1375575"/>
            <a:ext cx="7688700" cy="385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Each business transaction impacting FI writes data to the SAP database creating a </a:t>
            </a:r>
            <a:r>
              <a:rPr lang="en-GB" b="1" dirty="0"/>
              <a:t>uniquely numbered electronic document</a:t>
            </a:r>
            <a:r>
              <a:rPr lang="en-GB" dirty="0"/>
              <a:t>.  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The </a:t>
            </a:r>
            <a:r>
              <a:rPr lang="en-GB" b="1" dirty="0"/>
              <a:t>document number</a:t>
            </a:r>
            <a:r>
              <a:rPr lang="en-GB" dirty="0"/>
              <a:t> can be used to recall the transaction at a later date.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 It contains, for example, such critical and necessary information as: •</a:t>
            </a:r>
            <a:r>
              <a:rPr lang="en-GB" b="1" dirty="0"/>
              <a:t> Responsible person 	</a:t>
            </a:r>
            <a:r>
              <a:rPr lang="en-GB" dirty="0"/>
              <a:t>					</a:t>
            </a:r>
            <a:r>
              <a:rPr lang="en-GB" b="1" dirty="0"/>
              <a:t> • Date and time of the transaction</a:t>
            </a:r>
            <a:r>
              <a:rPr lang="en-GB" dirty="0"/>
              <a:t>						</a:t>
            </a:r>
            <a:r>
              <a:rPr lang="en-GB" b="1" dirty="0"/>
              <a:t> • Commercial content </a:t>
            </a:r>
            <a:r>
              <a:rPr lang="en-GB" dirty="0"/>
              <a:t> 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Once written to the SAP database, a </a:t>
            </a:r>
            <a:r>
              <a:rPr lang="en-GB" b="1" dirty="0"/>
              <a:t>financial document</a:t>
            </a:r>
            <a:r>
              <a:rPr lang="en-GB" dirty="0"/>
              <a:t> (one impacting the financial position of the company)</a:t>
            </a:r>
            <a:r>
              <a:rPr lang="en-GB" b="1" dirty="0"/>
              <a:t> can not be deleted from the database</a:t>
            </a:r>
            <a:r>
              <a:rPr lang="en-GB" dirty="0"/>
              <a:t>.  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It can be</a:t>
            </a:r>
            <a:r>
              <a:rPr lang="en-GB" b="1" dirty="0"/>
              <a:t> changed to some degree</a:t>
            </a:r>
            <a:r>
              <a:rPr lang="en-GB" dirty="0"/>
              <a:t>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The SAP document principle provides a </a:t>
            </a:r>
            <a:r>
              <a:rPr lang="en-GB" b="1" dirty="0"/>
              <a:t>solid </a:t>
            </a:r>
            <a:r>
              <a:rPr lang="en-GB" dirty="0"/>
              <a:t>and </a:t>
            </a:r>
            <a:r>
              <a:rPr lang="en-GB" b="1" dirty="0"/>
              <a:t>important framework </a:t>
            </a:r>
            <a:r>
              <a:rPr lang="en-GB" dirty="0"/>
              <a:t>for a</a:t>
            </a:r>
            <a:r>
              <a:rPr lang="en-GB" b="1" dirty="0"/>
              <a:t> strong internal control system</a:t>
            </a:r>
            <a:r>
              <a:rPr lang="en-GB" dirty="0"/>
              <a:t> – a requirement of law for companies that operate in most countries in the world.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>
            <a:spLocks noGrp="1"/>
          </p:cNvSpPr>
          <p:nvPr>
            <p:ph type="title"/>
          </p:nvPr>
        </p:nvSpPr>
        <p:spPr>
          <a:xfrm>
            <a:off x="753925" y="1209600"/>
            <a:ext cx="3300900" cy="27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Integration of SAP-FI with other SAP modules</a:t>
            </a:r>
            <a:endParaRPr/>
          </a:p>
        </p:txBody>
      </p:sp>
      <p:sp>
        <p:nvSpPr>
          <p:cNvPr id="191" name="Google Shape;191;p31"/>
          <p:cNvSpPr txBox="1">
            <a:spLocks noGrp="1"/>
          </p:cNvSpPr>
          <p:nvPr>
            <p:ph type="body" idx="2"/>
          </p:nvPr>
        </p:nvSpPr>
        <p:spPr>
          <a:xfrm>
            <a:off x="5275075" y="681825"/>
            <a:ext cx="3062100" cy="366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GB" b="1"/>
              <a:t>Integration with SAP-MM (Materials Management)</a:t>
            </a:r>
            <a:endParaRPr b="1"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111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300"/>
              <a:buChar char="❖"/>
            </a:pPr>
            <a:r>
              <a:rPr lang="en-GB" b="1"/>
              <a:t>Integration with SAP-SD (Sales and Distribution)</a:t>
            </a:r>
            <a:endParaRPr b="1"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111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300"/>
              <a:buChar char="❖"/>
            </a:pPr>
            <a:r>
              <a:rPr lang="en-GB" b="1"/>
              <a:t>Integration with Controlling (CO)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7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-GB"/>
              <a:t>Financial Accounting is designed to collect the </a:t>
            </a:r>
            <a:r>
              <a:rPr lang="en-GB" b="1"/>
              <a:t>transactional data</a:t>
            </a:r>
            <a:r>
              <a:rPr lang="en-GB"/>
              <a:t> that provides a foundation for preparing the </a:t>
            </a:r>
            <a:r>
              <a:rPr lang="en-GB" b="1"/>
              <a:t>standard portfolio of reports</a:t>
            </a:r>
            <a:r>
              <a:rPr lang="en-GB"/>
              <a:t>.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❏"/>
            </a:pPr>
            <a:r>
              <a:rPr lang="en-GB"/>
              <a:t>In general, these reports are </a:t>
            </a:r>
            <a:r>
              <a:rPr lang="en-GB" b="1"/>
              <a:t>primarily</a:t>
            </a:r>
            <a:r>
              <a:rPr lang="en-GB"/>
              <a:t>, but not</a:t>
            </a:r>
            <a:r>
              <a:rPr lang="en-GB" b="1"/>
              <a:t> exclusively</a:t>
            </a:r>
            <a:r>
              <a:rPr lang="en-GB"/>
              <a:t>, directed at</a:t>
            </a:r>
            <a:r>
              <a:rPr lang="en-GB" b="1"/>
              <a:t> external parties</a:t>
            </a:r>
            <a:r>
              <a:rPr lang="en-GB"/>
              <a:t>.  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❏"/>
            </a:pPr>
            <a:r>
              <a:rPr lang="en-GB"/>
              <a:t>Standard reports include: • Balance Sheet </a:t>
            </a:r>
            <a:endParaRPr/>
          </a:p>
          <a:p>
            <a:pPr marL="22860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• Income Statement	</a:t>
            </a:r>
            <a:endParaRPr/>
          </a:p>
          <a:p>
            <a:pPr marL="228600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• Statement of Cash Flows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Integration with SAP-MM (Materials Management)</a:t>
            </a:r>
            <a:endParaRPr/>
          </a:p>
        </p:txBody>
      </p:sp>
      <p:sp>
        <p:nvSpPr>
          <p:cNvPr id="197" name="Google Shape;197;p32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7688700" cy="28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b="1" u="sng" dirty="0"/>
              <a:t>Procure-to-Pay Process</a:t>
            </a:r>
            <a:r>
              <a:rPr lang="en-GB" b="1" dirty="0"/>
              <a:t>:</a:t>
            </a:r>
            <a:r>
              <a:rPr lang="en-GB" dirty="0"/>
              <a:t> SAP-FI integrates with SAP-MM to </a:t>
            </a:r>
            <a:r>
              <a:rPr lang="en-GB" b="1" dirty="0"/>
              <a:t>facilitate financial postings</a:t>
            </a:r>
            <a:r>
              <a:rPr lang="en-GB" dirty="0"/>
              <a:t> related to</a:t>
            </a:r>
            <a:r>
              <a:rPr lang="en-GB" b="1" dirty="0"/>
              <a:t> procurement processes</a:t>
            </a:r>
            <a:r>
              <a:rPr lang="en-GB" dirty="0"/>
              <a:t>. When a</a:t>
            </a:r>
            <a:r>
              <a:rPr lang="en-GB" b="1" dirty="0"/>
              <a:t> purchase order is created</a:t>
            </a:r>
            <a:r>
              <a:rPr lang="en-GB" dirty="0"/>
              <a:t> in SAP-MM, it can trigger the </a:t>
            </a:r>
            <a:r>
              <a:rPr lang="en-GB" b="1" dirty="0"/>
              <a:t>creation of accounting documents</a:t>
            </a:r>
            <a:r>
              <a:rPr lang="en-GB" dirty="0"/>
              <a:t> in SAP-FI.</a:t>
            </a:r>
            <a:endParaRPr dirty="0"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-GB" b="1" u="sng" dirty="0"/>
              <a:t>Goods Receipt</a:t>
            </a:r>
            <a:r>
              <a:rPr lang="en-GB" b="1" dirty="0"/>
              <a:t>:</a:t>
            </a:r>
            <a:r>
              <a:rPr lang="en-GB" dirty="0"/>
              <a:t> When goods are received in the warehouse and a</a:t>
            </a:r>
            <a:r>
              <a:rPr lang="en-GB" b="1" dirty="0"/>
              <a:t> goods receipt </a:t>
            </a:r>
            <a:r>
              <a:rPr lang="en-GB" dirty="0"/>
              <a:t>is</a:t>
            </a:r>
            <a:r>
              <a:rPr lang="en-GB" b="1" dirty="0"/>
              <a:t> recorded in SAP-MM</a:t>
            </a:r>
            <a:r>
              <a:rPr lang="en-GB" dirty="0"/>
              <a:t>, it triggers the </a:t>
            </a:r>
            <a:r>
              <a:rPr lang="en-GB" b="1" dirty="0"/>
              <a:t>financial postings in SAP-FI, updating inventory values</a:t>
            </a:r>
            <a:r>
              <a:rPr lang="en-GB" dirty="0"/>
              <a:t> and </a:t>
            </a:r>
            <a:r>
              <a:rPr lang="en-GB" b="1" dirty="0"/>
              <a:t>generating corresponding accounting entries</a:t>
            </a:r>
            <a:r>
              <a:rPr lang="en-GB" dirty="0"/>
              <a:t>.</a:t>
            </a:r>
            <a:br>
              <a:rPr lang="en-GB" dirty="0"/>
            </a:br>
            <a:endParaRPr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b="1" u="sng" dirty="0"/>
              <a:t>Invoice Verification</a:t>
            </a:r>
            <a:r>
              <a:rPr lang="en-GB" b="1" dirty="0"/>
              <a:t>: </a:t>
            </a:r>
            <a:r>
              <a:rPr lang="en-GB" dirty="0"/>
              <a:t>SAP-FI receives</a:t>
            </a:r>
            <a:r>
              <a:rPr lang="en-GB" b="1" dirty="0"/>
              <a:t> invoice verification data </a:t>
            </a:r>
            <a:r>
              <a:rPr lang="en-GB" dirty="0"/>
              <a:t>from SAP-MM, </a:t>
            </a:r>
            <a:r>
              <a:rPr lang="en-GB" b="1" dirty="0"/>
              <a:t>enabling the automatic posting of vendor invoices</a:t>
            </a:r>
            <a:r>
              <a:rPr lang="en-GB" dirty="0"/>
              <a:t> and</a:t>
            </a:r>
            <a:r>
              <a:rPr lang="en-GB" b="1" dirty="0"/>
              <a:t> initiating the payment process</a:t>
            </a:r>
            <a:r>
              <a:rPr lang="en-GB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Integration with SAP-SD (Sales and Distribution)</a:t>
            </a:r>
            <a:endParaRPr/>
          </a:p>
        </p:txBody>
      </p:sp>
      <p:sp>
        <p:nvSpPr>
          <p:cNvPr id="203" name="Google Shape;203;p33"/>
          <p:cNvSpPr txBox="1">
            <a:spLocks noGrp="1"/>
          </p:cNvSpPr>
          <p:nvPr>
            <p:ph type="body" idx="1"/>
          </p:nvPr>
        </p:nvSpPr>
        <p:spPr>
          <a:xfrm>
            <a:off x="729450" y="1925825"/>
            <a:ext cx="7688700" cy="27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b="1" u="sng" dirty="0"/>
              <a:t>Order-to-Cash Process</a:t>
            </a:r>
            <a:r>
              <a:rPr lang="en-GB" b="1" dirty="0"/>
              <a:t>:</a:t>
            </a:r>
            <a:r>
              <a:rPr lang="en-GB" dirty="0"/>
              <a:t> SAP-FI integrates with SAP-SD to </a:t>
            </a:r>
            <a:r>
              <a:rPr lang="en-GB" b="1" dirty="0"/>
              <a:t>streamline financial processes</a:t>
            </a:r>
            <a:r>
              <a:rPr lang="en-GB" dirty="0"/>
              <a:t> related to</a:t>
            </a:r>
            <a:r>
              <a:rPr lang="en-GB" b="1" dirty="0"/>
              <a:t> sales and distribution</a:t>
            </a:r>
            <a:r>
              <a:rPr lang="en-GB" dirty="0"/>
              <a:t>. When a </a:t>
            </a:r>
            <a:r>
              <a:rPr lang="en-GB" b="1" dirty="0"/>
              <a:t>sales order is created</a:t>
            </a:r>
            <a:r>
              <a:rPr lang="en-GB" dirty="0"/>
              <a:t> in SAP-SD, it can </a:t>
            </a:r>
            <a:r>
              <a:rPr lang="en-GB" b="1" dirty="0"/>
              <a:t>trigger financial postings in SAP-FI</a:t>
            </a:r>
            <a:r>
              <a:rPr lang="en-GB" dirty="0"/>
              <a:t>.</a:t>
            </a:r>
            <a:br>
              <a:rPr lang="en-GB" dirty="0"/>
            </a:br>
            <a:endParaRPr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b="1" u="sng" dirty="0"/>
              <a:t>Revenue Recognition</a:t>
            </a:r>
            <a:r>
              <a:rPr lang="en-GB" b="1" dirty="0"/>
              <a:t>: </a:t>
            </a:r>
            <a:r>
              <a:rPr lang="en-GB" dirty="0"/>
              <a:t>SAP-FI</a:t>
            </a:r>
            <a:r>
              <a:rPr lang="en-GB" b="1" dirty="0"/>
              <a:t> receives revenue data </a:t>
            </a:r>
            <a:r>
              <a:rPr lang="en-GB" dirty="0"/>
              <a:t>from </a:t>
            </a:r>
            <a:r>
              <a:rPr lang="en-GB" b="1" dirty="0"/>
              <a:t>SAP-SD</a:t>
            </a:r>
            <a:r>
              <a:rPr lang="en-GB" dirty="0"/>
              <a:t>, ensuring </a:t>
            </a:r>
            <a:r>
              <a:rPr lang="en-GB" b="1" dirty="0"/>
              <a:t>accurate recognition of revenue based on sales orders and delivery status</a:t>
            </a:r>
            <a:r>
              <a:rPr lang="en-GB" dirty="0"/>
              <a:t>.</a:t>
            </a:r>
            <a:br>
              <a:rPr lang="en-GB" dirty="0"/>
            </a:br>
            <a:endParaRPr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b="1" u="sng" dirty="0"/>
              <a:t>Billing</a:t>
            </a:r>
            <a:r>
              <a:rPr lang="en-GB" b="1" dirty="0"/>
              <a:t>: </a:t>
            </a:r>
            <a:r>
              <a:rPr lang="en-GB" dirty="0"/>
              <a:t>SAP-FI </a:t>
            </a:r>
            <a:r>
              <a:rPr lang="en-GB" b="1" dirty="0"/>
              <a:t>generates customer invoices</a:t>
            </a:r>
            <a:r>
              <a:rPr lang="en-GB" dirty="0"/>
              <a:t> based on</a:t>
            </a:r>
            <a:r>
              <a:rPr lang="en-GB" b="1" dirty="0"/>
              <a:t> billing data </a:t>
            </a:r>
            <a:r>
              <a:rPr lang="en-GB" dirty="0"/>
              <a:t>from SAP-SD, and these invoices are</a:t>
            </a:r>
            <a:r>
              <a:rPr lang="en-GB" b="1" dirty="0"/>
              <a:t> posted in the FI module</a:t>
            </a:r>
            <a:r>
              <a:rPr lang="en-GB" dirty="0"/>
              <a:t> for</a:t>
            </a:r>
            <a:r>
              <a:rPr lang="en-GB" b="1" dirty="0"/>
              <a:t> accounts receivable management </a:t>
            </a:r>
            <a:r>
              <a:rPr lang="en-GB" dirty="0"/>
              <a:t>and </a:t>
            </a:r>
            <a:r>
              <a:rPr lang="en-GB" b="1" dirty="0"/>
              <a:t>revenue reporting</a:t>
            </a:r>
            <a:r>
              <a:rPr lang="en-GB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Integration with Controlling (CO)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34"/>
          <p:cNvSpPr txBox="1">
            <a:spLocks noGrp="1"/>
          </p:cNvSpPr>
          <p:nvPr>
            <p:ph type="body" idx="1"/>
          </p:nvPr>
        </p:nvSpPr>
        <p:spPr>
          <a:xfrm>
            <a:off x="729450" y="1531100"/>
            <a:ext cx="7688700" cy="32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b="1" u="sng" dirty="0"/>
              <a:t>Cost and Revenue Transfer</a:t>
            </a:r>
            <a:r>
              <a:rPr lang="en-GB" b="1" dirty="0"/>
              <a:t>: </a:t>
            </a:r>
            <a:r>
              <a:rPr lang="en-GB" dirty="0"/>
              <a:t>SAP-FI and the Controlling (CO) module are closely integrated to </a:t>
            </a:r>
            <a:r>
              <a:rPr lang="en-GB" b="1" dirty="0"/>
              <a:t>transfer cost</a:t>
            </a:r>
            <a:r>
              <a:rPr lang="en-GB" dirty="0"/>
              <a:t> and </a:t>
            </a:r>
            <a:r>
              <a:rPr lang="en-GB" b="1" dirty="0"/>
              <a:t>revenue information</a:t>
            </a:r>
            <a:r>
              <a:rPr lang="en-GB" dirty="0"/>
              <a:t> between the modules. This integration allows for </a:t>
            </a:r>
            <a:r>
              <a:rPr lang="en-GB" b="1" dirty="0"/>
              <a:t>management accounting</a:t>
            </a:r>
            <a:r>
              <a:rPr lang="en-GB" dirty="0"/>
              <a:t> and</a:t>
            </a:r>
            <a:r>
              <a:rPr lang="en-GB" b="1" dirty="0"/>
              <a:t> cost controlling purposes.</a:t>
            </a:r>
            <a:br>
              <a:rPr lang="en-GB" dirty="0"/>
            </a:b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b="1" u="sng" dirty="0"/>
              <a:t>Cost Centre Accounting</a:t>
            </a:r>
            <a:r>
              <a:rPr lang="en-GB" b="1" dirty="0"/>
              <a:t>: </a:t>
            </a:r>
            <a:r>
              <a:rPr lang="en-GB" dirty="0"/>
              <a:t>SAP-FI sends </a:t>
            </a:r>
            <a:r>
              <a:rPr lang="en-GB" b="1" dirty="0"/>
              <a:t>cost centre-related financial data to CO</a:t>
            </a:r>
            <a:r>
              <a:rPr lang="en-GB" dirty="0"/>
              <a:t>, which enables </a:t>
            </a:r>
            <a:r>
              <a:rPr lang="en-GB" b="1" dirty="0"/>
              <a:t>detailed cost analysis</a:t>
            </a:r>
            <a:r>
              <a:rPr lang="en-GB" dirty="0"/>
              <a:t>, </a:t>
            </a:r>
            <a:r>
              <a:rPr lang="en-GB" b="1" dirty="0"/>
              <a:t>budgeting</a:t>
            </a:r>
            <a:r>
              <a:rPr lang="en-GB" dirty="0"/>
              <a:t>, and </a:t>
            </a:r>
            <a:r>
              <a:rPr lang="en-GB" b="1" dirty="0"/>
              <a:t>variance reporting</a:t>
            </a:r>
            <a:r>
              <a:rPr lang="en-GB" dirty="0"/>
              <a:t>.</a:t>
            </a:r>
            <a:br>
              <a:rPr lang="en-GB" dirty="0"/>
            </a:b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b="1" u="sng" dirty="0"/>
              <a:t>Profit Centre Accounting</a:t>
            </a:r>
            <a:r>
              <a:rPr lang="en-GB" b="1" dirty="0"/>
              <a:t>:</a:t>
            </a:r>
            <a:r>
              <a:rPr lang="en-GB" dirty="0"/>
              <a:t> SAP-FI</a:t>
            </a:r>
            <a:r>
              <a:rPr lang="en-GB" b="1" dirty="0"/>
              <a:t> provides financial data </a:t>
            </a:r>
            <a:r>
              <a:rPr lang="en-GB" dirty="0"/>
              <a:t>to CO for </a:t>
            </a:r>
            <a:r>
              <a:rPr lang="en-GB" b="1" dirty="0"/>
              <a:t>profit centre reporting</a:t>
            </a:r>
            <a:r>
              <a:rPr lang="en-GB" dirty="0"/>
              <a:t>, allowing organizations to </a:t>
            </a:r>
            <a:r>
              <a:rPr lang="en-GB" b="1" dirty="0"/>
              <a:t>analyse profitability at the individual profit centre level</a:t>
            </a:r>
            <a:r>
              <a:rPr lang="en-GB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>
            <a:spLocks noGrp="1"/>
          </p:cNvSpPr>
          <p:nvPr>
            <p:ph type="title"/>
          </p:nvPr>
        </p:nvSpPr>
        <p:spPr>
          <a:xfrm>
            <a:off x="729450" y="1519125"/>
            <a:ext cx="7688400" cy="13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Benefits of SAP-FI</a:t>
            </a:r>
            <a:endParaRPr sz="4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>
            <a:spLocks noGrp="1"/>
          </p:cNvSpPr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/>
              <a:t>Improved Financial Control</a:t>
            </a:r>
            <a:endParaRPr i="1"/>
          </a:p>
        </p:txBody>
      </p:sp>
      <p:sp>
        <p:nvSpPr>
          <p:cNvPr id="220" name="Google Shape;220;p3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-GB" b="1" u="sng" dirty="0"/>
              <a:t>Accurate Financial Data</a:t>
            </a:r>
            <a:r>
              <a:rPr lang="en-GB" b="1" dirty="0"/>
              <a:t>:</a:t>
            </a:r>
            <a:r>
              <a:rPr lang="en-GB" dirty="0"/>
              <a:t> SAP-FI ensures the</a:t>
            </a:r>
            <a:r>
              <a:rPr lang="en-GB" b="1" dirty="0"/>
              <a:t> integrity</a:t>
            </a:r>
            <a:r>
              <a:rPr lang="en-GB" dirty="0"/>
              <a:t> and </a:t>
            </a:r>
            <a:r>
              <a:rPr lang="en-GB" b="1" dirty="0"/>
              <a:t>accuracy </a:t>
            </a:r>
            <a:r>
              <a:rPr lang="en-GB" dirty="0"/>
              <a:t>of</a:t>
            </a:r>
            <a:r>
              <a:rPr lang="en-GB" b="1" dirty="0"/>
              <a:t> financial data</a:t>
            </a:r>
            <a:r>
              <a:rPr lang="en-GB" dirty="0"/>
              <a:t> by </a:t>
            </a:r>
            <a:r>
              <a:rPr lang="en-GB" b="1" dirty="0"/>
              <a:t>automating financial transactions</a:t>
            </a:r>
            <a:r>
              <a:rPr lang="en-GB" dirty="0"/>
              <a:t> and</a:t>
            </a:r>
            <a:r>
              <a:rPr lang="en-GB" b="1" dirty="0"/>
              <a:t> reducing manual errors</a:t>
            </a:r>
            <a:r>
              <a:rPr lang="en-GB" dirty="0"/>
              <a:t>.</a:t>
            </a: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 b="1" u="sng" dirty="0"/>
              <a:t>Compliance with Accounting Standards</a:t>
            </a:r>
            <a:r>
              <a:rPr lang="en-GB" b="1" dirty="0"/>
              <a:t>:</a:t>
            </a:r>
            <a:r>
              <a:rPr lang="en-GB" dirty="0"/>
              <a:t> SAP-FI helps organizations </a:t>
            </a:r>
            <a:r>
              <a:rPr lang="en-GB" b="1" dirty="0"/>
              <a:t>adhere</a:t>
            </a:r>
            <a:r>
              <a:rPr lang="en-GB" dirty="0"/>
              <a:t> to</a:t>
            </a:r>
            <a:r>
              <a:rPr lang="en-GB" b="1" dirty="0"/>
              <a:t> accounting standards </a:t>
            </a:r>
            <a:r>
              <a:rPr lang="en-GB" dirty="0"/>
              <a:t>and</a:t>
            </a:r>
            <a:r>
              <a:rPr lang="en-GB" b="1" dirty="0"/>
              <a:t> regulatory requirements</a:t>
            </a:r>
            <a:r>
              <a:rPr lang="en-GB" dirty="0"/>
              <a:t> by </a:t>
            </a:r>
            <a:r>
              <a:rPr lang="en-GB" b="1" dirty="0"/>
              <a:t>enforcing proper accounting practices</a:t>
            </a:r>
            <a:r>
              <a:rPr lang="en-GB" dirty="0"/>
              <a:t> and </a:t>
            </a:r>
            <a:r>
              <a:rPr lang="en-GB" b="1" dirty="0"/>
              <a:t>generating compliant financial statements</a:t>
            </a:r>
            <a:r>
              <a:rPr lang="en-GB" dirty="0"/>
              <a:t>.</a:t>
            </a:r>
            <a:endParaRPr dirty="0"/>
          </a:p>
          <a:p>
            <a:pPr marL="457200" lvl="0" indent="-311150" algn="l" rtl="0">
              <a:spcBef>
                <a:spcPts val="1000"/>
              </a:spcBef>
              <a:spcAft>
                <a:spcPts val="1200"/>
              </a:spcAft>
              <a:buSzPts val="1300"/>
              <a:buChar char="●"/>
            </a:pPr>
            <a:r>
              <a:rPr lang="en-GB" b="1" u="sng" dirty="0"/>
              <a:t>Reduced Financial Risk</a:t>
            </a:r>
            <a:r>
              <a:rPr lang="en-GB" b="1" dirty="0"/>
              <a:t>: </a:t>
            </a:r>
            <a:r>
              <a:rPr lang="en-GB" dirty="0"/>
              <a:t>The system provides </a:t>
            </a:r>
            <a:r>
              <a:rPr lang="en-GB" b="1" dirty="0"/>
              <a:t>checks</a:t>
            </a:r>
            <a:r>
              <a:rPr lang="en-GB" dirty="0"/>
              <a:t> and </a:t>
            </a:r>
            <a:r>
              <a:rPr lang="en-GB" b="1" dirty="0"/>
              <a:t>controls </a:t>
            </a:r>
            <a:r>
              <a:rPr lang="en-GB" dirty="0"/>
              <a:t>to minimize financial risk, such as </a:t>
            </a:r>
            <a:r>
              <a:rPr lang="en-GB" b="1" dirty="0"/>
              <a:t>segregation of duties</a:t>
            </a:r>
            <a:r>
              <a:rPr lang="en-GB" dirty="0"/>
              <a:t>, </a:t>
            </a:r>
            <a:r>
              <a:rPr lang="en-GB" b="1" dirty="0"/>
              <a:t>approval workflows</a:t>
            </a:r>
            <a:r>
              <a:rPr lang="en-GB" dirty="0"/>
              <a:t>, and </a:t>
            </a:r>
            <a:r>
              <a:rPr lang="en-GB" b="1" dirty="0"/>
              <a:t>audit trails</a:t>
            </a:r>
            <a:r>
              <a:rPr lang="en-GB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/>
              <a:t>Streamlined Processes</a:t>
            </a:r>
            <a:endParaRPr i="1"/>
          </a:p>
        </p:txBody>
      </p:sp>
      <p:sp>
        <p:nvSpPr>
          <p:cNvPr id="226" name="Google Shape;226;p3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33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-GB" b="1" u="sng" dirty="0"/>
              <a:t>Automation</a:t>
            </a:r>
            <a:r>
              <a:rPr lang="en-GB" b="1" dirty="0"/>
              <a:t>: </a:t>
            </a:r>
            <a:r>
              <a:rPr lang="en-GB" dirty="0"/>
              <a:t>SAP-FI automates financial processes such as </a:t>
            </a:r>
            <a:r>
              <a:rPr lang="en-GB" b="1" dirty="0"/>
              <a:t>invoice processing</a:t>
            </a:r>
            <a:r>
              <a:rPr lang="en-GB" dirty="0"/>
              <a:t>, </a:t>
            </a:r>
            <a:r>
              <a:rPr lang="en-GB" b="1" dirty="0"/>
              <a:t>payment processing</a:t>
            </a:r>
            <a:r>
              <a:rPr lang="en-GB" dirty="0"/>
              <a:t>, and </a:t>
            </a:r>
            <a:r>
              <a:rPr lang="en-GB" b="1" dirty="0"/>
              <a:t>bank reconciliation</a:t>
            </a:r>
            <a:r>
              <a:rPr lang="en-GB" dirty="0"/>
              <a:t>, </a:t>
            </a:r>
            <a:r>
              <a:rPr lang="en-GB" b="1" dirty="0"/>
              <a:t>reducing manual effort </a:t>
            </a:r>
            <a:r>
              <a:rPr lang="en-GB" dirty="0"/>
              <a:t>and </a:t>
            </a:r>
            <a:r>
              <a:rPr lang="en-GB" b="1" dirty="0"/>
              <a:t>increasing efficiency</a:t>
            </a:r>
            <a:r>
              <a:rPr lang="en-GB" dirty="0"/>
              <a:t>.</a:t>
            </a: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 b="1" u="sng" dirty="0"/>
              <a:t>Process Integration</a:t>
            </a:r>
            <a:r>
              <a:rPr lang="en-GB" b="1" dirty="0"/>
              <a:t>: </a:t>
            </a:r>
            <a:r>
              <a:rPr lang="en-GB" dirty="0"/>
              <a:t>The integration of SAP-FI with other SAP modules ensures </a:t>
            </a:r>
            <a:r>
              <a:rPr lang="en-GB" b="1" dirty="0"/>
              <a:t>seamless flow </a:t>
            </a:r>
            <a:r>
              <a:rPr lang="en-GB" dirty="0"/>
              <a:t>of data and eliminates the need for </a:t>
            </a:r>
            <a:r>
              <a:rPr lang="en-GB" b="1" dirty="0"/>
              <a:t>duplicate data entry </a:t>
            </a:r>
            <a:r>
              <a:rPr lang="en-GB" dirty="0"/>
              <a:t>or </a:t>
            </a:r>
            <a:r>
              <a:rPr lang="en-GB" b="1" dirty="0"/>
              <a:t>reconciliation across </a:t>
            </a:r>
            <a:r>
              <a:rPr lang="en-GB" dirty="0"/>
              <a:t>different systems.</a:t>
            </a:r>
            <a:endParaRPr dirty="0"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-GB" b="1" u="sng" dirty="0"/>
              <a:t>Workflow Management</a:t>
            </a:r>
            <a:r>
              <a:rPr lang="en-GB" b="1" dirty="0"/>
              <a:t>:</a:t>
            </a:r>
            <a:r>
              <a:rPr lang="en-GB" dirty="0"/>
              <a:t> SAP-FI allows the creation of </a:t>
            </a:r>
            <a:r>
              <a:rPr lang="en-GB" b="1" dirty="0"/>
              <a:t>workflow rules </a:t>
            </a:r>
            <a:r>
              <a:rPr lang="en-GB" dirty="0"/>
              <a:t>and </a:t>
            </a:r>
            <a:r>
              <a:rPr lang="en-GB" b="1" dirty="0"/>
              <a:t>approval processes</a:t>
            </a:r>
            <a:r>
              <a:rPr lang="en-GB" dirty="0"/>
              <a:t>, </a:t>
            </a:r>
            <a:r>
              <a:rPr lang="en-GB" b="1" dirty="0"/>
              <a:t>streamlining financial operations </a:t>
            </a:r>
            <a:r>
              <a:rPr lang="en-GB" dirty="0"/>
              <a:t>and </a:t>
            </a:r>
            <a:r>
              <a:rPr lang="en-GB" b="1" dirty="0"/>
              <a:t>improving process efficiency</a:t>
            </a:r>
            <a:r>
              <a:rPr lang="en-GB" dirty="0"/>
              <a:t>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/>
              <a:t>Real-time Reporting and Analysis</a:t>
            </a:r>
            <a:endParaRPr i="1"/>
          </a:p>
        </p:txBody>
      </p:sp>
      <p:sp>
        <p:nvSpPr>
          <p:cNvPr id="232" name="Google Shape;232;p3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b="1" u="sng" dirty="0"/>
              <a:t>Timely and Accurate Information</a:t>
            </a:r>
            <a:r>
              <a:rPr lang="en-GB" b="1" dirty="0"/>
              <a:t>:</a:t>
            </a:r>
            <a:r>
              <a:rPr lang="en-GB" dirty="0"/>
              <a:t> SAP-FI provides </a:t>
            </a:r>
            <a:r>
              <a:rPr lang="en-GB" b="1" dirty="0"/>
              <a:t>real-time access to financial data</a:t>
            </a:r>
            <a:r>
              <a:rPr lang="en-GB" dirty="0"/>
              <a:t>, enabling stakeholders to make informed decisions based on up-to-date information.</a:t>
            </a:r>
            <a:endParaRPr dirty="0"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-GB" b="1" u="sng" dirty="0"/>
              <a:t>Financial Reports</a:t>
            </a:r>
            <a:r>
              <a:rPr lang="en-GB" b="1" dirty="0"/>
              <a:t>:</a:t>
            </a:r>
            <a:r>
              <a:rPr lang="en-GB" dirty="0"/>
              <a:t> The system offers a wide range of </a:t>
            </a:r>
            <a:r>
              <a:rPr lang="en-GB" b="1" dirty="0"/>
              <a:t>predefined financial report</a:t>
            </a:r>
            <a:r>
              <a:rPr lang="en-GB" dirty="0"/>
              <a:t>s such as </a:t>
            </a:r>
            <a:r>
              <a:rPr lang="en-GB" b="1" dirty="0"/>
              <a:t>balance sheets, income statements, cash flow statements, </a:t>
            </a:r>
            <a:r>
              <a:rPr lang="en-GB" dirty="0"/>
              <a:t>and </a:t>
            </a:r>
            <a:r>
              <a:rPr lang="en-GB" b="1" dirty="0"/>
              <a:t>trial balances</a:t>
            </a:r>
            <a:r>
              <a:rPr lang="en-GB" dirty="0"/>
              <a:t>. These reports can be customized and generated at any time.</a:t>
            </a:r>
            <a:endParaRPr dirty="0"/>
          </a:p>
          <a:p>
            <a:pPr marL="457200" lvl="0" indent="-311150" algn="l" rtl="0"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en-GB" b="1" u="sng" dirty="0"/>
              <a:t>Analytical Capabilities</a:t>
            </a:r>
            <a:r>
              <a:rPr lang="en-GB" b="1" dirty="0"/>
              <a:t>: </a:t>
            </a:r>
            <a:r>
              <a:rPr lang="en-GB" dirty="0"/>
              <a:t>SAP-FI allows for in-depth financial analysis by providing </a:t>
            </a:r>
            <a:r>
              <a:rPr lang="en-GB" b="1" dirty="0"/>
              <a:t>tools</a:t>
            </a:r>
            <a:r>
              <a:rPr lang="en-GB" dirty="0"/>
              <a:t> for </a:t>
            </a:r>
            <a:r>
              <a:rPr lang="en-GB" b="1" dirty="0"/>
              <a:t>data exploration, ad-hoc reporting, </a:t>
            </a:r>
            <a:r>
              <a:rPr lang="en-GB" dirty="0"/>
              <a:t>and</a:t>
            </a:r>
            <a:r>
              <a:rPr lang="en-GB" b="1" dirty="0"/>
              <a:t> data visualization</a:t>
            </a:r>
            <a:r>
              <a:rPr lang="en-GB" dirty="0"/>
              <a:t>. This supports </a:t>
            </a:r>
            <a:r>
              <a:rPr lang="en-GB" b="1" dirty="0"/>
              <a:t>financial planning, forecasting,</a:t>
            </a:r>
            <a:r>
              <a:rPr lang="en-GB" dirty="0"/>
              <a:t> and</a:t>
            </a:r>
            <a:r>
              <a:rPr lang="en-GB" b="1" dirty="0"/>
              <a:t> performance monitoring.</a:t>
            </a:r>
            <a:endParaRPr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/>
              <a:t>Enhanced Audit Trail</a:t>
            </a:r>
            <a:endParaRPr i="1"/>
          </a:p>
        </p:txBody>
      </p:sp>
      <p:sp>
        <p:nvSpPr>
          <p:cNvPr id="238" name="Google Shape;238;p3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6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b="1" u="sng" dirty="0"/>
              <a:t>Transactional Traceability</a:t>
            </a:r>
            <a:r>
              <a:rPr lang="en-GB" b="1" dirty="0"/>
              <a:t>: </a:t>
            </a:r>
            <a:r>
              <a:rPr lang="en-GB" dirty="0"/>
              <a:t>SAP-FI maintains a detailed </a:t>
            </a:r>
            <a:r>
              <a:rPr lang="en-GB" b="1" dirty="0"/>
              <a:t>audit trail</a:t>
            </a:r>
            <a:r>
              <a:rPr lang="en-GB" dirty="0"/>
              <a:t> of financial transactions, recording the who, what, when, and why of each transaction. This helps in </a:t>
            </a:r>
            <a:r>
              <a:rPr lang="en-GB" b="1" dirty="0"/>
              <a:t>tracking</a:t>
            </a:r>
            <a:r>
              <a:rPr lang="en-GB" dirty="0"/>
              <a:t> and </a:t>
            </a:r>
            <a:r>
              <a:rPr lang="en-GB" b="1" dirty="0"/>
              <a:t>investigating any discrepancies or anomalies</a:t>
            </a:r>
            <a:r>
              <a:rPr lang="en-GB" dirty="0"/>
              <a:t>.</a:t>
            </a:r>
            <a:endParaRPr dirty="0"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-GB" b="1" u="sng" dirty="0"/>
              <a:t>Document Management</a:t>
            </a:r>
            <a:r>
              <a:rPr lang="en-GB" b="1" dirty="0"/>
              <a:t>:</a:t>
            </a:r>
            <a:r>
              <a:rPr lang="en-GB" dirty="0"/>
              <a:t> The system </a:t>
            </a:r>
            <a:r>
              <a:rPr lang="en-GB" b="1" dirty="0"/>
              <a:t>stores</a:t>
            </a:r>
            <a:r>
              <a:rPr lang="en-GB" dirty="0"/>
              <a:t> and </a:t>
            </a:r>
            <a:r>
              <a:rPr lang="en-GB" b="1" dirty="0"/>
              <a:t>organizes financial documents</a:t>
            </a:r>
            <a:r>
              <a:rPr lang="en-GB" dirty="0"/>
              <a:t>, such as </a:t>
            </a:r>
            <a:r>
              <a:rPr lang="en-GB" b="1" dirty="0"/>
              <a:t>vendor invoices</a:t>
            </a:r>
            <a:r>
              <a:rPr lang="en-GB" dirty="0"/>
              <a:t> and </a:t>
            </a:r>
            <a:r>
              <a:rPr lang="en-GB" b="1" dirty="0"/>
              <a:t>customer receipts</a:t>
            </a:r>
            <a:r>
              <a:rPr lang="en-GB" dirty="0"/>
              <a:t>, providing easy access for audit purposes and</a:t>
            </a:r>
            <a:r>
              <a:rPr lang="en-GB" b="1" dirty="0"/>
              <a:t> ensuring compliance</a:t>
            </a:r>
            <a:r>
              <a:rPr lang="en-GB" dirty="0"/>
              <a:t> with </a:t>
            </a:r>
            <a:r>
              <a:rPr lang="en-GB" b="1" dirty="0"/>
              <a:t>document retention policies</a:t>
            </a:r>
            <a:r>
              <a:rPr lang="en-GB" dirty="0"/>
              <a:t>.</a:t>
            </a:r>
            <a:endParaRPr dirty="0"/>
          </a:p>
          <a:p>
            <a:pPr marL="457200" lvl="0" indent="-311150" algn="l" rtl="0"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en-GB" b="1" u="sng" dirty="0"/>
              <a:t>Internal Controls</a:t>
            </a:r>
            <a:r>
              <a:rPr lang="en-GB" b="1" dirty="0"/>
              <a:t>:</a:t>
            </a:r>
            <a:r>
              <a:rPr lang="en-GB" dirty="0"/>
              <a:t> SAP-FI offers </a:t>
            </a:r>
            <a:r>
              <a:rPr lang="en-GB" b="1" dirty="0"/>
              <a:t>robust internal control mechanisms</a:t>
            </a:r>
            <a:r>
              <a:rPr lang="en-GB" dirty="0"/>
              <a:t>, such as </a:t>
            </a:r>
            <a:r>
              <a:rPr lang="en-GB" b="1" dirty="0"/>
              <a:t>authorization checks</a:t>
            </a:r>
            <a:r>
              <a:rPr lang="en-GB" dirty="0"/>
              <a:t>, </a:t>
            </a:r>
            <a:r>
              <a:rPr lang="en-GB" b="1" dirty="0"/>
              <a:t>segregation of duties</a:t>
            </a:r>
            <a:r>
              <a:rPr lang="en-GB" dirty="0"/>
              <a:t>, and</a:t>
            </a:r>
            <a:r>
              <a:rPr lang="en-GB" b="1" dirty="0"/>
              <a:t> document validations</a:t>
            </a:r>
            <a:r>
              <a:rPr lang="en-GB" dirty="0"/>
              <a:t>, to support a strong control environment.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/>
              <a:t>Integration with External Systems</a:t>
            </a:r>
            <a:endParaRPr i="1"/>
          </a:p>
        </p:txBody>
      </p:sp>
      <p:sp>
        <p:nvSpPr>
          <p:cNvPr id="244" name="Google Shape;244;p4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b="1" u="sng" dirty="0"/>
              <a:t>Bank Integration</a:t>
            </a:r>
            <a:r>
              <a:rPr lang="en-GB" b="1" dirty="0"/>
              <a:t>: </a:t>
            </a:r>
            <a:r>
              <a:rPr lang="en-GB" dirty="0"/>
              <a:t>SAP-FI can be integrated with external banking systems, enabling</a:t>
            </a:r>
            <a:r>
              <a:rPr lang="en-GB" b="1" dirty="0"/>
              <a:t> electronic bank statement processing</a:t>
            </a:r>
            <a:r>
              <a:rPr lang="en-GB" dirty="0"/>
              <a:t>,</a:t>
            </a:r>
            <a:r>
              <a:rPr lang="en-GB" b="1" dirty="0"/>
              <a:t> automatic bank reconciliation</a:t>
            </a:r>
            <a:r>
              <a:rPr lang="en-GB" dirty="0"/>
              <a:t>, and </a:t>
            </a:r>
            <a:r>
              <a:rPr lang="en-GB" b="1" dirty="0"/>
              <a:t>electronic payments</a:t>
            </a:r>
            <a:r>
              <a:rPr lang="en-GB" dirty="0"/>
              <a:t>, which </a:t>
            </a:r>
            <a:r>
              <a:rPr lang="en-GB" b="1" dirty="0"/>
              <a:t>improves cash management</a:t>
            </a:r>
            <a:r>
              <a:rPr lang="en-GB" dirty="0"/>
              <a:t> and </a:t>
            </a:r>
            <a:r>
              <a:rPr lang="en-GB" b="1" dirty="0"/>
              <a:t>reduces manual reconciliation efforts</a:t>
            </a:r>
            <a:r>
              <a:rPr lang="en-GB" dirty="0"/>
              <a:t>.</a:t>
            </a:r>
            <a:endParaRPr dirty="0"/>
          </a:p>
          <a:p>
            <a:pPr marL="457200" lvl="0" indent="-311150" algn="just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-GB" b="1" u="sng" dirty="0"/>
              <a:t>Third-Party Systems Integration</a:t>
            </a:r>
            <a:r>
              <a:rPr lang="en-GB" b="1" dirty="0"/>
              <a:t>:</a:t>
            </a:r>
            <a:r>
              <a:rPr lang="en-GB" dirty="0"/>
              <a:t> SAP-FI can exchange data with external systems like </a:t>
            </a:r>
            <a:r>
              <a:rPr lang="en-GB" b="1" dirty="0"/>
              <a:t>procurement platforms</a:t>
            </a:r>
            <a:r>
              <a:rPr lang="en-GB" dirty="0"/>
              <a:t> or</a:t>
            </a:r>
            <a:r>
              <a:rPr lang="en-GB" b="1" dirty="0"/>
              <a:t> tax systems</a:t>
            </a:r>
            <a:r>
              <a:rPr lang="en-GB" dirty="0"/>
              <a:t>, </a:t>
            </a:r>
            <a:r>
              <a:rPr lang="en-GB" b="1" dirty="0"/>
              <a:t>ensuring data consistency</a:t>
            </a:r>
            <a:r>
              <a:rPr lang="en-GB" dirty="0"/>
              <a:t> and</a:t>
            </a:r>
            <a:r>
              <a:rPr lang="en-GB" b="1" dirty="0"/>
              <a:t> reducing data entry efforts</a:t>
            </a:r>
            <a:r>
              <a:rPr lang="en-GB" dirty="0"/>
              <a:t>.</a:t>
            </a:r>
            <a:endParaRPr dirty="0"/>
          </a:p>
          <a:p>
            <a:pPr marL="457200" lvl="0" indent="-311150" algn="l" rtl="0"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en-GB" b="1" u="sng" dirty="0"/>
              <a:t>Data Exchange Standards</a:t>
            </a:r>
            <a:r>
              <a:rPr lang="en-GB" b="1" dirty="0"/>
              <a:t>:</a:t>
            </a:r>
            <a:r>
              <a:rPr lang="en-GB" dirty="0"/>
              <a:t> SAP-FI supports industry-standard data exchange formats such as </a:t>
            </a:r>
            <a:r>
              <a:rPr lang="en-GB" b="1" dirty="0"/>
              <a:t>EDI</a:t>
            </a:r>
            <a:r>
              <a:rPr lang="en-GB" dirty="0"/>
              <a:t> (Electronic Data Interchange) or </a:t>
            </a:r>
            <a:r>
              <a:rPr lang="en-GB" b="1" dirty="0"/>
              <a:t>XML</a:t>
            </a:r>
            <a:r>
              <a:rPr lang="en-GB" dirty="0"/>
              <a:t> (</a:t>
            </a:r>
            <a:r>
              <a:rPr lang="en-GB" dirty="0" err="1"/>
              <a:t>eXtensible</a:t>
            </a:r>
            <a:r>
              <a:rPr lang="en-GB" dirty="0"/>
              <a:t> Markup Language), </a:t>
            </a:r>
            <a:r>
              <a:rPr lang="en-GB" b="1" dirty="0"/>
              <a:t>allowing seamless integration</a:t>
            </a:r>
            <a:r>
              <a:rPr lang="en-GB" dirty="0"/>
              <a:t> with partners or customers.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/>
              <a:t>Case Studies</a:t>
            </a:r>
            <a:endParaRPr sz="3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729450" y="1422425"/>
            <a:ext cx="7688700" cy="19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-GB"/>
              <a:t>SAP-FI is a </a:t>
            </a:r>
            <a:r>
              <a:rPr lang="en-GB" b="1"/>
              <a:t>module</a:t>
            </a:r>
            <a:r>
              <a:rPr lang="en-GB"/>
              <a:t> within the SAP ERP (Systems, Applications and Products Enterprise Resource Planning) system, focusing on financial accounting processes.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-GB"/>
              <a:t>It is used by organizations to manage their </a:t>
            </a:r>
            <a:r>
              <a:rPr lang="en-GB" b="1"/>
              <a:t>financial transactions</a:t>
            </a:r>
            <a:r>
              <a:rPr lang="en-GB"/>
              <a:t>, </a:t>
            </a:r>
            <a:r>
              <a:rPr lang="en-GB" b="1"/>
              <a:t>reporting,</a:t>
            </a:r>
            <a:r>
              <a:rPr lang="en-GB"/>
              <a:t> and </a:t>
            </a:r>
            <a:r>
              <a:rPr lang="en-GB" b="1"/>
              <a:t>analysis</a:t>
            </a:r>
            <a:r>
              <a:rPr lang="en-GB"/>
              <a:t>.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-GB"/>
              <a:t>SAP-FI</a:t>
            </a:r>
            <a:r>
              <a:rPr lang="en-GB" b="1"/>
              <a:t> integrates</a:t>
            </a:r>
            <a:r>
              <a:rPr lang="en-GB"/>
              <a:t> with other SAP modules such as SAP-MM (Materials Management) and SAP-SD (Sales and Distribution) to provide end-to-end financial management.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Nestlé</a:t>
            </a:r>
            <a:endParaRPr dirty="0"/>
          </a:p>
        </p:txBody>
      </p:sp>
      <p:sp>
        <p:nvSpPr>
          <p:cNvPr id="255" name="Google Shape;255;p42"/>
          <p:cNvSpPr txBox="1">
            <a:spLocks noGrp="1"/>
          </p:cNvSpPr>
          <p:nvPr>
            <p:ph type="body" idx="1"/>
          </p:nvPr>
        </p:nvSpPr>
        <p:spPr>
          <a:xfrm>
            <a:off x="155500" y="2078875"/>
            <a:ext cx="4348200" cy="1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935"/>
              <a:buNone/>
            </a:pPr>
            <a:r>
              <a:rPr lang="en-GB" sz="11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Challenge:</a:t>
            </a:r>
            <a:r>
              <a:rPr lang="en-GB" sz="11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Nestle  had multiple production facilities spread across different locations, resulting in complex financial processes and decentralized accounting practices. </a:t>
            </a:r>
            <a:endParaRPr sz="11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95000"/>
              </a:lnSpc>
              <a:spcBef>
                <a:spcPts val="1500"/>
              </a:spcBef>
              <a:spcAft>
                <a:spcPts val="1500"/>
              </a:spcAft>
              <a:buSzPts val="935"/>
              <a:buNone/>
            </a:pPr>
            <a:r>
              <a:rPr lang="en-GB" sz="11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lack of a unified financial system made it challenging to obtain accurate financial information and streamline reporting processes.</a:t>
            </a:r>
            <a:endParaRPr sz="1100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6" name="Google Shape;256;p42"/>
          <p:cNvSpPr txBox="1">
            <a:spLocks noGrp="1"/>
          </p:cNvSpPr>
          <p:nvPr>
            <p:ph type="body" idx="2"/>
          </p:nvPr>
        </p:nvSpPr>
        <p:spPr>
          <a:xfrm>
            <a:off x="4572000" y="2078875"/>
            <a:ext cx="4482900" cy="1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105" b="1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Solution: </a:t>
            </a:r>
            <a:r>
              <a:rPr lang="en-GB" sz="1105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The company implemented SAP-FI to centralize financial operations and gain better control over their financial processes.</a:t>
            </a:r>
            <a:endParaRPr sz="1105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-GB" sz="1105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 They configured a standardized chart of accounts and established integration with SAP-MM for seamless procurement-to-payment processes.</a:t>
            </a:r>
            <a:endParaRPr sz="1105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42"/>
          <p:cNvSpPr txBox="1"/>
          <p:nvPr/>
        </p:nvSpPr>
        <p:spPr>
          <a:xfrm>
            <a:off x="517050" y="3193675"/>
            <a:ext cx="8109900" cy="18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100" b="1">
                <a:latin typeface="Roboto"/>
                <a:ea typeface="Roboto"/>
                <a:cs typeface="Roboto"/>
                <a:sym typeface="Roboto"/>
              </a:rPr>
              <a:t>Benefits:</a:t>
            </a:r>
            <a:endParaRPr sz="11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-GB" sz="1100">
                <a:latin typeface="Roboto"/>
                <a:ea typeface="Roboto"/>
                <a:cs typeface="Roboto"/>
                <a:sym typeface="Roboto"/>
              </a:rPr>
              <a:t>Improved Financial Control: The implementation of SAP-FI provided a centralized view of financial transactions, resulting in better financial control and compliance.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-GB" sz="1100">
                <a:latin typeface="Roboto"/>
                <a:ea typeface="Roboto"/>
                <a:cs typeface="Roboto"/>
                <a:sym typeface="Roboto"/>
              </a:rPr>
              <a:t>Streamlined Processes: The automation of invoice processing and payment management reduced manual effort, resulting in increased efficiency and reduced processing time.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-GB" sz="1100">
                <a:latin typeface="Roboto"/>
                <a:ea typeface="Roboto"/>
                <a:cs typeface="Roboto"/>
                <a:sym typeface="Roboto"/>
              </a:rPr>
              <a:t>Accurate Financial Reporting: SAP-FI enabled real-time access to financial data, allowing the company to generate accurate financial reports promptly.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-GB" sz="1100">
                <a:latin typeface="Roboto"/>
                <a:ea typeface="Roboto"/>
                <a:cs typeface="Roboto"/>
                <a:sym typeface="Roboto"/>
              </a:rPr>
              <a:t>Cost Savings: The streamlined processes and enhanced control mechanisms led to cost savings by reducing duplicate payments and minimizing manual errors.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/>
          <p:nvPr/>
        </p:nvSpPr>
        <p:spPr>
          <a:xfrm>
            <a:off x="158538" y="458400"/>
            <a:ext cx="2763000" cy="3417000"/>
          </a:xfrm>
          <a:prstGeom prst="rect">
            <a:avLst/>
          </a:prstGeom>
          <a:noFill/>
          <a:ln w="76200" cap="flat" cmpd="sng">
            <a:solidFill>
              <a:srgbClr val="82C7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Company: </a:t>
            </a:r>
            <a:r>
              <a:rPr lang="en-GB" b="1">
                <a:latin typeface="Lato"/>
                <a:ea typeface="Lato"/>
                <a:cs typeface="Lato"/>
                <a:sym typeface="Lato"/>
              </a:rPr>
              <a:t>Siemens AG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Industry:</a:t>
            </a:r>
            <a:r>
              <a:rPr lang="en-GB" b="1">
                <a:latin typeface="Lato"/>
                <a:ea typeface="Lato"/>
                <a:cs typeface="Lato"/>
                <a:sym typeface="Lato"/>
              </a:rPr>
              <a:t> Manufacturing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Benefits: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Improved financial reporting accuracy and timeliness.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Streamlined financial processes, reducing manual effort.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Enhanced visibility into financial performance.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3" name="Google Shape;263;p43"/>
          <p:cNvSpPr txBox="1"/>
          <p:nvPr/>
        </p:nvSpPr>
        <p:spPr>
          <a:xfrm>
            <a:off x="3022899" y="458400"/>
            <a:ext cx="2763000" cy="3417000"/>
          </a:xfrm>
          <a:prstGeom prst="rect">
            <a:avLst/>
          </a:prstGeom>
          <a:noFill/>
          <a:ln w="76200" cap="flat" cmpd="sng">
            <a:solidFill>
              <a:srgbClr val="F47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Company: </a:t>
            </a:r>
            <a:r>
              <a:rPr lang="en-GB" b="1">
                <a:latin typeface="Lato"/>
                <a:ea typeface="Lato"/>
                <a:cs typeface="Lato"/>
                <a:sym typeface="Lato"/>
              </a:rPr>
              <a:t>Adidas Group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Industry: </a:t>
            </a:r>
            <a:r>
              <a:rPr lang="en-GB" b="1">
                <a:latin typeface="Lato"/>
                <a:ea typeface="Lato"/>
                <a:cs typeface="Lato"/>
                <a:sym typeface="Lato"/>
              </a:rPr>
              <a:t>Retail/Apparel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Benefits: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Integrated financial processes with sales and distribution activities.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Efficient revenue recognition and cash flow management.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Enhanced financial control and compliance.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" name="Google Shape;264;p43"/>
          <p:cNvSpPr txBox="1"/>
          <p:nvPr/>
        </p:nvSpPr>
        <p:spPr>
          <a:xfrm>
            <a:off x="5887250" y="458400"/>
            <a:ext cx="3155700" cy="3417000"/>
          </a:xfrm>
          <a:prstGeom prst="rect">
            <a:avLst/>
          </a:prstGeom>
          <a:noFill/>
          <a:ln w="76200" cap="flat" cmpd="sng">
            <a:solidFill>
              <a:srgbClr val="82C7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Company: </a:t>
            </a:r>
            <a:r>
              <a:rPr lang="en-GB" b="1">
                <a:latin typeface="Lato"/>
                <a:ea typeface="Lato"/>
                <a:cs typeface="Lato"/>
                <a:sym typeface="Lato"/>
              </a:rPr>
              <a:t>General Electric (GE)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Industry: </a:t>
            </a:r>
            <a:r>
              <a:rPr lang="en-GB" b="1">
                <a:latin typeface="Lato"/>
                <a:ea typeface="Lato"/>
                <a:cs typeface="Lato"/>
                <a:sym typeface="Lato"/>
              </a:rPr>
              <a:t>Industrial Conglomerate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Benefits: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Standardized financial processes across diverse business units.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Improved financial control and compliance with accounting standards.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Real-time financial reporting for informed decision-making.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5" name="Google Shape;265;p43"/>
          <p:cNvCxnSpPr/>
          <p:nvPr/>
        </p:nvCxnSpPr>
        <p:spPr>
          <a:xfrm>
            <a:off x="158550" y="4485600"/>
            <a:ext cx="601200" cy="0"/>
          </a:xfrm>
          <a:prstGeom prst="straightConnector1">
            <a:avLst/>
          </a:prstGeom>
          <a:noFill/>
          <a:ln w="38100" cap="flat" cmpd="sng">
            <a:solidFill>
              <a:srgbClr val="82C7A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" name="Google Shape;266;p43"/>
          <p:cNvCxnSpPr/>
          <p:nvPr/>
        </p:nvCxnSpPr>
        <p:spPr>
          <a:xfrm>
            <a:off x="759725" y="4485600"/>
            <a:ext cx="594900" cy="0"/>
          </a:xfrm>
          <a:prstGeom prst="straightConnector1">
            <a:avLst/>
          </a:prstGeom>
          <a:noFill/>
          <a:ln w="38100" cap="flat" cmpd="sng">
            <a:solidFill>
              <a:srgbClr val="F47C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0" animBg="1"/>
      <p:bldP spid="263" grpId="0" animBg="1"/>
      <p:bldP spid="26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4"/>
          <p:cNvSpPr txBox="1">
            <a:spLocks noGrp="1"/>
          </p:cNvSpPr>
          <p:nvPr>
            <p:ph type="body" idx="1"/>
          </p:nvPr>
        </p:nvSpPr>
        <p:spPr>
          <a:xfrm>
            <a:off x="727650" y="1399500"/>
            <a:ext cx="7688700" cy="3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47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74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74">
                <a:latin typeface="Roboto"/>
                <a:ea typeface="Roboto"/>
                <a:cs typeface="Roboto"/>
                <a:sym typeface="Roboto"/>
              </a:rPr>
              <a:t>In conclusion, SAP-FI offers organizations a</a:t>
            </a:r>
            <a:r>
              <a:rPr lang="en-GB" sz="2674" b="1">
                <a:latin typeface="Roboto"/>
                <a:ea typeface="Roboto"/>
                <a:cs typeface="Roboto"/>
                <a:sym typeface="Roboto"/>
              </a:rPr>
              <a:t> robust financial management</a:t>
            </a:r>
            <a:r>
              <a:rPr lang="en-GB" sz="2674">
                <a:latin typeface="Roboto"/>
                <a:ea typeface="Roboto"/>
                <a:cs typeface="Roboto"/>
                <a:sym typeface="Roboto"/>
              </a:rPr>
              <a:t> solution that </a:t>
            </a:r>
            <a:r>
              <a:rPr lang="en-GB" sz="2674" b="1">
                <a:latin typeface="Roboto"/>
                <a:ea typeface="Roboto"/>
                <a:cs typeface="Roboto"/>
                <a:sym typeface="Roboto"/>
              </a:rPr>
              <a:t>streamlines operations</a:t>
            </a:r>
            <a:r>
              <a:rPr lang="en-GB" sz="2674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GB" sz="2674" b="1">
                <a:latin typeface="Roboto"/>
                <a:ea typeface="Roboto"/>
                <a:cs typeface="Roboto"/>
                <a:sym typeface="Roboto"/>
              </a:rPr>
              <a:t>enhances financial control</a:t>
            </a:r>
            <a:r>
              <a:rPr lang="en-GB" sz="2674"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lang="en-GB" sz="2674" b="1">
                <a:latin typeface="Roboto"/>
                <a:ea typeface="Roboto"/>
                <a:cs typeface="Roboto"/>
                <a:sym typeface="Roboto"/>
              </a:rPr>
              <a:t>enables informed decision-making.</a:t>
            </a:r>
            <a:br>
              <a:rPr lang="en-GB" sz="2674">
                <a:latin typeface="Roboto"/>
                <a:ea typeface="Roboto"/>
                <a:cs typeface="Roboto"/>
                <a:sym typeface="Roboto"/>
              </a:rPr>
            </a:br>
            <a:r>
              <a:rPr lang="en-GB" sz="2674">
                <a:latin typeface="Roboto"/>
                <a:ea typeface="Roboto"/>
                <a:cs typeface="Roboto"/>
                <a:sym typeface="Roboto"/>
              </a:rPr>
              <a:t>Through its</a:t>
            </a:r>
            <a:r>
              <a:rPr lang="en-GB" sz="2674" b="1">
                <a:latin typeface="Roboto"/>
                <a:ea typeface="Roboto"/>
                <a:cs typeface="Roboto"/>
                <a:sym typeface="Roboto"/>
              </a:rPr>
              <a:t> integration with other SAP</a:t>
            </a:r>
            <a:r>
              <a:rPr lang="en-GB" sz="2674">
                <a:latin typeface="Roboto"/>
                <a:ea typeface="Roboto"/>
                <a:cs typeface="Roboto"/>
                <a:sym typeface="Roboto"/>
              </a:rPr>
              <a:t> modules and</a:t>
            </a:r>
            <a:r>
              <a:rPr lang="en-GB" sz="2674" b="1">
                <a:latin typeface="Roboto"/>
                <a:ea typeface="Roboto"/>
                <a:cs typeface="Roboto"/>
                <a:sym typeface="Roboto"/>
              </a:rPr>
              <a:t> real-time reporting capabilities</a:t>
            </a:r>
            <a:r>
              <a:rPr lang="en-GB" sz="2674">
                <a:latin typeface="Roboto"/>
                <a:ea typeface="Roboto"/>
                <a:cs typeface="Roboto"/>
                <a:sym typeface="Roboto"/>
              </a:rPr>
              <a:t>, SAP-FI empowers organizations to achieve</a:t>
            </a:r>
            <a:r>
              <a:rPr lang="en-GB" sz="2674" b="1">
                <a:latin typeface="Roboto"/>
                <a:ea typeface="Roboto"/>
                <a:cs typeface="Roboto"/>
                <a:sym typeface="Roboto"/>
              </a:rPr>
              <a:t> improved accuracy, efficiency, </a:t>
            </a:r>
            <a:r>
              <a:rPr lang="en-GB" sz="2674"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lang="en-GB" sz="2674" b="1">
                <a:latin typeface="Roboto"/>
                <a:ea typeface="Roboto"/>
                <a:cs typeface="Roboto"/>
                <a:sym typeface="Roboto"/>
              </a:rPr>
              <a:t>compliance</a:t>
            </a:r>
            <a:r>
              <a:rPr lang="en-GB" sz="2674">
                <a:latin typeface="Roboto"/>
                <a:ea typeface="Roboto"/>
                <a:cs typeface="Roboto"/>
                <a:sym typeface="Roboto"/>
              </a:rPr>
              <a:t>. </a:t>
            </a:r>
            <a:br>
              <a:rPr lang="en-GB" sz="2674">
                <a:latin typeface="Roboto"/>
                <a:ea typeface="Roboto"/>
                <a:cs typeface="Roboto"/>
                <a:sym typeface="Roboto"/>
              </a:rPr>
            </a:br>
            <a:r>
              <a:rPr lang="en-GB" sz="2674">
                <a:latin typeface="Roboto"/>
                <a:ea typeface="Roboto"/>
                <a:cs typeface="Roboto"/>
                <a:sym typeface="Roboto"/>
              </a:rPr>
              <a:t>Successful</a:t>
            </a:r>
            <a:r>
              <a:rPr lang="en-GB" sz="2674" b="1">
                <a:latin typeface="Roboto"/>
                <a:ea typeface="Roboto"/>
                <a:cs typeface="Roboto"/>
                <a:sym typeface="Roboto"/>
              </a:rPr>
              <a:t> implementation</a:t>
            </a:r>
            <a:r>
              <a:rPr lang="en-GB" sz="2674">
                <a:latin typeface="Roboto"/>
                <a:ea typeface="Roboto"/>
                <a:cs typeface="Roboto"/>
                <a:sym typeface="Roboto"/>
              </a:rPr>
              <a:t> requires </a:t>
            </a:r>
            <a:r>
              <a:rPr lang="en-GB" sz="2674" b="1">
                <a:latin typeface="Roboto"/>
                <a:ea typeface="Roboto"/>
                <a:cs typeface="Roboto"/>
                <a:sym typeface="Roboto"/>
              </a:rPr>
              <a:t>careful planning, configuration, </a:t>
            </a:r>
            <a:r>
              <a:rPr lang="en-GB" sz="2674"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lang="en-GB" sz="2674" b="1">
                <a:latin typeface="Roboto"/>
                <a:ea typeface="Roboto"/>
                <a:cs typeface="Roboto"/>
                <a:sym typeface="Roboto"/>
              </a:rPr>
              <a:t>training</a:t>
            </a:r>
            <a:r>
              <a:rPr lang="en-GB" sz="2674">
                <a:latin typeface="Roboto"/>
                <a:ea typeface="Roboto"/>
                <a:cs typeface="Roboto"/>
                <a:sym typeface="Roboto"/>
              </a:rPr>
              <a:t>. </a:t>
            </a:r>
            <a:br>
              <a:rPr lang="en-GB" sz="2674">
                <a:latin typeface="Roboto"/>
                <a:ea typeface="Roboto"/>
                <a:cs typeface="Roboto"/>
                <a:sym typeface="Roboto"/>
              </a:rPr>
            </a:br>
            <a:r>
              <a:rPr lang="en-GB" sz="2674">
                <a:latin typeface="Roboto"/>
                <a:ea typeface="Roboto"/>
                <a:cs typeface="Roboto"/>
                <a:sym typeface="Roboto"/>
              </a:rPr>
              <a:t>The case studies presented demonstrate the tangible benefits experienced in industries such as manufacturing, retail, and healthcare. </a:t>
            </a:r>
            <a:br>
              <a:rPr lang="en-GB" sz="2674">
                <a:latin typeface="Roboto"/>
                <a:ea typeface="Roboto"/>
                <a:cs typeface="Roboto"/>
                <a:sym typeface="Roboto"/>
              </a:rPr>
            </a:br>
            <a:r>
              <a:rPr lang="en-GB" sz="2674">
                <a:latin typeface="Roboto"/>
                <a:ea typeface="Roboto"/>
                <a:cs typeface="Roboto"/>
                <a:sym typeface="Roboto"/>
              </a:rPr>
              <a:t>By leveraging SAP-FI, organizations can </a:t>
            </a:r>
            <a:r>
              <a:rPr lang="en-GB" sz="2674" b="1">
                <a:latin typeface="Roboto"/>
                <a:ea typeface="Roboto"/>
                <a:cs typeface="Roboto"/>
                <a:sym typeface="Roboto"/>
              </a:rPr>
              <a:t>optimize financial processes</a:t>
            </a:r>
            <a:r>
              <a:rPr lang="en-GB" sz="2674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GB" sz="2674" b="1">
                <a:latin typeface="Roboto"/>
                <a:ea typeface="Roboto"/>
                <a:cs typeface="Roboto"/>
                <a:sym typeface="Roboto"/>
              </a:rPr>
              <a:t>drive cost savings</a:t>
            </a:r>
            <a:r>
              <a:rPr lang="en-GB" sz="2674"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lang="en-GB" sz="2674" b="1">
                <a:latin typeface="Roboto"/>
                <a:ea typeface="Roboto"/>
                <a:cs typeface="Roboto"/>
                <a:sym typeface="Roboto"/>
              </a:rPr>
              <a:t>enhance overall business performance</a:t>
            </a:r>
            <a:r>
              <a:rPr lang="en-GB" sz="2674">
                <a:latin typeface="Roboto"/>
                <a:ea typeface="Roboto"/>
                <a:cs typeface="Roboto"/>
                <a:sym typeface="Roboto"/>
              </a:rPr>
              <a:t>. </a:t>
            </a:r>
            <a:endParaRPr sz="2674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74">
                <a:latin typeface="Roboto"/>
                <a:ea typeface="Roboto"/>
                <a:cs typeface="Roboto"/>
                <a:sym typeface="Roboto"/>
              </a:rPr>
              <a:t>Thanks you.</a:t>
            </a:r>
            <a:endParaRPr sz="2674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72" name="Google Shape;272;p44"/>
          <p:cNvSpPr txBox="1">
            <a:spLocks noGrp="1"/>
          </p:cNvSpPr>
          <p:nvPr>
            <p:ph type="title"/>
          </p:nvPr>
        </p:nvSpPr>
        <p:spPr>
          <a:xfrm>
            <a:off x="727650" y="921050"/>
            <a:ext cx="7688700" cy="6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540"/>
              <a:t>Conclusion</a:t>
            </a:r>
            <a:endParaRPr sz="354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Features and Functionality of SAP-FI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2"/>
          </p:nvPr>
        </p:nvSpPr>
        <p:spPr>
          <a:xfrm>
            <a:off x="5207600" y="399300"/>
            <a:ext cx="3374400" cy="43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GB" sz="1400" b="1"/>
              <a:t>General Ledger (G/L)</a:t>
            </a:r>
            <a:endParaRPr sz="1400" b="1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GB" sz="1400" b="1"/>
              <a:t>Accounts Payable (FI-AP)</a:t>
            </a:r>
            <a:endParaRPr sz="1400" b="1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GB" sz="1400" b="1"/>
              <a:t>Accounts Receivable (FI-AR)</a:t>
            </a:r>
            <a:endParaRPr sz="1400" b="1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GB" sz="1400" b="1"/>
              <a:t>Asset Accounting (AA)</a:t>
            </a:r>
            <a:endParaRPr sz="1400" b="1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GB" sz="1400" b="1"/>
              <a:t>Bank Accounting (BA)</a:t>
            </a:r>
            <a:endParaRPr sz="1400" b="1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GB" sz="1400" b="1"/>
              <a:t>Cash Management (CM)</a:t>
            </a:r>
            <a:endParaRPr sz="1400" b="1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GB" sz="1400" b="1"/>
              <a:t>Financial Reporting</a:t>
            </a:r>
            <a:endParaRPr sz="14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General Ledger (G/L) </a:t>
            </a:r>
            <a:endParaRPr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729450" y="2192055"/>
            <a:ext cx="7688700" cy="28179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The General Ledger in SAP-FI serves as the</a:t>
            </a:r>
            <a:r>
              <a:rPr lang="en-GB" b="1" dirty="0"/>
              <a:t> central repository</a:t>
            </a:r>
            <a:r>
              <a:rPr lang="en-GB" dirty="0"/>
              <a:t> for </a:t>
            </a:r>
            <a:r>
              <a:rPr lang="en-GB" b="1" dirty="0"/>
              <a:t>financial transactions</a:t>
            </a:r>
            <a:r>
              <a:rPr lang="en-GB" dirty="0"/>
              <a:t>, providing a comprehensive and</a:t>
            </a:r>
            <a:r>
              <a:rPr lang="en-GB" b="1" dirty="0"/>
              <a:t> accurate view</a:t>
            </a:r>
            <a:r>
              <a:rPr lang="en-GB" dirty="0"/>
              <a:t> of an </a:t>
            </a:r>
            <a:r>
              <a:rPr lang="en-GB" b="1" dirty="0"/>
              <a:t>organization's financial position</a:t>
            </a:r>
            <a:r>
              <a:rPr lang="en-GB" dirty="0"/>
              <a:t>.</a:t>
            </a:r>
            <a:endParaRPr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It allows businesses to define and maintain their</a:t>
            </a:r>
            <a:r>
              <a:rPr lang="en-GB" b="1" dirty="0"/>
              <a:t> chart of accounts</a:t>
            </a:r>
            <a:r>
              <a:rPr lang="en-GB" dirty="0"/>
              <a:t>, r</a:t>
            </a:r>
            <a:r>
              <a:rPr lang="en-GB" b="1" dirty="0"/>
              <a:t>ecord journal entries</a:t>
            </a:r>
            <a:r>
              <a:rPr lang="en-GB" dirty="0"/>
              <a:t>, and </a:t>
            </a:r>
            <a:r>
              <a:rPr lang="en-GB" b="1" dirty="0"/>
              <a:t>generate financial reports</a:t>
            </a:r>
            <a:r>
              <a:rPr lang="en-GB" dirty="0"/>
              <a:t> like balance sheets and income statements.</a:t>
            </a:r>
            <a:endParaRPr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Integration with other SAP modules</a:t>
            </a:r>
            <a:r>
              <a:rPr lang="en-GB" b="1" dirty="0"/>
              <a:t> enables real-time updates</a:t>
            </a:r>
            <a:r>
              <a:rPr lang="en-GB" dirty="0"/>
              <a:t>,</a:t>
            </a:r>
            <a:r>
              <a:rPr lang="en-GB" b="1" dirty="0"/>
              <a:t> improved data accuracy</a:t>
            </a:r>
            <a:r>
              <a:rPr lang="en-GB" dirty="0"/>
              <a:t>, and </a:t>
            </a:r>
            <a:r>
              <a:rPr lang="en-GB" b="1" dirty="0"/>
              <a:t>streamlined financial processes</a:t>
            </a:r>
            <a:r>
              <a:rPr lang="en-GB" dirty="0"/>
              <a:t>.</a:t>
            </a:r>
            <a:endParaRPr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The GL supports </a:t>
            </a:r>
            <a:r>
              <a:rPr lang="en-GB" b="1" dirty="0"/>
              <a:t>period-end</a:t>
            </a:r>
            <a:r>
              <a:rPr lang="en-GB" dirty="0"/>
              <a:t> and</a:t>
            </a:r>
            <a:r>
              <a:rPr lang="en-GB" b="1" dirty="0"/>
              <a:t> year-end closing activities</a:t>
            </a:r>
            <a:r>
              <a:rPr lang="en-GB" dirty="0"/>
              <a:t>, ensuring compliance and facilitating the generation of financial statements.</a:t>
            </a:r>
            <a:endParaRPr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Additionally, the GL provides</a:t>
            </a:r>
            <a:r>
              <a:rPr lang="en-GB" b="1" dirty="0"/>
              <a:t> extensive reporting</a:t>
            </a:r>
            <a:r>
              <a:rPr lang="en-GB" dirty="0"/>
              <a:t> and </a:t>
            </a:r>
            <a:r>
              <a:rPr lang="en-GB" b="1" dirty="0"/>
              <a:t>analysis</a:t>
            </a:r>
            <a:r>
              <a:rPr lang="en-GB" dirty="0"/>
              <a:t> capabilities, allowing businesses to gain insights into their </a:t>
            </a:r>
            <a:r>
              <a:rPr lang="en-GB" b="1" dirty="0"/>
              <a:t>financial performance</a:t>
            </a:r>
            <a:r>
              <a:rPr lang="en-GB" dirty="0"/>
              <a:t>, </a:t>
            </a:r>
            <a:r>
              <a:rPr lang="en-GB" b="1" dirty="0"/>
              <a:t>identify trends</a:t>
            </a:r>
            <a:r>
              <a:rPr lang="en-GB" dirty="0"/>
              <a:t>, and make informed strategic decisions.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Accounts Payable (FI-AP)</a:t>
            </a: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7688700" cy="3000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FI-AP in SAP-FI manages vendor-related </a:t>
            </a:r>
            <a:r>
              <a:rPr lang="en-GB" b="1" dirty="0"/>
              <a:t>financial transactions</a:t>
            </a:r>
            <a:r>
              <a:rPr lang="en-GB" dirty="0"/>
              <a:t>, including </a:t>
            </a:r>
            <a:r>
              <a:rPr lang="en-GB" b="1" dirty="0"/>
              <a:t>invoice processing</a:t>
            </a:r>
            <a:r>
              <a:rPr lang="en-GB" dirty="0"/>
              <a:t>, </a:t>
            </a:r>
            <a:r>
              <a:rPr lang="en-GB" b="1" dirty="0"/>
              <a:t>payment management</a:t>
            </a:r>
            <a:r>
              <a:rPr lang="en-GB" dirty="0"/>
              <a:t>, and </a:t>
            </a:r>
            <a:r>
              <a:rPr lang="en-GB" b="1" dirty="0"/>
              <a:t>reconciliation</a:t>
            </a:r>
            <a:r>
              <a:rPr lang="en-GB" dirty="0"/>
              <a:t>.</a:t>
            </a:r>
            <a:endParaRPr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It</a:t>
            </a:r>
            <a:r>
              <a:rPr lang="en-GB" b="1" dirty="0"/>
              <a:t> automates invoice verification</a:t>
            </a:r>
            <a:r>
              <a:rPr lang="en-GB" dirty="0"/>
              <a:t>, supports </a:t>
            </a:r>
            <a:r>
              <a:rPr lang="en-GB" b="1" dirty="0"/>
              <a:t>various payment methods</a:t>
            </a:r>
            <a:r>
              <a:rPr lang="en-GB" dirty="0"/>
              <a:t>, and</a:t>
            </a:r>
            <a:r>
              <a:rPr lang="en-GB" b="1" dirty="0"/>
              <a:t> integrates</a:t>
            </a:r>
            <a:r>
              <a:rPr lang="en-GB" dirty="0"/>
              <a:t> with the </a:t>
            </a:r>
            <a:r>
              <a:rPr lang="en-GB" b="1" dirty="0"/>
              <a:t>General Ledger </a:t>
            </a:r>
            <a:r>
              <a:rPr lang="en-GB" dirty="0"/>
              <a:t>for accurate financial postings.</a:t>
            </a:r>
            <a:endParaRPr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FI-AP provides </a:t>
            </a:r>
            <a:r>
              <a:rPr lang="en-GB" b="1" dirty="0"/>
              <a:t>reporting</a:t>
            </a:r>
            <a:r>
              <a:rPr lang="en-GB" dirty="0"/>
              <a:t> and </a:t>
            </a:r>
            <a:r>
              <a:rPr lang="en-GB" b="1" dirty="0"/>
              <a:t>analysis </a:t>
            </a:r>
            <a:r>
              <a:rPr lang="en-GB" dirty="0"/>
              <a:t>capabilities for bette</a:t>
            </a:r>
            <a:r>
              <a:rPr lang="en-GB" b="1" dirty="0"/>
              <a:t>r cash flow management</a:t>
            </a:r>
            <a:r>
              <a:rPr lang="en-GB" dirty="0"/>
              <a:t> and </a:t>
            </a:r>
            <a:r>
              <a:rPr lang="en-GB" b="1" dirty="0"/>
              <a:t>vendor relationship management</a:t>
            </a:r>
            <a:r>
              <a:rPr lang="en-GB" dirty="0"/>
              <a:t>.</a:t>
            </a:r>
            <a:endParaRPr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It streamlines processes, </a:t>
            </a:r>
            <a:r>
              <a:rPr lang="en-GB" b="1" dirty="0"/>
              <a:t>reduces manual effort</a:t>
            </a:r>
            <a:r>
              <a:rPr lang="en-GB" dirty="0"/>
              <a:t>, and </a:t>
            </a:r>
            <a:r>
              <a:rPr lang="en-GB" b="1" dirty="0"/>
              <a:t>improves efficiency</a:t>
            </a:r>
            <a:r>
              <a:rPr lang="en-GB" dirty="0"/>
              <a:t> in </a:t>
            </a:r>
            <a:r>
              <a:rPr lang="en-GB" b="1" dirty="0"/>
              <a:t>managing payables</a:t>
            </a:r>
            <a:r>
              <a:rPr lang="en-GB" dirty="0"/>
              <a:t>.</a:t>
            </a:r>
            <a:endParaRPr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The system supports </a:t>
            </a:r>
            <a:r>
              <a:rPr lang="en-GB" b="1" dirty="0"/>
              <a:t>various payment methods</a:t>
            </a:r>
            <a:r>
              <a:rPr lang="en-GB" dirty="0"/>
              <a:t>, such as</a:t>
            </a:r>
            <a:r>
              <a:rPr lang="en-GB" b="1" dirty="0"/>
              <a:t> checks</a:t>
            </a:r>
            <a:r>
              <a:rPr lang="en-GB" dirty="0"/>
              <a:t>, </a:t>
            </a:r>
            <a:r>
              <a:rPr lang="en-GB" b="1" dirty="0"/>
              <a:t>electronic funds transfer</a:t>
            </a:r>
            <a:r>
              <a:rPr lang="en-GB" dirty="0"/>
              <a:t> (EFT), and </a:t>
            </a:r>
            <a:r>
              <a:rPr lang="en-GB" b="1" dirty="0"/>
              <a:t>automatic payment programs</a:t>
            </a:r>
            <a:r>
              <a:rPr lang="en-GB" dirty="0"/>
              <a:t>, ensuring timely and accurate payments to vendors.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91" y="877613"/>
            <a:ext cx="8625826" cy="338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Accounts Receivable (FI-AR)</a:t>
            </a:r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729450" y="1603175"/>
            <a:ext cx="7688700" cy="3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FI-AR in SAP-FI handles the organization's </a:t>
            </a:r>
            <a:r>
              <a:rPr lang="en-GB" b="1"/>
              <a:t>customer-related financial transactions,</a:t>
            </a:r>
            <a:r>
              <a:rPr lang="en-GB"/>
              <a:t> including </a:t>
            </a:r>
            <a:r>
              <a:rPr lang="en-GB" b="1"/>
              <a:t>invoicing</a:t>
            </a:r>
            <a:r>
              <a:rPr lang="en-GB"/>
              <a:t>,</a:t>
            </a:r>
            <a:r>
              <a:rPr lang="en-GB" b="1"/>
              <a:t> receipt processing</a:t>
            </a:r>
            <a:r>
              <a:rPr lang="en-GB"/>
              <a:t>, and </a:t>
            </a:r>
            <a:r>
              <a:rPr lang="en-GB" b="1"/>
              <a:t>revenue recognition</a:t>
            </a:r>
            <a:r>
              <a:rPr lang="en-GB"/>
              <a:t>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It </a:t>
            </a:r>
            <a:r>
              <a:rPr lang="en-GB" b="1"/>
              <a:t>automates customer invoicing</a:t>
            </a:r>
            <a:r>
              <a:rPr lang="en-GB"/>
              <a:t>, </a:t>
            </a:r>
            <a:r>
              <a:rPr lang="en-GB" b="1"/>
              <a:t>tracks receivables</a:t>
            </a:r>
            <a:r>
              <a:rPr lang="en-GB"/>
              <a:t>, and supports various payment methods for </a:t>
            </a:r>
            <a:r>
              <a:rPr lang="en-GB" b="1"/>
              <a:t>efficient cash collection</a:t>
            </a:r>
            <a:r>
              <a:rPr lang="en-GB"/>
              <a:t>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FI-AR integrates with the</a:t>
            </a:r>
            <a:r>
              <a:rPr lang="en-GB" b="1"/>
              <a:t> General Ledger </a:t>
            </a:r>
            <a:r>
              <a:rPr lang="en-GB"/>
              <a:t>for accurate </a:t>
            </a:r>
            <a:r>
              <a:rPr lang="en-GB" b="1"/>
              <a:t>financial postings</a:t>
            </a:r>
            <a:r>
              <a:rPr lang="en-GB"/>
              <a:t> and provides </a:t>
            </a:r>
            <a:r>
              <a:rPr lang="en-GB" b="1"/>
              <a:t>reporting</a:t>
            </a:r>
            <a:r>
              <a:rPr lang="en-GB"/>
              <a:t> and </a:t>
            </a:r>
            <a:r>
              <a:rPr lang="en-GB" b="1"/>
              <a:t>analysis</a:t>
            </a:r>
            <a:r>
              <a:rPr lang="en-GB"/>
              <a:t> capabilities for </a:t>
            </a:r>
            <a:r>
              <a:rPr lang="en-GB" b="1"/>
              <a:t>monitoring receivables</a:t>
            </a:r>
            <a:r>
              <a:rPr lang="en-GB"/>
              <a:t> and </a:t>
            </a:r>
            <a:r>
              <a:rPr lang="en-GB" b="1"/>
              <a:t>cash flow</a:t>
            </a:r>
            <a:r>
              <a:rPr lang="en-GB"/>
              <a:t>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It streamlines processes,</a:t>
            </a:r>
            <a:r>
              <a:rPr lang="en-GB" b="1"/>
              <a:t> improves cash flow management</a:t>
            </a:r>
            <a:r>
              <a:rPr lang="en-GB"/>
              <a:t>, and </a:t>
            </a:r>
            <a:r>
              <a:rPr lang="en-GB" b="1"/>
              <a:t>enhances customer relationship management.</a:t>
            </a:r>
            <a:endParaRPr b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AR offers </a:t>
            </a:r>
            <a:r>
              <a:rPr lang="en-GB" b="1"/>
              <a:t>comprehensive reporting capabilities</a:t>
            </a:r>
            <a:r>
              <a:rPr lang="en-GB"/>
              <a:t>, such as </a:t>
            </a:r>
            <a:r>
              <a:rPr lang="en-GB" b="1"/>
              <a:t>aged receivables analysis</a:t>
            </a:r>
            <a:r>
              <a:rPr lang="en-GB"/>
              <a:t>,</a:t>
            </a:r>
            <a:r>
              <a:rPr lang="en-GB" b="1"/>
              <a:t> open item analysis</a:t>
            </a:r>
            <a:r>
              <a:rPr lang="en-GB"/>
              <a:t>, and</a:t>
            </a:r>
            <a:r>
              <a:rPr lang="en-GB" b="1"/>
              <a:t> customer account statements</a:t>
            </a:r>
            <a:r>
              <a:rPr lang="en-GB"/>
              <a:t>, providing insights into </a:t>
            </a:r>
            <a:r>
              <a:rPr lang="en-GB" b="1"/>
              <a:t>outstanding receivables</a:t>
            </a:r>
            <a:r>
              <a:rPr lang="en-GB"/>
              <a:t> and </a:t>
            </a:r>
            <a:r>
              <a:rPr lang="en-GB" b="1"/>
              <a:t>cash flow management</a:t>
            </a:r>
            <a:r>
              <a:rPr lang="en-GB"/>
              <a:t>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51" y="976313"/>
            <a:ext cx="8206901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2472</Words>
  <Application>Microsoft Office PowerPoint</Application>
  <PresentationFormat>On-screen Show (16:9)</PresentationFormat>
  <Paragraphs>163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Raleway</vt:lpstr>
      <vt:lpstr>Lato</vt:lpstr>
      <vt:lpstr>Roboto</vt:lpstr>
      <vt:lpstr>Streamline</vt:lpstr>
      <vt:lpstr>SAP-FI</vt:lpstr>
      <vt:lpstr>Introduction</vt:lpstr>
      <vt:lpstr>PowerPoint Presentation</vt:lpstr>
      <vt:lpstr>Key Features and Functionality of SAP-FI</vt:lpstr>
      <vt:lpstr>General Ledger (G/L) </vt:lpstr>
      <vt:lpstr>Accounts Payable (FI-AP)</vt:lpstr>
      <vt:lpstr>PowerPoint Presentation</vt:lpstr>
      <vt:lpstr>Accounts Receivable (FI-AR)</vt:lpstr>
      <vt:lpstr>PowerPoint Presentation</vt:lpstr>
      <vt:lpstr>Asset Accounting (AA)  </vt:lpstr>
      <vt:lpstr>Bank Accounting (BA)</vt:lpstr>
      <vt:lpstr>Cash Management (CM)</vt:lpstr>
      <vt:lpstr>Financial Reporting</vt:lpstr>
      <vt:lpstr>FI Master Data</vt:lpstr>
      <vt:lpstr>FI Reporting</vt:lpstr>
      <vt:lpstr>PowerPoint Presentation</vt:lpstr>
      <vt:lpstr>PowerPoint Presentation</vt:lpstr>
      <vt:lpstr>SAP Document Principle</vt:lpstr>
      <vt:lpstr>Integration of SAP-FI with other SAP modules</vt:lpstr>
      <vt:lpstr>Integration with SAP-MM (Materials Management)</vt:lpstr>
      <vt:lpstr>Integration with SAP-SD (Sales and Distribution)</vt:lpstr>
      <vt:lpstr>Integration with Controlling (CO) </vt:lpstr>
      <vt:lpstr>Benefits of SAP-FI</vt:lpstr>
      <vt:lpstr>Improved Financial Control</vt:lpstr>
      <vt:lpstr>Streamlined Processes</vt:lpstr>
      <vt:lpstr>Real-time Reporting and Analysis</vt:lpstr>
      <vt:lpstr>Enhanced Audit Trail</vt:lpstr>
      <vt:lpstr>Integration with External Systems</vt:lpstr>
      <vt:lpstr>Case Studies</vt:lpstr>
      <vt:lpstr>Nestlé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SAP-FI</dc:title>
  <cp:lastModifiedBy>Ashirvad Samanta</cp:lastModifiedBy>
  <cp:revision>1</cp:revision>
  <dcterms:modified xsi:type="dcterms:W3CDTF">2023-07-19T13:20:26Z</dcterms:modified>
</cp:coreProperties>
</file>