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cf15f6d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cf15f6d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092abdf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092abdf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cf15f6d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cf15f6d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bcf15f6d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bcf15f6d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92abdf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92abdf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cf15f6d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cf15f6d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92abd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92abd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092abdf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092abdf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bcf15f6d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bcf15f6d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092abdf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092abdf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092abdf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092abdf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bcf15f6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bcf15f6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lnSpc>
                <a:spcPct val="150000"/>
              </a:lnSpc>
              <a:spcBef>
                <a:spcPts val="0"/>
              </a:spcBef>
              <a:spcAft>
                <a:spcPts val="0"/>
              </a:spcAft>
              <a:buSzPts val="1300"/>
              <a:buChar char="❖"/>
              <a:defRPr sz="1600">
                <a:latin typeface="Georgia"/>
                <a:ea typeface="Georgia"/>
                <a:cs typeface="Georgia"/>
                <a:sym typeface="Georgia"/>
              </a:defRPr>
            </a:lvl1pPr>
            <a:lvl2pPr indent="-298450" lvl="1" marL="914400">
              <a:lnSpc>
                <a:spcPct val="150000"/>
              </a:lnSpc>
              <a:spcBef>
                <a:spcPts val="1600"/>
              </a:spcBef>
              <a:spcAft>
                <a:spcPts val="0"/>
              </a:spcAft>
              <a:buSzPts val="1100"/>
              <a:buChar char="➢"/>
              <a:defRPr sz="1600">
                <a:latin typeface="Georgia"/>
                <a:ea typeface="Georgia"/>
                <a:cs typeface="Georgia"/>
                <a:sym typeface="Georgia"/>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608.04667.pdf" TargetMode="External"/><Relationship Id="rId4" Type="http://schemas.openxmlformats.org/officeDocument/2006/relationships/hyperlink" Target="https://github.com/mayank1101/Master-Thesis-Work" TargetMode="External"/><Relationship Id="rId5" Type="http://schemas.openxmlformats.org/officeDocument/2006/relationships/hyperlink" Target="https://arxiv.org/pdf/1609.05158.pdf" TargetMode="External"/><Relationship Id="rId6" Type="http://schemas.openxmlformats.org/officeDocument/2006/relationships/hyperlink" Target="https://github.com/mayank1101/Master-Thesis-Wo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ayank1101/Master-Thesis-Work" TargetMode="External"/><Relationship Id="rId4" Type="http://schemas.openxmlformats.org/officeDocument/2006/relationships/hyperlink" Target="https://www.kaggle.com/paultimothymooney/chest-xray-pneumoni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hyperlink" Target="https://www.mayoclinic.org/diseases-conditions/pneumonia/multimedia/chest-x-ray-showing-pneumonia/img-20005827" TargetMode="External"/><Relationship Id="rId6" Type="http://schemas.openxmlformats.org/officeDocument/2006/relationships/hyperlink" Target="https://undergradimaging.pressbooks.com/chapter/normal-labelled-chest-x-r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www.itnonline.com/article/takeoff-iot-radiolog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www.ucl.ac.uk/news/2020/mar/ucl-uclh-and-formula-one-develop-life-saving-breathing-aids-nh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Georgia"/>
                <a:ea typeface="Georgia"/>
                <a:cs typeface="Georgia"/>
                <a:sym typeface="Georgia"/>
              </a:rPr>
              <a:t>Deep Learning Based Medical Image Super Resolution and Disease Detection</a:t>
            </a:r>
            <a:endParaRPr b="1" sz="3000">
              <a:solidFill>
                <a:srgbClr val="FFFFFF"/>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Supervisors - </a:t>
            </a:r>
            <a:r>
              <a:rPr lang="en" sz="1150">
                <a:solidFill>
                  <a:srgbClr val="F3F3F3"/>
                </a:solidFill>
                <a:latin typeface="Georgia"/>
                <a:ea typeface="Georgia"/>
                <a:cs typeface="Georgia"/>
                <a:sym typeface="Georgia"/>
              </a:rPr>
              <a:t>Dr. Bakul Gohel and Dr. Harkeerat Kaur </a:t>
            </a:r>
            <a:endParaRPr sz="1150">
              <a:solidFill>
                <a:srgbClr val="F3F3F3"/>
              </a:solidFill>
              <a:latin typeface="Georgia"/>
              <a:ea typeface="Georgia"/>
              <a:cs typeface="Georgia"/>
              <a:sym typeface="Georgia"/>
            </a:endParaRPr>
          </a:p>
          <a:p>
            <a:pPr indent="0" lvl="0" marL="0" rtl="0" algn="l">
              <a:spcBef>
                <a:spcPts val="0"/>
              </a:spcBef>
              <a:spcAft>
                <a:spcPts val="0"/>
              </a:spcAft>
              <a:buNone/>
            </a:pPr>
            <a:r>
              <a:rPr lang="en" sz="1150">
                <a:solidFill>
                  <a:srgbClr val="F3F3F3"/>
                </a:solidFill>
                <a:latin typeface="Georgia"/>
                <a:ea typeface="Georgia"/>
                <a:cs typeface="Georgia"/>
                <a:sym typeface="Georgia"/>
              </a:rPr>
              <a:t>Author - Mayank Sharma</a:t>
            </a:r>
            <a:endParaRPr sz="1150">
              <a:solidFill>
                <a:srgbClr val="F3F3F3"/>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Work In Progress/ Implementations</a:t>
            </a:r>
            <a:endParaRPr>
              <a:latin typeface="Georgia"/>
              <a:ea typeface="Georgia"/>
              <a:cs typeface="Georgia"/>
              <a:sym typeface="Georgia"/>
            </a:endParaRPr>
          </a:p>
        </p:txBody>
      </p:sp>
      <p:sp>
        <p:nvSpPr>
          <p:cNvPr id="196" name="Google Shape;196;p22"/>
          <p:cNvSpPr txBox="1"/>
          <p:nvPr>
            <p:ph idx="1" type="body"/>
          </p:nvPr>
        </p:nvSpPr>
        <p:spPr>
          <a:xfrm>
            <a:off x="1297500" y="1443625"/>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Studied and implemented autoencoders on medical image dataset of chest X-rays for denoising.</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Research paper - </a:t>
            </a:r>
            <a:r>
              <a:rPr lang="en" sz="1600" u="sng">
                <a:solidFill>
                  <a:schemeClr val="hlink"/>
                </a:solidFill>
                <a:latin typeface="Georgia"/>
                <a:ea typeface="Georgia"/>
                <a:cs typeface="Georgia"/>
                <a:sym typeface="Georgia"/>
                <a:hlinkClick r:id="rId3"/>
              </a:rPr>
              <a:t>Medical image denoising using convolutional denoising autoencoders</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Code -  </a:t>
            </a:r>
            <a:r>
              <a:rPr lang="en" sz="1100" u="sng">
                <a:solidFill>
                  <a:schemeClr val="hlink"/>
                </a:solidFill>
                <a:latin typeface="Arial"/>
                <a:ea typeface="Arial"/>
                <a:cs typeface="Arial"/>
                <a:sym typeface="Arial"/>
                <a:hlinkClick r:id="rId4"/>
              </a:rPr>
              <a:t>Image Denoising Using Autoencoder </a:t>
            </a:r>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Studied and implemented image super </a:t>
            </a:r>
            <a:r>
              <a:rPr lang="en" sz="1600">
                <a:latin typeface="Georgia"/>
                <a:ea typeface="Georgia"/>
                <a:cs typeface="Georgia"/>
                <a:sym typeface="Georgia"/>
              </a:rPr>
              <a:t>resolution</a:t>
            </a:r>
            <a:r>
              <a:rPr lang="en" sz="1600">
                <a:latin typeface="Georgia"/>
                <a:ea typeface="Georgia"/>
                <a:cs typeface="Georgia"/>
                <a:sym typeface="Georgia"/>
              </a:rPr>
              <a:t> using efficient sub pixel convolution neural network on normal medical images.</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Research paper - </a:t>
            </a:r>
            <a:r>
              <a:rPr lang="en" sz="1600" u="sng">
                <a:solidFill>
                  <a:schemeClr val="hlink"/>
                </a:solidFill>
                <a:latin typeface="Georgia"/>
                <a:ea typeface="Georgia"/>
                <a:cs typeface="Georgia"/>
                <a:sym typeface="Georgia"/>
                <a:hlinkClick r:id="rId5"/>
              </a:rPr>
              <a:t>Efficient Sub-Pixel Convolutional Neural Network</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Code - </a:t>
            </a:r>
            <a:r>
              <a:rPr lang="en" sz="1100" u="sng">
                <a:solidFill>
                  <a:schemeClr val="hlink"/>
                </a:solidFill>
                <a:latin typeface="Arial"/>
                <a:ea typeface="Arial"/>
                <a:cs typeface="Arial"/>
                <a:sym typeface="Arial"/>
                <a:hlinkClick r:id="rId6"/>
              </a:rPr>
              <a:t>Image Super Resolution</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Work In Progress/ Implementations</a:t>
            </a:r>
            <a:endParaRPr>
              <a:latin typeface="Georgia"/>
              <a:ea typeface="Georgia"/>
              <a:cs typeface="Georgia"/>
              <a:sym typeface="Georgia"/>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Implemented a CNN for Pneumonia detection on Chest X-Ray images. I was able to attain an accuracy of 87.5% on test dataset.</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Code - </a:t>
            </a:r>
            <a:r>
              <a:rPr lang="en" sz="1100" u="sng">
                <a:solidFill>
                  <a:schemeClr val="hlink"/>
                </a:solidFill>
                <a:latin typeface="Arial"/>
                <a:ea typeface="Arial"/>
                <a:cs typeface="Arial"/>
                <a:sym typeface="Arial"/>
                <a:hlinkClick r:id="rId3"/>
              </a:rPr>
              <a:t>CNN architecture for Pneumonia Detection</a:t>
            </a:r>
            <a:endParaRPr sz="16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For all the above chest X-Ray dataset is used which can be found on kaggle.</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Dataset - </a:t>
            </a:r>
            <a:r>
              <a:rPr lang="en" u="sng">
                <a:solidFill>
                  <a:schemeClr val="hlink"/>
                </a:solidFill>
                <a:latin typeface="Arial"/>
                <a:ea typeface="Arial"/>
                <a:cs typeface="Arial"/>
                <a:sym typeface="Arial"/>
                <a:hlinkClick r:id="rId4"/>
              </a:rPr>
              <a:t>Chest X-Ray Images (Pneumonia) | Kaggle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Future Work</a:t>
            </a:r>
            <a:endParaRPr>
              <a:latin typeface="Georgia"/>
              <a:ea typeface="Georgia"/>
              <a:cs typeface="Georgia"/>
              <a:sym typeface="Georgia"/>
            </a:endParaRPr>
          </a:p>
        </p:txBody>
      </p:sp>
      <p:sp>
        <p:nvSpPr>
          <p:cNvPr id="208" name="Google Shape;208;p2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Study and Implement U-Net on medical image dataset.</a:t>
            </a:r>
            <a:endParaRPr sz="16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Study and Implement more super resolution techniques on different medical datasets and </a:t>
            </a:r>
            <a:r>
              <a:rPr lang="en" sz="1600">
                <a:latin typeface="Georgia"/>
                <a:ea typeface="Georgia"/>
                <a:cs typeface="Georgia"/>
                <a:sym typeface="Georgia"/>
              </a:rPr>
              <a:t>perform</a:t>
            </a:r>
            <a:r>
              <a:rPr lang="en" sz="1600">
                <a:latin typeface="Georgia"/>
                <a:ea typeface="Georgia"/>
                <a:cs typeface="Georgia"/>
                <a:sym typeface="Georgia"/>
              </a:rPr>
              <a:t> a qualitative study of all the implemented techniques.</a:t>
            </a:r>
            <a:endParaRPr sz="16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Study and </a:t>
            </a:r>
            <a:r>
              <a:rPr lang="en"/>
              <a:t>implement </a:t>
            </a:r>
            <a:r>
              <a:rPr lang="en" sz="1600">
                <a:latin typeface="Georgia"/>
                <a:ea typeface="Georgia"/>
                <a:cs typeface="Georgia"/>
                <a:sym typeface="Georgia"/>
              </a:rPr>
              <a:t>SRGAN for super resolution of images.</a:t>
            </a:r>
            <a:endParaRPr sz="16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Study GAN’s for data </a:t>
            </a:r>
            <a:r>
              <a:rPr lang="en" sz="1600">
                <a:latin typeface="Georgia"/>
                <a:ea typeface="Georgia"/>
                <a:cs typeface="Georgia"/>
                <a:sym typeface="Georgia"/>
              </a:rPr>
              <a:t>augmentation</a:t>
            </a:r>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since in medical setting, we mostly encounter imbalanced datasets. We have more examples of non-cancer cases than of cancer in the dataset, which creates a problem in model training.</a:t>
            </a:r>
            <a:endParaRPr/>
          </a:p>
          <a:p>
            <a:pPr indent="-330200" lvl="1" marL="914400" rtl="0" algn="l">
              <a:lnSpc>
                <a:spcPct val="150000"/>
              </a:lnSpc>
              <a:spcBef>
                <a:spcPts val="0"/>
              </a:spcBef>
              <a:spcAft>
                <a:spcPts val="0"/>
              </a:spcAft>
              <a:buSzPts val="1600"/>
              <a:buFont typeface="Georgia"/>
              <a:buChar char="➢"/>
            </a:pPr>
            <a:r>
              <a:rPr lang="en"/>
              <a:t>Not easy to obtain gold standard dataset. Gold standard dataset is the one labeled by an expert radiologist which costs both money and time. </a:t>
            </a:r>
            <a:endParaRPr/>
          </a:p>
          <a:p>
            <a:pPr indent="-311150" lvl="0" marL="457200" rtl="0" algn="l">
              <a:lnSpc>
                <a:spcPct val="150000"/>
              </a:lnSpc>
              <a:spcBef>
                <a:spcPts val="0"/>
              </a:spcBef>
              <a:spcAft>
                <a:spcPts val="0"/>
              </a:spcAft>
              <a:buSzPts val="13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647825" y="1047750"/>
            <a:ext cx="5848350" cy="30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Normal VS Abnormal Medical Image</a:t>
            </a:r>
            <a:endParaRPr>
              <a:latin typeface="Georgia"/>
              <a:ea typeface="Georgia"/>
              <a:cs typeface="Georgia"/>
              <a:sym typeface="Georgia"/>
            </a:endParaRPr>
          </a:p>
        </p:txBody>
      </p:sp>
      <p:pic>
        <p:nvPicPr>
          <p:cNvPr id="141" name="Google Shape;141;p14"/>
          <p:cNvPicPr preferRelativeResize="0"/>
          <p:nvPr/>
        </p:nvPicPr>
        <p:blipFill>
          <a:blip r:embed="rId3">
            <a:alphaModFix/>
          </a:blip>
          <a:stretch>
            <a:fillRect/>
          </a:stretch>
        </p:blipFill>
        <p:spPr>
          <a:xfrm>
            <a:off x="348625" y="1672400"/>
            <a:ext cx="3809999" cy="2857501"/>
          </a:xfrm>
          <a:prstGeom prst="rect">
            <a:avLst/>
          </a:prstGeom>
          <a:noFill/>
          <a:ln>
            <a:noFill/>
          </a:ln>
        </p:spPr>
      </p:pic>
      <p:pic>
        <p:nvPicPr>
          <p:cNvPr id="142" name="Google Shape;142;p14"/>
          <p:cNvPicPr preferRelativeResize="0"/>
          <p:nvPr/>
        </p:nvPicPr>
        <p:blipFill>
          <a:blip r:embed="rId4">
            <a:alphaModFix/>
          </a:blip>
          <a:stretch>
            <a:fillRect/>
          </a:stretch>
        </p:blipFill>
        <p:spPr>
          <a:xfrm>
            <a:off x="4853350" y="1672400"/>
            <a:ext cx="3810000" cy="2857500"/>
          </a:xfrm>
          <a:prstGeom prst="rect">
            <a:avLst/>
          </a:prstGeom>
          <a:noFill/>
          <a:ln>
            <a:noFill/>
          </a:ln>
        </p:spPr>
      </p:pic>
      <p:sp>
        <p:nvSpPr>
          <p:cNvPr id="143" name="Google Shape;143;p14"/>
          <p:cNvSpPr txBox="1"/>
          <p:nvPr/>
        </p:nvSpPr>
        <p:spPr>
          <a:xfrm>
            <a:off x="4789300" y="4529900"/>
            <a:ext cx="39381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source - </a:t>
            </a:r>
            <a:r>
              <a:rPr lang="en" sz="1100" u="sng">
                <a:solidFill>
                  <a:schemeClr val="hlink"/>
                </a:solidFill>
                <a:hlinkClick r:id="rId5"/>
              </a:rPr>
              <a:t>Chest X-ray showing pneumonia - Mayo Clinic</a:t>
            </a:r>
            <a:endParaRPr>
              <a:solidFill>
                <a:srgbClr val="FFFFFF"/>
              </a:solidFill>
              <a:latin typeface="Lato"/>
              <a:ea typeface="Lato"/>
              <a:cs typeface="Lato"/>
              <a:sym typeface="Lato"/>
            </a:endParaRPr>
          </a:p>
        </p:txBody>
      </p:sp>
      <p:sp>
        <p:nvSpPr>
          <p:cNvPr id="144" name="Google Shape;144;p14"/>
          <p:cNvSpPr txBox="1"/>
          <p:nvPr/>
        </p:nvSpPr>
        <p:spPr>
          <a:xfrm>
            <a:off x="284575" y="4529900"/>
            <a:ext cx="39381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source - </a:t>
            </a:r>
            <a:r>
              <a:rPr lang="en" sz="1100" u="sng">
                <a:solidFill>
                  <a:schemeClr val="hlink"/>
                </a:solidFill>
                <a:hlinkClick r:id="rId6"/>
              </a:rPr>
              <a:t>Normal, Labelled, Chest x-ray – Undergraduate Diagnostic Imaging Fundamentals (pressbooks.com)</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1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PROBLEM STATEMENT</a:t>
            </a:r>
            <a:endParaRPr>
              <a:latin typeface="Georgia"/>
              <a:ea typeface="Georgia"/>
              <a:cs typeface="Georgia"/>
              <a:sym typeface="Georgia"/>
            </a:endParaRPr>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PROBLEM STATEMENT </a:t>
            </a:r>
            <a:r>
              <a:rPr lang="en"/>
              <a:t>1</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Validating existing image super resolution techniques over medical images. </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a:t>Observe</a:t>
            </a:r>
            <a:r>
              <a:rPr lang="en" sz="1600">
                <a:latin typeface="Georgia"/>
                <a:ea typeface="Georgia"/>
                <a:cs typeface="Georgia"/>
                <a:sym typeface="Georgia"/>
              </a:rPr>
              <a:t> the impact, specifically on the abnormality region in the image.</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Change in the appearance (</a:t>
            </a:r>
            <a:r>
              <a:rPr lang="en"/>
              <a:t>i.e</a:t>
            </a:r>
            <a:r>
              <a:rPr lang="en" sz="1600">
                <a:latin typeface="Georgia"/>
                <a:ea typeface="Georgia"/>
                <a:cs typeface="Georgia"/>
                <a:sym typeface="Georgia"/>
              </a:rPr>
              <a:t> - </a:t>
            </a:r>
            <a:r>
              <a:rPr lang="en"/>
              <a:t>texture, brightness etc</a:t>
            </a:r>
            <a:r>
              <a:rPr lang="en" sz="1600">
                <a:latin typeface="Georgia"/>
                <a:ea typeface="Georgia"/>
                <a:cs typeface="Georgia"/>
                <a:sym typeface="Georgia"/>
              </a:rPr>
              <a:t>) of abnormality due to super resolution might lead to wrong interpretation by the radiologists. </a:t>
            </a:r>
            <a:endParaRPr sz="16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PROBLEM STATEMENT</a:t>
            </a:r>
            <a:endParaRPr>
              <a:latin typeface="Georgia"/>
              <a:ea typeface="Georgia"/>
              <a:cs typeface="Georgia"/>
              <a:sym typeface="Georgia"/>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PROBLEM STATEMENT 2</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Creat</a:t>
            </a:r>
            <a:r>
              <a:rPr lang="en"/>
              <a:t>e</a:t>
            </a:r>
            <a:r>
              <a:rPr lang="en" sz="1600">
                <a:latin typeface="Georgia"/>
                <a:ea typeface="Georgia"/>
                <a:cs typeface="Georgia"/>
                <a:sym typeface="Georgia"/>
              </a:rPr>
              <a:t> models for different  medical image modalities (ie. CT, MRI, X-Ray, Ultrasound etc.)</a:t>
            </a:r>
            <a:r>
              <a:rPr lang="en"/>
              <a:t>.</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At present we have many deep lear</a:t>
            </a:r>
            <a:r>
              <a:rPr lang="en"/>
              <a:t>ning based </a:t>
            </a:r>
            <a:r>
              <a:rPr lang="en" sz="1600">
                <a:latin typeface="Georgia"/>
                <a:ea typeface="Georgia"/>
                <a:cs typeface="Georgia"/>
                <a:sym typeface="Georgia"/>
              </a:rPr>
              <a:t>models for classifying specific </a:t>
            </a:r>
            <a:r>
              <a:rPr lang="en"/>
              <a:t>to disease type or tumor type</a:t>
            </a:r>
            <a:r>
              <a:rPr lang="en" sz="1600">
                <a:latin typeface="Georgia"/>
                <a:ea typeface="Georgia"/>
                <a:cs typeface="Georgia"/>
                <a:sym typeface="Georgia"/>
              </a:rPr>
              <a:t>. </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Example 1 - A model specifically designed for classification of glioma, meningioma, and pituitary tumors.</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Example 2 - A model </a:t>
            </a:r>
            <a:r>
              <a:rPr lang="en" sz="1600">
                <a:latin typeface="Georgia"/>
                <a:ea typeface="Georgia"/>
                <a:cs typeface="Georgia"/>
                <a:sym typeface="Georgia"/>
              </a:rPr>
              <a:t>specifically designed for classification of High grade Glioma (HGG) and Low Grade Glioma (LGG) </a:t>
            </a:r>
            <a:r>
              <a:rPr lang="en" sz="1600">
                <a:latin typeface="Georgia"/>
                <a:ea typeface="Georgia"/>
                <a:cs typeface="Georgia"/>
                <a:sym typeface="Georgia"/>
              </a:rPr>
              <a:t> </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PROBLEM STATEMENT</a:t>
            </a:r>
            <a:endParaRPr>
              <a:latin typeface="Georgia"/>
              <a:ea typeface="Georgia"/>
              <a:cs typeface="Georgia"/>
              <a:sym typeface="Georgia"/>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PROBLEM STATEMENT 2</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We aim to create a model which highly capable to identify normal image in a modality. </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Alternate </a:t>
            </a:r>
            <a:r>
              <a:rPr lang="en" sz="1600">
                <a:latin typeface="Georgia"/>
                <a:ea typeface="Georgia"/>
                <a:cs typeface="Georgia"/>
                <a:sym typeface="Georgia"/>
              </a:rPr>
              <a:t>interpretation can be, a model capable enough to distinguish the abnormal image (What kind of abnormality you ask? Our model does not answer, </a:t>
            </a:r>
            <a:r>
              <a:rPr lang="en"/>
              <a:t>this decision is in the hands of </a:t>
            </a:r>
            <a:r>
              <a:rPr lang="en" sz="1600">
                <a:latin typeface="Georgia"/>
                <a:ea typeface="Georgia"/>
                <a:cs typeface="Georgia"/>
                <a:sym typeface="Georgia"/>
              </a:rPr>
              <a:t> radiologist )</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Hence we are creating a model for one class classification problem.</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MOTIVATION</a:t>
            </a:r>
            <a:endParaRPr>
              <a:latin typeface="Georgia"/>
              <a:ea typeface="Georgia"/>
              <a:cs typeface="Georgia"/>
              <a:sym typeface="Georgia"/>
            </a:endParaRPr>
          </a:p>
        </p:txBody>
      </p:sp>
      <p:sp>
        <p:nvSpPr>
          <p:cNvPr id="168" name="Google Shape;168;p18"/>
          <p:cNvSpPr txBox="1"/>
          <p:nvPr>
            <p:ph idx="1" type="body"/>
          </p:nvPr>
        </p:nvSpPr>
        <p:spPr>
          <a:xfrm>
            <a:off x="4127200" y="1567550"/>
            <a:ext cx="4209000" cy="2911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600"/>
              </a:spcAft>
              <a:buNone/>
            </a:pPr>
            <a:r>
              <a:rPr lang="en" sz="1600">
                <a:latin typeface="Georgia"/>
                <a:ea typeface="Georgia"/>
                <a:cs typeface="Georgia"/>
                <a:sym typeface="Georgia"/>
              </a:rPr>
              <a:t>Super Resolution plays a key role in medical imaging. Based on the </a:t>
            </a:r>
            <a:r>
              <a:rPr lang="en" sz="1600">
                <a:latin typeface="Georgia"/>
                <a:ea typeface="Georgia"/>
                <a:cs typeface="Georgia"/>
                <a:sym typeface="Georgia"/>
              </a:rPr>
              <a:t>statistics</a:t>
            </a:r>
            <a:r>
              <a:rPr lang="en" sz="1600">
                <a:latin typeface="Georgia"/>
                <a:ea typeface="Georgia"/>
                <a:cs typeface="Georgia"/>
                <a:sym typeface="Georgia"/>
              </a:rPr>
              <a:t>, it is found that on an average a radiologist, working 8 hours, reads 100 images which eventually leads to burnout. A high resolution image will not only reduce radiologists time but will also improve the decision accuracy.</a:t>
            </a:r>
            <a:endParaRPr sz="1600">
              <a:latin typeface="Georgia"/>
              <a:ea typeface="Georgia"/>
              <a:cs typeface="Georgia"/>
              <a:sym typeface="Georgia"/>
            </a:endParaRPr>
          </a:p>
        </p:txBody>
      </p:sp>
      <p:pic>
        <p:nvPicPr>
          <p:cNvPr id="169" name="Google Shape;169;p18"/>
          <p:cNvPicPr preferRelativeResize="0"/>
          <p:nvPr/>
        </p:nvPicPr>
        <p:blipFill>
          <a:blip r:embed="rId3">
            <a:alphaModFix/>
          </a:blip>
          <a:stretch>
            <a:fillRect/>
          </a:stretch>
        </p:blipFill>
        <p:spPr>
          <a:xfrm>
            <a:off x="235150" y="1857000"/>
            <a:ext cx="3582200" cy="2332300"/>
          </a:xfrm>
          <a:prstGeom prst="rect">
            <a:avLst/>
          </a:prstGeom>
          <a:noFill/>
          <a:ln>
            <a:noFill/>
          </a:ln>
        </p:spPr>
      </p:pic>
      <p:sp>
        <p:nvSpPr>
          <p:cNvPr id="170" name="Google Shape;170;p18"/>
          <p:cNvSpPr txBox="1"/>
          <p:nvPr/>
        </p:nvSpPr>
        <p:spPr>
          <a:xfrm>
            <a:off x="260150" y="4189300"/>
            <a:ext cx="3532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Source - </a:t>
            </a:r>
            <a:r>
              <a:rPr lang="en" sz="1100" u="sng">
                <a:solidFill>
                  <a:schemeClr val="hlink"/>
                </a:solidFill>
                <a:hlinkClick r:id="rId4"/>
              </a:rPr>
              <a:t>The Takeoff of the IoT in Radiology | Imaging Technology News (google.com)</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MOTIVATION</a:t>
            </a:r>
            <a:endParaRPr>
              <a:latin typeface="Georgia"/>
              <a:ea typeface="Georgia"/>
              <a:cs typeface="Georgia"/>
              <a:sym typeface="Georgia"/>
            </a:endParaRPr>
          </a:p>
        </p:txBody>
      </p:sp>
      <p:sp>
        <p:nvSpPr>
          <p:cNvPr id="176" name="Google Shape;176;p19"/>
          <p:cNvSpPr txBox="1"/>
          <p:nvPr>
            <p:ph idx="1" type="body"/>
          </p:nvPr>
        </p:nvSpPr>
        <p:spPr>
          <a:xfrm>
            <a:off x="5045400" y="1567550"/>
            <a:ext cx="32910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A very good model capable of distinguishing normal images can be deployed in emergency workflow, where this model can be used to prioritize images to read which can be life saving.  </a:t>
            </a:r>
            <a:endParaRPr sz="1600">
              <a:latin typeface="Georgia"/>
              <a:ea typeface="Georgia"/>
              <a:cs typeface="Georgia"/>
              <a:sym typeface="Georgia"/>
            </a:endParaRPr>
          </a:p>
        </p:txBody>
      </p:sp>
      <p:pic>
        <p:nvPicPr>
          <p:cNvPr id="177" name="Google Shape;177;p19"/>
          <p:cNvPicPr preferRelativeResize="0"/>
          <p:nvPr/>
        </p:nvPicPr>
        <p:blipFill>
          <a:blip r:embed="rId3">
            <a:alphaModFix/>
          </a:blip>
          <a:stretch>
            <a:fillRect/>
          </a:stretch>
        </p:blipFill>
        <p:spPr>
          <a:xfrm>
            <a:off x="304800" y="1542275"/>
            <a:ext cx="4528850" cy="2829449"/>
          </a:xfrm>
          <a:prstGeom prst="rect">
            <a:avLst/>
          </a:prstGeom>
          <a:noFill/>
          <a:ln>
            <a:noFill/>
          </a:ln>
        </p:spPr>
      </p:pic>
      <p:sp>
        <p:nvSpPr>
          <p:cNvPr id="178" name="Google Shape;178;p19"/>
          <p:cNvSpPr txBox="1"/>
          <p:nvPr/>
        </p:nvSpPr>
        <p:spPr>
          <a:xfrm>
            <a:off x="250975" y="4371725"/>
            <a:ext cx="46365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source - </a:t>
            </a:r>
            <a:r>
              <a:rPr lang="en" sz="1100" u="sng">
                <a:solidFill>
                  <a:schemeClr val="hlink"/>
                </a:solidFill>
                <a:hlinkClick r:id="rId4"/>
              </a:rPr>
              <a:t>UCL, UCLH and Formula One develop life-saving breathing aids for the NHS | UCL News - UCL – University College London (google.com)</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MOTIVATION</a:t>
            </a:r>
            <a:endParaRPr>
              <a:latin typeface="Georgia"/>
              <a:ea typeface="Georgia"/>
              <a:cs typeface="Georgia"/>
              <a:sym typeface="Georgia"/>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Decrease Radiologists Workload/Pressure</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a:t>Suppose, i</a:t>
            </a:r>
            <a:r>
              <a:rPr lang="en" sz="1600">
                <a:latin typeface="Georgia"/>
                <a:ea typeface="Georgia"/>
                <a:cs typeface="Georgia"/>
                <a:sym typeface="Georgia"/>
              </a:rPr>
              <a:t>f on an average a radiologist  takes about 5 min to read a X-Ray image. Say we have 20 images I1, I2, I3….I20. Now, say images I5,I9 and I12 require urgent reading. Images come to radiologist in queue order, means important images will be read after 20 min, 40 min and 55 min respectively. Which is not desirable. If we can somehow identify normal cases,  then we can </a:t>
            </a:r>
            <a:r>
              <a:rPr lang="en"/>
              <a:t>prioritise</a:t>
            </a:r>
            <a:r>
              <a:rPr lang="en" sz="1600">
                <a:latin typeface="Georgia"/>
                <a:ea typeface="Georgia"/>
                <a:cs typeface="Georgia"/>
                <a:sym typeface="Georgia"/>
              </a:rPr>
              <a:t> and move important images to top (i.e I5, I9, and I12) which will they be read immediately by the radiologist and normal cases can be read later on.</a:t>
            </a:r>
            <a:endParaRPr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LITERATURE REVIEW</a:t>
            </a:r>
            <a:endParaRPr>
              <a:latin typeface="Georgia"/>
              <a:ea typeface="Georgia"/>
              <a:cs typeface="Georgia"/>
              <a:sym typeface="Georgia"/>
            </a:endParaRPr>
          </a:p>
        </p:txBody>
      </p:sp>
      <p:sp>
        <p:nvSpPr>
          <p:cNvPr id="190" name="Google Shape;190;p21"/>
          <p:cNvSpPr txBox="1"/>
          <p:nvPr>
            <p:ph idx="1" type="body"/>
          </p:nvPr>
        </p:nvSpPr>
        <p:spPr>
          <a:xfrm>
            <a:off x="1297500" y="15427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Existing super resolution techniques are proposed only on normal images. Even if they are efficient, if they create any change in abnormality in an abnormal image, they will be of no practical use in clinical setting.</a:t>
            </a:r>
            <a:endParaRPr sz="1600">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a:latin typeface="Georgia"/>
                <a:ea typeface="Georgia"/>
                <a:cs typeface="Georgia"/>
                <a:sym typeface="Georgia"/>
              </a:rPr>
              <a:t>Existing deep learning techniques for disease </a:t>
            </a:r>
            <a:r>
              <a:rPr lang="en" sz="1600">
                <a:latin typeface="Georgia"/>
                <a:ea typeface="Georgia"/>
                <a:cs typeface="Georgia"/>
                <a:sym typeface="Georgia"/>
              </a:rPr>
              <a:t>classification</a:t>
            </a:r>
            <a:r>
              <a:rPr lang="en" sz="1600">
                <a:latin typeface="Georgia"/>
                <a:ea typeface="Georgia"/>
                <a:cs typeface="Georgia"/>
                <a:sym typeface="Georgia"/>
              </a:rPr>
              <a:t> are very narrow to specific types of tumors. At present there are no existing classification techniques, which work on different medical image modalities  </a:t>
            </a:r>
            <a:endParaRPr sz="1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