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bcf15f6d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bcf15f6d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bcf15f6d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bcf15f6d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bcf15f6d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bcf15f6d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bcf15f6d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bcf15f6d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bcf15f6d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bcf15f6d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bcf15f6d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bcf15f6d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bcf15f6d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bcf15f6d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bcf15f6d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bcf15f6d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bcf15f6d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bcf15f6d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Georgia"/>
                <a:ea typeface="Georgia"/>
                <a:cs typeface="Georgia"/>
                <a:sym typeface="Georgia"/>
              </a:rPr>
              <a:t>Deep Learning Based Medical Image Super Resolution and Disease Detection</a:t>
            </a:r>
            <a:endParaRPr b="1" sz="3000">
              <a:solidFill>
                <a:srgbClr val="FFFFFF"/>
              </a:solidFill>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Supervisors - </a:t>
            </a:r>
            <a:r>
              <a:rPr lang="en" sz="1150">
                <a:solidFill>
                  <a:srgbClr val="F3F3F3"/>
                </a:solidFill>
                <a:latin typeface="Georgia"/>
                <a:ea typeface="Georgia"/>
                <a:cs typeface="Georgia"/>
                <a:sym typeface="Georgia"/>
              </a:rPr>
              <a:t>Dr. Bakul Gohel and Dr. Harkeerat Kaur </a:t>
            </a:r>
            <a:endParaRPr sz="1150">
              <a:solidFill>
                <a:srgbClr val="F3F3F3"/>
              </a:solidFill>
              <a:latin typeface="Georgia"/>
              <a:ea typeface="Georgia"/>
              <a:cs typeface="Georgia"/>
              <a:sym typeface="Georgia"/>
            </a:endParaRPr>
          </a:p>
          <a:p>
            <a:pPr indent="0" lvl="0" marL="0" rtl="0" algn="l">
              <a:spcBef>
                <a:spcPts val="0"/>
              </a:spcBef>
              <a:spcAft>
                <a:spcPts val="0"/>
              </a:spcAft>
              <a:buNone/>
            </a:pPr>
            <a:r>
              <a:rPr lang="en" sz="1150">
                <a:solidFill>
                  <a:srgbClr val="F3F3F3"/>
                </a:solidFill>
                <a:latin typeface="Georgia"/>
                <a:ea typeface="Georgia"/>
                <a:cs typeface="Georgia"/>
                <a:sym typeface="Georgia"/>
              </a:rPr>
              <a:t>Author - Mayank Sharma</a:t>
            </a:r>
            <a:endParaRPr sz="1150">
              <a:solidFill>
                <a:srgbClr val="F3F3F3"/>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483425"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INTRODUCTION</a:t>
            </a:r>
            <a:endParaRPr>
              <a:latin typeface="Georgia"/>
              <a:ea typeface="Georgia"/>
              <a:cs typeface="Georgia"/>
              <a:sym typeface="Georgia"/>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Georgia"/>
              <a:buChar char="❖"/>
            </a:pPr>
            <a:r>
              <a:rPr lang="en" sz="1600">
                <a:latin typeface="Georgia"/>
                <a:ea typeface="Georgia"/>
                <a:cs typeface="Georgia"/>
                <a:sym typeface="Georgia"/>
              </a:rPr>
              <a:t>Medical imaging is an integral part of the diagnostic process. From ultrasounds to MRIs to CT scans, radiologists need and use medical imaging to properly diagnose and treat diseases. Doctors also use medical imaging technologies to determine whether a particular therapy has been effective in patients.</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We are living in a data driven lead generation, and with the advent of AI/ML, scientists and researchers are using these technologies to extract </a:t>
            </a:r>
            <a:r>
              <a:rPr lang="en" sz="1600">
                <a:latin typeface="Georgia"/>
                <a:ea typeface="Georgia"/>
                <a:cs typeface="Georgia"/>
                <a:sym typeface="Georgia"/>
              </a:rPr>
              <a:t>relevant information from large amounts of data and generate actionable insights that could be applied to many applications. One such application is in field of diagnosis.</a:t>
            </a:r>
            <a:endParaRPr sz="16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PROBLEM STATEMENT</a:t>
            </a:r>
            <a:endParaRPr>
              <a:latin typeface="Georgia"/>
              <a:ea typeface="Georgia"/>
              <a:cs typeface="Georgia"/>
              <a:sym typeface="Georgia"/>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Georgia"/>
              <a:buChar char="❖"/>
            </a:pPr>
            <a:r>
              <a:rPr lang="en" sz="1600">
                <a:latin typeface="Georgia"/>
                <a:ea typeface="Georgia"/>
                <a:cs typeface="Georgia"/>
                <a:sym typeface="Georgia"/>
              </a:rPr>
              <a:t>Super-resolution shows promising results over the normal medical image. We want to know how super-resolution affects a medical image which has abnormality? Does super-resolution affect the abnormality region when applied over a low-resolution image? If it does affect, then up to what extent? Can we improve upon it?</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Is it possible to create a generalised model that, when given an image can tell whether the image has an abnormality or not? We are trying to answer a single class classification problem at present. Why single class? Because if the model classifies the image as abnormal, we don’t know which abnormality model is talking about. </a:t>
            </a:r>
            <a:endParaRPr sz="16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LITERATURE REVIEW</a:t>
            </a:r>
            <a:endParaRPr>
              <a:latin typeface="Georgia"/>
              <a:ea typeface="Georgia"/>
              <a:cs typeface="Georgia"/>
              <a:sym typeface="Georgia"/>
            </a:endParaRPr>
          </a:p>
        </p:txBody>
      </p:sp>
      <p:sp>
        <p:nvSpPr>
          <p:cNvPr id="153" name="Google Shape;153;p16"/>
          <p:cNvSpPr txBox="1"/>
          <p:nvPr>
            <p:ph idx="1" type="body"/>
          </p:nvPr>
        </p:nvSpPr>
        <p:spPr>
          <a:xfrm>
            <a:off x="1297500" y="15427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Georgia"/>
              <a:buChar char="❖"/>
            </a:pPr>
            <a:r>
              <a:rPr lang="en" sz="1600">
                <a:latin typeface="Georgia"/>
                <a:ea typeface="Georgia"/>
                <a:cs typeface="Georgia"/>
                <a:sym typeface="Georgia"/>
              </a:rPr>
              <a:t>Deep Learning</a:t>
            </a:r>
            <a:endParaRPr sz="1600">
              <a:latin typeface="Georgia"/>
              <a:ea typeface="Georgia"/>
              <a:cs typeface="Georgia"/>
              <a:sym typeface="Georgia"/>
            </a:endParaRPr>
          </a:p>
          <a:p>
            <a:pPr indent="-330200" lvl="1" marL="914400" rtl="0" algn="l">
              <a:spcBef>
                <a:spcPts val="0"/>
              </a:spcBef>
              <a:spcAft>
                <a:spcPts val="0"/>
              </a:spcAft>
              <a:buSzPts val="1600"/>
              <a:buFont typeface="Georgia"/>
              <a:buChar char="➢"/>
            </a:pPr>
            <a:r>
              <a:rPr lang="en" sz="1600">
                <a:latin typeface="Georgia"/>
                <a:ea typeface="Georgia"/>
                <a:cs typeface="Georgia"/>
                <a:sym typeface="Georgia"/>
              </a:rPr>
              <a:t>Deep learning is a machine learning technique that teaches computers to do what comes naturally to humans: learn by example</a:t>
            </a:r>
            <a:endParaRPr sz="1600">
              <a:latin typeface="Georgia"/>
              <a:ea typeface="Georgia"/>
              <a:cs typeface="Georgia"/>
              <a:sym typeface="Georgia"/>
            </a:endParaRPr>
          </a:p>
          <a:p>
            <a:pPr indent="-330200" lvl="1" marL="914400" rtl="0" algn="l">
              <a:spcBef>
                <a:spcPts val="0"/>
              </a:spcBef>
              <a:spcAft>
                <a:spcPts val="0"/>
              </a:spcAft>
              <a:buSzPts val="1600"/>
              <a:buFont typeface="Georgia"/>
              <a:buChar char="➢"/>
            </a:pPr>
            <a:r>
              <a:rPr lang="en" sz="1600">
                <a:latin typeface="Georgia"/>
                <a:ea typeface="Georgia"/>
                <a:cs typeface="Georgia"/>
                <a:sym typeface="Georgia"/>
              </a:rPr>
              <a:t>Models are trained by using a large set of labeled data and neural network architectures that contain many layers.</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Super-Resolution</a:t>
            </a:r>
            <a:endParaRPr sz="1600">
              <a:latin typeface="Georgia"/>
              <a:ea typeface="Georgia"/>
              <a:cs typeface="Georgia"/>
              <a:sym typeface="Georgia"/>
            </a:endParaRPr>
          </a:p>
          <a:p>
            <a:pPr indent="-330200" lvl="1" marL="914400" rtl="0" algn="l">
              <a:spcBef>
                <a:spcPts val="0"/>
              </a:spcBef>
              <a:spcAft>
                <a:spcPts val="0"/>
              </a:spcAft>
              <a:buSzPts val="1600"/>
              <a:buFont typeface="Georgia"/>
              <a:buChar char="➢"/>
            </a:pPr>
            <a:r>
              <a:rPr lang="en" sz="1600">
                <a:latin typeface="Georgia"/>
                <a:ea typeface="Georgia"/>
                <a:cs typeface="Georgia"/>
                <a:sym typeface="Georgia"/>
              </a:rPr>
              <a:t>Super Resolution is the process of recovering a High Resolution (HR) image from a given Low Resolution (LR) image.</a:t>
            </a:r>
            <a:endParaRPr sz="16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LITERATURE REVIEW</a:t>
            </a:r>
            <a:endParaRPr>
              <a:latin typeface="Georgia"/>
              <a:ea typeface="Georgia"/>
              <a:cs typeface="Georgia"/>
              <a:sym typeface="Georgia"/>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Georgia"/>
              <a:buChar char="❖"/>
            </a:pPr>
            <a:r>
              <a:rPr lang="en" sz="1600">
                <a:latin typeface="Georgia"/>
                <a:ea typeface="Georgia"/>
                <a:cs typeface="Georgia"/>
                <a:sym typeface="Georgia"/>
              </a:rPr>
              <a:t>Image Segmentation</a:t>
            </a:r>
            <a:endParaRPr sz="1600">
              <a:latin typeface="Georgia"/>
              <a:ea typeface="Georgia"/>
              <a:cs typeface="Georgia"/>
              <a:sym typeface="Georgia"/>
            </a:endParaRPr>
          </a:p>
          <a:p>
            <a:pPr indent="-330200" lvl="1" marL="914400" rtl="0" algn="l">
              <a:spcBef>
                <a:spcPts val="0"/>
              </a:spcBef>
              <a:spcAft>
                <a:spcPts val="0"/>
              </a:spcAft>
              <a:buSzPts val="1600"/>
              <a:buFont typeface="Georgia"/>
              <a:buChar char="➢"/>
            </a:pPr>
            <a:r>
              <a:rPr lang="en" sz="1600">
                <a:latin typeface="Georgia"/>
                <a:ea typeface="Georgia"/>
                <a:cs typeface="Georgia"/>
                <a:sym typeface="Georgia"/>
              </a:rPr>
              <a:t>Image segmentation is the process of partitioning an image into multiple segments. </a:t>
            </a:r>
            <a:endParaRPr sz="1600">
              <a:latin typeface="Georgia"/>
              <a:ea typeface="Georgia"/>
              <a:cs typeface="Georgia"/>
              <a:sym typeface="Georgia"/>
            </a:endParaRPr>
          </a:p>
          <a:p>
            <a:pPr indent="-330200" lvl="1" marL="914400" rtl="0" algn="l">
              <a:spcBef>
                <a:spcPts val="0"/>
              </a:spcBef>
              <a:spcAft>
                <a:spcPts val="0"/>
              </a:spcAft>
              <a:buSzPts val="1600"/>
              <a:buFont typeface="Georgia"/>
              <a:buChar char="➢"/>
            </a:pPr>
            <a:r>
              <a:rPr lang="en" sz="1600">
                <a:latin typeface="Georgia"/>
                <a:ea typeface="Georgia"/>
                <a:cs typeface="Georgia"/>
                <a:sym typeface="Georgia"/>
              </a:rPr>
              <a:t>Image segmentation is typically used to locate objects and boundaries in images.</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Image Classification</a:t>
            </a:r>
            <a:endParaRPr sz="1600">
              <a:latin typeface="Georgia"/>
              <a:ea typeface="Georgia"/>
              <a:cs typeface="Georgia"/>
              <a:sym typeface="Georgia"/>
            </a:endParaRPr>
          </a:p>
          <a:p>
            <a:pPr indent="-330200" lvl="1" marL="914400" rtl="0" algn="l">
              <a:spcBef>
                <a:spcPts val="0"/>
              </a:spcBef>
              <a:spcAft>
                <a:spcPts val="0"/>
              </a:spcAft>
              <a:buSzPts val="1600"/>
              <a:buFont typeface="Georgia"/>
              <a:buChar char="➢"/>
            </a:pPr>
            <a:r>
              <a:rPr lang="en" sz="1600">
                <a:latin typeface="Georgia"/>
                <a:ea typeface="Georgia"/>
                <a:cs typeface="Georgia"/>
                <a:sym typeface="Georgia"/>
              </a:rPr>
              <a:t>assigning pixels in the image to categories or classes of interest</a:t>
            </a:r>
            <a:endParaRPr sz="16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LITERATURE REVIEW</a:t>
            </a:r>
            <a:endParaRPr>
              <a:latin typeface="Georgia"/>
              <a:ea typeface="Georgia"/>
              <a:cs typeface="Georgia"/>
              <a:sym typeface="Georgia"/>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Georgia"/>
              <a:buChar char="❖"/>
            </a:pPr>
            <a:r>
              <a:rPr lang="en" sz="1600">
                <a:latin typeface="Georgia"/>
                <a:ea typeface="Georgia"/>
                <a:cs typeface="Georgia"/>
                <a:sym typeface="Georgia"/>
              </a:rPr>
              <a:t>PREVIOUS WORK</a:t>
            </a:r>
            <a:endParaRPr sz="1600">
              <a:latin typeface="Georgia"/>
              <a:ea typeface="Georgia"/>
              <a:cs typeface="Georgia"/>
              <a:sym typeface="Georgia"/>
            </a:endParaRPr>
          </a:p>
          <a:p>
            <a:pPr indent="-330200" lvl="1" marL="914400" rtl="0" algn="l">
              <a:spcBef>
                <a:spcPts val="0"/>
              </a:spcBef>
              <a:spcAft>
                <a:spcPts val="0"/>
              </a:spcAft>
              <a:buSzPts val="1600"/>
              <a:buFont typeface="Georgia"/>
              <a:buChar char="➢"/>
            </a:pPr>
            <a:r>
              <a:rPr lang="en" sz="1600">
                <a:latin typeface="Georgia"/>
                <a:ea typeface="Georgia"/>
                <a:cs typeface="Georgia"/>
                <a:sym typeface="Georgia"/>
              </a:rPr>
              <a:t>Interpolation Techniques</a:t>
            </a:r>
            <a:endParaRPr sz="1600">
              <a:latin typeface="Georgia"/>
              <a:ea typeface="Georgia"/>
              <a:cs typeface="Georgia"/>
              <a:sym typeface="Georgia"/>
            </a:endParaRPr>
          </a:p>
          <a:p>
            <a:pPr indent="-330200" lvl="1" marL="914400" rtl="0" algn="l">
              <a:spcBef>
                <a:spcPts val="0"/>
              </a:spcBef>
              <a:spcAft>
                <a:spcPts val="0"/>
              </a:spcAft>
              <a:buSzPts val="1600"/>
              <a:buFont typeface="Georgia"/>
              <a:buChar char="➢"/>
            </a:pPr>
            <a:r>
              <a:rPr lang="en" sz="1600">
                <a:latin typeface="Georgia"/>
                <a:ea typeface="Georgia"/>
                <a:cs typeface="Georgia"/>
                <a:sym typeface="Georgia"/>
              </a:rPr>
              <a:t>Dynamic Range Enhancement of MRI Images (Retinex theory).</a:t>
            </a:r>
            <a:endParaRPr sz="1600">
              <a:latin typeface="Georgia"/>
              <a:ea typeface="Georgia"/>
              <a:cs typeface="Georgia"/>
              <a:sym typeface="Georgia"/>
            </a:endParaRPr>
          </a:p>
          <a:p>
            <a:pPr indent="-330200" lvl="1" marL="914400" rtl="0" algn="l">
              <a:spcBef>
                <a:spcPts val="0"/>
              </a:spcBef>
              <a:spcAft>
                <a:spcPts val="0"/>
              </a:spcAft>
              <a:buSzPts val="1600"/>
              <a:buFont typeface="Georgia"/>
              <a:buChar char="➢"/>
            </a:pPr>
            <a:r>
              <a:rPr lang="en" sz="1600">
                <a:latin typeface="Georgia"/>
                <a:ea typeface="Georgia"/>
                <a:cs typeface="Georgia"/>
                <a:sym typeface="Georgia"/>
              </a:rPr>
              <a:t>Denoising, </a:t>
            </a:r>
            <a:r>
              <a:rPr lang="en" sz="1600">
                <a:latin typeface="Georgia"/>
                <a:ea typeface="Georgia"/>
                <a:cs typeface="Georgia"/>
                <a:sym typeface="Georgia"/>
              </a:rPr>
              <a:t>Learning-Based Example Database and Patch Super-Resolution Method.</a:t>
            </a:r>
            <a:endParaRPr sz="1600">
              <a:latin typeface="Georgia"/>
              <a:ea typeface="Georgia"/>
              <a:cs typeface="Georgia"/>
              <a:sym typeface="Georgia"/>
            </a:endParaRPr>
          </a:p>
          <a:p>
            <a:pPr indent="-330200" lvl="1" marL="914400" rtl="0" algn="l">
              <a:spcBef>
                <a:spcPts val="0"/>
              </a:spcBef>
              <a:spcAft>
                <a:spcPts val="0"/>
              </a:spcAft>
              <a:buSzPts val="1600"/>
              <a:buFont typeface="Georgia"/>
              <a:buChar char="➢"/>
            </a:pPr>
            <a:r>
              <a:rPr lang="en" sz="1600">
                <a:latin typeface="Georgia"/>
                <a:ea typeface="Georgia"/>
                <a:cs typeface="Georgia"/>
                <a:sym typeface="Georgia"/>
              </a:rPr>
              <a:t>Brain tumour classification using deep CNN features via transfer learning.</a:t>
            </a:r>
            <a:endParaRPr sz="1600">
              <a:latin typeface="Georgia"/>
              <a:ea typeface="Georgia"/>
              <a:cs typeface="Georgia"/>
              <a:sym typeface="Georgia"/>
            </a:endParaRPr>
          </a:p>
          <a:p>
            <a:pPr indent="-330200" lvl="2" marL="1371600" rtl="0" algn="l">
              <a:spcBef>
                <a:spcPts val="0"/>
              </a:spcBef>
              <a:spcAft>
                <a:spcPts val="0"/>
              </a:spcAft>
              <a:buSzPts val="1600"/>
              <a:buFont typeface="Georgia"/>
              <a:buChar char="■"/>
            </a:pPr>
            <a:r>
              <a:rPr lang="en" sz="1600">
                <a:latin typeface="Georgia"/>
                <a:ea typeface="Georgia"/>
                <a:cs typeface="Georgia"/>
                <a:sym typeface="Georgia"/>
              </a:rPr>
              <a:t>GoogleNet </a:t>
            </a:r>
            <a:endParaRPr sz="1600">
              <a:latin typeface="Georgia"/>
              <a:ea typeface="Georgia"/>
              <a:cs typeface="Georgia"/>
              <a:sym typeface="Georgia"/>
            </a:endParaRPr>
          </a:p>
          <a:p>
            <a:pPr indent="-330200" lvl="2" marL="1371600" rtl="0" algn="l">
              <a:spcBef>
                <a:spcPts val="0"/>
              </a:spcBef>
              <a:spcAft>
                <a:spcPts val="0"/>
              </a:spcAft>
              <a:buSzPts val="1600"/>
              <a:buFont typeface="Georgia"/>
              <a:buChar char="■"/>
            </a:pPr>
            <a:r>
              <a:rPr lang="en" sz="1600">
                <a:latin typeface="Georgia"/>
                <a:ea typeface="Georgia"/>
                <a:cs typeface="Georgia"/>
                <a:sym typeface="Georgia"/>
              </a:rPr>
              <a:t>ResNet34</a:t>
            </a:r>
            <a:endParaRPr sz="1600">
              <a:latin typeface="Georgia"/>
              <a:ea typeface="Georgia"/>
              <a:cs typeface="Georgia"/>
              <a:sym typeface="Georgia"/>
            </a:endParaRPr>
          </a:p>
          <a:p>
            <a:pPr indent="-330200" lvl="1" marL="914400" rtl="0" algn="l">
              <a:spcBef>
                <a:spcPts val="0"/>
              </a:spcBef>
              <a:spcAft>
                <a:spcPts val="0"/>
              </a:spcAft>
              <a:buSzPts val="1600"/>
              <a:buFont typeface="Georgia"/>
              <a:buChar char="➢"/>
            </a:pPr>
            <a:r>
              <a:rPr lang="en" sz="1600">
                <a:latin typeface="Georgia"/>
                <a:ea typeface="Georgia"/>
                <a:cs typeface="Georgia"/>
                <a:sym typeface="Georgia"/>
              </a:rPr>
              <a:t>Deep learning-based Enhanced Tumour Segmentation Approach for MRI Brain Images </a:t>
            </a:r>
            <a:endParaRPr sz="16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Georgia"/>
              <a:buChar char="❖"/>
            </a:pPr>
            <a:r>
              <a:rPr lang="en" sz="1600">
                <a:latin typeface="Georgia"/>
                <a:ea typeface="Georgia"/>
                <a:cs typeface="Georgia"/>
                <a:sym typeface="Georgia"/>
              </a:rPr>
              <a:t>High resolution is of importance in medical imaging for diagnosis. Many applications require zooming of a specific area of interest. However, high-resolution images are not always available because setup for high-resolution imaging proves expensive and also it may not always be feasible due to the inherent limitations of the sensor  and noise.</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Image segmentation and image classification are two leading pillars of image processing. Due to the different human anatomy and high variability, medical image segmentation or labelling is a major challenge.</a:t>
            </a:r>
            <a:endParaRPr sz="16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PROGRESS</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Georgia"/>
              <a:buChar char="❖"/>
            </a:pPr>
            <a:r>
              <a:rPr lang="en" sz="1600">
                <a:latin typeface="Georgia"/>
                <a:ea typeface="Georgia"/>
                <a:cs typeface="Georgia"/>
                <a:sym typeface="Georgia"/>
              </a:rPr>
              <a:t>Medical Image Segmentation.</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 Medical Image Classification.</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Check for available datasets [X-Ray Chest, MRI - Brain, CT- Brain] to support the work.</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Autoencoders.</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Study U-Net Architecture and how U-Net can be used as Autoencoders. We are using U-Net because it can be used to tackle both the problems, super-resolution as well as for classification problems.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Georgia"/>
              <a:buChar char="❖"/>
            </a:pPr>
            <a:r>
              <a:rPr lang="en" sz="1600">
                <a:latin typeface="Georgia"/>
                <a:ea typeface="Georgia"/>
                <a:cs typeface="Georgia"/>
                <a:sym typeface="Georgia"/>
              </a:rPr>
              <a:t>Gather sufficient dataset [X-Ray Chest, MRI - Brain, CT- Brain] to train the model. If not available, look we will go for data augmentation techniques. </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Once, the desired dataset is available, then train the model over medical images, and test it over the cropped image which contains only the segment containing abnormality.</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Analyse existing super-resolution techniques on medical images with abnormality and validate whether the abnormality segment in the image is affected or not.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