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Dosis"/>
      <p:regular r:id="rId33"/>
      <p:bold r:id="rId34"/>
    </p:embeddedFont>
    <p:embeddedFont>
      <p:font typeface="Bebas Neue"/>
      <p:regular r:id="rId35"/>
    </p:embeddedFont>
    <p:embeddedFont>
      <p:font typeface="Bahiana"/>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4461F2-24AB-4645-8EF0-98C85CC2208B}">
  <a:tblStyle styleId="{424461F2-24AB-4645-8EF0-98C85CC220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Dosis-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BebasNeue-regular.fntdata"/><Relationship Id="rId12" Type="http://schemas.openxmlformats.org/officeDocument/2006/relationships/slide" Target="slides/slide6.xml"/><Relationship Id="rId34" Type="http://schemas.openxmlformats.org/officeDocument/2006/relationships/font" Target="fonts/Dosi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Bahiana-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7b0d40564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7b0d40564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7b0d40564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7b0d40564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7b0d40564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7b0d40564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7b0d40564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7b0d40564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7b0d40564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7b0d40564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7b0d40564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7b0d40564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7b0d40564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7b0d40564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7b0d40564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7b0d40564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7b0d40564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7b0d40564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7b0d40564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7b0d40564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7b0d40564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7b0d40564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7b0d40564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7b0d40564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7b0d40564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7b0d40564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7aa17171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7aa17171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7aa17171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7aa17171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7aa171715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7aa171715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7aa1718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7aa1718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7aa171715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7aa171715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7b0d40564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7b0d40564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7b0d40564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7b0d40564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7b0d40564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7b0d40564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7b0d40564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7b0d40564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7b0d4056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7b0d4056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7b0d4056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7b0d4056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7b0d4056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7b0d4056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ristmas Presents Infographics by Slidesgo"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1238850"/>
            <a:ext cx="5804400" cy="20832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5100" y="3322100"/>
            <a:ext cx="43590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Font typeface="Dosis"/>
              <a:buNone/>
              <a:defRPr>
                <a:latin typeface="Dosis"/>
                <a:ea typeface="Dosis"/>
                <a:cs typeface="Dosis"/>
                <a:sym typeface="Dosis"/>
              </a:defRPr>
            </a:lvl1pPr>
            <a:lvl2pPr lvl="1" algn="ctr">
              <a:lnSpc>
                <a:spcPct val="100000"/>
              </a:lnSpc>
              <a:spcBef>
                <a:spcPts val="0"/>
              </a:spcBef>
              <a:spcAft>
                <a:spcPts val="0"/>
              </a:spcAft>
              <a:buSzPts val="1800"/>
              <a:buFont typeface="Dosis"/>
              <a:buNone/>
              <a:defRPr sz="1800">
                <a:latin typeface="Dosis"/>
                <a:ea typeface="Dosis"/>
                <a:cs typeface="Dosis"/>
                <a:sym typeface="Dosis"/>
              </a:defRPr>
            </a:lvl2pPr>
            <a:lvl3pPr lvl="2" algn="ctr">
              <a:lnSpc>
                <a:spcPct val="100000"/>
              </a:lnSpc>
              <a:spcBef>
                <a:spcPts val="0"/>
              </a:spcBef>
              <a:spcAft>
                <a:spcPts val="0"/>
              </a:spcAft>
              <a:buSzPts val="1800"/>
              <a:buFont typeface="Dosis"/>
              <a:buNone/>
              <a:defRPr sz="1800">
                <a:latin typeface="Dosis"/>
                <a:ea typeface="Dosis"/>
                <a:cs typeface="Dosis"/>
                <a:sym typeface="Dosis"/>
              </a:defRPr>
            </a:lvl3pPr>
            <a:lvl4pPr lvl="3" algn="ctr">
              <a:lnSpc>
                <a:spcPct val="100000"/>
              </a:lnSpc>
              <a:spcBef>
                <a:spcPts val="0"/>
              </a:spcBef>
              <a:spcAft>
                <a:spcPts val="0"/>
              </a:spcAft>
              <a:buSzPts val="1800"/>
              <a:buFont typeface="Dosis"/>
              <a:buNone/>
              <a:defRPr sz="1800">
                <a:latin typeface="Dosis"/>
                <a:ea typeface="Dosis"/>
                <a:cs typeface="Dosis"/>
                <a:sym typeface="Dosis"/>
              </a:defRPr>
            </a:lvl4pPr>
            <a:lvl5pPr lvl="4" algn="ctr">
              <a:lnSpc>
                <a:spcPct val="100000"/>
              </a:lnSpc>
              <a:spcBef>
                <a:spcPts val="0"/>
              </a:spcBef>
              <a:spcAft>
                <a:spcPts val="0"/>
              </a:spcAft>
              <a:buSzPts val="1800"/>
              <a:buFont typeface="Dosis"/>
              <a:buNone/>
              <a:defRPr sz="1800">
                <a:latin typeface="Dosis"/>
                <a:ea typeface="Dosis"/>
                <a:cs typeface="Dosis"/>
                <a:sym typeface="Dosis"/>
              </a:defRPr>
            </a:lvl5pPr>
            <a:lvl6pPr lvl="5" algn="ctr">
              <a:lnSpc>
                <a:spcPct val="100000"/>
              </a:lnSpc>
              <a:spcBef>
                <a:spcPts val="0"/>
              </a:spcBef>
              <a:spcAft>
                <a:spcPts val="0"/>
              </a:spcAft>
              <a:buSzPts val="1800"/>
              <a:buFont typeface="Dosis"/>
              <a:buNone/>
              <a:defRPr sz="1800">
                <a:latin typeface="Dosis"/>
                <a:ea typeface="Dosis"/>
                <a:cs typeface="Dosis"/>
                <a:sym typeface="Dosis"/>
              </a:defRPr>
            </a:lvl6pPr>
            <a:lvl7pPr lvl="6" algn="ctr">
              <a:lnSpc>
                <a:spcPct val="100000"/>
              </a:lnSpc>
              <a:spcBef>
                <a:spcPts val="0"/>
              </a:spcBef>
              <a:spcAft>
                <a:spcPts val="0"/>
              </a:spcAft>
              <a:buSzPts val="1800"/>
              <a:buFont typeface="Dosis"/>
              <a:buNone/>
              <a:defRPr sz="1800">
                <a:latin typeface="Dosis"/>
                <a:ea typeface="Dosis"/>
                <a:cs typeface="Dosis"/>
                <a:sym typeface="Dosis"/>
              </a:defRPr>
            </a:lvl7pPr>
            <a:lvl8pPr lvl="7" algn="ctr">
              <a:lnSpc>
                <a:spcPct val="100000"/>
              </a:lnSpc>
              <a:spcBef>
                <a:spcPts val="0"/>
              </a:spcBef>
              <a:spcAft>
                <a:spcPts val="0"/>
              </a:spcAft>
              <a:buSzPts val="1800"/>
              <a:buFont typeface="Dosis"/>
              <a:buNone/>
              <a:defRPr sz="1800">
                <a:latin typeface="Dosis"/>
                <a:ea typeface="Dosis"/>
                <a:cs typeface="Dosis"/>
                <a:sym typeface="Dosis"/>
              </a:defRPr>
            </a:lvl8pPr>
            <a:lvl9pPr lvl="8" algn="ctr">
              <a:lnSpc>
                <a:spcPct val="100000"/>
              </a:lnSpc>
              <a:spcBef>
                <a:spcPts val="0"/>
              </a:spcBef>
              <a:spcAft>
                <a:spcPts val="0"/>
              </a:spcAft>
              <a:buSzPts val="1800"/>
              <a:buFont typeface="Dosis"/>
              <a:buNone/>
              <a:defRPr sz="1800">
                <a:latin typeface="Dosis"/>
                <a:ea typeface="Dosis"/>
                <a:cs typeface="Dosis"/>
                <a:sym typeface="Dosis"/>
              </a:defRPr>
            </a:lvl9pPr>
          </a:lstStyle>
          <a:p/>
        </p:txBody>
      </p:sp>
      <p:grpSp>
        <p:nvGrpSpPr>
          <p:cNvPr id="11" name="Google Shape;11;p2"/>
          <p:cNvGrpSpPr/>
          <p:nvPr/>
        </p:nvGrpSpPr>
        <p:grpSpPr>
          <a:xfrm>
            <a:off x="282850" y="346600"/>
            <a:ext cx="8731325" cy="4261900"/>
            <a:chOff x="282850" y="346600"/>
            <a:chExt cx="8731325" cy="4261900"/>
          </a:xfrm>
        </p:grpSpPr>
        <p:sp>
          <p:nvSpPr>
            <p:cNvPr id="12" name="Google Shape;12;p2"/>
            <p:cNvSpPr/>
            <p:nvPr/>
          </p:nvSpPr>
          <p:spPr>
            <a:xfrm>
              <a:off x="744350" y="3466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500550" y="19383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79800" y="3466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18400" y="45266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371925" y="3466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306700" y="849575"/>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82850" y="2676425"/>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656875" y="6890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386525" y="2998175"/>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82850" y="401085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01950" y="1157975"/>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091150" y="979325"/>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696650" y="234255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647100" y="106865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647100" y="179390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957400" y="36520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796225" y="1024025"/>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682250" y="64430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609400" y="430660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969475" y="2953475"/>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038725" y="3202725"/>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572200" y="849575"/>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p:nvPr/>
        </p:nvSpPr>
        <p:spPr>
          <a:xfrm>
            <a:off x="-47575" y="482375"/>
            <a:ext cx="9239157" cy="4661128"/>
          </a:xfrm>
          <a:custGeom>
            <a:rect b="b" l="l" r="r" t="t"/>
            <a:pathLst>
              <a:path extrusionOk="0" h="144632" w="286042">
                <a:moveTo>
                  <a:pt x="37439" y="0"/>
                </a:moveTo>
                <a:lnTo>
                  <a:pt x="17749" y="12622"/>
                </a:lnTo>
                <a:lnTo>
                  <a:pt x="22089" y="13453"/>
                </a:lnTo>
                <a:lnTo>
                  <a:pt x="7739" y="22089"/>
                </a:lnTo>
                <a:lnTo>
                  <a:pt x="11526" y="23493"/>
                </a:lnTo>
                <a:cubicBezTo>
                  <a:pt x="10540" y="24390"/>
                  <a:pt x="961" y="28857"/>
                  <a:pt x="0" y="29740"/>
                </a:cubicBezTo>
                <a:lnTo>
                  <a:pt x="995" y="144631"/>
                </a:lnTo>
                <a:lnTo>
                  <a:pt x="285649" y="144631"/>
                </a:lnTo>
                <a:cubicBezTo>
                  <a:pt x="286041" y="139524"/>
                  <a:pt x="285051" y="9083"/>
                  <a:pt x="285051" y="9083"/>
                </a:cubicBezTo>
                <a:lnTo>
                  <a:pt x="272215" y="79341"/>
                </a:lnTo>
                <a:lnTo>
                  <a:pt x="261855" y="67728"/>
                </a:lnTo>
                <a:lnTo>
                  <a:pt x="265044" y="67709"/>
                </a:lnTo>
                <a:lnTo>
                  <a:pt x="247630" y="45727"/>
                </a:lnTo>
                <a:lnTo>
                  <a:pt x="251500" y="45727"/>
                </a:lnTo>
                <a:lnTo>
                  <a:pt x="232833" y="15429"/>
                </a:lnTo>
                <a:lnTo>
                  <a:pt x="228983" y="55422"/>
                </a:lnTo>
                <a:lnTo>
                  <a:pt x="232217" y="53480"/>
                </a:lnTo>
                <a:lnTo>
                  <a:pt x="226682" y="79267"/>
                </a:lnTo>
                <a:lnTo>
                  <a:pt x="229212" y="78487"/>
                </a:lnTo>
                <a:lnTo>
                  <a:pt x="225862" y="87783"/>
                </a:lnTo>
                <a:lnTo>
                  <a:pt x="222517" y="83351"/>
                </a:lnTo>
                <a:lnTo>
                  <a:pt x="224027" y="83351"/>
                </a:lnTo>
                <a:lnTo>
                  <a:pt x="216171" y="68010"/>
                </a:lnTo>
                <a:lnTo>
                  <a:pt x="218701" y="68350"/>
                </a:lnTo>
                <a:lnTo>
                  <a:pt x="218701" y="68350"/>
                </a:lnTo>
                <a:lnTo>
                  <a:pt x="210608" y="50931"/>
                </a:lnTo>
                <a:lnTo>
                  <a:pt x="207706" y="71801"/>
                </a:lnTo>
                <a:lnTo>
                  <a:pt x="209895" y="70389"/>
                </a:lnTo>
                <a:lnTo>
                  <a:pt x="209895" y="70389"/>
                </a:lnTo>
                <a:lnTo>
                  <a:pt x="205545" y="87327"/>
                </a:lnTo>
                <a:lnTo>
                  <a:pt x="207473" y="86744"/>
                </a:lnTo>
                <a:lnTo>
                  <a:pt x="203254" y="103779"/>
                </a:lnTo>
                <a:lnTo>
                  <a:pt x="203186" y="104255"/>
                </a:lnTo>
                <a:lnTo>
                  <a:pt x="202637" y="101696"/>
                </a:lnTo>
                <a:lnTo>
                  <a:pt x="196807" y="82045"/>
                </a:lnTo>
                <a:lnTo>
                  <a:pt x="196807" y="82045"/>
                </a:lnTo>
                <a:cubicBezTo>
                  <a:pt x="196807" y="82045"/>
                  <a:pt x="197889" y="82511"/>
                  <a:pt x="198578" y="82798"/>
                </a:cubicBezTo>
                <a:lnTo>
                  <a:pt x="197204" y="76394"/>
                </a:lnTo>
                <a:cubicBezTo>
                  <a:pt x="195112" y="69141"/>
                  <a:pt x="192068" y="58514"/>
                  <a:pt x="192068" y="58514"/>
                </a:cubicBezTo>
                <a:lnTo>
                  <a:pt x="192068" y="58514"/>
                </a:lnTo>
                <a:lnTo>
                  <a:pt x="193428" y="58796"/>
                </a:lnTo>
                <a:lnTo>
                  <a:pt x="188345" y="35109"/>
                </a:lnTo>
                <a:lnTo>
                  <a:pt x="183693" y="60125"/>
                </a:lnTo>
                <a:lnTo>
                  <a:pt x="185243" y="59635"/>
                </a:lnTo>
                <a:lnTo>
                  <a:pt x="182694" y="65496"/>
                </a:lnTo>
                <a:lnTo>
                  <a:pt x="175149" y="106076"/>
                </a:lnTo>
                <a:lnTo>
                  <a:pt x="162120" y="54994"/>
                </a:lnTo>
                <a:lnTo>
                  <a:pt x="139278" y="109988"/>
                </a:lnTo>
                <a:lnTo>
                  <a:pt x="135947" y="64262"/>
                </a:lnTo>
                <a:lnTo>
                  <a:pt x="139758" y="63276"/>
                </a:lnTo>
                <a:lnTo>
                  <a:pt x="137676" y="53159"/>
                </a:lnTo>
                <a:lnTo>
                  <a:pt x="137676" y="53159"/>
                </a:lnTo>
                <a:lnTo>
                  <a:pt x="139366" y="54159"/>
                </a:lnTo>
                <a:lnTo>
                  <a:pt x="135894" y="38745"/>
                </a:lnTo>
                <a:lnTo>
                  <a:pt x="136982" y="39328"/>
                </a:lnTo>
                <a:lnTo>
                  <a:pt x="132875" y="22030"/>
                </a:lnTo>
                <a:lnTo>
                  <a:pt x="128427" y="39973"/>
                </a:lnTo>
                <a:lnTo>
                  <a:pt x="130350" y="39332"/>
                </a:lnTo>
                <a:lnTo>
                  <a:pt x="130350" y="39332"/>
                </a:lnTo>
                <a:lnTo>
                  <a:pt x="127952" y="46309"/>
                </a:lnTo>
                <a:lnTo>
                  <a:pt x="124752" y="54810"/>
                </a:lnTo>
                <a:lnTo>
                  <a:pt x="124752" y="54810"/>
                </a:lnTo>
                <a:lnTo>
                  <a:pt x="126379" y="54606"/>
                </a:lnTo>
                <a:lnTo>
                  <a:pt x="123117" y="61422"/>
                </a:lnTo>
                <a:lnTo>
                  <a:pt x="110421" y="112697"/>
                </a:lnTo>
                <a:lnTo>
                  <a:pt x="108950" y="55819"/>
                </a:lnTo>
                <a:lnTo>
                  <a:pt x="78259" y="100148"/>
                </a:lnTo>
                <a:lnTo>
                  <a:pt x="88342" y="26682"/>
                </a:lnTo>
                <a:lnTo>
                  <a:pt x="49397" y="95935"/>
                </a:lnTo>
                <a:lnTo>
                  <a:pt x="49397" y="95935"/>
                </a:lnTo>
                <a:lnTo>
                  <a:pt x="55582" y="62675"/>
                </a:lnTo>
                <a:lnTo>
                  <a:pt x="25895" y="81976"/>
                </a:lnTo>
                <a:lnTo>
                  <a:pt x="37114" y="54756"/>
                </a:lnTo>
                <a:lnTo>
                  <a:pt x="41076" y="55922"/>
                </a:lnTo>
                <a:lnTo>
                  <a:pt x="42989" y="45606"/>
                </a:lnTo>
                <a:lnTo>
                  <a:pt x="44504" y="47470"/>
                </a:lnTo>
                <a:lnTo>
                  <a:pt x="45868" y="35803"/>
                </a:lnTo>
                <a:lnTo>
                  <a:pt x="47009" y="37206"/>
                </a:lnTo>
                <a:lnTo>
                  <a:pt x="49664" y="24308"/>
                </a:lnTo>
                <a:lnTo>
                  <a:pt x="49552" y="24390"/>
                </a:lnTo>
                <a:lnTo>
                  <a:pt x="38313" y="32716"/>
                </a:lnTo>
                <a:lnTo>
                  <a:pt x="40702" y="33085"/>
                </a:lnTo>
                <a:lnTo>
                  <a:pt x="29677" y="40318"/>
                </a:lnTo>
                <a:lnTo>
                  <a:pt x="32469" y="40979"/>
                </a:lnTo>
                <a:lnTo>
                  <a:pt x="21268" y="50101"/>
                </a:lnTo>
                <a:lnTo>
                  <a:pt x="22312" y="50407"/>
                </a:lnTo>
                <a:cubicBezTo>
                  <a:pt x="19677" y="52800"/>
                  <a:pt x="17069" y="55111"/>
                  <a:pt x="14608" y="57213"/>
                </a:cubicBezTo>
                <a:lnTo>
                  <a:pt x="17084" y="51008"/>
                </a:lnTo>
                <a:lnTo>
                  <a:pt x="18530" y="51129"/>
                </a:lnTo>
                <a:lnTo>
                  <a:pt x="24672" y="31992"/>
                </a:lnTo>
                <a:lnTo>
                  <a:pt x="26327" y="35178"/>
                </a:lnTo>
                <a:lnTo>
                  <a:pt x="29673" y="19467"/>
                </a:lnTo>
                <a:lnTo>
                  <a:pt x="31546" y="23307"/>
                </a:lnTo>
                <a:lnTo>
                  <a:pt x="37439" y="0"/>
                </a:lnTo>
                <a:close/>
              </a:path>
            </a:pathLst>
          </a:custGeom>
          <a:solidFill>
            <a:srgbClr val="082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sp>
        <p:nvSpPr>
          <p:cNvPr id="107" name="Google Shape;107;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8" name="Google Shape;108;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 name="Shape 1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10" name="Shape 110"/>
        <p:cNvGrpSpPr/>
        <p:nvPr/>
      </p:nvGrpSpPr>
      <p:grpSpPr>
        <a:xfrm>
          <a:off x="0" y="0"/>
          <a:ext cx="0" cy="0"/>
          <a:chOff x="0" y="0"/>
          <a:chExt cx="0" cy="0"/>
        </a:xfrm>
      </p:grpSpPr>
      <p:sp>
        <p:nvSpPr>
          <p:cNvPr id="111" name="Google Shape;111;p13"/>
          <p:cNvSpPr txBox="1"/>
          <p:nvPr>
            <p:ph type="title"/>
          </p:nvPr>
        </p:nvSpPr>
        <p:spPr>
          <a:xfrm>
            <a:off x="720000" y="17427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3"/>
          <p:cNvSpPr txBox="1"/>
          <p:nvPr>
            <p:ph hasCustomPrompt="1" idx="2" type="title"/>
          </p:nvPr>
        </p:nvSpPr>
        <p:spPr>
          <a:xfrm>
            <a:off x="7200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idx="1" type="subTitle"/>
          </p:nvPr>
        </p:nvSpPr>
        <p:spPr>
          <a:xfrm>
            <a:off x="720000" y="2329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4" name="Google Shape;114;p13"/>
          <p:cNvSpPr txBox="1"/>
          <p:nvPr>
            <p:ph idx="3" type="title"/>
          </p:nvPr>
        </p:nvSpPr>
        <p:spPr>
          <a:xfrm>
            <a:off x="3403800" y="17427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5" name="Google Shape;115;p13"/>
          <p:cNvSpPr txBox="1"/>
          <p:nvPr>
            <p:ph hasCustomPrompt="1" idx="4" type="title"/>
          </p:nvPr>
        </p:nvSpPr>
        <p:spPr>
          <a:xfrm>
            <a:off x="34038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p:nvPr>
            <p:ph idx="5" type="subTitle"/>
          </p:nvPr>
        </p:nvSpPr>
        <p:spPr>
          <a:xfrm>
            <a:off x="3403800" y="2329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7" name="Google Shape;117;p13"/>
          <p:cNvSpPr txBox="1"/>
          <p:nvPr>
            <p:ph idx="6" type="title"/>
          </p:nvPr>
        </p:nvSpPr>
        <p:spPr>
          <a:xfrm>
            <a:off x="6087600" y="17427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8" name="Google Shape;118;p13"/>
          <p:cNvSpPr txBox="1"/>
          <p:nvPr>
            <p:ph hasCustomPrompt="1" idx="7" type="title"/>
          </p:nvPr>
        </p:nvSpPr>
        <p:spPr>
          <a:xfrm>
            <a:off x="60876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8" type="subTitle"/>
          </p:nvPr>
        </p:nvSpPr>
        <p:spPr>
          <a:xfrm>
            <a:off x="6087600" y="2329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0" name="Google Shape;120;p13"/>
          <p:cNvSpPr txBox="1"/>
          <p:nvPr>
            <p:ph idx="9" type="title"/>
          </p:nvPr>
        </p:nvSpPr>
        <p:spPr>
          <a:xfrm>
            <a:off x="720000" y="3532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13"/>
          <p:cNvSpPr txBox="1"/>
          <p:nvPr>
            <p:ph hasCustomPrompt="1" idx="13" type="title"/>
          </p:nvPr>
        </p:nvSpPr>
        <p:spPr>
          <a:xfrm>
            <a:off x="720000" y="29390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p:nvPr>
            <p:ph idx="14" type="subTitle"/>
          </p:nvPr>
        </p:nvSpPr>
        <p:spPr>
          <a:xfrm>
            <a:off x="720000" y="41187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13"/>
          <p:cNvSpPr txBox="1"/>
          <p:nvPr>
            <p:ph idx="15" type="title"/>
          </p:nvPr>
        </p:nvSpPr>
        <p:spPr>
          <a:xfrm>
            <a:off x="3403800" y="3532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4" name="Google Shape;124;p13"/>
          <p:cNvSpPr txBox="1"/>
          <p:nvPr>
            <p:ph hasCustomPrompt="1" idx="16" type="title"/>
          </p:nvPr>
        </p:nvSpPr>
        <p:spPr>
          <a:xfrm>
            <a:off x="3403800" y="29390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p:nvPr>
            <p:ph idx="17" type="subTitle"/>
          </p:nvPr>
        </p:nvSpPr>
        <p:spPr>
          <a:xfrm>
            <a:off x="3403800" y="41187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 name="Google Shape;126;p13"/>
          <p:cNvSpPr txBox="1"/>
          <p:nvPr>
            <p:ph idx="18" type="title"/>
          </p:nvPr>
        </p:nvSpPr>
        <p:spPr>
          <a:xfrm>
            <a:off x="6087600" y="3532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 name="Google Shape;127;p13"/>
          <p:cNvSpPr txBox="1"/>
          <p:nvPr>
            <p:ph hasCustomPrompt="1" idx="19" type="title"/>
          </p:nvPr>
        </p:nvSpPr>
        <p:spPr>
          <a:xfrm>
            <a:off x="6087600" y="29390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p:nvPr>
            <p:ph idx="20" type="subTitle"/>
          </p:nvPr>
        </p:nvSpPr>
        <p:spPr>
          <a:xfrm>
            <a:off x="6087600" y="41187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9" name="Google Shape;129;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0" name="Shape 130"/>
        <p:cNvGrpSpPr/>
        <p:nvPr/>
      </p:nvGrpSpPr>
      <p:grpSpPr>
        <a:xfrm>
          <a:off x="0" y="0"/>
          <a:ext cx="0" cy="0"/>
          <a:chOff x="0" y="0"/>
          <a:chExt cx="0" cy="0"/>
        </a:xfrm>
      </p:grpSpPr>
      <p:sp>
        <p:nvSpPr>
          <p:cNvPr id="131" name="Google Shape;131;p14"/>
          <p:cNvSpPr txBox="1"/>
          <p:nvPr>
            <p:ph type="title"/>
          </p:nvPr>
        </p:nvSpPr>
        <p:spPr>
          <a:xfrm>
            <a:off x="2290025" y="33927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2" name="Google Shape;132;p14"/>
          <p:cNvSpPr txBox="1"/>
          <p:nvPr>
            <p:ph idx="1" type="subTitle"/>
          </p:nvPr>
        </p:nvSpPr>
        <p:spPr>
          <a:xfrm>
            <a:off x="1458125" y="11881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33" name="Shape 133"/>
        <p:cNvGrpSpPr/>
        <p:nvPr/>
      </p:nvGrpSpPr>
      <p:grpSpPr>
        <a:xfrm>
          <a:off x="0" y="0"/>
          <a:ext cx="0" cy="0"/>
          <a:chOff x="0" y="0"/>
          <a:chExt cx="0" cy="0"/>
        </a:xfrm>
      </p:grpSpPr>
      <p:sp>
        <p:nvSpPr>
          <p:cNvPr id="134" name="Google Shape;134;p15"/>
          <p:cNvSpPr txBox="1"/>
          <p:nvPr>
            <p:ph idx="1" type="subTitle"/>
          </p:nvPr>
        </p:nvSpPr>
        <p:spPr>
          <a:xfrm>
            <a:off x="720000" y="1212525"/>
            <a:ext cx="2907600" cy="13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36" name="Shape 136"/>
        <p:cNvGrpSpPr/>
        <p:nvPr/>
      </p:nvGrpSpPr>
      <p:grpSpPr>
        <a:xfrm>
          <a:off x="0" y="0"/>
          <a:ext cx="0" cy="0"/>
          <a:chOff x="0" y="0"/>
          <a:chExt cx="0" cy="0"/>
        </a:xfrm>
      </p:grpSpPr>
      <p:sp>
        <p:nvSpPr>
          <p:cNvPr id="137" name="Google Shape;137;p16"/>
          <p:cNvSpPr txBox="1"/>
          <p:nvPr>
            <p:ph idx="1" type="subTitle"/>
          </p:nvPr>
        </p:nvSpPr>
        <p:spPr>
          <a:xfrm>
            <a:off x="1181425"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8" name="Google Shape;138;p16"/>
          <p:cNvSpPr txBox="1"/>
          <p:nvPr>
            <p:ph idx="2" type="subTitle"/>
          </p:nvPr>
        </p:nvSpPr>
        <p:spPr>
          <a:xfrm>
            <a:off x="4836300"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9" name="Google Shape;139;p16"/>
          <p:cNvSpPr txBox="1"/>
          <p:nvPr>
            <p:ph idx="3" type="subTitle"/>
          </p:nvPr>
        </p:nvSpPr>
        <p:spPr>
          <a:xfrm>
            <a:off x="1181425"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16"/>
          <p:cNvSpPr txBox="1"/>
          <p:nvPr>
            <p:ph idx="4" type="subTitle"/>
          </p:nvPr>
        </p:nvSpPr>
        <p:spPr>
          <a:xfrm>
            <a:off x="4836300"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42" name="Shape 142"/>
        <p:cNvGrpSpPr/>
        <p:nvPr/>
      </p:nvGrpSpPr>
      <p:grpSpPr>
        <a:xfrm>
          <a:off x="0" y="0"/>
          <a:ext cx="0" cy="0"/>
          <a:chOff x="0" y="0"/>
          <a:chExt cx="0" cy="0"/>
        </a:xfrm>
      </p:grpSpPr>
      <p:sp>
        <p:nvSpPr>
          <p:cNvPr id="143" name="Google Shape;143;p17"/>
          <p:cNvSpPr txBox="1"/>
          <p:nvPr>
            <p:ph type="title"/>
          </p:nvPr>
        </p:nvSpPr>
        <p:spPr>
          <a:xfrm>
            <a:off x="7200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 name="Google Shape;144;p17"/>
          <p:cNvSpPr txBox="1"/>
          <p:nvPr>
            <p:ph idx="1" type="subTitle"/>
          </p:nvPr>
        </p:nvSpPr>
        <p:spPr>
          <a:xfrm>
            <a:off x="7200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17"/>
          <p:cNvSpPr txBox="1"/>
          <p:nvPr>
            <p:ph idx="2" type="title"/>
          </p:nvPr>
        </p:nvSpPr>
        <p:spPr>
          <a:xfrm>
            <a:off x="34038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 name="Google Shape;146;p17"/>
          <p:cNvSpPr txBox="1"/>
          <p:nvPr>
            <p:ph idx="3" type="subTitle"/>
          </p:nvPr>
        </p:nvSpPr>
        <p:spPr>
          <a:xfrm>
            <a:off x="34038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7"/>
          <p:cNvSpPr txBox="1"/>
          <p:nvPr>
            <p:ph idx="4" type="title"/>
          </p:nvPr>
        </p:nvSpPr>
        <p:spPr>
          <a:xfrm>
            <a:off x="60876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8" name="Google Shape;148;p17"/>
          <p:cNvSpPr txBox="1"/>
          <p:nvPr>
            <p:ph idx="5" type="subTitle"/>
          </p:nvPr>
        </p:nvSpPr>
        <p:spPr>
          <a:xfrm>
            <a:off x="60876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17"/>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50" name="Shape 150"/>
        <p:cNvGrpSpPr/>
        <p:nvPr/>
      </p:nvGrpSpPr>
      <p:grpSpPr>
        <a:xfrm>
          <a:off x="0" y="0"/>
          <a:ext cx="0" cy="0"/>
          <a:chOff x="0" y="0"/>
          <a:chExt cx="0" cy="0"/>
        </a:xfrm>
      </p:grpSpPr>
      <p:sp>
        <p:nvSpPr>
          <p:cNvPr id="151" name="Google Shape;151;p18"/>
          <p:cNvSpPr txBox="1"/>
          <p:nvPr>
            <p:ph type="title"/>
          </p:nvPr>
        </p:nvSpPr>
        <p:spPr>
          <a:xfrm>
            <a:off x="7200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2" name="Google Shape;152;p18"/>
          <p:cNvSpPr txBox="1"/>
          <p:nvPr>
            <p:ph idx="1" type="subTitle"/>
          </p:nvPr>
        </p:nvSpPr>
        <p:spPr>
          <a:xfrm>
            <a:off x="7200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8"/>
          <p:cNvSpPr txBox="1"/>
          <p:nvPr>
            <p:ph idx="2" type="title"/>
          </p:nvPr>
        </p:nvSpPr>
        <p:spPr>
          <a:xfrm>
            <a:off x="34038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 name="Google Shape;154;p18"/>
          <p:cNvSpPr txBox="1"/>
          <p:nvPr>
            <p:ph idx="3" type="subTitle"/>
          </p:nvPr>
        </p:nvSpPr>
        <p:spPr>
          <a:xfrm>
            <a:off x="34038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18"/>
          <p:cNvSpPr txBox="1"/>
          <p:nvPr>
            <p:ph idx="4" type="title"/>
          </p:nvPr>
        </p:nvSpPr>
        <p:spPr>
          <a:xfrm>
            <a:off x="60876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 name="Google Shape;156;p18"/>
          <p:cNvSpPr txBox="1"/>
          <p:nvPr>
            <p:ph idx="5" type="subTitle"/>
          </p:nvPr>
        </p:nvSpPr>
        <p:spPr>
          <a:xfrm>
            <a:off x="60876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18"/>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58" name="Shape 158"/>
        <p:cNvGrpSpPr/>
        <p:nvPr/>
      </p:nvGrpSpPr>
      <p:grpSpPr>
        <a:xfrm>
          <a:off x="0" y="0"/>
          <a:ext cx="0" cy="0"/>
          <a:chOff x="0" y="0"/>
          <a:chExt cx="0" cy="0"/>
        </a:xfrm>
      </p:grpSpPr>
      <p:sp>
        <p:nvSpPr>
          <p:cNvPr id="159" name="Google Shape;159;p19"/>
          <p:cNvSpPr txBox="1"/>
          <p:nvPr>
            <p:ph type="title"/>
          </p:nvPr>
        </p:nvSpPr>
        <p:spPr>
          <a:xfrm>
            <a:off x="1195863" y="16828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0" name="Google Shape;160;p19"/>
          <p:cNvSpPr txBox="1"/>
          <p:nvPr>
            <p:ph idx="1" type="subTitle"/>
          </p:nvPr>
        </p:nvSpPr>
        <p:spPr>
          <a:xfrm>
            <a:off x="1195863" y="22693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19"/>
          <p:cNvSpPr txBox="1"/>
          <p:nvPr>
            <p:ph idx="2" type="title"/>
          </p:nvPr>
        </p:nvSpPr>
        <p:spPr>
          <a:xfrm>
            <a:off x="5081043" y="16828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2" name="Google Shape;162;p19"/>
          <p:cNvSpPr txBox="1"/>
          <p:nvPr>
            <p:ph idx="3" type="subTitle"/>
          </p:nvPr>
        </p:nvSpPr>
        <p:spPr>
          <a:xfrm>
            <a:off x="5081043" y="22693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9"/>
          <p:cNvSpPr txBox="1"/>
          <p:nvPr>
            <p:ph idx="4" type="title"/>
          </p:nvPr>
        </p:nvSpPr>
        <p:spPr>
          <a:xfrm>
            <a:off x="1195863" y="3116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4" name="Google Shape;164;p19"/>
          <p:cNvSpPr txBox="1"/>
          <p:nvPr>
            <p:ph idx="5" type="subTitle"/>
          </p:nvPr>
        </p:nvSpPr>
        <p:spPr>
          <a:xfrm>
            <a:off x="1195863" y="3702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9"/>
          <p:cNvSpPr txBox="1"/>
          <p:nvPr>
            <p:ph idx="6" type="title"/>
          </p:nvPr>
        </p:nvSpPr>
        <p:spPr>
          <a:xfrm>
            <a:off x="5081043" y="3116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6" name="Google Shape;166;p19"/>
          <p:cNvSpPr txBox="1"/>
          <p:nvPr>
            <p:ph idx="7" type="subTitle"/>
          </p:nvPr>
        </p:nvSpPr>
        <p:spPr>
          <a:xfrm>
            <a:off x="5081043" y="3702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68" name="Shape 168"/>
        <p:cNvGrpSpPr/>
        <p:nvPr/>
      </p:nvGrpSpPr>
      <p:grpSpPr>
        <a:xfrm>
          <a:off x="0" y="0"/>
          <a:ext cx="0" cy="0"/>
          <a:chOff x="0" y="0"/>
          <a:chExt cx="0" cy="0"/>
        </a:xfrm>
      </p:grpSpPr>
      <p:sp>
        <p:nvSpPr>
          <p:cNvPr id="169" name="Google Shape;169;p20"/>
          <p:cNvSpPr txBox="1"/>
          <p:nvPr>
            <p:ph type="title"/>
          </p:nvPr>
        </p:nvSpPr>
        <p:spPr>
          <a:xfrm>
            <a:off x="720000"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20"/>
          <p:cNvSpPr txBox="1"/>
          <p:nvPr>
            <p:ph idx="1" type="subTitle"/>
          </p:nvPr>
        </p:nvSpPr>
        <p:spPr>
          <a:xfrm>
            <a:off x="720000"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0"/>
          <p:cNvSpPr txBox="1"/>
          <p:nvPr>
            <p:ph idx="2" type="title"/>
          </p:nvPr>
        </p:nvSpPr>
        <p:spPr>
          <a:xfrm>
            <a:off x="3419269"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20"/>
          <p:cNvSpPr txBox="1"/>
          <p:nvPr>
            <p:ph idx="3" type="subTitle"/>
          </p:nvPr>
        </p:nvSpPr>
        <p:spPr>
          <a:xfrm>
            <a:off x="3419269"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0"/>
          <p:cNvSpPr txBox="1"/>
          <p:nvPr>
            <p:ph idx="4" type="title"/>
          </p:nvPr>
        </p:nvSpPr>
        <p:spPr>
          <a:xfrm>
            <a:off x="720000"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 name="Google Shape;174;p20"/>
          <p:cNvSpPr txBox="1"/>
          <p:nvPr>
            <p:ph idx="5" type="subTitle"/>
          </p:nvPr>
        </p:nvSpPr>
        <p:spPr>
          <a:xfrm>
            <a:off x="720000" y="3702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20"/>
          <p:cNvSpPr txBox="1"/>
          <p:nvPr>
            <p:ph idx="6" type="title"/>
          </p:nvPr>
        </p:nvSpPr>
        <p:spPr>
          <a:xfrm>
            <a:off x="3419269"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6" name="Google Shape;176;p20"/>
          <p:cNvSpPr txBox="1"/>
          <p:nvPr>
            <p:ph idx="7" type="subTitle"/>
          </p:nvPr>
        </p:nvSpPr>
        <p:spPr>
          <a:xfrm>
            <a:off x="3419269" y="3702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0"/>
          <p:cNvSpPr txBox="1"/>
          <p:nvPr>
            <p:ph idx="8" type="title"/>
          </p:nvPr>
        </p:nvSpPr>
        <p:spPr>
          <a:xfrm>
            <a:off x="6118545"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8" name="Google Shape;178;p20"/>
          <p:cNvSpPr txBox="1"/>
          <p:nvPr>
            <p:ph idx="9" type="subTitle"/>
          </p:nvPr>
        </p:nvSpPr>
        <p:spPr>
          <a:xfrm>
            <a:off x="6118545"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20"/>
          <p:cNvSpPr txBox="1"/>
          <p:nvPr>
            <p:ph idx="13" type="title"/>
          </p:nvPr>
        </p:nvSpPr>
        <p:spPr>
          <a:xfrm>
            <a:off x="6118545"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0" name="Google Shape;180;p20"/>
          <p:cNvSpPr txBox="1"/>
          <p:nvPr>
            <p:ph idx="14" type="subTitle"/>
          </p:nvPr>
        </p:nvSpPr>
        <p:spPr>
          <a:xfrm>
            <a:off x="6118545" y="3702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2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3"/>
          <p:cNvSpPr txBox="1"/>
          <p:nvPr>
            <p:ph type="title"/>
          </p:nvPr>
        </p:nvSpPr>
        <p:spPr>
          <a:xfrm>
            <a:off x="720000" y="2179625"/>
            <a:ext cx="7704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7" name="Google Shape;37;p3"/>
          <p:cNvSpPr txBox="1"/>
          <p:nvPr>
            <p:ph hasCustomPrompt="1" idx="2" type="title"/>
          </p:nvPr>
        </p:nvSpPr>
        <p:spPr>
          <a:xfrm>
            <a:off x="2996550" y="13378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 name="Google Shape;38;p3"/>
          <p:cNvSpPr txBox="1"/>
          <p:nvPr>
            <p:ph idx="1" type="subTitle"/>
          </p:nvPr>
        </p:nvSpPr>
        <p:spPr>
          <a:xfrm>
            <a:off x="2391925" y="3132175"/>
            <a:ext cx="43602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82" name="Shape 182"/>
        <p:cNvGrpSpPr/>
        <p:nvPr/>
      </p:nvGrpSpPr>
      <p:grpSpPr>
        <a:xfrm>
          <a:off x="0" y="0"/>
          <a:ext cx="0" cy="0"/>
          <a:chOff x="0" y="0"/>
          <a:chExt cx="0" cy="0"/>
        </a:xfrm>
      </p:grpSpPr>
      <p:sp>
        <p:nvSpPr>
          <p:cNvPr id="183" name="Google Shape;183;p21"/>
          <p:cNvSpPr txBox="1"/>
          <p:nvPr>
            <p:ph hasCustomPrompt="1" type="title"/>
          </p:nvPr>
        </p:nvSpPr>
        <p:spPr>
          <a:xfrm>
            <a:off x="1284000" y="5400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4" name="Google Shape;184;p21"/>
          <p:cNvSpPr txBox="1"/>
          <p:nvPr>
            <p:ph idx="1" type="subTitle"/>
          </p:nvPr>
        </p:nvSpPr>
        <p:spPr>
          <a:xfrm>
            <a:off x="1284000" y="124602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21"/>
          <p:cNvSpPr txBox="1"/>
          <p:nvPr>
            <p:ph hasCustomPrompt="1" idx="2" type="title"/>
          </p:nvPr>
        </p:nvSpPr>
        <p:spPr>
          <a:xfrm>
            <a:off x="1284000" y="199613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6" name="Google Shape;186;p21"/>
          <p:cNvSpPr txBox="1"/>
          <p:nvPr>
            <p:ph idx="3" type="subTitle"/>
          </p:nvPr>
        </p:nvSpPr>
        <p:spPr>
          <a:xfrm>
            <a:off x="1284000" y="270216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 name="Google Shape;187;p21"/>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8" name="Google Shape;188;p21"/>
          <p:cNvSpPr txBox="1"/>
          <p:nvPr>
            <p:ph idx="5" type="subTitle"/>
          </p:nvPr>
        </p:nvSpPr>
        <p:spPr>
          <a:xfrm>
            <a:off x="1284000" y="41583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89" name="Shape 189"/>
        <p:cNvGrpSpPr/>
        <p:nvPr/>
      </p:nvGrpSpPr>
      <p:grpSpPr>
        <a:xfrm>
          <a:off x="0" y="0"/>
          <a:ext cx="0" cy="0"/>
          <a:chOff x="0" y="0"/>
          <a:chExt cx="0" cy="0"/>
        </a:xfrm>
      </p:grpSpPr>
      <p:sp>
        <p:nvSpPr>
          <p:cNvPr id="190" name="Google Shape;190;p22"/>
          <p:cNvSpPr txBox="1"/>
          <p:nvPr>
            <p:ph type="ctrTitle"/>
          </p:nvPr>
        </p:nvSpPr>
        <p:spPr>
          <a:xfrm>
            <a:off x="2429950" y="669825"/>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1" name="Google Shape;191;p22"/>
          <p:cNvSpPr txBox="1"/>
          <p:nvPr>
            <p:ph idx="1" type="subTitle"/>
          </p:nvPr>
        </p:nvSpPr>
        <p:spPr>
          <a:xfrm>
            <a:off x="2425075" y="1704550"/>
            <a:ext cx="4293900" cy="182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92" name="Shape 19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 name="Google Shape;41;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grpSp>
        <p:nvGrpSpPr>
          <p:cNvPr id="42" name="Google Shape;42;p4"/>
          <p:cNvGrpSpPr/>
          <p:nvPr/>
        </p:nvGrpSpPr>
        <p:grpSpPr>
          <a:xfrm>
            <a:off x="282850" y="346600"/>
            <a:ext cx="8731325" cy="4261900"/>
            <a:chOff x="282850" y="346600"/>
            <a:chExt cx="8731325" cy="4261900"/>
          </a:xfrm>
        </p:grpSpPr>
        <p:sp>
          <p:nvSpPr>
            <p:cNvPr id="43" name="Google Shape;43;p4"/>
            <p:cNvSpPr/>
            <p:nvPr/>
          </p:nvSpPr>
          <p:spPr>
            <a:xfrm>
              <a:off x="744350" y="3466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500550" y="19383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279800" y="3466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918400" y="45266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3371925" y="3466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5306700" y="849575"/>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282850" y="2676425"/>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8656875" y="6890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6386525" y="2998175"/>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82850" y="401085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401950" y="1157975"/>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8091150" y="979325"/>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696650" y="234255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6647100" y="106865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6647100" y="179390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4957400" y="36520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3796225" y="1024025"/>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1682250" y="64430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2609400" y="430660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8969475" y="2953475"/>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5038725" y="3202725"/>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2572200" y="849575"/>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4"/>
          <p:cNvSpPr/>
          <p:nvPr/>
        </p:nvSpPr>
        <p:spPr>
          <a:xfrm>
            <a:off x="-47575" y="482375"/>
            <a:ext cx="9239157" cy="4661128"/>
          </a:xfrm>
          <a:custGeom>
            <a:rect b="b" l="l" r="r" t="t"/>
            <a:pathLst>
              <a:path extrusionOk="0" h="144632" w="286042">
                <a:moveTo>
                  <a:pt x="37439" y="0"/>
                </a:moveTo>
                <a:lnTo>
                  <a:pt x="17749" y="12622"/>
                </a:lnTo>
                <a:lnTo>
                  <a:pt x="22089" y="13453"/>
                </a:lnTo>
                <a:lnTo>
                  <a:pt x="7739" y="22089"/>
                </a:lnTo>
                <a:lnTo>
                  <a:pt x="11526" y="23493"/>
                </a:lnTo>
                <a:cubicBezTo>
                  <a:pt x="10540" y="24390"/>
                  <a:pt x="961" y="28857"/>
                  <a:pt x="0" y="29740"/>
                </a:cubicBezTo>
                <a:lnTo>
                  <a:pt x="995" y="144631"/>
                </a:lnTo>
                <a:lnTo>
                  <a:pt x="285649" y="144631"/>
                </a:lnTo>
                <a:cubicBezTo>
                  <a:pt x="286041" y="139524"/>
                  <a:pt x="285051" y="9083"/>
                  <a:pt x="285051" y="9083"/>
                </a:cubicBezTo>
                <a:lnTo>
                  <a:pt x="272215" y="79341"/>
                </a:lnTo>
                <a:lnTo>
                  <a:pt x="261855" y="67728"/>
                </a:lnTo>
                <a:lnTo>
                  <a:pt x="265044" y="67709"/>
                </a:lnTo>
                <a:lnTo>
                  <a:pt x="247630" y="45727"/>
                </a:lnTo>
                <a:lnTo>
                  <a:pt x="251500" y="45727"/>
                </a:lnTo>
                <a:lnTo>
                  <a:pt x="232833" y="15429"/>
                </a:lnTo>
                <a:lnTo>
                  <a:pt x="228983" y="55422"/>
                </a:lnTo>
                <a:lnTo>
                  <a:pt x="232217" y="53480"/>
                </a:lnTo>
                <a:lnTo>
                  <a:pt x="226682" y="79267"/>
                </a:lnTo>
                <a:lnTo>
                  <a:pt x="229212" y="78487"/>
                </a:lnTo>
                <a:lnTo>
                  <a:pt x="225862" y="87783"/>
                </a:lnTo>
                <a:lnTo>
                  <a:pt x="222517" y="83351"/>
                </a:lnTo>
                <a:lnTo>
                  <a:pt x="224027" y="83351"/>
                </a:lnTo>
                <a:lnTo>
                  <a:pt x="216171" y="68010"/>
                </a:lnTo>
                <a:lnTo>
                  <a:pt x="218701" y="68350"/>
                </a:lnTo>
                <a:lnTo>
                  <a:pt x="218701" y="68350"/>
                </a:lnTo>
                <a:lnTo>
                  <a:pt x="210608" y="50931"/>
                </a:lnTo>
                <a:lnTo>
                  <a:pt x="207706" y="71801"/>
                </a:lnTo>
                <a:lnTo>
                  <a:pt x="209895" y="70389"/>
                </a:lnTo>
                <a:lnTo>
                  <a:pt x="209895" y="70389"/>
                </a:lnTo>
                <a:lnTo>
                  <a:pt x="205545" y="87327"/>
                </a:lnTo>
                <a:lnTo>
                  <a:pt x="207473" y="86744"/>
                </a:lnTo>
                <a:lnTo>
                  <a:pt x="203254" y="103779"/>
                </a:lnTo>
                <a:lnTo>
                  <a:pt x="203186" y="104255"/>
                </a:lnTo>
                <a:lnTo>
                  <a:pt x="202637" y="101696"/>
                </a:lnTo>
                <a:lnTo>
                  <a:pt x="196807" y="82045"/>
                </a:lnTo>
                <a:lnTo>
                  <a:pt x="196807" y="82045"/>
                </a:lnTo>
                <a:cubicBezTo>
                  <a:pt x="196807" y="82045"/>
                  <a:pt x="197889" y="82511"/>
                  <a:pt x="198578" y="82798"/>
                </a:cubicBezTo>
                <a:lnTo>
                  <a:pt x="197204" y="76394"/>
                </a:lnTo>
                <a:cubicBezTo>
                  <a:pt x="195112" y="69141"/>
                  <a:pt x="192068" y="58514"/>
                  <a:pt x="192068" y="58514"/>
                </a:cubicBezTo>
                <a:lnTo>
                  <a:pt x="192068" y="58514"/>
                </a:lnTo>
                <a:lnTo>
                  <a:pt x="193428" y="58796"/>
                </a:lnTo>
                <a:lnTo>
                  <a:pt x="188345" y="35109"/>
                </a:lnTo>
                <a:lnTo>
                  <a:pt x="183693" y="60125"/>
                </a:lnTo>
                <a:lnTo>
                  <a:pt x="185243" y="59635"/>
                </a:lnTo>
                <a:lnTo>
                  <a:pt x="182694" y="65496"/>
                </a:lnTo>
                <a:lnTo>
                  <a:pt x="175149" y="106076"/>
                </a:lnTo>
                <a:lnTo>
                  <a:pt x="162120" y="54994"/>
                </a:lnTo>
                <a:lnTo>
                  <a:pt x="139278" y="109988"/>
                </a:lnTo>
                <a:lnTo>
                  <a:pt x="135947" y="64262"/>
                </a:lnTo>
                <a:lnTo>
                  <a:pt x="139758" y="63276"/>
                </a:lnTo>
                <a:lnTo>
                  <a:pt x="137676" y="53159"/>
                </a:lnTo>
                <a:lnTo>
                  <a:pt x="137676" y="53159"/>
                </a:lnTo>
                <a:lnTo>
                  <a:pt x="139366" y="54159"/>
                </a:lnTo>
                <a:lnTo>
                  <a:pt x="135894" y="38745"/>
                </a:lnTo>
                <a:lnTo>
                  <a:pt x="136982" y="39328"/>
                </a:lnTo>
                <a:lnTo>
                  <a:pt x="132875" y="22030"/>
                </a:lnTo>
                <a:lnTo>
                  <a:pt x="128427" y="39973"/>
                </a:lnTo>
                <a:lnTo>
                  <a:pt x="130350" y="39332"/>
                </a:lnTo>
                <a:lnTo>
                  <a:pt x="130350" y="39332"/>
                </a:lnTo>
                <a:lnTo>
                  <a:pt x="127952" y="46309"/>
                </a:lnTo>
                <a:lnTo>
                  <a:pt x="124752" y="54810"/>
                </a:lnTo>
                <a:lnTo>
                  <a:pt x="124752" y="54810"/>
                </a:lnTo>
                <a:lnTo>
                  <a:pt x="126379" y="54606"/>
                </a:lnTo>
                <a:lnTo>
                  <a:pt x="123117" y="61422"/>
                </a:lnTo>
                <a:lnTo>
                  <a:pt x="110421" y="112697"/>
                </a:lnTo>
                <a:lnTo>
                  <a:pt x="108950" y="55819"/>
                </a:lnTo>
                <a:lnTo>
                  <a:pt x="78259" y="100148"/>
                </a:lnTo>
                <a:lnTo>
                  <a:pt x="88342" y="26682"/>
                </a:lnTo>
                <a:lnTo>
                  <a:pt x="49397" y="95935"/>
                </a:lnTo>
                <a:lnTo>
                  <a:pt x="49397" y="95935"/>
                </a:lnTo>
                <a:lnTo>
                  <a:pt x="55582" y="62675"/>
                </a:lnTo>
                <a:lnTo>
                  <a:pt x="25895" y="81976"/>
                </a:lnTo>
                <a:lnTo>
                  <a:pt x="37114" y="54756"/>
                </a:lnTo>
                <a:lnTo>
                  <a:pt x="41076" y="55922"/>
                </a:lnTo>
                <a:lnTo>
                  <a:pt x="42989" y="45606"/>
                </a:lnTo>
                <a:lnTo>
                  <a:pt x="44504" y="47470"/>
                </a:lnTo>
                <a:lnTo>
                  <a:pt x="45868" y="35803"/>
                </a:lnTo>
                <a:lnTo>
                  <a:pt x="47009" y="37206"/>
                </a:lnTo>
                <a:lnTo>
                  <a:pt x="49664" y="24308"/>
                </a:lnTo>
                <a:lnTo>
                  <a:pt x="49552" y="24390"/>
                </a:lnTo>
                <a:lnTo>
                  <a:pt x="38313" y="32716"/>
                </a:lnTo>
                <a:lnTo>
                  <a:pt x="40702" y="33085"/>
                </a:lnTo>
                <a:lnTo>
                  <a:pt x="29677" y="40318"/>
                </a:lnTo>
                <a:lnTo>
                  <a:pt x="32469" y="40979"/>
                </a:lnTo>
                <a:lnTo>
                  <a:pt x="21268" y="50101"/>
                </a:lnTo>
                <a:lnTo>
                  <a:pt x="22312" y="50407"/>
                </a:lnTo>
                <a:cubicBezTo>
                  <a:pt x="19677" y="52800"/>
                  <a:pt x="17069" y="55111"/>
                  <a:pt x="14608" y="57213"/>
                </a:cubicBezTo>
                <a:lnTo>
                  <a:pt x="17084" y="51008"/>
                </a:lnTo>
                <a:lnTo>
                  <a:pt x="18530" y="51129"/>
                </a:lnTo>
                <a:lnTo>
                  <a:pt x="24672" y="31992"/>
                </a:lnTo>
                <a:lnTo>
                  <a:pt x="26327" y="35178"/>
                </a:lnTo>
                <a:lnTo>
                  <a:pt x="29673" y="19467"/>
                </a:lnTo>
                <a:lnTo>
                  <a:pt x="31546" y="23307"/>
                </a:lnTo>
                <a:lnTo>
                  <a:pt x="37439" y="0"/>
                </a:lnTo>
                <a:close/>
              </a:path>
            </a:pathLst>
          </a:custGeom>
          <a:solidFill>
            <a:srgbClr val="082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5"/>
          <p:cNvSpPr txBox="1"/>
          <p:nvPr>
            <p:ph idx="1" type="subTitle"/>
          </p:nvPr>
        </p:nvSpPr>
        <p:spPr>
          <a:xfrm>
            <a:off x="1181425" y="2303125"/>
            <a:ext cx="2907600" cy="713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8" name="Google Shape;68;p5"/>
          <p:cNvSpPr txBox="1"/>
          <p:nvPr>
            <p:ph idx="2" type="subTitle"/>
          </p:nvPr>
        </p:nvSpPr>
        <p:spPr>
          <a:xfrm>
            <a:off x="4836300"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9" name="Google Shape;69;p5"/>
          <p:cNvSpPr txBox="1"/>
          <p:nvPr>
            <p:ph idx="3" type="subTitle"/>
          </p:nvPr>
        </p:nvSpPr>
        <p:spPr>
          <a:xfrm>
            <a:off x="1181425"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 name="Google Shape;70;p5"/>
          <p:cNvSpPr txBox="1"/>
          <p:nvPr>
            <p:ph idx="4" type="subTitle"/>
          </p:nvPr>
        </p:nvSpPr>
        <p:spPr>
          <a:xfrm>
            <a:off x="4836300"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72" name="Shape 72"/>
        <p:cNvGrpSpPr/>
        <p:nvPr/>
      </p:nvGrpSpPr>
      <p:grpSpPr>
        <a:xfrm>
          <a:off x="0" y="0"/>
          <a:ext cx="0" cy="0"/>
          <a:chOff x="0" y="0"/>
          <a:chExt cx="0" cy="0"/>
        </a:xfrm>
      </p:grpSpPr>
      <p:sp>
        <p:nvSpPr>
          <p:cNvPr id="73" name="Google Shape;73;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 name="Google Shape;74;p6"/>
          <p:cNvSpPr/>
          <p:nvPr/>
        </p:nvSpPr>
        <p:spPr>
          <a:xfrm>
            <a:off x="0" y="4216450"/>
            <a:ext cx="9144000" cy="933300"/>
          </a:xfrm>
          <a:prstGeom prst="rect">
            <a:avLst/>
          </a:prstGeom>
          <a:solidFill>
            <a:srgbClr val="082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6"/>
          <p:cNvGrpSpPr/>
          <p:nvPr/>
        </p:nvGrpSpPr>
        <p:grpSpPr>
          <a:xfrm>
            <a:off x="282850" y="93575"/>
            <a:ext cx="8731325" cy="4857400"/>
            <a:chOff x="282850" y="93575"/>
            <a:chExt cx="8731325" cy="4857400"/>
          </a:xfrm>
        </p:grpSpPr>
        <p:sp>
          <p:nvSpPr>
            <p:cNvPr id="76" name="Google Shape;76;p6"/>
            <p:cNvSpPr/>
            <p:nvPr/>
          </p:nvSpPr>
          <p:spPr>
            <a:xfrm>
              <a:off x="744350" y="3466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8500550" y="19383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7279800" y="3466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6252600" y="452435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3371925" y="3466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8827500" y="4869075"/>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282850" y="2676425"/>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8656875" y="6890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4531050" y="474205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8500550" y="42117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401950" y="1157975"/>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8091150" y="979325"/>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7897625" y="476065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528450" y="454295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957400" y="36520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2173475" y="93575"/>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1682250" y="644300"/>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8969475" y="2953475"/>
              <a:ext cx="44700" cy="44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2218175" y="440330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383350" y="4678750"/>
              <a:ext cx="81900" cy="81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 name="Shape 96"/>
        <p:cNvGrpSpPr/>
        <p:nvPr/>
      </p:nvGrpSpPr>
      <p:grpSpPr>
        <a:xfrm>
          <a:off x="0" y="0"/>
          <a:ext cx="0" cy="0"/>
          <a:chOff x="0" y="0"/>
          <a:chExt cx="0" cy="0"/>
        </a:xfrm>
      </p:grpSpPr>
      <p:sp>
        <p:nvSpPr>
          <p:cNvPr id="97" name="Google Shape;97;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 name="Google Shape;98;p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p9"/>
          <p:cNvSpPr txBox="1"/>
          <p:nvPr>
            <p:ph type="title"/>
          </p:nvPr>
        </p:nvSpPr>
        <p:spPr>
          <a:xfrm>
            <a:off x="720000" y="367423"/>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500"/>
              <a:buFont typeface="Bahiana"/>
              <a:buNone/>
              <a:defRPr sz="3500">
                <a:solidFill>
                  <a:schemeClr val="dk2"/>
                </a:solidFill>
                <a:latin typeface="Bahiana"/>
                <a:ea typeface="Bahiana"/>
                <a:cs typeface="Bahiana"/>
                <a:sym typeface="Bahiana"/>
              </a:defRPr>
            </a:lvl1pPr>
            <a:lvl2pPr lvl="1" rtl="0">
              <a:spcBef>
                <a:spcPts val="0"/>
              </a:spcBef>
              <a:spcAft>
                <a:spcPts val="0"/>
              </a:spcAft>
              <a:buClr>
                <a:schemeClr val="dk2"/>
              </a:buClr>
              <a:buSzPts val="3500"/>
              <a:buFont typeface="Bahiana"/>
              <a:buNone/>
              <a:defRPr sz="3500">
                <a:solidFill>
                  <a:schemeClr val="dk2"/>
                </a:solidFill>
                <a:latin typeface="Bahiana"/>
                <a:ea typeface="Bahiana"/>
                <a:cs typeface="Bahiana"/>
                <a:sym typeface="Bahiana"/>
              </a:defRPr>
            </a:lvl2pPr>
            <a:lvl3pPr lvl="2" rtl="0">
              <a:spcBef>
                <a:spcPts val="0"/>
              </a:spcBef>
              <a:spcAft>
                <a:spcPts val="0"/>
              </a:spcAft>
              <a:buClr>
                <a:schemeClr val="dk2"/>
              </a:buClr>
              <a:buSzPts val="3500"/>
              <a:buFont typeface="Bahiana"/>
              <a:buNone/>
              <a:defRPr sz="3500">
                <a:solidFill>
                  <a:schemeClr val="dk2"/>
                </a:solidFill>
                <a:latin typeface="Bahiana"/>
                <a:ea typeface="Bahiana"/>
                <a:cs typeface="Bahiana"/>
                <a:sym typeface="Bahiana"/>
              </a:defRPr>
            </a:lvl3pPr>
            <a:lvl4pPr lvl="3" rtl="0">
              <a:spcBef>
                <a:spcPts val="0"/>
              </a:spcBef>
              <a:spcAft>
                <a:spcPts val="0"/>
              </a:spcAft>
              <a:buClr>
                <a:schemeClr val="dk2"/>
              </a:buClr>
              <a:buSzPts val="3500"/>
              <a:buFont typeface="Bahiana"/>
              <a:buNone/>
              <a:defRPr sz="3500">
                <a:solidFill>
                  <a:schemeClr val="dk2"/>
                </a:solidFill>
                <a:latin typeface="Bahiana"/>
                <a:ea typeface="Bahiana"/>
                <a:cs typeface="Bahiana"/>
                <a:sym typeface="Bahiana"/>
              </a:defRPr>
            </a:lvl4pPr>
            <a:lvl5pPr lvl="4" rtl="0">
              <a:spcBef>
                <a:spcPts val="0"/>
              </a:spcBef>
              <a:spcAft>
                <a:spcPts val="0"/>
              </a:spcAft>
              <a:buClr>
                <a:schemeClr val="dk2"/>
              </a:buClr>
              <a:buSzPts val="3500"/>
              <a:buFont typeface="Bahiana"/>
              <a:buNone/>
              <a:defRPr sz="3500">
                <a:solidFill>
                  <a:schemeClr val="dk2"/>
                </a:solidFill>
                <a:latin typeface="Bahiana"/>
                <a:ea typeface="Bahiana"/>
                <a:cs typeface="Bahiana"/>
                <a:sym typeface="Bahiana"/>
              </a:defRPr>
            </a:lvl5pPr>
            <a:lvl6pPr lvl="5" rtl="0">
              <a:spcBef>
                <a:spcPts val="0"/>
              </a:spcBef>
              <a:spcAft>
                <a:spcPts val="0"/>
              </a:spcAft>
              <a:buClr>
                <a:schemeClr val="dk2"/>
              </a:buClr>
              <a:buSzPts val="3500"/>
              <a:buFont typeface="Bahiana"/>
              <a:buNone/>
              <a:defRPr sz="3500">
                <a:solidFill>
                  <a:schemeClr val="dk2"/>
                </a:solidFill>
                <a:latin typeface="Bahiana"/>
                <a:ea typeface="Bahiana"/>
                <a:cs typeface="Bahiana"/>
                <a:sym typeface="Bahiana"/>
              </a:defRPr>
            </a:lvl6pPr>
            <a:lvl7pPr lvl="6" rtl="0">
              <a:spcBef>
                <a:spcPts val="0"/>
              </a:spcBef>
              <a:spcAft>
                <a:spcPts val="0"/>
              </a:spcAft>
              <a:buClr>
                <a:schemeClr val="dk2"/>
              </a:buClr>
              <a:buSzPts val="3500"/>
              <a:buFont typeface="Bahiana"/>
              <a:buNone/>
              <a:defRPr sz="3500">
                <a:solidFill>
                  <a:schemeClr val="dk2"/>
                </a:solidFill>
                <a:latin typeface="Bahiana"/>
                <a:ea typeface="Bahiana"/>
                <a:cs typeface="Bahiana"/>
                <a:sym typeface="Bahiana"/>
              </a:defRPr>
            </a:lvl7pPr>
            <a:lvl8pPr lvl="7" rtl="0">
              <a:spcBef>
                <a:spcPts val="0"/>
              </a:spcBef>
              <a:spcAft>
                <a:spcPts val="0"/>
              </a:spcAft>
              <a:buClr>
                <a:schemeClr val="dk2"/>
              </a:buClr>
              <a:buSzPts val="3500"/>
              <a:buFont typeface="Bahiana"/>
              <a:buNone/>
              <a:defRPr sz="3500">
                <a:solidFill>
                  <a:schemeClr val="dk2"/>
                </a:solidFill>
                <a:latin typeface="Bahiana"/>
                <a:ea typeface="Bahiana"/>
                <a:cs typeface="Bahiana"/>
                <a:sym typeface="Bahiana"/>
              </a:defRPr>
            </a:lvl8pPr>
            <a:lvl9pPr lvl="8" rtl="0">
              <a:spcBef>
                <a:spcPts val="0"/>
              </a:spcBef>
              <a:spcAft>
                <a:spcPts val="0"/>
              </a:spcAft>
              <a:buClr>
                <a:schemeClr val="dk2"/>
              </a:buClr>
              <a:buSzPts val="3500"/>
              <a:buFont typeface="Bahiana"/>
              <a:buNone/>
              <a:defRPr sz="3500">
                <a:solidFill>
                  <a:schemeClr val="dk2"/>
                </a:solidFill>
                <a:latin typeface="Bahiana"/>
                <a:ea typeface="Bahiana"/>
                <a:cs typeface="Bahiana"/>
                <a:sym typeface="Bahian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Dosis"/>
              <a:buChar char="●"/>
              <a:defRPr>
                <a:solidFill>
                  <a:schemeClr val="dk2"/>
                </a:solidFill>
                <a:latin typeface="Dosis"/>
                <a:ea typeface="Dosis"/>
                <a:cs typeface="Dosis"/>
                <a:sym typeface="Dosis"/>
              </a:defRPr>
            </a:lvl1pPr>
            <a:lvl2pPr indent="-317500" lvl="1" marL="914400">
              <a:lnSpc>
                <a:spcPct val="115000"/>
              </a:lnSpc>
              <a:spcBef>
                <a:spcPts val="1600"/>
              </a:spcBef>
              <a:spcAft>
                <a:spcPts val="0"/>
              </a:spcAft>
              <a:buClr>
                <a:schemeClr val="dk2"/>
              </a:buClr>
              <a:buSzPts val="1400"/>
              <a:buFont typeface="Dosis"/>
              <a:buChar char="○"/>
              <a:defRPr>
                <a:solidFill>
                  <a:schemeClr val="dk2"/>
                </a:solidFill>
                <a:latin typeface="Dosis"/>
                <a:ea typeface="Dosis"/>
                <a:cs typeface="Dosis"/>
                <a:sym typeface="Dosis"/>
              </a:defRPr>
            </a:lvl2pPr>
            <a:lvl3pPr indent="-317500" lvl="2" marL="1371600">
              <a:lnSpc>
                <a:spcPct val="115000"/>
              </a:lnSpc>
              <a:spcBef>
                <a:spcPts val="1600"/>
              </a:spcBef>
              <a:spcAft>
                <a:spcPts val="0"/>
              </a:spcAft>
              <a:buClr>
                <a:schemeClr val="dk2"/>
              </a:buClr>
              <a:buSzPts val="1400"/>
              <a:buFont typeface="Dosis"/>
              <a:buChar char="■"/>
              <a:defRPr>
                <a:solidFill>
                  <a:schemeClr val="dk2"/>
                </a:solidFill>
                <a:latin typeface="Dosis"/>
                <a:ea typeface="Dosis"/>
                <a:cs typeface="Dosis"/>
                <a:sym typeface="Dosis"/>
              </a:defRPr>
            </a:lvl3pPr>
            <a:lvl4pPr indent="-317500" lvl="3" marL="1828800">
              <a:lnSpc>
                <a:spcPct val="115000"/>
              </a:lnSpc>
              <a:spcBef>
                <a:spcPts val="1600"/>
              </a:spcBef>
              <a:spcAft>
                <a:spcPts val="0"/>
              </a:spcAft>
              <a:buClr>
                <a:schemeClr val="dk2"/>
              </a:buClr>
              <a:buSzPts val="1400"/>
              <a:buFont typeface="Dosis"/>
              <a:buChar char="●"/>
              <a:defRPr>
                <a:solidFill>
                  <a:schemeClr val="dk2"/>
                </a:solidFill>
                <a:latin typeface="Dosis"/>
                <a:ea typeface="Dosis"/>
                <a:cs typeface="Dosis"/>
                <a:sym typeface="Dosis"/>
              </a:defRPr>
            </a:lvl4pPr>
            <a:lvl5pPr indent="-317500" lvl="4" marL="2286000">
              <a:lnSpc>
                <a:spcPct val="115000"/>
              </a:lnSpc>
              <a:spcBef>
                <a:spcPts val="1600"/>
              </a:spcBef>
              <a:spcAft>
                <a:spcPts val="0"/>
              </a:spcAft>
              <a:buClr>
                <a:schemeClr val="dk2"/>
              </a:buClr>
              <a:buSzPts val="1400"/>
              <a:buFont typeface="Dosis"/>
              <a:buChar char="○"/>
              <a:defRPr>
                <a:solidFill>
                  <a:schemeClr val="dk2"/>
                </a:solidFill>
                <a:latin typeface="Dosis"/>
                <a:ea typeface="Dosis"/>
                <a:cs typeface="Dosis"/>
                <a:sym typeface="Dosis"/>
              </a:defRPr>
            </a:lvl5pPr>
            <a:lvl6pPr indent="-317500" lvl="5" marL="2743200">
              <a:lnSpc>
                <a:spcPct val="115000"/>
              </a:lnSpc>
              <a:spcBef>
                <a:spcPts val="1600"/>
              </a:spcBef>
              <a:spcAft>
                <a:spcPts val="0"/>
              </a:spcAft>
              <a:buClr>
                <a:schemeClr val="dk2"/>
              </a:buClr>
              <a:buSzPts val="1400"/>
              <a:buFont typeface="Dosis"/>
              <a:buChar char="■"/>
              <a:defRPr>
                <a:solidFill>
                  <a:schemeClr val="dk2"/>
                </a:solidFill>
                <a:latin typeface="Dosis"/>
                <a:ea typeface="Dosis"/>
                <a:cs typeface="Dosis"/>
                <a:sym typeface="Dosis"/>
              </a:defRPr>
            </a:lvl6pPr>
            <a:lvl7pPr indent="-317500" lvl="6" marL="3200400">
              <a:lnSpc>
                <a:spcPct val="115000"/>
              </a:lnSpc>
              <a:spcBef>
                <a:spcPts val="1600"/>
              </a:spcBef>
              <a:spcAft>
                <a:spcPts val="0"/>
              </a:spcAft>
              <a:buClr>
                <a:schemeClr val="dk2"/>
              </a:buClr>
              <a:buSzPts val="1400"/>
              <a:buFont typeface="Dosis"/>
              <a:buChar char="●"/>
              <a:defRPr>
                <a:solidFill>
                  <a:schemeClr val="dk2"/>
                </a:solidFill>
                <a:latin typeface="Dosis"/>
                <a:ea typeface="Dosis"/>
                <a:cs typeface="Dosis"/>
                <a:sym typeface="Dosis"/>
              </a:defRPr>
            </a:lvl7pPr>
            <a:lvl8pPr indent="-317500" lvl="7" marL="3657600">
              <a:lnSpc>
                <a:spcPct val="115000"/>
              </a:lnSpc>
              <a:spcBef>
                <a:spcPts val="1600"/>
              </a:spcBef>
              <a:spcAft>
                <a:spcPts val="0"/>
              </a:spcAft>
              <a:buClr>
                <a:schemeClr val="dk2"/>
              </a:buClr>
              <a:buSzPts val="1400"/>
              <a:buFont typeface="Dosis"/>
              <a:buChar char="○"/>
              <a:defRPr>
                <a:solidFill>
                  <a:schemeClr val="dk2"/>
                </a:solidFill>
                <a:latin typeface="Dosis"/>
                <a:ea typeface="Dosis"/>
                <a:cs typeface="Dosis"/>
                <a:sym typeface="Dosis"/>
              </a:defRPr>
            </a:lvl8pPr>
            <a:lvl9pPr indent="-317500" lvl="8" marL="4114800">
              <a:lnSpc>
                <a:spcPct val="115000"/>
              </a:lnSpc>
              <a:spcBef>
                <a:spcPts val="1600"/>
              </a:spcBef>
              <a:spcAft>
                <a:spcPts val="1600"/>
              </a:spcAft>
              <a:buClr>
                <a:schemeClr val="dk2"/>
              </a:buClr>
              <a:buSzPts val="1400"/>
              <a:buFont typeface="Dosis"/>
              <a:buChar char="■"/>
              <a:defRPr>
                <a:solidFill>
                  <a:schemeClr val="dk2"/>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iiitaphyd-my.sharepoint.com/:u:/g/personal/sarthak_agrawal_research_iiit_ac_in/EZ2K4p_LcDpHm_7YQFlN0poBi9II7BKjvvcAKqWZu2qszQ?e=RcXjV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ctrTitle"/>
          </p:nvPr>
        </p:nvSpPr>
        <p:spPr>
          <a:xfrm>
            <a:off x="1499525" y="693475"/>
            <a:ext cx="5804400" cy="20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Soft Triplet Loss : Deep mEtric learning without triplet sampling</a:t>
            </a:r>
            <a:endParaRPr sz="4700"/>
          </a:p>
        </p:txBody>
      </p:sp>
      <p:sp>
        <p:nvSpPr>
          <p:cNvPr id="198" name="Google Shape;198;p24"/>
          <p:cNvSpPr txBox="1"/>
          <p:nvPr>
            <p:ph idx="1" type="subTitle"/>
          </p:nvPr>
        </p:nvSpPr>
        <p:spPr>
          <a:xfrm>
            <a:off x="2351025" y="2896275"/>
            <a:ext cx="4923000" cy="148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Name : - SMAI_team</a:t>
            </a:r>
            <a:endParaRPr/>
          </a:p>
          <a:p>
            <a:pPr indent="0" lvl="0" marL="0" rtl="0" algn="l">
              <a:spcBef>
                <a:spcPts val="0"/>
              </a:spcBef>
              <a:spcAft>
                <a:spcPts val="0"/>
              </a:spcAft>
              <a:buNone/>
            </a:pPr>
            <a:r>
              <a:rPr lang="en"/>
              <a:t>Team Members : - Ashirwad Sinha (2019102035)</a:t>
            </a:r>
            <a:endParaRPr/>
          </a:p>
          <a:p>
            <a:pPr indent="0" lvl="0" marL="0" rtl="0" algn="l">
              <a:spcBef>
                <a:spcPts val="0"/>
              </a:spcBef>
              <a:spcAft>
                <a:spcPts val="0"/>
              </a:spcAft>
              <a:buNone/>
            </a:pPr>
            <a:r>
              <a:rPr lang="en"/>
              <a:t>			Sarthak Ramakrishnan(2019115003)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3"/>
          <p:cNvPicPr preferRelativeResize="0"/>
          <p:nvPr/>
        </p:nvPicPr>
        <p:blipFill>
          <a:blip r:embed="rId3">
            <a:alphaModFix/>
          </a:blip>
          <a:stretch>
            <a:fillRect/>
          </a:stretch>
        </p:blipFill>
        <p:spPr>
          <a:xfrm>
            <a:off x="822250" y="200250"/>
            <a:ext cx="7143638"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4"/>
          <p:cNvPicPr preferRelativeResize="0"/>
          <p:nvPr/>
        </p:nvPicPr>
        <p:blipFill>
          <a:blip r:embed="rId3">
            <a:alphaModFix/>
          </a:blip>
          <a:stretch>
            <a:fillRect/>
          </a:stretch>
        </p:blipFill>
        <p:spPr>
          <a:xfrm>
            <a:off x="3055100" y="64675"/>
            <a:ext cx="3356849"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of proxy loss : -</a:t>
            </a:r>
            <a:endParaRPr/>
          </a:p>
        </p:txBody>
      </p:sp>
      <p:sp>
        <p:nvSpPr>
          <p:cNvPr id="264" name="Google Shape;264;p35"/>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Bahiana"/>
                <a:ea typeface="Bahiana"/>
                <a:cs typeface="Bahiana"/>
                <a:sym typeface="Bahiana"/>
              </a:rPr>
              <a:t>It  introducing synthetic classes proxy loss is trying not to overfit to </a:t>
            </a:r>
            <a:r>
              <a:rPr lang="en" sz="2000">
                <a:solidFill>
                  <a:schemeClr val="dk2"/>
                </a:solidFill>
                <a:latin typeface="Bahiana"/>
                <a:ea typeface="Bahiana"/>
                <a:cs typeface="Bahiana"/>
                <a:sym typeface="Bahiana"/>
              </a:rPr>
              <a:t>training</a:t>
            </a:r>
            <a:r>
              <a:rPr lang="en" sz="2000">
                <a:solidFill>
                  <a:schemeClr val="dk2"/>
                </a:solidFill>
                <a:latin typeface="Bahiana"/>
                <a:ea typeface="Bahiana"/>
                <a:cs typeface="Bahiana"/>
                <a:sym typeface="Bahiana"/>
              </a:rPr>
              <a:t> data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Due to this a well structured embedding space is created , eg :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King - man + woman = queen , this type of  </a:t>
            </a:r>
            <a:r>
              <a:rPr lang="en" sz="2000">
                <a:solidFill>
                  <a:schemeClr val="dk2"/>
                </a:solidFill>
                <a:latin typeface="Bahiana"/>
                <a:ea typeface="Bahiana"/>
                <a:cs typeface="Bahiana"/>
                <a:sym typeface="Bahiana"/>
              </a:rPr>
              <a:t>relationals</a:t>
            </a:r>
            <a:r>
              <a:rPr lang="en" sz="2000">
                <a:solidFill>
                  <a:schemeClr val="dk2"/>
                </a:solidFill>
                <a:latin typeface="Bahiana"/>
                <a:ea typeface="Bahiana"/>
                <a:cs typeface="Bahiana"/>
                <a:sym typeface="Bahiana"/>
              </a:rPr>
              <a:t> embeddings  are </a:t>
            </a:r>
            <a:r>
              <a:rPr lang="en" sz="2000">
                <a:solidFill>
                  <a:schemeClr val="dk2"/>
                </a:solidFill>
                <a:latin typeface="Bahiana"/>
                <a:ea typeface="Bahiana"/>
                <a:cs typeface="Bahiana"/>
                <a:sym typeface="Bahiana"/>
              </a:rPr>
              <a:t>created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 It is more effective than softmax loss function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It creates a generalised DML which is important for any analysis . </a:t>
            </a:r>
            <a:endParaRPr sz="2000">
              <a:solidFill>
                <a:schemeClr val="dk2"/>
              </a:solidFill>
              <a:latin typeface="Bahiana"/>
              <a:ea typeface="Bahiana"/>
              <a:cs typeface="Bahiana"/>
              <a:sym typeface="Bahi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Center loss </a:t>
            </a:r>
            <a:endParaRPr/>
          </a:p>
        </p:txBody>
      </p:sp>
      <p:sp>
        <p:nvSpPr>
          <p:cNvPr id="270" name="Google Shape;270;p3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Bahiana"/>
                <a:ea typeface="Bahiana"/>
                <a:cs typeface="Bahiana"/>
                <a:sym typeface="Bahiana"/>
              </a:rPr>
              <a:t>It learns a center for each class.It pulls samples close to their corresponding center which belongs to the same class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Thus the learning goal is to minimize the distances between samples and centers from the same class.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endParaRPr>
          </a:p>
          <a:p>
            <a:pPr indent="0" lvl="0" marL="0" rtl="0" algn="l">
              <a:spcBef>
                <a:spcPts val="0"/>
              </a:spcBef>
              <a:spcAft>
                <a:spcPts val="0"/>
              </a:spcAft>
              <a:buNone/>
            </a:pPr>
            <a:r>
              <a:t/>
            </a:r>
            <a:endParaRPr sz="2000">
              <a:solidFill>
                <a:schemeClr val="dk2"/>
              </a:solidFill>
            </a:endParaRPr>
          </a:p>
        </p:txBody>
      </p:sp>
      <p:pic>
        <p:nvPicPr>
          <p:cNvPr id="271" name="Google Shape;271;p36"/>
          <p:cNvPicPr preferRelativeResize="0"/>
          <p:nvPr/>
        </p:nvPicPr>
        <p:blipFill>
          <a:blip r:embed="rId3">
            <a:alphaModFix/>
          </a:blip>
          <a:stretch>
            <a:fillRect/>
          </a:stretch>
        </p:blipFill>
        <p:spPr>
          <a:xfrm>
            <a:off x="2549150" y="3240025"/>
            <a:ext cx="3702774" cy="1044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Center loss vs proxy : </a:t>
            </a:r>
            <a:endParaRPr/>
          </a:p>
        </p:txBody>
      </p:sp>
      <p:sp>
        <p:nvSpPr>
          <p:cNvPr id="277" name="Google Shape;277;p3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Bahiana"/>
                <a:ea typeface="Bahiana"/>
                <a:cs typeface="Bahiana"/>
                <a:sym typeface="Bahiana"/>
              </a:rPr>
              <a:t>center loss only compacts the intra-class variability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It does not  considers  inter-class separability , which was considered by proxy loss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the model must be trained based on the combination of center loss and softmax loss</a:t>
            </a:r>
            <a:r>
              <a:rPr lang="en" sz="2000">
                <a:solidFill>
                  <a:schemeClr val="dk2"/>
                </a:solidFill>
              </a:rPr>
              <a:t>.</a:t>
            </a:r>
            <a:endParaRPr sz="2000">
              <a:solidFill>
                <a:schemeClr val="dk2"/>
              </a:solidFill>
            </a:endParaRPr>
          </a:p>
          <a:p>
            <a:pPr indent="0" lvl="0" marL="0" rtl="0" algn="l">
              <a:spcBef>
                <a:spcPts val="0"/>
              </a:spcBef>
              <a:spcAft>
                <a:spcPts val="0"/>
              </a:spcAft>
              <a:buNone/>
            </a:pPr>
            <a:r>
              <a:t/>
            </a:r>
            <a:endParaRPr sz="2000">
              <a:solidFill>
                <a:schemeClr val="dk2"/>
              </a:solidFill>
            </a:endParaRPr>
          </a:p>
          <a:p>
            <a:pPr indent="0" lvl="0" marL="0" rtl="0" algn="l">
              <a:spcBef>
                <a:spcPts val="0"/>
              </a:spcBef>
              <a:spcAft>
                <a:spcPts val="0"/>
              </a:spcAft>
              <a:buNone/>
            </a:pPr>
            <a:r>
              <a:t/>
            </a:r>
            <a:endParaRPr sz="20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Triplets</a:t>
            </a:r>
            <a:r>
              <a:rPr lang="en"/>
              <a:t> loss and its limitation : </a:t>
            </a:r>
            <a:endParaRPr/>
          </a:p>
        </p:txBody>
      </p:sp>
      <p:sp>
        <p:nvSpPr>
          <p:cNvPr id="283" name="Google Shape;283;p3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Bahiana"/>
                <a:ea typeface="Bahiana"/>
                <a:cs typeface="Bahiana"/>
                <a:sym typeface="Bahiana"/>
              </a:rPr>
              <a:t>Triplet loss consists of an anchor , positive and negative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It’s task is to maximise the distance between negative and anchor and </a:t>
            </a:r>
            <a:r>
              <a:rPr lang="en" sz="2000">
                <a:solidFill>
                  <a:schemeClr val="dk2"/>
                </a:solidFill>
                <a:latin typeface="Bahiana"/>
                <a:ea typeface="Bahiana"/>
                <a:cs typeface="Bahiana"/>
                <a:sym typeface="Bahiana"/>
              </a:rPr>
              <a:t>minimise</a:t>
            </a:r>
            <a:r>
              <a:rPr lang="en" sz="2000">
                <a:solidFill>
                  <a:schemeClr val="dk2"/>
                </a:solidFill>
                <a:latin typeface="Bahiana"/>
                <a:ea typeface="Bahiana"/>
                <a:cs typeface="Bahiana"/>
                <a:sym typeface="Bahiana"/>
              </a:rPr>
              <a:t> </a:t>
            </a:r>
            <a:r>
              <a:rPr lang="en" sz="2000">
                <a:solidFill>
                  <a:schemeClr val="dk2"/>
                </a:solidFill>
                <a:latin typeface="Bahiana"/>
                <a:ea typeface="Bahiana"/>
                <a:cs typeface="Bahiana"/>
                <a:sym typeface="Bahiana"/>
              </a:rPr>
              <a:t>the</a:t>
            </a:r>
            <a:r>
              <a:rPr lang="en" sz="2000">
                <a:solidFill>
                  <a:schemeClr val="dk2"/>
                </a:solidFill>
                <a:latin typeface="Bahiana"/>
                <a:ea typeface="Bahiana"/>
                <a:cs typeface="Bahiana"/>
                <a:sym typeface="Bahiana"/>
              </a:rPr>
              <a:t> distance between anchor and positive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It is more or less similar to proxy loss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The time complexity of triplet loss is o(n^3) which is very huge and problematic . </a:t>
            </a:r>
            <a:endParaRPr sz="2000">
              <a:solidFill>
                <a:schemeClr val="dk2"/>
              </a:solidFill>
              <a:latin typeface="Bahiana"/>
              <a:ea typeface="Bahiana"/>
              <a:cs typeface="Bahiana"/>
              <a:sym typeface="Bahi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Trilet center loss </a:t>
            </a:r>
            <a:endParaRPr/>
          </a:p>
        </p:txBody>
      </p:sp>
      <p:pic>
        <p:nvPicPr>
          <p:cNvPr id="289" name="Google Shape;289;p39"/>
          <p:cNvPicPr preferRelativeResize="0"/>
          <p:nvPr/>
        </p:nvPicPr>
        <p:blipFill>
          <a:blip r:embed="rId3">
            <a:alphaModFix/>
          </a:blip>
          <a:stretch>
            <a:fillRect/>
          </a:stretch>
        </p:blipFill>
        <p:spPr>
          <a:xfrm>
            <a:off x="1153650" y="1252009"/>
            <a:ext cx="6394701" cy="3217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0"/>
          <p:cNvPicPr preferRelativeResize="0"/>
          <p:nvPr/>
        </p:nvPicPr>
        <p:blipFill>
          <a:blip r:embed="rId3">
            <a:alphaModFix/>
          </a:blip>
          <a:stretch>
            <a:fillRect/>
          </a:stretch>
        </p:blipFill>
        <p:spPr>
          <a:xfrm>
            <a:off x="946250" y="154000"/>
            <a:ext cx="6079200" cy="3315074"/>
          </a:xfrm>
          <a:prstGeom prst="rect">
            <a:avLst/>
          </a:prstGeom>
          <a:noFill/>
          <a:ln>
            <a:noFill/>
          </a:ln>
        </p:spPr>
      </p:pic>
      <p:pic>
        <p:nvPicPr>
          <p:cNvPr id="295" name="Google Shape;295;p40"/>
          <p:cNvPicPr preferRelativeResize="0"/>
          <p:nvPr/>
        </p:nvPicPr>
        <p:blipFill>
          <a:blip r:embed="rId4">
            <a:alphaModFix/>
          </a:blip>
          <a:stretch>
            <a:fillRect/>
          </a:stretch>
        </p:blipFill>
        <p:spPr>
          <a:xfrm rot="-5400000">
            <a:off x="3593887" y="1815813"/>
            <a:ext cx="1241175" cy="4999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Triplet loss </a:t>
            </a:r>
            <a:endParaRPr/>
          </a:p>
        </p:txBody>
      </p:sp>
      <p:sp>
        <p:nvSpPr>
          <p:cNvPr id="301" name="Google Shape;301;p41"/>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Bahiana"/>
                <a:ea typeface="Bahiana"/>
                <a:cs typeface="Bahiana"/>
                <a:sym typeface="Bahiana"/>
              </a:rPr>
              <a:t>Triple loss consists of an anchor , positive and negative .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The goal is to minimise distance between anchor and positive and maximise distance between anchor and negative  .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Mathematically it can be represented as :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457200" lvl="0" marL="457200" rtl="0" algn="l">
              <a:spcBef>
                <a:spcPts val="0"/>
              </a:spcBef>
              <a:spcAft>
                <a:spcPts val="0"/>
              </a:spcAft>
              <a:buNone/>
            </a:pPr>
            <a:r>
              <a:rPr lang="en" sz="2000">
                <a:solidFill>
                  <a:schemeClr val="dk2"/>
                </a:solidFill>
                <a:latin typeface="Bahiana"/>
                <a:ea typeface="Bahiana"/>
                <a:cs typeface="Bahiana"/>
                <a:sym typeface="Bahiana"/>
              </a:rPr>
              <a:t> </a:t>
            </a:r>
            <a:endParaRPr sz="2000">
              <a:solidFill>
                <a:schemeClr val="dk2"/>
              </a:solidFill>
              <a:latin typeface="Bahiana"/>
              <a:ea typeface="Bahiana"/>
              <a:cs typeface="Bahiana"/>
              <a:sym typeface="Bahiana"/>
            </a:endParaRPr>
          </a:p>
        </p:txBody>
      </p:sp>
      <p:pic>
        <p:nvPicPr>
          <p:cNvPr id="302" name="Google Shape;302;p41"/>
          <p:cNvPicPr preferRelativeResize="0"/>
          <p:nvPr/>
        </p:nvPicPr>
        <p:blipFill>
          <a:blip r:embed="rId3">
            <a:alphaModFix/>
          </a:blip>
          <a:stretch>
            <a:fillRect/>
          </a:stretch>
        </p:blipFill>
        <p:spPr>
          <a:xfrm>
            <a:off x="1496525" y="2876053"/>
            <a:ext cx="5233875" cy="169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Bahiana"/>
                <a:ea typeface="Bahiana"/>
                <a:cs typeface="Bahiana"/>
                <a:sym typeface="Bahiana"/>
              </a:rPr>
              <a:t>Using KKt conditions and convex </a:t>
            </a:r>
            <a:r>
              <a:rPr lang="en" sz="2000">
                <a:solidFill>
                  <a:schemeClr val="dk2"/>
                </a:solidFill>
                <a:latin typeface="Bahiana"/>
                <a:ea typeface="Bahiana"/>
                <a:cs typeface="Bahiana"/>
                <a:sym typeface="Bahiana"/>
              </a:rPr>
              <a:t>optimisation</a:t>
            </a:r>
            <a:r>
              <a:rPr lang="en" sz="2000">
                <a:solidFill>
                  <a:schemeClr val="dk2"/>
                </a:solidFill>
                <a:latin typeface="Bahiana"/>
                <a:ea typeface="Bahiana"/>
                <a:cs typeface="Bahiana"/>
                <a:sym typeface="Bahiana"/>
              </a:rPr>
              <a:t> methods the author that optimizing a smoothed triplet loss is equivalent to minimize a SoftMax loss.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By using a mathematical formulation based on SoftMax, this loss eliminates the sampling needed in the triple loss (for picking the anchor, </a:t>
            </a:r>
            <a:r>
              <a:rPr lang="en" sz="2000">
                <a:solidFill>
                  <a:schemeClr val="dk2"/>
                </a:solidFill>
                <a:latin typeface="Bahiana"/>
                <a:ea typeface="Bahiana"/>
                <a:cs typeface="Bahiana"/>
                <a:sym typeface="Bahiana"/>
              </a:rPr>
              <a:t>positive</a:t>
            </a:r>
            <a:r>
              <a:rPr lang="en" sz="2000">
                <a:solidFill>
                  <a:schemeClr val="dk2"/>
                </a:solidFill>
                <a:latin typeface="Bahiana"/>
                <a:ea typeface="Bahiana"/>
                <a:cs typeface="Bahiana"/>
                <a:sym typeface="Bahiana"/>
              </a:rPr>
              <a:t> and negative image). Moreover, it extends the idea of multiple “centers”, where the “centers” can be, for example, training samples (like in N-Shot learning).</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He then calculated relaxed similarity   and soft </a:t>
            </a:r>
            <a:r>
              <a:rPr lang="en" sz="2000">
                <a:solidFill>
                  <a:schemeClr val="dk2"/>
                </a:solidFill>
                <a:latin typeface="Bahiana"/>
                <a:ea typeface="Bahiana"/>
                <a:cs typeface="Bahiana"/>
                <a:sym typeface="Bahiana"/>
              </a:rPr>
              <a:t>triple loss . </a:t>
            </a:r>
            <a:endParaRPr sz="2000">
              <a:solidFill>
                <a:schemeClr val="dk2"/>
              </a:solidFill>
              <a:latin typeface="Bahiana"/>
              <a:ea typeface="Bahiana"/>
              <a:cs typeface="Bahiana"/>
              <a:sym typeface="Bahi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204" name="Google Shape;204;p25"/>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This paper introduces us about that dml (distance metric learning ) is to learn embeddings that same classes are closer than examples of other classes . </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This can be achieved by </a:t>
            </a:r>
            <a:r>
              <a:rPr lang="en" sz="2000">
                <a:solidFill>
                  <a:schemeClr val="dk2"/>
                </a:solidFill>
                <a:latin typeface="Bahiana"/>
                <a:ea typeface="Bahiana"/>
                <a:cs typeface="Bahiana"/>
                <a:sym typeface="Bahiana"/>
              </a:rPr>
              <a:t>introducing</a:t>
            </a:r>
            <a:r>
              <a:rPr lang="en" sz="2000">
                <a:solidFill>
                  <a:schemeClr val="dk2"/>
                </a:solidFill>
                <a:latin typeface="Bahiana"/>
                <a:ea typeface="Bahiana"/>
                <a:cs typeface="Bahiana"/>
                <a:sym typeface="Bahiana"/>
              </a:rPr>
              <a:t> the concept of soft triplet loss , which is a combination of both triplet </a:t>
            </a:r>
            <a:r>
              <a:rPr lang="en" sz="2000">
                <a:solidFill>
                  <a:schemeClr val="dk2"/>
                </a:solidFill>
                <a:latin typeface="Bahiana"/>
                <a:ea typeface="Bahiana"/>
                <a:cs typeface="Bahiana"/>
                <a:sym typeface="Bahiana"/>
              </a:rPr>
              <a:t>loss</a:t>
            </a:r>
            <a:r>
              <a:rPr lang="en" sz="2000">
                <a:solidFill>
                  <a:schemeClr val="dk2"/>
                </a:solidFill>
                <a:latin typeface="Bahiana"/>
                <a:ea typeface="Bahiana"/>
                <a:cs typeface="Bahiana"/>
                <a:sym typeface="Bahiana"/>
              </a:rPr>
              <a:t> and softmax loss function .  </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This paper also explains that softmax loss function is equivalent to a smoothed triplet loss (lambda = 0), where each class has a single center . </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It also teaches us about center loss and proxy anchor loss.</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It also </a:t>
            </a:r>
            <a:r>
              <a:rPr lang="en" sz="2000">
                <a:solidFill>
                  <a:schemeClr val="dk2"/>
                </a:solidFill>
                <a:latin typeface="Bahiana"/>
                <a:ea typeface="Bahiana"/>
                <a:cs typeface="Bahiana"/>
                <a:sym typeface="Bahiana"/>
              </a:rPr>
              <a:t>covers</a:t>
            </a:r>
            <a:r>
              <a:rPr lang="en" sz="2000">
                <a:solidFill>
                  <a:schemeClr val="dk2"/>
                </a:solidFill>
                <a:latin typeface="Bahiana"/>
                <a:ea typeface="Bahiana"/>
                <a:cs typeface="Bahiana"/>
                <a:sym typeface="Bahiana"/>
              </a:rPr>
              <a:t> portion of center loss and soft triplet center . </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It tells why triplet sampling is not required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13" name="Google Shape;313;p43"/>
          <p:cNvPicPr preferRelativeResize="0"/>
          <p:nvPr/>
        </p:nvPicPr>
        <p:blipFill>
          <a:blip r:embed="rId3">
            <a:alphaModFix/>
          </a:blip>
          <a:stretch>
            <a:fillRect/>
          </a:stretch>
        </p:blipFill>
        <p:spPr>
          <a:xfrm>
            <a:off x="1489450" y="107375"/>
            <a:ext cx="5623750" cy="4745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Inferences </a:t>
            </a:r>
            <a:endParaRPr/>
          </a:p>
        </p:txBody>
      </p:sp>
      <p:sp>
        <p:nvSpPr>
          <p:cNvPr id="319" name="Google Shape;319;p4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Bahiana"/>
                <a:ea typeface="Bahiana"/>
                <a:cs typeface="Bahiana"/>
                <a:sym typeface="Bahiana"/>
              </a:rPr>
              <a:t>optimizing the triplets consisting of centers with a margin δ can reserve the large margin property on the original triplet constraints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It also implies that more centers can be helpful to reduce the intraclass variance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In the extreme case that the number of centers is equal to the number of examples, intra - class variance becomes zero. However, adding more centers will increase the size of the last fully connected layer and make the optimization slow and computation expensive. Besides, it may incur the overfitting problem.</a:t>
            </a:r>
            <a:endParaRPr sz="2000">
              <a:solidFill>
                <a:schemeClr val="dk2"/>
              </a:solidFill>
              <a:latin typeface="Bahiana"/>
              <a:ea typeface="Bahiana"/>
              <a:cs typeface="Bahiana"/>
              <a:sym typeface="Bahi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a:t>
            </a:r>
            <a:endParaRPr/>
          </a:p>
        </p:txBody>
      </p:sp>
      <p:sp>
        <p:nvSpPr>
          <p:cNvPr id="325" name="Google Shape;325;p45"/>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Bahiana"/>
                <a:ea typeface="Bahiana"/>
                <a:cs typeface="Bahiana"/>
                <a:sym typeface="Bahiana"/>
              </a:rPr>
              <a:t>The paper used two metric for comparing results with softmax triple loss proxy loss and proxy  .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Recall@k = (# of recommended items @k that are relevant) / (total # of relevant items)</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NMI is a variant of a common measure in information theory called Mutual Information. Mutual Information accounts to the “amount of information” one can extract from a distribution regarding a second one.</a:t>
            </a:r>
            <a:endParaRPr sz="2000">
              <a:solidFill>
                <a:schemeClr val="dk2"/>
              </a:solidFill>
              <a:latin typeface="Bahiana"/>
              <a:ea typeface="Bahiana"/>
              <a:cs typeface="Bahiana"/>
              <a:sym typeface="Bahiana"/>
            </a:endParaRPr>
          </a:p>
          <a:p>
            <a:pPr indent="457200" lvl="0" marL="1828800" rtl="0" algn="l">
              <a:spcBef>
                <a:spcPts val="0"/>
              </a:spcBef>
              <a:spcAft>
                <a:spcPts val="0"/>
              </a:spcAft>
              <a:buNone/>
            </a:pPr>
            <a:r>
              <a:rPr lang="en" sz="2000">
                <a:solidFill>
                  <a:schemeClr val="dk2"/>
                </a:solidFill>
                <a:latin typeface="Bahiana"/>
                <a:ea typeface="Bahiana"/>
                <a:cs typeface="Bahiana"/>
                <a:sym typeface="Bahiana"/>
              </a:rPr>
              <a:t>NMi ( y,c ) = (2* i(y,c)) / (h(y) + h(c)) </a:t>
            </a:r>
            <a:endParaRPr sz="2000">
              <a:solidFill>
                <a:schemeClr val="dk2"/>
              </a:solidFill>
              <a:latin typeface="Bahiana"/>
              <a:ea typeface="Bahiana"/>
              <a:cs typeface="Bahiana"/>
              <a:sym typeface="Bahiana"/>
            </a:endParaRPr>
          </a:p>
          <a:p>
            <a:pPr indent="0" lvl="0" marL="1828800" rtl="0" algn="l">
              <a:spcBef>
                <a:spcPts val="0"/>
              </a:spcBef>
              <a:spcAft>
                <a:spcPts val="0"/>
              </a:spcAft>
              <a:buNone/>
            </a:pPr>
            <a:r>
              <a:rPr lang="en" sz="2000">
                <a:solidFill>
                  <a:schemeClr val="dk2"/>
                </a:solidFill>
                <a:latin typeface="Bahiana"/>
                <a:ea typeface="Bahiana"/>
                <a:cs typeface="Bahiana"/>
                <a:sym typeface="Bahiana"/>
              </a:rPr>
              <a:t>Where i(y,c)  = mutual </a:t>
            </a:r>
            <a:r>
              <a:rPr lang="en" sz="2000">
                <a:solidFill>
                  <a:schemeClr val="dk2"/>
                </a:solidFill>
                <a:latin typeface="Bahiana"/>
                <a:ea typeface="Bahiana"/>
                <a:cs typeface="Bahiana"/>
                <a:sym typeface="Bahiana"/>
              </a:rPr>
              <a:t>information</a:t>
            </a:r>
            <a:r>
              <a:rPr lang="en" sz="2000">
                <a:solidFill>
                  <a:schemeClr val="dk2"/>
                </a:solidFill>
                <a:latin typeface="Bahiana"/>
                <a:ea typeface="Bahiana"/>
                <a:cs typeface="Bahiana"/>
                <a:sym typeface="Bahiana"/>
              </a:rPr>
              <a:t> between y and c </a:t>
            </a:r>
            <a:endParaRPr sz="2000">
              <a:solidFill>
                <a:schemeClr val="dk2"/>
              </a:solidFill>
              <a:latin typeface="Bahiana"/>
              <a:ea typeface="Bahiana"/>
              <a:cs typeface="Bahiana"/>
              <a:sym typeface="Bahiana"/>
            </a:endParaRPr>
          </a:p>
          <a:p>
            <a:pPr indent="0" lvl="0" marL="1828800" rtl="0" algn="l">
              <a:spcBef>
                <a:spcPts val="0"/>
              </a:spcBef>
              <a:spcAft>
                <a:spcPts val="0"/>
              </a:spcAft>
              <a:buNone/>
            </a:pPr>
            <a:r>
              <a:rPr lang="en" sz="2000">
                <a:solidFill>
                  <a:schemeClr val="dk2"/>
                </a:solidFill>
                <a:latin typeface="Bahiana"/>
                <a:ea typeface="Bahiana"/>
                <a:cs typeface="Bahiana"/>
                <a:sym typeface="Bahiana"/>
              </a:rPr>
              <a:t>And h(y) and H(c) is entropy of label and entropy of </a:t>
            </a:r>
            <a:r>
              <a:rPr lang="en" sz="2000">
                <a:solidFill>
                  <a:schemeClr val="dk2"/>
                </a:solidFill>
                <a:latin typeface="Bahiana"/>
                <a:ea typeface="Bahiana"/>
                <a:cs typeface="Bahiana"/>
                <a:sym typeface="Bahiana"/>
              </a:rPr>
              <a:t>clustered</a:t>
            </a:r>
            <a:r>
              <a:rPr lang="en" sz="2000">
                <a:solidFill>
                  <a:schemeClr val="dk2"/>
                </a:solidFill>
                <a:latin typeface="Bahiana"/>
                <a:ea typeface="Bahiana"/>
                <a:cs typeface="Bahiana"/>
                <a:sym typeface="Bahiana"/>
              </a:rPr>
              <a:t> set .   </a:t>
            </a:r>
            <a:endParaRPr sz="2000">
              <a:solidFill>
                <a:schemeClr val="dk2"/>
              </a:solidFill>
              <a:latin typeface="Bahiana"/>
              <a:ea typeface="Bahiana"/>
              <a:cs typeface="Bahiana"/>
              <a:sym typeface="Bahi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aphicFrame>
        <p:nvGraphicFramePr>
          <p:cNvPr id="330" name="Google Shape;330;p46"/>
          <p:cNvGraphicFramePr/>
          <p:nvPr/>
        </p:nvGraphicFramePr>
        <p:xfrm>
          <a:off x="713250" y="903725"/>
          <a:ext cx="3000000" cy="3000000"/>
        </p:xfrm>
        <a:graphic>
          <a:graphicData uri="http://schemas.openxmlformats.org/drawingml/2006/table">
            <a:tbl>
              <a:tblPr>
                <a:noFill/>
                <a:tableStyleId>{424461F2-24AB-4645-8EF0-98C85CC2208B}</a:tableStyleId>
              </a:tblPr>
              <a:tblGrid>
                <a:gridCol w="1206500"/>
                <a:gridCol w="1206500"/>
                <a:gridCol w="1206500"/>
                <a:gridCol w="1206500"/>
                <a:gridCol w="1206500"/>
                <a:gridCol w="1206500"/>
              </a:tblGrid>
              <a:tr h="610925">
                <a:tc>
                  <a:txBody>
                    <a:bodyPr/>
                    <a:lstStyle/>
                    <a:p>
                      <a:pPr indent="0" lvl="0" marL="0" rtl="0" algn="l">
                        <a:spcBef>
                          <a:spcPts val="0"/>
                        </a:spcBef>
                        <a:spcAft>
                          <a:spcPts val="0"/>
                        </a:spcAft>
                        <a:buNone/>
                      </a:pPr>
                      <a:r>
                        <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r</a:t>
                      </a:r>
                      <a:r>
                        <a:rPr lang="en">
                          <a:solidFill>
                            <a:schemeClr val="dk2"/>
                          </a:solidFill>
                          <a:latin typeface="Bahiana"/>
                          <a:ea typeface="Bahiana"/>
                          <a:cs typeface="Bahiana"/>
                          <a:sym typeface="Bahiana"/>
                        </a:rPr>
                        <a:t>ecall@1</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recall@2</a:t>
                      </a:r>
                      <a:endParaRPr>
                        <a:solidFill>
                          <a:schemeClr val="dk2"/>
                        </a:solidFill>
                        <a:latin typeface="Bahiana"/>
                        <a:ea typeface="Bahiana"/>
                        <a:cs typeface="Bahiana"/>
                        <a:sym typeface="Bahiana"/>
                      </a:endParaRPr>
                    </a:p>
                    <a:p>
                      <a:pPr indent="0" lvl="0" marL="0" rtl="0" algn="l">
                        <a:spcBef>
                          <a:spcPts val="0"/>
                        </a:spcBef>
                        <a:spcAft>
                          <a:spcPts val="0"/>
                        </a:spcAft>
                        <a:buNone/>
                      </a:pPr>
                      <a:r>
                        <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recall@4</a:t>
                      </a:r>
                      <a:endParaRPr>
                        <a:solidFill>
                          <a:schemeClr val="dk2"/>
                        </a:solidFill>
                        <a:latin typeface="Bahiana"/>
                        <a:ea typeface="Bahiana"/>
                        <a:cs typeface="Bahiana"/>
                        <a:sym typeface="Bahiana"/>
                      </a:endParaRPr>
                    </a:p>
                    <a:p>
                      <a:pPr indent="0" lvl="0" marL="0" rtl="0" algn="l">
                        <a:spcBef>
                          <a:spcPts val="0"/>
                        </a:spcBef>
                        <a:spcAft>
                          <a:spcPts val="0"/>
                        </a:spcAft>
                        <a:buNone/>
                      </a:pPr>
                      <a:r>
                        <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recall@8</a:t>
                      </a:r>
                      <a:endParaRPr>
                        <a:solidFill>
                          <a:schemeClr val="dk2"/>
                        </a:solidFill>
                        <a:latin typeface="Bahiana"/>
                        <a:ea typeface="Bahiana"/>
                        <a:cs typeface="Bahiana"/>
                        <a:sym typeface="Bahiana"/>
                      </a:endParaRPr>
                    </a:p>
                    <a:p>
                      <a:pPr indent="0" lvl="0" marL="0" rtl="0" algn="l">
                        <a:spcBef>
                          <a:spcPts val="0"/>
                        </a:spcBef>
                        <a:spcAft>
                          <a:spcPts val="0"/>
                        </a:spcAft>
                        <a:buNone/>
                      </a:pPr>
                      <a:r>
                        <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NMI</a:t>
                      </a:r>
                      <a:endParaRPr>
                        <a:solidFill>
                          <a:schemeClr val="dk2"/>
                        </a:solidFill>
                        <a:latin typeface="Bahiana"/>
                        <a:ea typeface="Bahiana"/>
                        <a:cs typeface="Bahiana"/>
                        <a:sym typeface="Bahiana"/>
                      </a:endParaRPr>
                    </a:p>
                  </a:txBody>
                  <a:tcPr marT="91425" marB="91425" marR="91425" marL="91425"/>
                </a:tc>
              </a:tr>
              <a:tr h="397100">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Soft max </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76.8</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85.6</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91.3</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94.2</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66.7</a:t>
                      </a:r>
                      <a:endParaRPr>
                        <a:solidFill>
                          <a:schemeClr val="dk2"/>
                        </a:solidFill>
                        <a:latin typeface="Bahiana"/>
                        <a:ea typeface="Bahiana"/>
                        <a:cs typeface="Bahiana"/>
                        <a:sym typeface="Bahiana"/>
                      </a:endParaRPr>
                    </a:p>
                  </a:txBody>
                  <a:tcPr marT="91425" marB="91425" marR="91425" marL="91425"/>
                </a:tc>
              </a:tr>
              <a:tr h="397100">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Proxy NCA</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73.2</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82.4</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86.4</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88.7</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64.9</a:t>
                      </a:r>
                      <a:endParaRPr>
                        <a:solidFill>
                          <a:schemeClr val="dk2"/>
                        </a:solidFill>
                        <a:latin typeface="Bahiana"/>
                        <a:ea typeface="Bahiana"/>
                        <a:cs typeface="Bahiana"/>
                        <a:sym typeface="Bahiana"/>
                      </a:endParaRPr>
                    </a:p>
                  </a:txBody>
                  <a:tcPr marT="91425" marB="91425" marR="91425" marL="91425"/>
                </a:tc>
              </a:tr>
              <a:tr h="397100">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Soft triple</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77.9</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88.6</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92.1</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95.4</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67.1</a:t>
                      </a:r>
                      <a:endParaRPr>
                        <a:solidFill>
                          <a:schemeClr val="dk2"/>
                        </a:solidFill>
                        <a:latin typeface="Bahiana"/>
                        <a:ea typeface="Bahiana"/>
                        <a:cs typeface="Bahiana"/>
                        <a:sym typeface="Bahiana"/>
                      </a:endParaRPr>
                    </a:p>
                  </a:txBody>
                  <a:tcPr marT="91425" marB="91425" marR="91425" marL="91425"/>
                </a:tc>
              </a:tr>
            </a:tbl>
          </a:graphicData>
        </a:graphic>
      </p:graphicFrame>
      <p:sp>
        <p:nvSpPr>
          <p:cNvPr id="331" name="Google Shape;331;p46"/>
          <p:cNvSpPr txBox="1"/>
          <p:nvPr/>
        </p:nvSpPr>
        <p:spPr>
          <a:xfrm>
            <a:off x="2392325" y="422650"/>
            <a:ext cx="374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Bahiana"/>
                <a:ea typeface="Bahiana"/>
                <a:cs typeface="Bahiana"/>
                <a:sym typeface="Bahiana"/>
              </a:rPr>
              <a:t>For 64 </a:t>
            </a:r>
            <a:r>
              <a:rPr lang="en">
                <a:solidFill>
                  <a:schemeClr val="dk2"/>
                </a:solidFill>
                <a:latin typeface="Bahiana"/>
                <a:ea typeface="Bahiana"/>
                <a:cs typeface="Bahiana"/>
                <a:sym typeface="Bahiana"/>
              </a:rPr>
              <a:t>dimension</a:t>
            </a:r>
            <a:r>
              <a:rPr lang="en">
                <a:solidFill>
                  <a:schemeClr val="dk2"/>
                </a:solidFill>
                <a:latin typeface="Bahiana"/>
                <a:ea typeface="Bahiana"/>
                <a:cs typeface="Bahiana"/>
                <a:sym typeface="Bahiana"/>
              </a:rPr>
              <a:t> embedding </a:t>
            </a:r>
            <a:endParaRPr>
              <a:solidFill>
                <a:schemeClr val="dk2"/>
              </a:solidFill>
              <a:latin typeface="Bahiana"/>
              <a:ea typeface="Bahiana"/>
              <a:cs typeface="Bahiana"/>
              <a:sym typeface="Bahiana"/>
            </a:endParaRPr>
          </a:p>
        </p:txBody>
      </p:sp>
      <p:sp>
        <p:nvSpPr>
          <p:cNvPr id="332" name="Google Shape;332;p46"/>
          <p:cNvSpPr txBox="1"/>
          <p:nvPr/>
        </p:nvSpPr>
        <p:spPr>
          <a:xfrm>
            <a:off x="2832750" y="31747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Bahiana"/>
                <a:ea typeface="Bahiana"/>
                <a:cs typeface="Bahiana"/>
                <a:sym typeface="Bahiana"/>
              </a:rPr>
              <a:t>For 512 dimension embedding </a:t>
            </a:r>
            <a:endParaRPr>
              <a:solidFill>
                <a:schemeClr val="dk2"/>
              </a:solidFill>
              <a:latin typeface="Bahiana"/>
              <a:ea typeface="Bahiana"/>
              <a:cs typeface="Bahiana"/>
              <a:sym typeface="Bahiana"/>
            </a:endParaRPr>
          </a:p>
        </p:txBody>
      </p:sp>
      <p:graphicFrame>
        <p:nvGraphicFramePr>
          <p:cNvPr id="333" name="Google Shape;333;p46"/>
          <p:cNvGraphicFramePr/>
          <p:nvPr/>
        </p:nvGraphicFramePr>
        <p:xfrm>
          <a:off x="713250" y="3720950"/>
          <a:ext cx="3000000" cy="3000000"/>
        </p:xfrm>
        <a:graphic>
          <a:graphicData uri="http://schemas.openxmlformats.org/drawingml/2006/table">
            <a:tbl>
              <a:tblPr>
                <a:noFill/>
                <a:tableStyleId>{424461F2-24AB-4645-8EF0-98C85CC2208B}</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Recall @ 1</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Recall @ 2</a:t>
                      </a:r>
                      <a:endParaRPr>
                        <a:solidFill>
                          <a:schemeClr val="dk2"/>
                        </a:solidFill>
                        <a:latin typeface="Bahiana"/>
                        <a:ea typeface="Bahiana"/>
                        <a:cs typeface="Bahiana"/>
                        <a:sym typeface="Bahiana"/>
                      </a:endParaRPr>
                    </a:p>
                    <a:p>
                      <a:pPr indent="0" lvl="0" marL="0" rtl="0" algn="l">
                        <a:spcBef>
                          <a:spcPts val="0"/>
                        </a:spcBef>
                        <a:spcAft>
                          <a:spcPts val="0"/>
                        </a:spcAft>
                        <a:buNone/>
                      </a:pPr>
                      <a:r>
                        <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Recall @ 4</a:t>
                      </a:r>
                      <a:endParaRPr>
                        <a:solidFill>
                          <a:schemeClr val="dk2"/>
                        </a:solidFill>
                        <a:latin typeface="Bahiana"/>
                        <a:ea typeface="Bahiana"/>
                        <a:cs typeface="Bahiana"/>
                        <a:sym typeface="Bahiana"/>
                      </a:endParaRPr>
                    </a:p>
                    <a:p>
                      <a:pPr indent="0" lvl="0" marL="0" rtl="0" algn="l">
                        <a:spcBef>
                          <a:spcPts val="0"/>
                        </a:spcBef>
                        <a:spcAft>
                          <a:spcPts val="0"/>
                        </a:spcAft>
                        <a:buNone/>
                      </a:pPr>
                      <a:r>
                        <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Recall @ 8</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NMI</a:t>
                      </a:r>
                      <a:endParaRPr>
                        <a:solidFill>
                          <a:schemeClr val="dk2"/>
                        </a:solidFill>
                        <a:latin typeface="Bahiana"/>
                        <a:ea typeface="Bahiana"/>
                        <a:cs typeface="Bahiana"/>
                        <a:sym typeface="Bahiana"/>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Soft triple </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76.77</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85.3</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90.9</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94.8</a:t>
                      </a:r>
                      <a:endParaRPr>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Bahiana"/>
                          <a:ea typeface="Bahiana"/>
                          <a:cs typeface="Bahiana"/>
                          <a:sym typeface="Bahiana"/>
                        </a:rPr>
                        <a:t>66.2</a:t>
                      </a:r>
                      <a:endParaRPr>
                        <a:solidFill>
                          <a:schemeClr val="dk2"/>
                        </a:solidFill>
                        <a:latin typeface="Bahiana"/>
                        <a:ea typeface="Bahiana"/>
                        <a:cs typeface="Bahiana"/>
                        <a:sym typeface="Bahiana"/>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nvSpPr>
        <p:spPr>
          <a:xfrm>
            <a:off x="1920975" y="219550"/>
            <a:ext cx="53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Bahiana"/>
                <a:ea typeface="Bahiana"/>
                <a:cs typeface="Bahiana"/>
                <a:sym typeface="Bahiana"/>
              </a:rPr>
              <a:t>For different number of centers </a:t>
            </a:r>
            <a:endParaRPr>
              <a:solidFill>
                <a:schemeClr val="dk2"/>
              </a:solidFill>
              <a:latin typeface="Bahiana"/>
              <a:ea typeface="Bahiana"/>
              <a:cs typeface="Bahiana"/>
              <a:sym typeface="Bahiana"/>
            </a:endParaRPr>
          </a:p>
        </p:txBody>
      </p:sp>
      <p:graphicFrame>
        <p:nvGraphicFramePr>
          <p:cNvPr id="339" name="Google Shape;339;p47"/>
          <p:cNvGraphicFramePr/>
          <p:nvPr/>
        </p:nvGraphicFramePr>
        <p:xfrm>
          <a:off x="952500" y="740075"/>
          <a:ext cx="3000000" cy="3000000"/>
        </p:xfrm>
        <a:graphic>
          <a:graphicData uri="http://schemas.openxmlformats.org/drawingml/2006/table">
            <a:tbl>
              <a:tblPr>
                <a:noFill/>
                <a:tableStyleId>{424461F2-24AB-4645-8EF0-98C85CC2208B}</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Recall @1 </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Recall @2</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Recall @4 </a:t>
                      </a:r>
                      <a:endParaRPr sz="1500">
                        <a:solidFill>
                          <a:schemeClr val="dk2"/>
                        </a:solidFill>
                        <a:latin typeface="Bahiana"/>
                        <a:ea typeface="Bahiana"/>
                        <a:cs typeface="Bahiana"/>
                        <a:sym typeface="Bahiana"/>
                      </a:endParaRPr>
                    </a:p>
                    <a:p>
                      <a:pPr indent="0" lvl="0" marL="0" rtl="0" algn="l">
                        <a:spcBef>
                          <a:spcPts val="0"/>
                        </a:spcBef>
                        <a:spcAft>
                          <a:spcPts val="0"/>
                        </a:spcAft>
                        <a:buNone/>
                      </a:pPr>
                      <a:r>
                        <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Recall @8</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NMI</a:t>
                      </a:r>
                      <a:endParaRPr sz="1500">
                        <a:solidFill>
                          <a:schemeClr val="dk2"/>
                        </a:solidFill>
                        <a:latin typeface="Bahiana"/>
                        <a:ea typeface="Bahiana"/>
                        <a:cs typeface="Bahiana"/>
                        <a:sym typeface="Bahiana"/>
                      </a:endParaRPr>
                    </a:p>
                  </a:txBody>
                  <a:tcPr marT="91425" marB="91425" marR="91425" marL="91425"/>
                </a:tc>
              </a:tr>
              <a:tr h="381000">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K = 2</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76.7</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85.3</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90.9</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94.8</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66.2</a:t>
                      </a:r>
                      <a:endParaRPr sz="1500">
                        <a:solidFill>
                          <a:schemeClr val="dk2"/>
                        </a:solidFill>
                        <a:latin typeface="Bahiana"/>
                        <a:ea typeface="Bahiana"/>
                        <a:cs typeface="Bahiana"/>
                        <a:sym typeface="Bahiana"/>
                      </a:endParaRPr>
                    </a:p>
                  </a:txBody>
                  <a:tcPr marT="91425" marB="91425" marR="91425" marL="91425"/>
                </a:tc>
              </a:tr>
              <a:tr h="381000">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K = 6</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77.3</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85.9</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91.5</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95.3</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67.4</a:t>
                      </a:r>
                      <a:endParaRPr sz="1500">
                        <a:solidFill>
                          <a:schemeClr val="dk2"/>
                        </a:solidFill>
                        <a:latin typeface="Bahiana"/>
                        <a:ea typeface="Bahiana"/>
                        <a:cs typeface="Bahiana"/>
                        <a:sym typeface="Bahiana"/>
                      </a:endParaRPr>
                    </a:p>
                  </a:txBody>
                  <a:tcPr marT="91425" marB="91425" marR="91425" marL="91425"/>
                </a:tc>
              </a:tr>
              <a:tr h="381000">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 K = 10</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76.9</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85.0</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91.0</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94.7</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66.4</a:t>
                      </a:r>
                      <a:endParaRPr sz="1500">
                        <a:solidFill>
                          <a:schemeClr val="dk2"/>
                        </a:solidFill>
                        <a:latin typeface="Bahiana"/>
                        <a:ea typeface="Bahiana"/>
                        <a:cs typeface="Bahiana"/>
                        <a:sym typeface="Bahiana"/>
                      </a:endParaRPr>
                    </a:p>
                  </a:txBody>
                  <a:tcPr marT="91425" marB="91425" marR="91425" marL="91425"/>
                </a:tc>
              </a:tr>
            </a:tbl>
          </a:graphicData>
        </a:graphic>
      </p:graphicFrame>
      <p:sp>
        <p:nvSpPr>
          <p:cNvPr id="340" name="Google Shape;340;p47"/>
          <p:cNvSpPr txBox="1"/>
          <p:nvPr/>
        </p:nvSpPr>
        <p:spPr>
          <a:xfrm>
            <a:off x="697950" y="2746225"/>
            <a:ext cx="7897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THE ABOVE </a:t>
            </a:r>
            <a:r>
              <a:rPr lang="en" sz="1500">
                <a:solidFill>
                  <a:schemeClr val="dk2"/>
                </a:solidFill>
                <a:latin typeface="Bahiana"/>
                <a:ea typeface="Bahiana"/>
                <a:cs typeface="Bahiana"/>
                <a:sym typeface="Bahiana"/>
              </a:rPr>
              <a:t>RESULTS</a:t>
            </a:r>
            <a:r>
              <a:rPr lang="en" sz="1500">
                <a:solidFill>
                  <a:schemeClr val="dk2"/>
                </a:solidFill>
                <a:latin typeface="Bahiana"/>
                <a:ea typeface="Bahiana"/>
                <a:cs typeface="Bahiana"/>
                <a:sym typeface="Bahiana"/>
              </a:rPr>
              <a:t> CAN BE FOUND AT LINK : - </a:t>
            </a:r>
            <a:r>
              <a:rPr lang="en" sz="1500" u="sng">
                <a:solidFill>
                  <a:schemeClr val="hlink"/>
                </a:solidFill>
                <a:latin typeface="Bahiana"/>
                <a:ea typeface="Bahiana"/>
                <a:cs typeface="Bahiana"/>
                <a:sym typeface="Bahiana"/>
                <a:hlinkClick r:id="rId3"/>
              </a:rPr>
              <a:t>https://iiitaphyd-my.sharepoint.com/:u:/g/personal/sarthak_agrawal_research_iiit_ac_in/EZ2K4p_LcDpHm_7YQFlN0poBi9II7BKjvvcAKqWZu2qszQ?e=RcXjV1</a:t>
            </a:r>
            <a:endParaRPr sz="1500">
              <a:solidFill>
                <a:schemeClr val="dk2"/>
              </a:solidFill>
              <a:latin typeface="Bahiana"/>
              <a:ea typeface="Bahiana"/>
              <a:cs typeface="Bahiana"/>
              <a:sym typeface="Bahiana"/>
            </a:endParaRPr>
          </a:p>
        </p:txBody>
      </p:sp>
      <p:sp>
        <p:nvSpPr>
          <p:cNvPr id="341" name="Google Shape;341;p47"/>
          <p:cNvSpPr txBox="1"/>
          <p:nvPr/>
        </p:nvSpPr>
        <p:spPr>
          <a:xfrm>
            <a:off x="758625" y="3626250"/>
            <a:ext cx="796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HERE WE CAN ALSO DEE THAT AS WE ARE INCREASING THE centers the recall score and nmi both are improving which clearly indicates that by increasing the number of center the intra class variance decreases leading to better results . </a:t>
            </a:r>
            <a:endParaRPr sz="1500">
              <a:solidFill>
                <a:schemeClr val="dk2"/>
              </a:solidFill>
              <a:latin typeface="Bahiana"/>
              <a:ea typeface="Bahiana"/>
              <a:cs typeface="Bahiana"/>
              <a:sym typeface="Bahi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457200" lvl="0" marL="2286000" rtl="0" algn="l">
              <a:spcBef>
                <a:spcPts val="0"/>
              </a:spcBef>
              <a:spcAft>
                <a:spcPts val="0"/>
              </a:spcAft>
              <a:buNone/>
            </a:pPr>
            <a:r>
              <a:rPr lang="en"/>
              <a:t>contribution</a:t>
            </a:r>
            <a:endParaRPr/>
          </a:p>
        </p:txBody>
      </p:sp>
      <p:sp>
        <p:nvSpPr>
          <p:cNvPr id="347" name="Google Shape;347;p4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Bahiana"/>
                <a:ea typeface="Bahiana"/>
                <a:cs typeface="Bahiana"/>
                <a:sym typeface="Bahiana"/>
              </a:rPr>
              <a:t>			</a:t>
            </a:r>
            <a:endParaRPr>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457200" lvl="0" marL="1371600" rtl="0" algn="l">
              <a:spcBef>
                <a:spcPts val="0"/>
              </a:spcBef>
              <a:spcAft>
                <a:spcPts val="0"/>
              </a:spcAft>
              <a:buNone/>
            </a:pPr>
            <a:r>
              <a:rPr lang="en" sz="2000">
                <a:solidFill>
                  <a:schemeClr val="dk2"/>
                </a:solidFill>
                <a:latin typeface="Bahiana"/>
                <a:ea typeface="Bahiana"/>
                <a:cs typeface="Bahiana"/>
                <a:sym typeface="Bahiana"/>
              </a:rPr>
              <a:t>Ashirwad sinha (2019102035) - literature and mathematical analysis</a:t>
            </a:r>
            <a:endParaRPr sz="2000">
              <a:solidFill>
                <a:schemeClr val="dk2"/>
              </a:solidFill>
              <a:latin typeface="Bahiana"/>
              <a:ea typeface="Bahiana"/>
              <a:cs typeface="Bahiana"/>
              <a:sym typeface="Bahiana"/>
            </a:endParaRPr>
          </a:p>
          <a:p>
            <a:pPr indent="457200" lvl="0" marL="1371600" rtl="0" algn="l">
              <a:spcBef>
                <a:spcPts val="0"/>
              </a:spcBef>
              <a:spcAft>
                <a:spcPts val="0"/>
              </a:spcAft>
              <a:buNone/>
            </a:pPr>
            <a:r>
              <a:rPr lang="en" sz="2000">
                <a:solidFill>
                  <a:schemeClr val="dk2"/>
                </a:solidFill>
                <a:latin typeface="Bahiana"/>
                <a:ea typeface="Bahiana"/>
                <a:cs typeface="Bahiana"/>
                <a:sym typeface="Bahiana"/>
              </a:rPr>
              <a:t>Sarthak ramakrishnan(</a:t>
            </a:r>
            <a:r>
              <a:rPr lang="en" sz="2000">
                <a:solidFill>
                  <a:schemeClr val="dk2"/>
                </a:solidFill>
              </a:rPr>
              <a:t>(</a:t>
            </a:r>
            <a:r>
              <a:rPr lang="en" sz="2000">
                <a:solidFill>
                  <a:schemeClr val="dk2"/>
                </a:solidFill>
                <a:latin typeface="Bahiana"/>
                <a:ea typeface="Bahiana"/>
                <a:cs typeface="Bahiana"/>
                <a:sym typeface="Bahiana"/>
              </a:rPr>
              <a:t>2019115003</a:t>
            </a:r>
            <a:r>
              <a:rPr lang="en" sz="2000">
                <a:solidFill>
                  <a:schemeClr val="dk2"/>
                </a:solidFill>
                <a:latin typeface="Bahiana"/>
                <a:ea typeface="Bahiana"/>
                <a:cs typeface="Bahiana"/>
                <a:sym typeface="Bahiana"/>
              </a:rPr>
              <a:t>) -  training and testing </a:t>
            </a:r>
            <a:endParaRPr sz="2000">
              <a:solidFill>
                <a:schemeClr val="dk2"/>
              </a:solidFill>
              <a:latin typeface="Bahiana"/>
              <a:ea typeface="Bahiana"/>
              <a:cs typeface="Bahiana"/>
              <a:sym typeface="Bahi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nvSpPr>
        <p:spPr>
          <a:xfrm>
            <a:off x="485525" y="1297250"/>
            <a:ext cx="87015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800">
                <a:solidFill>
                  <a:schemeClr val="dk2"/>
                </a:solidFill>
                <a:latin typeface="Bahiana"/>
                <a:ea typeface="Bahiana"/>
                <a:cs typeface="Bahiana"/>
                <a:sym typeface="Bahiana"/>
              </a:rPr>
              <a:t>THANK YOU !!!!!!!!!!!!!!</a:t>
            </a:r>
            <a:endParaRPr sz="6000">
              <a:solidFill>
                <a:schemeClr val="dk2"/>
              </a:solidFill>
              <a:latin typeface="Bahiana"/>
              <a:ea typeface="Bahiana"/>
              <a:cs typeface="Bahiana"/>
              <a:sym typeface="Bahi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review : </a:t>
            </a:r>
            <a:endParaRPr/>
          </a:p>
        </p:txBody>
      </p:sp>
      <p:sp>
        <p:nvSpPr>
          <p:cNvPr id="210" name="Google Shape;210;p2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Paper 1 : SoftTriple Loss: Deep Metric Learning Without Triplet Sampling </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Paper 2: A TUTORIAL ON DISTANCE METRIC LEARNING: MATHEMATICAL FOUNDATIONS, ALGORITHMS, EXPERIMENTAL ANALYSIS, PROSPECTS AND CHALLENGES . </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Paper 3: No Fuss Distance Metric Learning using Proxies </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Paper 4: Proxy Anchor Loss for Deep Metric Learning</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Paper 5: Proxy Synthesis: Learning with Synthetic Classes for Deep Metric Learning (important)</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Paper 6: Triplet-Center Loss Based Deep Embedding Learning Method for Speaker Verification (important)</a:t>
            </a:r>
            <a:endParaRPr sz="2000">
              <a:solidFill>
                <a:schemeClr val="dk2"/>
              </a:solidFill>
              <a:latin typeface="Bahiana"/>
              <a:ea typeface="Bahiana"/>
              <a:cs typeface="Bahiana"/>
              <a:sym typeface="Bahiana"/>
            </a:endParaRPr>
          </a:p>
          <a:p>
            <a:pPr indent="0" lvl="0" marL="457200" rtl="0" algn="l">
              <a:spcBef>
                <a:spcPts val="0"/>
              </a:spcBef>
              <a:spcAft>
                <a:spcPts val="0"/>
              </a:spcAft>
              <a:buNone/>
            </a:pPr>
            <a:r>
              <a:t/>
            </a:r>
            <a:endParaRPr sz="2000">
              <a:solidFill>
                <a:schemeClr val="dk2"/>
              </a:solidFill>
              <a:latin typeface="Bahiana"/>
              <a:ea typeface="Bahiana"/>
              <a:cs typeface="Bahiana"/>
              <a:sym typeface="Bahi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Distance metric learning (DML)</a:t>
            </a:r>
            <a:endParaRPr/>
          </a:p>
        </p:txBody>
      </p:sp>
      <p:sp>
        <p:nvSpPr>
          <p:cNvPr id="216" name="Google Shape;216;p2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Bahiana"/>
                <a:ea typeface="Bahiana"/>
                <a:cs typeface="Bahiana"/>
                <a:sym typeface="Bahiana"/>
              </a:rPr>
              <a:t>Distance metric learning is a branch of machine learning that aims to learn distances from data which enhances performances of similarity based algorithms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There are three types of mathematical foundation of distance metric learning : -</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Convex analysis </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Matrix analysis </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Information theory</a:t>
            </a:r>
            <a:endParaRPr sz="2000">
              <a:solidFill>
                <a:schemeClr val="dk2"/>
              </a:solidFill>
              <a:latin typeface="Bahiana"/>
              <a:ea typeface="Bahiana"/>
              <a:cs typeface="Bahiana"/>
              <a:sym typeface="Bahiana"/>
            </a:endParaRPr>
          </a:p>
          <a:p>
            <a:pPr indent="0" lvl="0" marL="1828800" rtl="0" algn="l">
              <a:spcBef>
                <a:spcPts val="0"/>
              </a:spcBef>
              <a:spcAft>
                <a:spcPts val="0"/>
              </a:spcAft>
              <a:buNone/>
            </a:pPr>
            <a:r>
              <a:rPr lang="en" sz="2000">
                <a:solidFill>
                  <a:schemeClr val="dk2"/>
                </a:solidFill>
                <a:latin typeface="Bahiana"/>
                <a:ea typeface="Bahiana"/>
                <a:cs typeface="Bahiana"/>
                <a:sym typeface="Bahiana"/>
              </a:rPr>
              <a:t>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In this paper they have used convex analysis for calculating dml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Learning with proxies </a:t>
            </a:r>
            <a:endParaRPr/>
          </a:p>
        </p:txBody>
      </p:sp>
      <p:sp>
        <p:nvSpPr>
          <p:cNvPr id="222" name="Google Shape;222;p2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Bahiana"/>
                <a:ea typeface="Bahiana"/>
                <a:cs typeface="Bahiana"/>
                <a:sym typeface="Bahiana"/>
              </a:rPr>
              <a:t>learning with only the training data can be overfitted to the seen classes, leading to the lack of generalization capability on unseen classes.</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To address this problem, we propose a simple regularizer called Proxy Synthesis that exploits synthetic classes for stronger generalization in deep metric learning.</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This method generates synthetic embeddings and proxies that work as synthetic classes, and they mimic unseen classes when computing proxy-based losses.</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There are two types of proxy synthesis : -</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Pair-based loss</a:t>
            </a:r>
            <a:endParaRPr sz="2000">
              <a:solidFill>
                <a:schemeClr val="dk2"/>
              </a:solidFill>
              <a:latin typeface="Bahiana"/>
              <a:ea typeface="Bahiana"/>
              <a:cs typeface="Bahiana"/>
              <a:sym typeface="Bahiana"/>
            </a:endParaRPr>
          </a:p>
          <a:p>
            <a:pPr indent="-355600" lvl="0" marL="457200" rtl="0" algn="l">
              <a:spcBef>
                <a:spcPts val="0"/>
              </a:spcBef>
              <a:spcAft>
                <a:spcPts val="0"/>
              </a:spcAft>
              <a:buClr>
                <a:schemeClr val="dk2"/>
              </a:buClr>
              <a:buSzPts val="2000"/>
              <a:buFont typeface="Bahiana"/>
              <a:buChar char="●"/>
            </a:pPr>
            <a:r>
              <a:rPr lang="en" sz="2000">
                <a:solidFill>
                  <a:schemeClr val="dk2"/>
                </a:solidFill>
                <a:latin typeface="Bahiana"/>
                <a:ea typeface="Bahiana"/>
                <a:cs typeface="Bahiana"/>
                <a:sym typeface="Bahiana"/>
              </a:rPr>
              <a:t>Proxy-based loss</a:t>
            </a:r>
            <a:endParaRPr sz="2000">
              <a:solidFill>
                <a:schemeClr val="dk2"/>
              </a:solidFill>
              <a:latin typeface="Bahiana"/>
              <a:ea typeface="Bahiana"/>
              <a:cs typeface="Bahiana"/>
              <a:sym typeface="Bahi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Pair based loss and proxy based loss </a:t>
            </a:r>
            <a:endParaRPr/>
          </a:p>
        </p:txBody>
      </p:sp>
      <p:graphicFrame>
        <p:nvGraphicFramePr>
          <p:cNvPr id="228" name="Google Shape;228;p29"/>
          <p:cNvGraphicFramePr/>
          <p:nvPr/>
        </p:nvGraphicFramePr>
        <p:xfrm>
          <a:off x="952500" y="3154325"/>
          <a:ext cx="3000000" cy="3000000"/>
        </p:xfrm>
        <a:graphic>
          <a:graphicData uri="http://schemas.openxmlformats.org/drawingml/2006/table">
            <a:tbl>
              <a:tblPr>
                <a:noFill/>
                <a:tableStyleId>{424461F2-24AB-4645-8EF0-98C85CC2208B}</a:tableStyleId>
              </a:tblPr>
              <a:tblGrid>
                <a:gridCol w="3619500"/>
                <a:gridCol w="3619500"/>
              </a:tblGrid>
              <a:tr h="381000">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Pair based loss</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Proxy based loss</a:t>
                      </a:r>
                      <a:endParaRPr sz="1500">
                        <a:solidFill>
                          <a:schemeClr val="dk2"/>
                        </a:solidFill>
                        <a:latin typeface="Bahiana"/>
                        <a:ea typeface="Bahiana"/>
                        <a:cs typeface="Bahiana"/>
                        <a:sym typeface="Bahiana"/>
                      </a:endParaRPr>
                    </a:p>
                  </a:txBody>
                  <a:tcPr marT="91425" marB="91425" marR="91425" marL="91425"/>
                </a:tc>
              </a:tr>
              <a:tr h="381000">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It pulls samples from same class</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It pulls anchor and positive proxy</a:t>
                      </a:r>
                      <a:endParaRPr sz="1500">
                        <a:solidFill>
                          <a:schemeClr val="dk2"/>
                        </a:solidFill>
                        <a:latin typeface="Bahiana"/>
                        <a:ea typeface="Bahiana"/>
                        <a:cs typeface="Bahiana"/>
                        <a:sym typeface="Bahiana"/>
                      </a:endParaRPr>
                    </a:p>
                  </a:txBody>
                  <a:tcPr marT="91425" marB="91425" marR="91425" marL="91425"/>
                </a:tc>
              </a:tr>
              <a:tr h="381000">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It pushes samples from different class</a:t>
                      </a:r>
                      <a:endParaRPr sz="1500">
                        <a:solidFill>
                          <a:schemeClr val="dk2"/>
                        </a:solidFill>
                        <a:latin typeface="Bahiana"/>
                        <a:ea typeface="Bahiana"/>
                        <a:cs typeface="Bahiana"/>
                        <a:sym typeface="Bahiana"/>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Bahiana"/>
                          <a:ea typeface="Bahiana"/>
                          <a:cs typeface="Bahiana"/>
                          <a:sym typeface="Bahiana"/>
                        </a:rPr>
                        <a:t>It push anchor and all negative proxies .</a:t>
                      </a:r>
                      <a:endParaRPr sz="1500">
                        <a:solidFill>
                          <a:schemeClr val="dk2"/>
                        </a:solidFill>
                        <a:latin typeface="Bahiana"/>
                        <a:ea typeface="Bahiana"/>
                        <a:cs typeface="Bahiana"/>
                        <a:sym typeface="Bahiana"/>
                      </a:endParaRPr>
                    </a:p>
                  </a:txBody>
                  <a:tcPr marT="91425" marB="91425" marR="91425" marL="91425"/>
                </a:tc>
              </a:tr>
            </a:tbl>
          </a:graphicData>
        </a:graphic>
      </p:graphicFrame>
      <p:pic>
        <p:nvPicPr>
          <p:cNvPr id="229" name="Google Shape;229;p29"/>
          <p:cNvPicPr preferRelativeResize="0"/>
          <p:nvPr/>
        </p:nvPicPr>
        <p:blipFill>
          <a:blip r:embed="rId3">
            <a:alphaModFix/>
          </a:blip>
          <a:stretch>
            <a:fillRect/>
          </a:stretch>
        </p:blipFill>
        <p:spPr>
          <a:xfrm>
            <a:off x="2779275" y="1319925"/>
            <a:ext cx="2971024" cy="1694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 of proxy based method: -</a:t>
            </a:r>
            <a:endParaRPr/>
          </a:p>
        </p:txBody>
      </p:sp>
      <p:sp>
        <p:nvSpPr>
          <p:cNvPr id="235" name="Google Shape;235;p3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Bahiana"/>
                <a:ea typeface="Bahiana"/>
                <a:cs typeface="Bahiana"/>
                <a:sym typeface="Bahiana"/>
              </a:rPr>
              <a:t>The purpose of dml  is to construct well generated embedding space on both train(seen) and test (unseen) classes .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This can lead to overfitting with seen classes leading to lack of </a:t>
            </a:r>
            <a:r>
              <a:rPr lang="en" sz="2000">
                <a:solidFill>
                  <a:schemeClr val="dk2"/>
                </a:solidFill>
                <a:latin typeface="Bahiana"/>
                <a:ea typeface="Bahiana"/>
                <a:cs typeface="Bahiana"/>
                <a:sym typeface="Bahiana"/>
              </a:rPr>
              <a:t>generalization</a:t>
            </a:r>
            <a:r>
              <a:rPr lang="en" sz="2000">
                <a:solidFill>
                  <a:schemeClr val="dk2"/>
                </a:solidFill>
                <a:latin typeface="Bahiana"/>
                <a:ea typeface="Bahiana"/>
                <a:cs typeface="Bahiana"/>
                <a:sym typeface="Bahiana"/>
              </a:rPr>
              <a:t> on unseen classes .</a:t>
            </a:r>
            <a:endParaRPr sz="2000">
              <a:solidFill>
                <a:schemeClr val="dk2"/>
              </a:solidFill>
              <a:latin typeface="Bahiana"/>
              <a:ea typeface="Bahiana"/>
              <a:cs typeface="Bahiana"/>
              <a:sym typeface="Bahiana"/>
            </a:endParaRPr>
          </a:p>
          <a:p>
            <a:pPr indent="0" lvl="0" marL="0" rtl="0" algn="l">
              <a:spcBef>
                <a:spcPts val="0"/>
              </a:spcBef>
              <a:spcAft>
                <a:spcPts val="0"/>
              </a:spcAft>
              <a:buNone/>
            </a:pPr>
            <a:r>
              <a:t/>
            </a:r>
            <a:endParaRPr sz="2000">
              <a:solidFill>
                <a:schemeClr val="dk2"/>
              </a:solidFill>
              <a:latin typeface="Bahiana"/>
              <a:ea typeface="Bahiana"/>
              <a:cs typeface="Bahiana"/>
              <a:sym typeface="Bahiana"/>
            </a:endParaRPr>
          </a:p>
          <a:p>
            <a:pPr indent="0" lvl="0" marL="0" rtl="0" algn="l">
              <a:spcBef>
                <a:spcPts val="0"/>
              </a:spcBef>
              <a:spcAft>
                <a:spcPts val="0"/>
              </a:spcAft>
              <a:buNone/>
            </a:pPr>
            <a:r>
              <a:rPr lang="en" sz="2000">
                <a:solidFill>
                  <a:schemeClr val="dk2"/>
                </a:solidFill>
                <a:latin typeface="Bahiana"/>
                <a:ea typeface="Bahiana"/>
                <a:cs typeface="Bahiana"/>
                <a:sym typeface="Bahiana"/>
              </a:rPr>
              <a:t>This is done by combination of pair based loss and proxy based loss methods . </a:t>
            </a:r>
            <a:endParaRPr sz="2000">
              <a:solidFill>
                <a:schemeClr val="dk2"/>
              </a:solidFill>
              <a:latin typeface="Bahiana"/>
              <a:ea typeface="Bahiana"/>
              <a:cs typeface="Bahiana"/>
              <a:sym typeface="Bahi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MATHS for proxy analysis </a:t>
            </a:r>
            <a:endParaRPr/>
          </a:p>
        </p:txBody>
      </p:sp>
      <p:sp>
        <p:nvSpPr>
          <p:cNvPr id="241" name="Google Shape;241;p31"/>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31"/>
          <p:cNvPicPr preferRelativeResize="0"/>
          <p:nvPr/>
        </p:nvPicPr>
        <p:blipFill>
          <a:blip r:embed="rId3">
            <a:alphaModFix/>
          </a:blip>
          <a:stretch>
            <a:fillRect/>
          </a:stretch>
        </p:blipFill>
        <p:spPr>
          <a:xfrm>
            <a:off x="534575" y="1152476"/>
            <a:ext cx="8000701" cy="323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2"/>
          <p:cNvPicPr preferRelativeResize="0"/>
          <p:nvPr/>
        </p:nvPicPr>
        <p:blipFill rotWithShape="1">
          <a:blip r:embed="rId3">
            <a:alphaModFix/>
          </a:blip>
          <a:srcRect b="820" l="3460" r="-3460" t="-820"/>
          <a:stretch/>
        </p:blipFill>
        <p:spPr>
          <a:xfrm>
            <a:off x="193926" y="82413"/>
            <a:ext cx="4378076" cy="4835126"/>
          </a:xfrm>
          <a:prstGeom prst="rect">
            <a:avLst/>
          </a:prstGeom>
          <a:noFill/>
          <a:ln>
            <a:noFill/>
          </a:ln>
        </p:spPr>
      </p:pic>
      <p:pic>
        <p:nvPicPr>
          <p:cNvPr id="248" name="Google Shape;248;p32"/>
          <p:cNvPicPr preferRelativeResize="0"/>
          <p:nvPr/>
        </p:nvPicPr>
        <p:blipFill>
          <a:blip r:embed="rId4">
            <a:alphaModFix/>
          </a:blip>
          <a:stretch>
            <a:fillRect/>
          </a:stretch>
        </p:blipFill>
        <p:spPr>
          <a:xfrm rot="-5400000">
            <a:off x="6298987" y="-73237"/>
            <a:ext cx="1136475" cy="444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uctures base template">
  <a:themeElements>
    <a:clrScheme name="Simple Light">
      <a:dk1>
        <a:srgbClr val="082F3D"/>
      </a:dk1>
      <a:lt1>
        <a:srgbClr val="144055"/>
      </a:lt1>
      <a:dk2>
        <a:srgbClr val="F3F3F3"/>
      </a:dk2>
      <a:lt2>
        <a:srgbClr val="F2E394"/>
      </a:lt2>
      <a:accent1>
        <a:srgbClr val="EA843F"/>
      </a:accent1>
      <a:accent2>
        <a:srgbClr val="ED472F"/>
      </a:accent2>
      <a:accent3>
        <a:srgbClr val="D96459"/>
      </a:accent3>
      <a:accent4>
        <a:srgbClr val="A13939"/>
      </a:accent4>
      <a:accent5>
        <a:srgbClr val="82C6AF"/>
      </a:accent5>
      <a:accent6>
        <a:srgbClr val="69B79B"/>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