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nsulting%20Case%20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nsulting%20Case%20Study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onsulting%20Case%20Study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Demographic Comparison Table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410294336208916"/>
          <c:y val="0.27992213084950462"/>
          <c:w val="0.64978594157764014"/>
          <c:h val="0.6775711470333989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Nescafe Shoppers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Age (25-34)</c:v>
                </c:pt>
                <c:pt idx="1">
                  <c:v>Age (35-44)</c:v>
                </c:pt>
                <c:pt idx="2">
                  <c:v>Income ($40k-$60k)</c:v>
                </c:pt>
                <c:pt idx="3">
                  <c:v>Income (&gt;$125k)</c:v>
                </c:pt>
                <c:pt idx="4">
                  <c:v>Education (4-year college degree)</c:v>
                </c:pt>
                <c:pt idx="5">
                  <c:v>Marital Status (Married)</c:v>
                </c:pt>
              </c:strCache>
            </c:strRef>
          </c:cat>
          <c:val>
            <c:numRef>
              <c:f>Sheet1!$B$3:$B$8</c:f>
              <c:numCache>
                <c:formatCode>0.00%</c:formatCode>
                <c:ptCount val="6"/>
                <c:pt idx="0">
                  <c:v>0.19900000000000001</c:v>
                </c:pt>
                <c:pt idx="1">
                  <c:v>0.23200000000000001</c:v>
                </c:pt>
                <c:pt idx="2">
                  <c:v>0.17299999999999999</c:v>
                </c:pt>
                <c:pt idx="3">
                  <c:v>0.20899999999999999</c:v>
                </c:pt>
                <c:pt idx="4">
                  <c:v>0.19600000000000001</c:v>
                </c:pt>
                <c:pt idx="5">
                  <c:v>0.47799999999999998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C-4C50-BA7C-EFBE475F7B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Starbucks Shoppers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Sheet1!$A$3:$A$8</c:f>
              <c:strCache>
                <c:ptCount val="6"/>
                <c:pt idx="0">
                  <c:v>Age (25-34)</c:v>
                </c:pt>
                <c:pt idx="1">
                  <c:v>Age (35-44)</c:v>
                </c:pt>
                <c:pt idx="2">
                  <c:v>Income ($40k-$60k)</c:v>
                </c:pt>
                <c:pt idx="3">
                  <c:v>Income (&gt;$125k)</c:v>
                </c:pt>
                <c:pt idx="4">
                  <c:v>Education (4-year college degree)</c:v>
                </c:pt>
                <c:pt idx="5">
                  <c:v>Marital Status (Married)</c:v>
                </c:pt>
              </c:strCache>
            </c:strRef>
          </c:cat>
          <c:val>
            <c:numRef>
              <c:f>Sheet1!$C$3:$C$8</c:f>
              <c:numCache>
                <c:formatCode>0.00%</c:formatCode>
                <c:ptCount val="6"/>
                <c:pt idx="0">
                  <c:v>0.16200000000000001</c:v>
                </c:pt>
                <c:pt idx="1">
                  <c:v>0.189</c:v>
                </c:pt>
                <c:pt idx="2">
                  <c:v>0.13</c:v>
                </c:pt>
                <c:pt idx="3">
                  <c:v>0.33500000000000002</c:v>
                </c:pt>
                <c:pt idx="4">
                  <c:v>0.255</c:v>
                </c:pt>
                <c:pt idx="5">
                  <c:v>0.54200000000000004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3C-4C50-BA7C-EFBE475F7B1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775517647"/>
        <c:axId val="1771045199"/>
      </c:barChart>
      <c:catAx>
        <c:axId val="177551764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045199"/>
        <c:crosses val="autoZero"/>
        <c:auto val="1"/>
        <c:lblAlgn val="ctr"/>
        <c:lblOffset val="100"/>
        <c:noMultiLvlLbl val="0"/>
      </c:catAx>
      <c:valAx>
        <c:axId val="1771045199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775517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Psychographic and Lifestyle Comparison Table</a:t>
            </a:r>
          </a:p>
        </c:rich>
      </c:tx>
      <c:layout>
        <c:manualLayout>
          <c:xMode val="edge"/>
          <c:yMode val="edge"/>
          <c:x val="0.13312813260235137"/>
          <c:y val="3.56636274058907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'Sheet1 (2)'!$B$4</c:f>
              <c:strCache>
                <c:ptCount val="1"/>
                <c:pt idx="0">
                  <c:v>Nescafe Shoppers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(2)'!$A$5:$A$8</c:f>
              <c:strCache>
                <c:ptCount val="4"/>
                <c:pt idx="0">
                  <c:v>Urban Affluence</c:v>
                </c:pt>
                <c:pt idx="1">
                  <c:v>Health-Conscious</c:v>
                </c:pt>
                <c:pt idx="2">
                  <c:v>Hobbies (Cooking)</c:v>
                </c:pt>
                <c:pt idx="3">
                  <c:v>Hobbies (Outdoor activities)</c:v>
                </c:pt>
              </c:strCache>
            </c:strRef>
          </c:cat>
          <c:val>
            <c:numRef>
              <c:f>'Sheet1 (2)'!$B$5:$B$8</c:f>
              <c:numCache>
                <c:formatCode>0.00%</c:formatCode>
                <c:ptCount val="4"/>
                <c:pt idx="0">
                  <c:v>0.23300000000000001</c:v>
                </c:pt>
                <c:pt idx="1">
                  <c:v>0.23300000000000001</c:v>
                </c:pt>
                <c:pt idx="2">
                  <c:v>0.38700000000000001</c:v>
                </c:pt>
                <c:pt idx="3">
                  <c:v>0.21199999999999999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7-4DA7-AD8D-FEA7F2A338C9}"/>
            </c:ext>
          </c:extLst>
        </c:ser>
        <c:ser>
          <c:idx val="1"/>
          <c:order val="1"/>
          <c:tx>
            <c:strRef>
              <c:f>'Sheet1 (2)'!$C$4</c:f>
              <c:strCache>
                <c:ptCount val="1"/>
                <c:pt idx="0">
                  <c:v>Starbucks Shoppers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(2)'!$A$5:$A$8</c:f>
              <c:strCache>
                <c:ptCount val="4"/>
                <c:pt idx="0">
                  <c:v>Urban Affluence</c:v>
                </c:pt>
                <c:pt idx="1">
                  <c:v>Health-Conscious</c:v>
                </c:pt>
                <c:pt idx="2">
                  <c:v>Hobbies (Cooking)</c:v>
                </c:pt>
                <c:pt idx="3">
                  <c:v>Hobbies (Outdoor activities)</c:v>
                </c:pt>
              </c:strCache>
            </c:strRef>
          </c:cat>
          <c:val>
            <c:numRef>
              <c:f>'Sheet1 (2)'!$C$5:$C$8</c:f>
              <c:numCache>
                <c:formatCode>0.00%</c:formatCode>
                <c:ptCount val="4"/>
                <c:pt idx="0">
                  <c:v>0.12</c:v>
                </c:pt>
                <c:pt idx="1">
                  <c:v>0.20799999999999999</c:v>
                </c:pt>
                <c:pt idx="2">
                  <c:v>0.379</c:v>
                </c:pt>
                <c:pt idx="3">
                  <c:v>0.222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7-4DA7-AD8D-FEA7F2A338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047975839"/>
        <c:axId val="2045189535"/>
      </c:barChart>
      <c:catAx>
        <c:axId val="204797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189535"/>
        <c:crosses val="autoZero"/>
        <c:auto val="1"/>
        <c:lblAlgn val="ctr"/>
        <c:lblOffset val="100"/>
        <c:noMultiLvlLbl val="0"/>
      </c:catAx>
      <c:valAx>
        <c:axId val="2045189535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2047975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b="1">
                <a:solidFill>
                  <a:sysClr val="windowText" lastClr="000000"/>
                </a:solidFill>
              </a:rPr>
              <a:t>Advertising and Shopping Behavior Comparison Table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1570757203888961"/>
          <c:y val="5.5311339358155423E-2"/>
          <c:w val="0.61970064994991103"/>
          <c:h val="0.707776612218680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'Sheet1 (2)'!$B$23:$B$24</c:f>
              <c:strCache>
                <c:ptCount val="2"/>
                <c:pt idx="1">
                  <c:v>Nescafe Shoppers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'Sheet1 (2)'!$A$25:$A$29</c:f>
              <c:strCache>
                <c:ptCount val="5"/>
                <c:pt idx="0">
                  <c:v>Advertising (TV)</c:v>
                </c:pt>
                <c:pt idx="1">
                  <c:v>Advertising (Online Web)</c:v>
                </c:pt>
                <c:pt idx="2">
                  <c:v>Shopping Behavior (Budget-driven)</c:v>
                </c:pt>
                <c:pt idx="3">
                  <c:v>Shopping Behavior (Quality-driven)</c:v>
                </c:pt>
                <c:pt idx="4">
                  <c:v>Online Shopping (Very Enjoyable)</c:v>
                </c:pt>
              </c:strCache>
            </c:strRef>
          </c:cat>
          <c:val>
            <c:numRef>
              <c:f>'Sheet1 (2)'!$B$25:$B$29</c:f>
              <c:numCache>
                <c:formatCode>0.00%</c:formatCode>
                <c:ptCount val="5"/>
                <c:pt idx="0">
                  <c:v>0.51600000000000001</c:v>
                </c:pt>
                <c:pt idx="1">
                  <c:v>0.46300000000000002</c:v>
                </c:pt>
                <c:pt idx="2">
                  <c:v>0.33600000000000002</c:v>
                </c:pt>
                <c:pt idx="3">
                  <c:v>0.34699999999999998</c:v>
                </c:pt>
                <c:pt idx="4">
                  <c:v>0.318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8-411F-8212-A7C9EEB60B3C}"/>
            </c:ext>
          </c:extLst>
        </c:ser>
        <c:ser>
          <c:idx val="1"/>
          <c:order val="1"/>
          <c:tx>
            <c:strRef>
              <c:f>'Sheet1 (2)'!$C$23:$C$24</c:f>
              <c:strCache>
                <c:ptCount val="2"/>
                <c:pt idx="1">
                  <c:v>Starbucks Shoppers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'Sheet1 (2)'!$A$25:$A$29</c:f>
              <c:strCache>
                <c:ptCount val="5"/>
                <c:pt idx="0">
                  <c:v>Advertising (TV)</c:v>
                </c:pt>
                <c:pt idx="1">
                  <c:v>Advertising (Online Web)</c:v>
                </c:pt>
                <c:pt idx="2">
                  <c:v>Shopping Behavior (Budget-driven)</c:v>
                </c:pt>
                <c:pt idx="3">
                  <c:v>Shopping Behavior (Quality-driven)</c:v>
                </c:pt>
                <c:pt idx="4">
                  <c:v>Online Shopping (Very Enjoyable)</c:v>
                </c:pt>
              </c:strCache>
            </c:strRef>
          </c:cat>
          <c:val>
            <c:numRef>
              <c:f>'Sheet1 (2)'!$C$25:$C$29</c:f>
              <c:numCache>
                <c:formatCode>0.00%</c:formatCode>
                <c:ptCount val="5"/>
                <c:pt idx="0">
                  <c:v>0.49099999999999999</c:v>
                </c:pt>
                <c:pt idx="1">
                  <c:v>0.57099999999999995</c:v>
                </c:pt>
                <c:pt idx="2">
                  <c:v>7.6999999999999999E-2</c:v>
                </c:pt>
                <c:pt idx="3">
                  <c:v>0.29399999999999998</c:v>
                </c:pt>
                <c:pt idx="4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B8-411F-8212-A7C9EEB60B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70878399"/>
        <c:axId val="2073845087"/>
      </c:barChart>
      <c:catAx>
        <c:axId val="207087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73845087"/>
        <c:crosses val="autoZero"/>
        <c:auto val="1"/>
        <c:lblAlgn val="ctr"/>
        <c:lblOffset val="100"/>
        <c:noMultiLvlLbl val="0"/>
      </c:catAx>
      <c:valAx>
        <c:axId val="2073845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7087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>
                <a:solidFill>
                  <a:schemeClr val="tx1"/>
                </a:solidFill>
              </a:rPr>
              <a:t>Health and Wellness Comparison Table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'Sheet1 (2)'!$B$43</c:f>
              <c:strCache>
                <c:ptCount val="1"/>
                <c:pt idx="0">
                  <c:v>Nescafe Shoppers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(2)'!$A$44:$A$46</c:f>
              <c:strCache>
                <c:ptCount val="3"/>
                <c:pt idx="0">
                  <c:v>Health Management (Very Active)</c:v>
                </c:pt>
                <c:pt idx="1">
                  <c:v>Nutrition Labels (Review)</c:v>
                </c:pt>
                <c:pt idx="2">
                  <c:v>Exercise (Regularly)</c:v>
                </c:pt>
              </c:strCache>
            </c:strRef>
          </c:cat>
          <c:val>
            <c:numRef>
              <c:f>'Sheet1 (2)'!$B$44:$B$46</c:f>
              <c:numCache>
                <c:formatCode>0.00%</c:formatCode>
                <c:ptCount val="3"/>
                <c:pt idx="0">
                  <c:v>0.23300000000000001</c:v>
                </c:pt>
                <c:pt idx="1">
                  <c:v>0.25900000000000001</c:v>
                </c:pt>
                <c:pt idx="2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A-4F86-B12E-A93B04E0239E}"/>
            </c:ext>
          </c:extLst>
        </c:ser>
        <c:ser>
          <c:idx val="1"/>
          <c:order val="1"/>
          <c:tx>
            <c:strRef>
              <c:f>'Sheet1 (2)'!$C$43</c:f>
              <c:strCache>
                <c:ptCount val="1"/>
                <c:pt idx="0">
                  <c:v>Starbucks Shoppers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(2)'!$A$44:$A$46</c:f>
              <c:strCache>
                <c:ptCount val="3"/>
                <c:pt idx="0">
                  <c:v>Health Management (Very Active)</c:v>
                </c:pt>
                <c:pt idx="1">
                  <c:v>Nutrition Labels (Review)</c:v>
                </c:pt>
                <c:pt idx="2">
                  <c:v>Exercise (Regularly)</c:v>
                </c:pt>
              </c:strCache>
            </c:strRef>
          </c:cat>
          <c:val>
            <c:numRef>
              <c:f>'Sheet1 (2)'!$C$44:$C$46</c:f>
              <c:numCache>
                <c:formatCode>0.00%</c:formatCode>
                <c:ptCount val="3"/>
                <c:pt idx="0">
                  <c:v>0.20799999999999999</c:v>
                </c:pt>
                <c:pt idx="1">
                  <c:v>0.32600000000000001</c:v>
                </c:pt>
                <c:pt idx="2">
                  <c:v>0.30499999999999999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A-4F86-B12E-A93B04E0239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8229455"/>
        <c:axId val="2073857487"/>
      </c:barChart>
      <c:catAx>
        <c:axId val="1822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857487"/>
        <c:crosses val="autoZero"/>
        <c:auto val="1"/>
        <c:lblAlgn val="ctr"/>
        <c:lblOffset val="100"/>
        <c:noMultiLvlLbl val="0"/>
      </c:catAx>
      <c:valAx>
        <c:axId val="2073857487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8229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6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9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0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5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CCFC9-7A09-43B8-8412-27A85A21ECC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1B9C-C145-4CF9-A9D4-511CC8154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4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">
            <a:extLst>
              <a:ext uri="{FF2B5EF4-FFF2-40B4-BE49-F238E27FC236}">
                <a16:creationId xmlns:a16="http://schemas.microsoft.com/office/drawing/2014/main" id="{2E41631E-37AF-083B-406F-F5E01E1EB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1" b="6745"/>
          <a:stretch/>
        </p:blipFill>
        <p:spPr bwMode="auto">
          <a:xfrm>
            <a:off x="0" y="0"/>
            <a:ext cx="95843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5B681-9AFB-A5F4-F358-1E0A8B360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67" y="-787399"/>
            <a:ext cx="7772400" cy="16090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Coffee Sales Analysis</a:t>
            </a:r>
            <a:endParaRPr lang="en-IN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21D0E-CE97-6DED-60C1-1548B5C7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1352" y="6335353"/>
            <a:ext cx="3322983" cy="43400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Ashirwad B</a:t>
            </a:r>
            <a:endParaRPr lang="en-IN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0A538-5473-AB84-606C-5DE91E1895EF}"/>
              </a:ext>
            </a:extLst>
          </p:cNvPr>
          <p:cNvSpPr txBox="1"/>
          <p:nvPr/>
        </p:nvSpPr>
        <p:spPr>
          <a:xfrm>
            <a:off x="106018" y="4469271"/>
            <a:ext cx="401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Nescafe vs Starbucks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4910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A9A2-BB97-3717-A6D5-AFA72B85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335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case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D879-1238-02A0-8650-72135AD2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0419"/>
            <a:ext cx="7886700" cy="50372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lnSpc>
                <a:spcPct val="17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Nescafe's Goal: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gain a deeper understanding of their shoppers by analyzing consumer characteristics and preferences, and to compare them with Starbucks shoppers in order to enhance Nescafe’s product and marketing strategies.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 Areas: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Nescafe's Buyers?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demographics, psychographics, and lifestyle characteristics.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Starbucks' Buyers?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Nescafe to identify key differences.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 shopping, product, and advertising preferences for both brands.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Insights: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opportunities for Nescafe to attract and capture Starbucks shoppers.</a:t>
            </a:r>
          </a:p>
        </p:txBody>
      </p:sp>
    </p:spTree>
    <p:extLst>
      <p:ext uri="{BB962C8B-B14F-4D97-AF65-F5344CB8AC3E}">
        <p14:creationId xmlns:p14="http://schemas.microsoft.com/office/powerpoint/2010/main" val="13447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543BAC-08E7-A5E0-8AFB-E70315296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5351"/>
              </p:ext>
            </p:extLst>
          </p:nvPr>
        </p:nvGraphicFramePr>
        <p:xfrm>
          <a:off x="1" y="1"/>
          <a:ext cx="5579164" cy="308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0621A7A-A5A8-6BBF-35A4-A0929CFA4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744558"/>
              </p:ext>
            </p:extLst>
          </p:nvPr>
        </p:nvGraphicFramePr>
        <p:xfrm>
          <a:off x="4240695" y="3429000"/>
          <a:ext cx="5473148" cy="308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E2BF7D-40FA-EF02-CBF5-06157057D567}"/>
              </a:ext>
            </a:extLst>
          </p:cNvPr>
          <p:cNvSpPr txBox="1"/>
          <p:nvPr/>
        </p:nvSpPr>
        <p:spPr>
          <a:xfrm>
            <a:off x="4810538" y="145494"/>
            <a:ext cx="4333462" cy="305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Urban Affluence and Lifestyle: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include a significant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urban middle class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while Starbucks targets the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urban and suburban affluent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and Wellness Activity Levels: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are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23.3% very active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in managing their health, while Starbucks shoppers show slightly higher health activity, with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20.8% very active.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Hobbies: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Both groups enjoy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cooking, baking, and DIY projects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but Starbucks shoppers are more inclined toward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outdoor activities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such as running, skiing, and yoga/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pilates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186AB-C87C-9DDF-DE81-73335EFA675D}"/>
              </a:ext>
            </a:extLst>
          </p:cNvPr>
          <p:cNvSpPr txBox="1"/>
          <p:nvPr/>
        </p:nvSpPr>
        <p:spPr>
          <a:xfrm>
            <a:off x="-1" y="3085172"/>
            <a:ext cx="4333462" cy="35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and Employment: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Both Nescafe and Starbucks shoppers are concentrated in the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25-44 age range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predominantly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full-time employed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with Starbucks having slightly older customers overall.</a:t>
            </a:r>
            <a:endParaRPr lang="en-IN" sz="12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Income: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are more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middle-income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(under $80k), while Starbucks attracts a higher percentage of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affluent consumers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(33.5% earn over $125k).</a:t>
            </a:r>
            <a:endParaRPr lang="en-IN" sz="12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Starbucks shoppers are generally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educated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with a higher percentage holding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college and graduate degrees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compared to Nescafe shoppers.</a:t>
            </a:r>
            <a:endParaRPr lang="en-IN" sz="12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Marital Status and Household Size: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Both groups have a high percentage of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married individuals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2-4 member households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though Starbucks has slightly more </a:t>
            </a:r>
            <a:r>
              <a:rPr lang="en-IN" sz="12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2-person households</a:t>
            </a:r>
            <a:r>
              <a:rPr lang="en-IN" sz="12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50" dirty="0"/>
          </a:p>
        </p:txBody>
      </p:sp>
    </p:spTree>
    <p:extLst>
      <p:ext uri="{BB962C8B-B14F-4D97-AF65-F5344CB8AC3E}">
        <p14:creationId xmlns:p14="http://schemas.microsoft.com/office/powerpoint/2010/main" val="51361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F2D4671-D1C1-0861-E11E-4DEA13382D9F}"/>
              </a:ext>
            </a:extLst>
          </p:cNvPr>
          <p:cNvSpPr txBox="1"/>
          <p:nvPr/>
        </p:nvSpPr>
        <p:spPr>
          <a:xfrm>
            <a:off x="29197" y="42342"/>
            <a:ext cx="3734420" cy="378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500"/>
              </a:spcAft>
            </a:pP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Advertising Preferences: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prefer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traditional media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(TV, in-store promotions), while Starbucks shoppers are influenced by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channels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(online web, mobile, social media).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500"/>
              </a:spcAft>
            </a:pP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lang="en-IN" sz="13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are more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budget- and value-driven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coupons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making shopping lists, whereas Starbucks shoppers are more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quality- and status-driven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enjoying trying new products.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500"/>
              </a:spcAft>
            </a:pP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Shopping: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Nescafe shoppers prefer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stores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while Starbucks shoppers find </a:t>
            </a:r>
            <a:r>
              <a:rPr lang="en-IN" sz="13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r>
              <a:rPr lang="en-IN" sz="13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very convenient and enjoyable.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C64B0-40CB-ED0B-37C2-FCAE7D2E19C4}"/>
              </a:ext>
            </a:extLst>
          </p:cNvPr>
          <p:cNvSpPr txBox="1"/>
          <p:nvPr/>
        </p:nvSpPr>
        <p:spPr>
          <a:xfrm>
            <a:off x="5234609" y="4041913"/>
            <a:ext cx="3771485" cy="226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 and Wellness: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Nescafe shoppers follow health trends but are less focused on active health management, while Starbucks shoppers are more </a:t>
            </a: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health-conscious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regularly checking nutrition labels and staying active.</a:t>
            </a:r>
            <a:endParaRPr lang="en-IN" sz="16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FAE7B4-EE74-A634-9BA4-389129848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069459"/>
              </p:ext>
            </p:extLst>
          </p:nvPr>
        </p:nvGraphicFramePr>
        <p:xfrm>
          <a:off x="3641862" y="95213"/>
          <a:ext cx="5676899" cy="3467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7962C4-E42E-7695-31C6-6F1A8F808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142538"/>
              </p:ext>
            </p:extLst>
          </p:nvPr>
        </p:nvGraphicFramePr>
        <p:xfrm>
          <a:off x="-100634" y="3831777"/>
          <a:ext cx="5335243" cy="2978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344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5871-2F70-F6FA-C614-D7FD87CE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Nescafe and Starbucks Shoppers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CE65-CBFD-D2EA-CAC4-2E8678D6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Nescafe shoppers have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income range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educational backgrounds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Starbucks shoppers typically have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incomes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degrees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Psychographics: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Nescafe shoppers prioritize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and quality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are often busy, whereas Starbucks shoppers are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health-conscious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seek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experiences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 and Shopping Behavior: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Nescafe shoppers respond more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advertising channels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(TV, in-store, print), while Starbucks shoppers are influenced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channels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(online, mobile, social media).</a:t>
            </a:r>
          </a:p>
          <a:p>
            <a:pPr algn="just">
              <a:lnSpc>
                <a:spcPct val="17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Nescafe shoppers exhibit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varied lifestyle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mix of urban and suburban dwellers, whereas Starbucks shoppers tend to be more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affluent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91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167-869B-0626-B9CE-69CBE23F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Nescafe to Attract Starbucks Shoppers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1463-80CC-8461-D1E6-C79F2BAE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Quality and Premium Experience: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 the quality of Nescafe products and introduce premium options to appeal to the health-conscious Starbucks audience.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online presence through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media, mobile, and web advertising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effectively reach Starbucks shoppers.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Wellness: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products with sustainable and recyclable packaging to attract health-conscious consumers, emphasizing these features in marketing campaigns.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In-Store Experience: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the in-store experience to reflect a more premium feel, including improved layouts, engaging customer service, and diverse coffee offerings.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Advertising: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 targeted advertising on platforms like Amazon or Google Ads to effectively reach the specific demographics and psychographics of Starbucks shoppers.</a:t>
            </a:r>
          </a:p>
        </p:txBody>
      </p:sp>
    </p:spTree>
    <p:extLst>
      <p:ext uri="{BB962C8B-B14F-4D97-AF65-F5344CB8AC3E}">
        <p14:creationId xmlns:p14="http://schemas.microsoft.com/office/powerpoint/2010/main" val="227791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1381</TotalTime>
  <Words>688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SemiBold SemiConden</vt:lpstr>
      <vt:lpstr>Bahnschrift SemiCondensed</vt:lpstr>
      <vt:lpstr>Calibri</vt:lpstr>
      <vt:lpstr>Calibri Light</vt:lpstr>
      <vt:lpstr>Times New Roman</vt:lpstr>
      <vt:lpstr>Office Theme</vt:lpstr>
      <vt:lpstr>Coffee Sales Analysis</vt:lpstr>
      <vt:lpstr>Objective of the case</vt:lpstr>
      <vt:lpstr>PowerPoint Presentation</vt:lpstr>
      <vt:lpstr>PowerPoint Presentation</vt:lpstr>
      <vt:lpstr>Key Differences Between Nescafe and Starbucks Shoppers</vt:lpstr>
      <vt:lpstr>Strategies for Nescafe to Attract Starbucks Shoppers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Sales Analysis</dc:title>
  <dc:creator>HP</dc:creator>
  <cp:lastModifiedBy>HP</cp:lastModifiedBy>
  <cp:revision>7</cp:revision>
  <dcterms:created xsi:type="dcterms:W3CDTF">2024-10-18T15:22:30Z</dcterms:created>
  <dcterms:modified xsi:type="dcterms:W3CDTF">2024-10-23T12:28:21Z</dcterms:modified>
</cp:coreProperties>
</file>