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7" r:id="rId2"/>
    <p:sldId id="256" r:id="rId3"/>
    <p:sldId id="265" r:id="rId4"/>
    <p:sldId id="264" r:id="rId5"/>
    <p:sldId id="257" r:id="rId6"/>
    <p:sldId id="258" r:id="rId7"/>
    <p:sldId id="259" r:id="rId8"/>
    <p:sldId id="268" r:id="rId9"/>
    <p:sldId id="260" r:id="rId10"/>
    <p:sldId id="261" r:id="rId11"/>
    <p:sldId id="262" r:id="rId12"/>
    <p:sldId id="263"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83834" autoAdjust="0"/>
  </p:normalViewPr>
  <p:slideViewPr>
    <p:cSldViewPr snapToGrid="0">
      <p:cViewPr varScale="1">
        <p:scale>
          <a:sx n="53" d="100"/>
          <a:sy n="53" d="100"/>
        </p:scale>
        <p:origin x="113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472F4-A490-4DD6-B041-DD43079CF1C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EEC5FCB-F20D-46DB-ACE1-AD27879815D8}">
      <dgm:prSet/>
      <dgm:spPr/>
      <dgm:t>
        <a:bodyPr/>
        <a:lstStyle/>
        <a:p>
          <a:r>
            <a:rPr lang="en-US"/>
            <a:t>Oracle greedily selects transition that maximally reduces global loss in current state </a:t>
          </a:r>
        </a:p>
      </dgm:t>
    </dgm:pt>
    <dgm:pt modelId="{0818CC74-AB42-4649-8BE1-8AB982260C12}" type="parTrans" cxnId="{E4EA13C4-09B2-441A-936D-EBC37EA79FA5}">
      <dgm:prSet/>
      <dgm:spPr/>
      <dgm:t>
        <a:bodyPr/>
        <a:lstStyle/>
        <a:p>
          <a:endParaRPr lang="en-US"/>
        </a:p>
      </dgm:t>
    </dgm:pt>
    <dgm:pt modelId="{2335FD86-63EF-4DDA-B420-612A0882C26A}" type="sibTrans" cxnId="{E4EA13C4-09B2-441A-936D-EBC37EA79FA5}">
      <dgm:prSet/>
      <dgm:spPr/>
      <dgm:t>
        <a:bodyPr/>
        <a:lstStyle/>
        <a:p>
          <a:endParaRPr lang="en-US"/>
        </a:p>
      </dgm:t>
    </dgm:pt>
    <dgm:pt modelId="{2A1BB90C-64AB-49A7-8160-47BB749B4A70}">
      <dgm:prSet/>
      <dgm:spPr/>
      <dgm:t>
        <a:bodyPr/>
        <a:lstStyle/>
        <a:p>
          <a:r>
            <a:rPr lang="en-US"/>
            <a:t>Greedy TD – error prioritization algorithm replays transition with largest absolute TD error</a:t>
          </a:r>
        </a:p>
      </dgm:t>
    </dgm:pt>
    <dgm:pt modelId="{42FE257B-AEE8-429F-A71D-496BAA0F808F}" type="parTrans" cxnId="{747231EF-5FCF-48EC-8CFA-E2C382151B48}">
      <dgm:prSet/>
      <dgm:spPr/>
      <dgm:t>
        <a:bodyPr/>
        <a:lstStyle/>
        <a:p>
          <a:endParaRPr lang="en-US"/>
        </a:p>
      </dgm:t>
    </dgm:pt>
    <dgm:pt modelId="{1317695C-DE2A-45B4-A97F-F872220FC9CF}" type="sibTrans" cxnId="{747231EF-5FCF-48EC-8CFA-E2C382151B48}">
      <dgm:prSet/>
      <dgm:spPr/>
      <dgm:t>
        <a:bodyPr/>
        <a:lstStyle/>
        <a:p>
          <a:endParaRPr lang="en-US"/>
        </a:p>
      </dgm:t>
    </dgm:pt>
    <dgm:pt modelId="{19B58146-346C-4D42-B71F-B7FFD58C720B}" type="pres">
      <dgm:prSet presAssocID="{451472F4-A490-4DD6-B041-DD43079CF1C8}" presName="hierChild1" presStyleCnt="0">
        <dgm:presLayoutVars>
          <dgm:chPref val="1"/>
          <dgm:dir/>
          <dgm:animOne val="branch"/>
          <dgm:animLvl val="lvl"/>
          <dgm:resizeHandles/>
        </dgm:presLayoutVars>
      </dgm:prSet>
      <dgm:spPr/>
    </dgm:pt>
    <dgm:pt modelId="{082985A3-6036-49AB-8395-4E1EEC399AB2}" type="pres">
      <dgm:prSet presAssocID="{6EEC5FCB-F20D-46DB-ACE1-AD27879815D8}" presName="hierRoot1" presStyleCnt="0"/>
      <dgm:spPr/>
    </dgm:pt>
    <dgm:pt modelId="{25A5576F-2047-4760-A1B3-270DE1C23C03}" type="pres">
      <dgm:prSet presAssocID="{6EEC5FCB-F20D-46DB-ACE1-AD27879815D8}" presName="composite" presStyleCnt="0"/>
      <dgm:spPr/>
    </dgm:pt>
    <dgm:pt modelId="{D95D3E74-22DC-459E-8B45-1EC805FC403D}" type="pres">
      <dgm:prSet presAssocID="{6EEC5FCB-F20D-46DB-ACE1-AD27879815D8}" presName="background" presStyleLbl="node0" presStyleIdx="0" presStyleCnt="2"/>
      <dgm:spPr/>
    </dgm:pt>
    <dgm:pt modelId="{6110D4CB-3F70-43E7-B6BE-22C831BA8E7F}" type="pres">
      <dgm:prSet presAssocID="{6EEC5FCB-F20D-46DB-ACE1-AD27879815D8}" presName="text" presStyleLbl="fgAcc0" presStyleIdx="0" presStyleCnt="2">
        <dgm:presLayoutVars>
          <dgm:chPref val="3"/>
        </dgm:presLayoutVars>
      </dgm:prSet>
      <dgm:spPr/>
    </dgm:pt>
    <dgm:pt modelId="{17CF8449-25DC-4ED0-9BE7-B56E40F44073}" type="pres">
      <dgm:prSet presAssocID="{6EEC5FCB-F20D-46DB-ACE1-AD27879815D8}" presName="hierChild2" presStyleCnt="0"/>
      <dgm:spPr/>
    </dgm:pt>
    <dgm:pt modelId="{1E85006A-CDCC-4E29-A6F9-4E1920556700}" type="pres">
      <dgm:prSet presAssocID="{2A1BB90C-64AB-49A7-8160-47BB749B4A70}" presName="hierRoot1" presStyleCnt="0"/>
      <dgm:spPr/>
    </dgm:pt>
    <dgm:pt modelId="{E7CA9389-C315-48AE-AB04-3221EB2D1369}" type="pres">
      <dgm:prSet presAssocID="{2A1BB90C-64AB-49A7-8160-47BB749B4A70}" presName="composite" presStyleCnt="0"/>
      <dgm:spPr/>
    </dgm:pt>
    <dgm:pt modelId="{06098167-6510-4FB9-8D0B-A1CE15D777C9}" type="pres">
      <dgm:prSet presAssocID="{2A1BB90C-64AB-49A7-8160-47BB749B4A70}" presName="background" presStyleLbl="node0" presStyleIdx="1" presStyleCnt="2"/>
      <dgm:spPr/>
    </dgm:pt>
    <dgm:pt modelId="{D6C442C6-3F3C-4673-869F-CE5542E1F72F}" type="pres">
      <dgm:prSet presAssocID="{2A1BB90C-64AB-49A7-8160-47BB749B4A70}" presName="text" presStyleLbl="fgAcc0" presStyleIdx="1" presStyleCnt="2">
        <dgm:presLayoutVars>
          <dgm:chPref val="3"/>
        </dgm:presLayoutVars>
      </dgm:prSet>
      <dgm:spPr/>
    </dgm:pt>
    <dgm:pt modelId="{91DB5ABD-2A92-474B-9854-3921ED8C2299}" type="pres">
      <dgm:prSet presAssocID="{2A1BB90C-64AB-49A7-8160-47BB749B4A70}" presName="hierChild2" presStyleCnt="0"/>
      <dgm:spPr/>
    </dgm:pt>
  </dgm:ptLst>
  <dgm:cxnLst>
    <dgm:cxn modelId="{1CF8FA88-B957-4BBA-96F3-E388A23CAB74}" type="presOf" srcId="{6EEC5FCB-F20D-46DB-ACE1-AD27879815D8}" destId="{6110D4CB-3F70-43E7-B6BE-22C831BA8E7F}" srcOrd="0" destOrd="0" presId="urn:microsoft.com/office/officeart/2005/8/layout/hierarchy1"/>
    <dgm:cxn modelId="{AE95A789-CABD-43E9-ADB4-26995AD98CCA}" type="presOf" srcId="{2A1BB90C-64AB-49A7-8160-47BB749B4A70}" destId="{D6C442C6-3F3C-4673-869F-CE5542E1F72F}" srcOrd="0" destOrd="0" presId="urn:microsoft.com/office/officeart/2005/8/layout/hierarchy1"/>
    <dgm:cxn modelId="{E4EA13C4-09B2-441A-936D-EBC37EA79FA5}" srcId="{451472F4-A490-4DD6-B041-DD43079CF1C8}" destId="{6EEC5FCB-F20D-46DB-ACE1-AD27879815D8}" srcOrd="0" destOrd="0" parTransId="{0818CC74-AB42-4649-8BE1-8AB982260C12}" sibTransId="{2335FD86-63EF-4DDA-B420-612A0882C26A}"/>
    <dgm:cxn modelId="{97D7FAEC-1BBB-49B5-93A0-C508D0AD8D8D}" type="presOf" srcId="{451472F4-A490-4DD6-B041-DD43079CF1C8}" destId="{19B58146-346C-4D42-B71F-B7FFD58C720B}" srcOrd="0" destOrd="0" presId="urn:microsoft.com/office/officeart/2005/8/layout/hierarchy1"/>
    <dgm:cxn modelId="{747231EF-5FCF-48EC-8CFA-E2C382151B48}" srcId="{451472F4-A490-4DD6-B041-DD43079CF1C8}" destId="{2A1BB90C-64AB-49A7-8160-47BB749B4A70}" srcOrd="1" destOrd="0" parTransId="{42FE257B-AEE8-429F-A71D-496BAA0F808F}" sibTransId="{1317695C-DE2A-45B4-A97F-F872220FC9CF}"/>
    <dgm:cxn modelId="{0B278A2E-BC64-41DD-9DD2-352DFD81BEA5}" type="presParOf" srcId="{19B58146-346C-4D42-B71F-B7FFD58C720B}" destId="{082985A3-6036-49AB-8395-4E1EEC399AB2}" srcOrd="0" destOrd="0" presId="urn:microsoft.com/office/officeart/2005/8/layout/hierarchy1"/>
    <dgm:cxn modelId="{DE9149DE-FFA8-484A-9DEB-DB3A8CC89F37}" type="presParOf" srcId="{082985A3-6036-49AB-8395-4E1EEC399AB2}" destId="{25A5576F-2047-4760-A1B3-270DE1C23C03}" srcOrd="0" destOrd="0" presId="urn:microsoft.com/office/officeart/2005/8/layout/hierarchy1"/>
    <dgm:cxn modelId="{45215FCE-9CDA-4D1D-8528-FE773F538C05}" type="presParOf" srcId="{25A5576F-2047-4760-A1B3-270DE1C23C03}" destId="{D95D3E74-22DC-459E-8B45-1EC805FC403D}" srcOrd="0" destOrd="0" presId="urn:microsoft.com/office/officeart/2005/8/layout/hierarchy1"/>
    <dgm:cxn modelId="{0B2E58FF-AFF1-4956-9FBE-23253C21EECA}" type="presParOf" srcId="{25A5576F-2047-4760-A1B3-270DE1C23C03}" destId="{6110D4CB-3F70-43E7-B6BE-22C831BA8E7F}" srcOrd="1" destOrd="0" presId="urn:microsoft.com/office/officeart/2005/8/layout/hierarchy1"/>
    <dgm:cxn modelId="{9E136DBD-3CC0-4CFA-9C67-20A2B33F79FB}" type="presParOf" srcId="{082985A3-6036-49AB-8395-4E1EEC399AB2}" destId="{17CF8449-25DC-4ED0-9BE7-B56E40F44073}" srcOrd="1" destOrd="0" presId="urn:microsoft.com/office/officeart/2005/8/layout/hierarchy1"/>
    <dgm:cxn modelId="{BC9E5139-709E-463A-BB13-2E06444A8237}" type="presParOf" srcId="{19B58146-346C-4D42-B71F-B7FFD58C720B}" destId="{1E85006A-CDCC-4E29-A6F9-4E1920556700}" srcOrd="1" destOrd="0" presId="urn:microsoft.com/office/officeart/2005/8/layout/hierarchy1"/>
    <dgm:cxn modelId="{59597387-3A08-428E-B13C-AB6035DF14CC}" type="presParOf" srcId="{1E85006A-CDCC-4E29-A6F9-4E1920556700}" destId="{E7CA9389-C315-48AE-AB04-3221EB2D1369}" srcOrd="0" destOrd="0" presId="urn:microsoft.com/office/officeart/2005/8/layout/hierarchy1"/>
    <dgm:cxn modelId="{6B88AD5B-43AC-44B4-AEF3-00F576BFA198}" type="presParOf" srcId="{E7CA9389-C315-48AE-AB04-3221EB2D1369}" destId="{06098167-6510-4FB9-8D0B-A1CE15D777C9}" srcOrd="0" destOrd="0" presId="urn:microsoft.com/office/officeart/2005/8/layout/hierarchy1"/>
    <dgm:cxn modelId="{2AA45918-8B12-484B-BF73-A96FCAF43271}" type="presParOf" srcId="{E7CA9389-C315-48AE-AB04-3221EB2D1369}" destId="{D6C442C6-3F3C-4673-869F-CE5542E1F72F}" srcOrd="1" destOrd="0" presId="urn:microsoft.com/office/officeart/2005/8/layout/hierarchy1"/>
    <dgm:cxn modelId="{A2C197B0-7E2E-49B0-AC9C-7C6479025509}" type="presParOf" srcId="{1E85006A-CDCC-4E29-A6F9-4E1920556700}" destId="{91DB5ABD-2A92-474B-9854-3921ED8C229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D3E74-22DC-459E-8B45-1EC805FC403D}">
      <dsp:nvSpPr>
        <dsp:cNvPr id="0" name=""/>
        <dsp:cNvSpPr/>
      </dsp:nvSpPr>
      <dsp:spPr>
        <a:xfrm>
          <a:off x="247686" y="979"/>
          <a:ext cx="3114370" cy="1977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10D4CB-3F70-43E7-B6BE-22C831BA8E7F}">
      <dsp:nvSpPr>
        <dsp:cNvPr id="0" name=""/>
        <dsp:cNvSpPr/>
      </dsp:nvSpPr>
      <dsp:spPr>
        <a:xfrm>
          <a:off x="593727" y="329718"/>
          <a:ext cx="3114370" cy="19776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Oracle greedily selects transition that maximally reduces global loss in current state </a:t>
          </a:r>
        </a:p>
      </dsp:txBody>
      <dsp:txXfrm>
        <a:off x="651650" y="387641"/>
        <a:ext cx="2998524" cy="1861779"/>
      </dsp:txXfrm>
    </dsp:sp>
    <dsp:sp modelId="{06098167-6510-4FB9-8D0B-A1CE15D777C9}">
      <dsp:nvSpPr>
        <dsp:cNvPr id="0" name=""/>
        <dsp:cNvSpPr/>
      </dsp:nvSpPr>
      <dsp:spPr>
        <a:xfrm>
          <a:off x="4054140" y="979"/>
          <a:ext cx="3114370" cy="1977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C442C6-3F3C-4673-869F-CE5542E1F72F}">
      <dsp:nvSpPr>
        <dsp:cNvPr id="0" name=""/>
        <dsp:cNvSpPr/>
      </dsp:nvSpPr>
      <dsp:spPr>
        <a:xfrm>
          <a:off x="4400181" y="329718"/>
          <a:ext cx="3114370" cy="19776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Greedy TD – error prioritization algorithm replays transition with largest absolute TD error</a:t>
          </a:r>
        </a:p>
      </dsp:txBody>
      <dsp:txXfrm>
        <a:off x="4458104" y="387641"/>
        <a:ext cx="2998524" cy="18617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D5D24-3E22-4406-90F8-1102857AC8A3}"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A5F08-DC6F-4D2F-AAAC-E7FB3C3951D8}" type="slidenum">
              <a:rPr lang="en-US" smtClean="0"/>
              <a:t>‹#›</a:t>
            </a:fld>
            <a:endParaRPr lang="en-US"/>
          </a:p>
        </p:txBody>
      </p:sp>
    </p:spTree>
    <p:extLst>
      <p:ext uri="{BB962C8B-B14F-4D97-AF65-F5344CB8AC3E}">
        <p14:creationId xmlns:p14="http://schemas.microsoft.com/office/powerpoint/2010/main" val="438374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Explain the scenario to get a reward. Graph shows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median number of updates required in order to learn the optimal policy </a:t>
            </a:r>
            <a:endParaRPr lang="en-US" dirty="0"/>
          </a:p>
          <a:p>
            <a:pPr marL="228600" indent="-228600">
              <a:buAutoNum type="arabicPeriod"/>
            </a:pPr>
            <a:r>
              <a:rPr lang="en-US" dirty="0"/>
              <a:t>Comparison in the graph (three kind). Black one is uniform experience replay (Sample at random)</a:t>
            </a:r>
          </a:p>
          <a:p>
            <a:pPr marL="228600" indent="-228600">
              <a:buAutoNum type="arabicPeriod"/>
            </a:pPr>
            <a:r>
              <a:rPr lang="en-US" dirty="0"/>
              <a:t>Oracle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not really a viable strategy to implement when you're learning something because when you're learning something you don't know what's maximally going to reduce the global loss </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692A5F08-DC6F-4D2F-AAAC-E7FB3C3951D8}" type="slidenum">
              <a:rPr lang="en-US" smtClean="0"/>
              <a:t>5</a:t>
            </a:fld>
            <a:endParaRPr lang="en-US"/>
          </a:p>
        </p:txBody>
      </p:sp>
    </p:spTree>
    <p:extLst>
      <p:ext uri="{BB962C8B-B14F-4D97-AF65-F5344CB8AC3E}">
        <p14:creationId xmlns:p14="http://schemas.microsoft.com/office/powerpoint/2010/main" val="391708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Explain why TD error alone can cause problem, say if it approaches to 0 then is highly unlikely that we will revisit that particular state. And it can also cause over fitting</a:t>
            </a:r>
          </a:p>
          <a:p>
            <a:pPr marL="228600" indent="-228600">
              <a:buAutoNum type="arabicPeriod"/>
            </a:pPr>
            <a:r>
              <a:rPr lang="en-US" dirty="0"/>
              <a:t>To avoid such we </a:t>
            </a:r>
            <a:r>
              <a:rPr lang="en-US" dirty="0" err="1"/>
              <a:t>introduct</a:t>
            </a:r>
            <a:r>
              <a:rPr lang="en-US" dirty="0"/>
              <a:t> a priority sampling where we can control the number of revisit in a state. </a:t>
            </a:r>
            <a:r>
              <a:rPr lang="en-US" sz="1800" dirty="0">
                <a:effectLst/>
                <a:latin typeface="Calibri" panose="020F0502020204030204" pitchFamily="34" charset="0"/>
                <a:ea typeface="Calibri" panose="020F0502020204030204" pitchFamily="34" charset="0"/>
                <a:cs typeface="Times New Roman" panose="02020603050405020304" pitchFamily="18" charset="0"/>
              </a:rPr>
              <a:t>you could add an alpha  which is basically telling you how much  you would um  concentrate 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states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692A5F08-DC6F-4D2F-AAAC-E7FB3C3951D8}" type="slidenum">
              <a:rPr lang="en-US" smtClean="0"/>
              <a:t>6</a:t>
            </a:fld>
            <a:endParaRPr lang="en-US"/>
          </a:p>
        </p:txBody>
      </p:sp>
    </p:spTree>
    <p:extLst>
      <p:ext uri="{BB962C8B-B14F-4D97-AF65-F5344CB8AC3E}">
        <p14:creationId xmlns:p14="http://schemas.microsoft.com/office/powerpoint/2010/main" val="425207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epsilon here prevents  transitions  not being revisited if the error is zero  so  some sometimes you could be in such a  state that the td error actually comes  out to be zero </a:t>
            </a:r>
          </a:p>
          <a:p>
            <a:pPr marL="228600" indent="-22860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rank based on  magnitude of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tdr</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instead set  a priority that's inverse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particular rank now what this does is it  makes uh  the algorithm a lot more robust </a:t>
            </a:r>
            <a:endParaRPr lang="en-US" dirty="0"/>
          </a:p>
        </p:txBody>
      </p:sp>
      <p:sp>
        <p:nvSpPr>
          <p:cNvPr id="4" name="Slide Number Placeholder 3"/>
          <p:cNvSpPr>
            <a:spLocks noGrp="1"/>
          </p:cNvSpPr>
          <p:nvPr>
            <p:ph type="sldNum" sz="quarter" idx="5"/>
          </p:nvPr>
        </p:nvSpPr>
        <p:spPr/>
        <p:txBody>
          <a:bodyPr/>
          <a:lstStyle/>
          <a:p>
            <a:fld id="{692A5F08-DC6F-4D2F-AAAC-E7FB3C3951D8}" type="slidenum">
              <a:rPr lang="en-US" smtClean="0"/>
              <a:t>7</a:t>
            </a:fld>
            <a:endParaRPr lang="en-US"/>
          </a:p>
        </p:txBody>
      </p:sp>
    </p:spTree>
    <p:extLst>
      <p:ext uri="{BB962C8B-B14F-4D97-AF65-F5344CB8AC3E}">
        <p14:creationId xmlns:p14="http://schemas.microsoft.com/office/powerpoint/2010/main" val="4174674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Atari game to evaluate different algorithms</a:t>
            </a:r>
          </a:p>
          <a:p>
            <a:pPr marL="228600" indent="-22860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y-axis is the  normalized score for the agent minus the  normalized score </a:t>
            </a:r>
          </a:p>
          <a:p>
            <a:pPr marL="228600" indent="-22860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histogram is positive that means that  our current agent performs better than  the double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dqm</a:t>
            </a:r>
            <a:r>
              <a:rPr lang="en-US" sz="1800" dirty="0">
                <a:effectLst/>
                <a:latin typeface="Calibri" panose="020F0502020204030204" pitchFamily="34" charset="0"/>
                <a:ea typeface="Calibri" panose="020F0502020204030204" pitchFamily="34" charset="0"/>
                <a:cs typeface="Times New Roman" panose="02020603050405020304" pitchFamily="18" charset="0"/>
              </a:rPr>
              <a:t> algorithm </a:t>
            </a:r>
            <a:endParaRPr lang="en-US" dirty="0"/>
          </a:p>
        </p:txBody>
      </p:sp>
      <p:sp>
        <p:nvSpPr>
          <p:cNvPr id="4" name="Slide Number Placeholder 3"/>
          <p:cNvSpPr>
            <a:spLocks noGrp="1"/>
          </p:cNvSpPr>
          <p:nvPr>
            <p:ph type="sldNum" sz="quarter" idx="5"/>
          </p:nvPr>
        </p:nvSpPr>
        <p:spPr/>
        <p:txBody>
          <a:bodyPr/>
          <a:lstStyle/>
          <a:p>
            <a:fld id="{692A5F08-DC6F-4D2F-AAAC-E7FB3C3951D8}" type="slidenum">
              <a:rPr lang="en-US" smtClean="0"/>
              <a:t>9</a:t>
            </a:fld>
            <a:endParaRPr lang="en-US"/>
          </a:p>
        </p:txBody>
      </p:sp>
    </p:spTree>
    <p:extLst>
      <p:ext uri="{BB962C8B-B14F-4D97-AF65-F5344CB8AC3E}">
        <p14:creationId xmlns:p14="http://schemas.microsoft.com/office/powerpoint/2010/main" val="220054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 take the maximum of that score  for a given game and then we take the  median across all games </a:t>
            </a:r>
          </a:p>
          <a:p>
            <a:pPr marL="228600" indent="-22860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they reach  the 100 level here basically at 47 and  43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of</a:t>
            </a:r>
            <a:r>
              <a:rPr lang="en-US" sz="1800" dirty="0">
                <a:effectLst/>
                <a:latin typeface="Calibri" panose="020F0502020204030204" pitchFamily="34" charset="0"/>
                <a:ea typeface="Calibri" panose="020F0502020204030204" pitchFamily="34" charset="0"/>
                <a:cs typeface="Times New Roman" panose="02020603050405020304" pitchFamily="18" charset="0"/>
              </a:rPr>
              <a:t> training time </a:t>
            </a:r>
          </a:p>
          <a:p>
            <a:pPr marL="228600" indent="-22860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if we look at the right graph now uh  this campaign compares the baseline  normalized score over 57 games so and  this is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en-US" sz="1800" dirty="0">
                <a:effectLst/>
                <a:latin typeface="Calibri" panose="020F0502020204030204" pitchFamily="34" charset="0"/>
                <a:ea typeface="Calibri" panose="020F0502020204030204" pitchFamily="34" charset="0"/>
                <a:cs typeface="Times New Roman" panose="02020603050405020304" pitchFamily="18" charset="0"/>
              </a:rPr>
              <a:t> mean baseline normalized</a:t>
            </a:r>
          </a:p>
          <a:p>
            <a:pPr marL="228600" indent="-228600">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basically  get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point at 43 of 41 </a:t>
            </a:r>
            <a:endParaRPr lang="en-US" dirty="0"/>
          </a:p>
        </p:txBody>
      </p:sp>
      <p:sp>
        <p:nvSpPr>
          <p:cNvPr id="4" name="Slide Number Placeholder 3"/>
          <p:cNvSpPr>
            <a:spLocks noGrp="1"/>
          </p:cNvSpPr>
          <p:nvPr>
            <p:ph type="sldNum" sz="quarter" idx="5"/>
          </p:nvPr>
        </p:nvSpPr>
        <p:spPr/>
        <p:txBody>
          <a:bodyPr/>
          <a:lstStyle/>
          <a:p>
            <a:fld id="{692A5F08-DC6F-4D2F-AAAC-E7FB3C3951D8}" type="slidenum">
              <a:rPr lang="en-US" smtClean="0"/>
              <a:t>10</a:t>
            </a:fld>
            <a:endParaRPr lang="en-US"/>
          </a:p>
        </p:txBody>
      </p:sp>
    </p:spTree>
    <p:extLst>
      <p:ext uri="{BB962C8B-B14F-4D97-AF65-F5344CB8AC3E}">
        <p14:creationId xmlns:p14="http://schemas.microsoft.com/office/powerpoint/2010/main" val="458538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sz="1800" dirty="0">
                <a:effectLst/>
                <a:latin typeface="Calibri" panose="020F0502020204030204" pitchFamily="34" charset="0"/>
                <a:ea typeface="Calibri" panose="020F0502020204030204" pitchFamily="34" charset="0"/>
                <a:cs typeface="Times New Roman" panose="02020603050405020304" pitchFamily="18" charset="0"/>
              </a:rPr>
              <a:t>moreover we have three games that are  marked out here so battle zone frostbite  and on the next slide here uh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zaxxon</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these three games we can see that the uh  new algorithms get off the ground  quicker than the old ones so we can see  here for the well uniform distribution  or the uniform um sampling  we it takes quite a while for us to  start converging towards a  policy that actually performs well  whereas in the case of these  prioritization schemes they seem to be  doing a better job</a:t>
            </a:r>
          </a:p>
          <a:p>
            <a:endParaRPr lang="en-US" dirty="0"/>
          </a:p>
        </p:txBody>
      </p:sp>
      <p:sp>
        <p:nvSpPr>
          <p:cNvPr id="4" name="Slide Number Placeholder 3"/>
          <p:cNvSpPr>
            <a:spLocks noGrp="1"/>
          </p:cNvSpPr>
          <p:nvPr>
            <p:ph type="sldNum" sz="quarter" idx="5"/>
          </p:nvPr>
        </p:nvSpPr>
        <p:spPr/>
        <p:txBody>
          <a:bodyPr/>
          <a:lstStyle/>
          <a:p>
            <a:fld id="{692A5F08-DC6F-4D2F-AAAC-E7FB3C3951D8}" type="slidenum">
              <a:rPr lang="en-US" smtClean="0"/>
              <a:t>11</a:t>
            </a:fld>
            <a:endParaRPr lang="en-US"/>
          </a:p>
        </p:txBody>
      </p:sp>
    </p:spTree>
    <p:extLst>
      <p:ext uri="{BB962C8B-B14F-4D97-AF65-F5344CB8AC3E}">
        <p14:creationId xmlns:p14="http://schemas.microsoft.com/office/powerpoint/2010/main" val="1411974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reinforcement learning  tasks require substantial infrastructure  in order to train them efficiently more  effectively um  whenever whatever you can do to decrease  the amount of iterations required to get  to convergence 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is</a:t>
            </a:r>
            <a:r>
              <a:rPr lang="en-US" sz="1800" dirty="0">
                <a:effectLst/>
                <a:latin typeface="Calibri" panose="020F0502020204030204" pitchFamily="34" charset="0"/>
                <a:ea typeface="Calibri" panose="020F0502020204030204" pitchFamily="34" charset="0"/>
                <a:cs typeface="Times New Roman" panose="02020603050405020304" pitchFamily="18" charset="0"/>
              </a:rPr>
              <a:t> obviously a good </a:t>
            </a:r>
            <a:endParaRPr lang="en-US" dirty="0"/>
          </a:p>
        </p:txBody>
      </p:sp>
      <p:sp>
        <p:nvSpPr>
          <p:cNvPr id="4" name="Slide Number Placeholder 3"/>
          <p:cNvSpPr>
            <a:spLocks noGrp="1"/>
          </p:cNvSpPr>
          <p:nvPr>
            <p:ph type="sldNum" sz="quarter" idx="5"/>
          </p:nvPr>
        </p:nvSpPr>
        <p:spPr/>
        <p:txBody>
          <a:bodyPr/>
          <a:lstStyle/>
          <a:p>
            <a:fld id="{692A5F08-DC6F-4D2F-AAAC-E7FB3C3951D8}" type="slidenum">
              <a:rPr lang="en-US" smtClean="0"/>
              <a:t>12</a:t>
            </a:fld>
            <a:endParaRPr lang="en-US"/>
          </a:p>
        </p:txBody>
      </p:sp>
    </p:spTree>
    <p:extLst>
      <p:ext uri="{BB962C8B-B14F-4D97-AF65-F5344CB8AC3E}">
        <p14:creationId xmlns:p14="http://schemas.microsoft.com/office/powerpoint/2010/main" val="130258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8FD7-6C7F-D4F9-8732-6DDD26DBE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7886C-35E4-A96B-7ACF-5795AA78DA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110F97-7139-3B37-02CC-0F8CA747110C}"/>
              </a:ext>
            </a:extLst>
          </p:cNvPr>
          <p:cNvSpPr>
            <a:spLocks noGrp="1"/>
          </p:cNvSpPr>
          <p:nvPr>
            <p:ph type="dt" sz="half" idx="10"/>
          </p:nvPr>
        </p:nvSpPr>
        <p:spPr/>
        <p:txBody>
          <a:bodyPr/>
          <a:lstStyle/>
          <a:p>
            <a:fld id="{963B7A9B-CD75-492F-B3E1-7B8ABB3BBC83}" type="datetimeFigureOut">
              <a:rPr lang="en-US" smtClean="0"/>
              <a:t>1/27/2023</a:t>
            </a:fld>
            <a:endParaRPr lang="en-US"/>
          </a:p>
        </p:txBody>
      </p:sp>
      <p:sp>
        <p:nvSpPr>
          <p:cNvPr id="5" name="Footer Placeholder 4">
            <a:extLst>
              <a:ext uri="{FF2B5EF4-FFF2-40B4-BE49-F238E27FC236}">
                <a16:creationId xmlns:a16="http://schemas.microsoft.com/office/drawing/2014/main" id="{ECB62D56-C570-0A4F-05AB-4760F341C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DC226-279F-9909-DB66-037639598FA0}"/>
              </a:ext>
            </a:extLst>
          </p:cNvPr>
          <p:cNvSpPr>
            <a:spLocks noGrp="1"/>
          </p:cNvSpPr>
          <p:nvPr>
            <p:ph type="sldNum" sz="quarter" idx="12"/>
          </p:nvPr>
        </p:nvSpPr>
        <p:spPr/>
        <p:txBody>
          <a:bodyPr/>
          <a:lstStyle/>
          <a:p>
            <a:fld id="{EB181357-3793-4B8A-ACB1-12F17DB60CB2}" type="slidenum">
              <a:rPr lang="en-US" smtClean="0"/>
              <a:t>‹#›</a:t>
            </a:fld>
            <a:endParaRPr lang="en-US"/>
          </a:p>
        </p:txBody>
      </p:sp>
    </p:spTree>
    <p:extLst>
      <p:ext uri="{BB962C8B-B14F-4D97-AF65-F5344CB8AC3E}">
        <p14:creationId xmlns:p14="http://schemas.microsoft.com/office/powerpoint/2010/main" val="378690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8FDC-512B-ACBB-FC9A-DA8E2F461E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DB9179-2500-0DEF-EEC4-3840282CF6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6D5C7-8473-42B4-F4DC-2F4583042AA4}"/>
              </a:ext>
            </a:extLst>
          </p:cNvPr>
          <p:cNvSpPr>
            <a:spLocks noGrp="1"/>
          </p:cNvSpPr>
          <p:nvPr>
            <p:ph type="dt" sz="half" idx="10"/>
          </p:nvPr>
        </p:nvSpPr>
        <p:spPr/>
        <p:txBody>
          <a:bodyPr/>
          <a:lstStyle/>
          <a:p>
            <a:fld id="{963B7A9B-CD75-492F-B3E1-7B8ABB3BBC83}" type="datetimeFigureOut">
              <a:rPr lang="en-US" smtClean="0"/>
              <a:t>1/27/2023</a:t>
            </a:fld>
            <a:endParaRPr lang="en-US"/>
          </a:p>
        </p:txBody>
      </p:sp>
      <p:sp>
        <p:nvSpPr>
          <p:cNvPr id="5" name="Footer Placeholder 4">
            <a:extLst>
              <a:ext uri="{FF2B5EF4-FFF2-40B4-BE49-F238E27FC236}">
                <a16:creationId xmlns:a16="http://schemas.microsoft.com/office/drawing/2014/main" id="{C778CDA5-73AE-9502-D7ED-9E7B587BB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F1D20-69E3-E8C6-9482-8AE62ABA22EE}"/>
              </a:ext>
            </a:extLst>
          </p:cNvPr>
          <p:cNvSpPr>
            <a:spLocks noGrp="1"/>
          </p:cNvSpPr>
          <p:nvPr>
            <p:ph type="sldNum" sz="quarter" idx="12"/>
          </p:nvPr>
        </p:nvSpPr>
        <p:spPr/>
        <p:txBody>
          <a:bodyPr/>
          <a:lstStyle/>
          <a:p>
            <a:fld id="{EB181357-3793-4B8A-ACB1-12F17DB60CB2}" type="slidenum">
              <a:rPr lang="en-US" smtClean="0"/>
              <a:t>‹#›</a:t>
            </a:fld>
            <a:endParaRPr lang="en-US"/>
          </a:p>
        </p:txBody>
      </p:sp>
    </p:spTree>
    <p:extLst>
      <p:ext uri="{BB962C8B-B14F-4D97-AF65-F5344CB8AC3E}">
        <p14:creationId xmlns:p14="http://schemas.microsoft.com/office/powerpoint/2010/main" val="24076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3BBBB4-696D-9D01-629C-23A182BBB0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455B52-2838-CD38-C521-8912F860D7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44434-F7C0-BF57-D904-2CC2AC8D5159}"/>
              </a:ext>
            </a:extLst>
          </p:cNvPr>
          <p:cNvSpPr>
            <a:spLocks noGrp="1"/>
          </p:cNvSpPr>
          <p:nvPr>
            <p:ph type="dt" sz="half" idx="10"/>
          </p:nvPr>
        </p:nvSpPr>
        <p:spPr/>
        <p:txBody>
          <a:bodyPr/>
          <a:lstStyle/>
          <a:p>
            <a:fld id="{963B7A9B-CD75-492F-B3E1-7B8ABB3BBC83}" type="datetimeFigureOut">
              <a:rPr lang="en-US" smtClean="0"/>
              <a:t>1/27/2023</a:t>
            </a:fld>
            <a:endParaRPr lang="en-US"/>
          </a:p>
        </p:txBody>
      </p:sp>
      <p:sp>
        <p:nvSpPr>
          <p:cNvPr id="5" name="Footer Placeholder 4">
            <a:extLst>
              <a:ext uri="{FF2B5EF4-FFF2-40B4-BE49-F238E27FC236}">
                <a16:creationId xmlns:a16="http://schemas.microsoft.com/office/drawing/2014/main" id="{87E530B6-58B7-3F81-477E-01F28756F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C9F1C-BD40-55FE-C827-BB4B378CB20D}"/>
              </a:ext>
            </a:extLst>
          </p:cNvPr>
          <p:cNvSpPr>
            <a:spLocks noGrp="1"/>
          </p:cNvSpPr>
          <p:nvPr>
            <p:ph type="sldNum" sz="quarter" idx="12"/>
          </p:nvPr>
        </p:nvSpPr>
        <p:spPr/>
        <p:txBody>
          <a:bodyPr/>
          <a:lstStyle/>
          <a:p>
            <a:fld id="{EB181357-3793-4B8A-ACB1-12F17DB60CB2}" type="slidenum">
              <a:rPr lang="en-US" smtClean="0"/>
              <a:t>‹#›</a:t>
            </a:fld>
            <a:endParaRPr lang="en-US"/>
          </a:p>
        </p:txBody>
      </p:sp>
    </p:spTree>
    <p:extLst>
      <p:ext uri="{BB962C8B-B14F-4D97-AF65-F5344CB8AC3E}">
        <p14:creationId xmlns:p14="http://schemas.microsoft.com/office/powerpoint/2010/main" val="198263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2272-8677-5710-1E1C-9F1F3E1444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DD3F1-AB80-008E-F0C4-7D2B86C1BB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328FD-DE20-99FC-8365-12B6F54907D3}"/>
              </a:ext>
            </a:extLst>
          </p:cNvPr>
          <p:cNvSpPr>
            <a:spLocks noGrp="1"/>
          </p:cNvSpPr>
          <p:nvPr>
            <p:ph type="dt" sz="half" idx="10"/>
          </p:nvPr>
        </p:nvSpPr>
        <p:spPr/>
        <p:txBody>
          <a:bodyPr/>
          <a:lstStyle/>
          <a:p>
            <a:fld id="{963B7A9B-CD75-492F-B3E1-7B8ABB3BBC83}" type="datetimeFigureOut">
              <a:rPr lang="en-US" smtClean="0"/>
              <a:t>1/27/2023</a:t>
            </a:fld>
            <a:endParaRPr lang="en-US"/>
          </a:p>
        </p:txBody>
      </p:sp>
      <p:sp>
        <p:nvSpPr>
          <p:cNvPr id="5" name="Footer Placeholder 4">
            <a:extLst>
              <a:ext uri="{FF2B5EF4-FFF2-40B4-BE49-F238E27FC236}">
                <a16:creationId xmlns:a16="http://schemas.microsoft.com/office/drawing/2014/main" id="{9E096CF3-B543-1AF9-22BD-8DCF52E1E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36DC1-68F7-9CE8-03EA-CB72DE8AA855}"/>
              </a:ext>
            </a:extLst>
          </p:cNvPr>
          <p:cNvSpPr>
            <a:spLocks noGrp="1"/>
          </p:cNvSpPr>
          <p:nvPr>
            <p:ph type="sldNum" sz="quarter" idx="12"/>
          </p:nvPr>
        </p:nvSpPr>
        <p:spPr/>
        <p:txBody>
          <a:bodyPr/>
          <a:lstStyle/>
          <a:p>
            <a:fld id="{EB181357-3793-4B8A-ACB1-12F17DB60CB2}" type="slidenum">
              <a:rPr lang="en-US" smtClean="0"/>
              <a:t>‹#›</a:t>
            </a:fld>
            <a:endParaRPr lang="en-US"/>
          </a:p>
        </p:txBody>
      </p:sp>
    </p:spTree>
    <p:extLst>
      <p:ext uri="{BB962C8B-B14F-4D97-AF65-F5344CB8AC3E}">
        <p14:creationId xmlns:p14="http://schemas.microsoft.com/office/powerpoint/2010/main" val="380386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CBC5-E55D-5956-1C9C-F2F7FDF34E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B763D9-E927-F3CA-836F-8F87BAE9D4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4EF954-18B8-7907-C613-3E66EBA287F7}"/>
              </a:ext>
            </a:extLst>
          </p:cNvPr>
          <p:cNvSpPr>
            <a:spLocks noGrp="1"/>
          </p:cNvSpPr>
          <p:nvPr>
            <p:ph type="dt" sz="half" idx="10"/>
          </p:nvPr>
        </p:nvSpPr>
        <p:spPr/>
        <p:txBody>
          <a:bodyPr/>
          <a:lstStyle/>
          <a:p>
            <a:fld id="{963B7A9B-CD75-492F-B3E1-7B8ABB3BBC83}" type="datetimeFigureOut">
              <a:rPr lang="en-US" smtClean="0"/>
              <a:t>1/27/2023</a:t>
            </a:fld>
            <a:endParaRPr lang="en-US"/>
          </a:p>
        </p:txBody>
      </p:sp>
      <p:sp>
        <p:nvSpPr>
          <p:cNvPr id="5" name="Footer Placeholder 4">
            <a:extLst>
              <a:ext uri="{FF2B5EF4-FFF2-40B4-BE49-F238E27FC236}">
                <a16:creationId xmlns:a16="http://schemas.microsoft.com/office/drawing/2014/main" id="{322FED71-D2C2-B9D3-5E44-900017DB8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FCD6B-9D75-D59B-12D4-DF70759E3603}"/>
              </a:ext>
            </a:extLst>
          </p:cNvPr>
          <p:cNvSpPr>
            <a:spLocks noGrp="1"/>
          </p:cNvSpPr>
          <p:nvPr>
            <p:ph type="sldNum" sz="quarter" idx="12"/>
          </p:nvPr>
        </p:nvSpPr>
        <p:spPr/>
        <p:txBody>
          <a:bodyPr/>
          <a:lstStyle/>
          <a:p>
            <a:fld id="{EB181357-3793-4B8A-ACB1-12F17DB60CB2}" type="slidenum">
              <a:rPr lang="en-US" smtClean="0"/>
              <a:t>‹#›</a:t>
            </a:fld>
            <a:endParaRPr lang="en-US"/>
          </a:p>
        </p:txBody>
      </p:sp>
    </p:spTree>
    <p:extLst>
      <p:ext uri="{BB962C8B-B14F-4D97-AF65-F5344CB8AC3E}">
        <p14:creationId xmlns:p14="http://schemas.microsoft.com/office/powerpoint/2010/main" val="318400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3D03-0BDC-27E3-213B-D38A80D4AC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73613-9D28-9D8C-3793-261E1D0C90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007661-83FD-5366-EF95-809205F5E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2B1538-F966-546A-C629-6282D0D6F78F}"/>
              </a:ext>
            </a:extLst>
          </p:cNvPr>
          <p:cNvSpPr>
            <a:spLocks noGrp="1"/>
          </p:cNvSpPr>
          <p:nvPr>
            <p:ph type="dt" sz="half" idx="10"/>
          </p:nvPr>
        </p:nvSpPr>
        <p:spPr/>
        <p:txBody>
          <a:bodyPr/>
          <a:lstStyle/>
          <a:p>
            <a:fld id="{963B7A9B-CD75-492F-B3E1-7B8ABB3BBC83}" type="datetimeFigureOut">
              <a:rPr lang="en-US" smtClean="0"/>
              <a:t>1/27/2023</a:t>
            </a:fld>
            <a:endParaRPr lang="en-US"/>
          </a:p>
        </p:txBody>
      </p:sp>
      <p:sp>
        <p:nvSpPr>
          <p:cNvPr id="6" name="Footer Placeholder 5">
            <a:extLst>
              <a:ext uri="{FF2B5EF4-FFF2-40B4-BE49-F238E27FC236}">
                <a16:creationId xmlns:a16="http://schemas.microsoft.com/office/drawing/2014/main" id="{6941DAB5-663A-60BE-8FB3-DADBDBBA6C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6F978-3F9A-CC39-65FD-04F1CD2EA85D}"/>
              </a:ext>
            </a:extLst>
          </p:cNvPr>
          <p:cNvSpPr>
            <a:spLocks noGrp="1"/>
          </p:cNvSpPr>
          <p:nvPr>
            <p:ph type="sldNum" sz="quarter" idx="12"/>
          </p:nvPr>
        </p:nvSpPr>
        <p:spPr/>
        <p:txBody>
          <a:bodyPr/>
          <a:lstStyle/>
          <a:p>
            <a:fld id="{EB181357-3793-4B8A-ACB1-12F17DB60CB2}" type="slidenum">
              <a:rPr lang="en-US" smtClean="0"/>
              <a:t>‹#›</a:t>
            </a:fld>
            <a:endParaRPr lang="en-US"/>
          </a:p>
        </p:txBody>
      </p:sp>
    </p:spTree>
    <p:extLst>
      <p:ext uri="{BB962C8B-B14F-4D97-AF65-F5344CB8AC3E}">
        <p14:creationId xmlns:p14="http://schemas.microsoft.com/office/powerpoint/2010/main" val="120919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794A-063B-77BE-2BEB-A46E15371D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04B8B-0F20-A3E4-E46D-CD4F9A7BDC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E438D7-C8BA-CDC6-6162-C8192DB404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E87B3F-E155-91BF-32CC-7DA72C3DA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88670F-7BFC-A0D3-66C7-9238CA424E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31C46-7DA5-E050-2D05-DDFDE862C40C}"/>
              </a:ext>
            </a:extLst>
          </p:cNvPr>
          <p:cNvSpPr>
            <a:spLocks noGrp="1"/>
          </p:cNvSpPr>
          <p:nvPr>
            <p:ph type="dt" sz="half" idx="10"/>
          </p:nvPr>
        </p:nvSpPr>
        <p:spPr/>
        <p:txBody>
          <a:bodyPr/>
          <a:lstStyle/>
          <a:p>
            <a:fld id="{963B7A9B-CD75-492F-B3E1-7B8ABB3BBC83}" type="datetimeFigureOut">
              <a:rPr lang="en-US" smtClean="0"/>
              <a:t>1/27/2023</a:t>
            </a:fld>
            <a:endParaRPr lang="en-US"/>
          </a:p>
        </p:txBody>
      </p:sp>
      <p:sp>
        <p:nvSpPr>
          <p:cNvPr id="8" name="Footer Placeholder 7">
            <a:extLst>
              <a:ext uri="{FF2B5EF4-FFF2-40B4-BE49-F238E27FC236}">
                <a16:creationId xmlns:a16="http://schemas.microsoft.com/office/drawing/2014/main" id="{C3BDEC5E-089F-FCD9-E9A3-BFA3189E44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CB681-5459-1CAF-AE91-0AEAB58401AD}"/>
              </a:ext>
            </a:extLst>
          </p:cNvPr>
          <p:cNvSpPr>
            <a:spLocks noGrp="1"/>
          </p:cNvSpPr>
          <p:nvPr>
            <p:ph type="sldNum" sz="quarter" idx="12"/>
          </p:nvPr>
        </p:nvSpPr>
        <p:spPr/>
        <p:txBody>
          <a:bodyPr/>
          <a:lstStyle/>
          <a:p>
            <a:fld id="{EB181357-3793-4B8A-ACB1-12F17DB60CB2}" type="slidenum">
              <a:rPr lang="en-US" smtClean="0"/>
              <a:t>‹#›</a:t>
            </a:fld>
            <a:endParaRPr lang="en-US"/>
          </a:p>
        </p:txBody>
      </p:sp>
    </p:spTree>
    <p:extLst>
      <p:ext uri="{BB962C8B-B14F-4D97-AF65-F5344CB8AC3E}">
        <p14:creationId xmlns:p14="http://schemas.microsoft.com/office/powerpoint/2010/main" val="72961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C402-308B-19F4-AE4B-AD8CCA8B7E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8D0DC9-D5C3-BFB5-5255-8374F98BF6D3}"/>
              </a:ext>
            </a:extLst>
          </p:cNvPr>
          <p:cNvSpPr>
            <a:spLocks noGrp="1"/>
          </p:cNvSpPr>
          <p:nvPr>
            <p:ph type="dt" sz="half" idx="10"/>
          </p:nvPr>
        </p:nvSpPr>
        <p:spPr/>
        <p:txBody>
          <a:bodyPr/>
          <a:lstStyle/>
          <a:p>
            <a:fld id="{963B7A9B-CD75-492F-B3E1-7B8ABB3BBC83}" type="datetimeFigureOut">
              <a:rPr lang="en-US" smtClean="0"/>
              <a:t>1/27/2023</a:t>
            </a:fld>
            <a:endParaRPr lang="en-US"/>
          </a:p>
        </p:txBody>
      </p:sp>
      <p:sp>
        <p:nvSpPr>
          <p:cNvPr id="4" name="Footer Placeholder 3">
            <a:extLst>
              <a:ext uri="{FF2B5EF4-FFF2-40B4-BE49-F238E27FC236}">
                <a16:creationId xmlns:a16="http://schemas.microsoft.com/office/drawing/2014/main" id="{AC48EE0C-34A8-5E70-CE94-D665597CC9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3ADE1C-FB7D-4891-B751-AD0433CCF8A8}"/>
              </a:ext>
            </a:extLst>
          </p:cNvPr>
          <p:cNvSpPr>
            <a:spLocks noGrp="1"/>
          </p:cNvSpPr>
          <p:nvPr>
            <p:ph type="sldNum" sz="quarter" idx="12"/>
          </p:nvPr>
        </p:nvSpPr>
        <p:spPr/>
        <p:txBody>
          <a:bodyPr/>
          <a:lstStyle/>
          <a:p>
            <a:fld id="{EB181357-3793-4B8A-ACB1-12F17DB60CB2}" type="slidenum">
              <a:rPr lang="en-US" smtClean="0"/>
              <a:t>‹#›</a:t>
            </a:fld>
            <a:endParaRPr lang="en-US"/>
          </a:p>
        </p:txBody>
      </p:sp>
    </p:spTree>
    <p:extLst>
      <p:ext uri="{BB962C8B-B14F-4D97-AF65-F5344CB8AC3E}">
        <p14:creationId xmlns:p14="http://schemas.microsoft.com/office/powerpoint/2010/main" val="2296870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7CC7A2-D164-33D9-3090-64D7B8D76A41}"/>
              </a:ext>
            </a:extLst>
          </p:cNvPr>
          <p:cNvSpPr>
            <a:spLocks noGrp="1"/>
          </p:cNvSpPr>
          <p:nvPr>
            <p:ph type="dt" sz="half" idx="10"/>
          </p:nvPr>
        </p:nvSpPr>
        <p:spPr/>
        <p:txBody>
          <a:bodyPr/>
          <a:lstStyle/>
          <a:p>
            <a:fld id="{963B7A9B-CD75-492F-B3E1-7B8ABB3BBC83}" type="datetimeFigureOut">
              <a:rPr lang="en-US" smtClean="0"/>
              <a:t>1/27/2023</a:t>
            </a:fld>
            <a:endParaRPr lang="en-US"/>
          </a:p>
        </p:txBody>
      </p:sp>
      <p:sp>
        <p:nvSpPr>
          <p:cNvPr id="3" name="Footer Placeholder 2">
            <a:extLst>
              <a:ext uri="{FF2B5EF4-FFF2-40B4-BE49-F238E27FC236}">
                <a16:creationId xmlns:a16="http://schemas.microsoft.com/office/drawing/2014/main" id="{407585A6-145A-1422-C8D1-9355EB31D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86FD2-2F72-CDC8-A6EF-32F2806FB348}"/>
              </a:ext>
            </a:extLst>
          </p:cNvPr>
          <p:cNvSpPr>
            <a:spLocks noGrp="1"/>
          </p:cNvSpPr>
          <p:nvPr>
            <p:ph type="sldNum" sz="quarter" idx="12"/>
          </p:nvPr>
        </p:nvSpPr>
        <p:spPr/>
        <p:txBody>
          <a:bodyPr/>
          <a:lstStyle/>
          <a:p>
            <a:fld id="{EB181357-3793-4B8A-ACB1-12F17DB60CB2}" type="slidenum">
              <a:rPr lang="en-US" smtClean="0"/>
              <a:t>‹#›</a:t>
            </a:fld>
            <a:endParaRPr lang="en-US"/>
          </a:p>
        </p:txBody>
      </p:sp>
    </p:spTree>
    <p:extLst>
      <p:ext uri="{BB962C8B-B14F-4D97-AF65-F5344CB8AC3E}">
        <p14:creationId xmlns:p14="http://schemas.microsoft.com/office/powerpoint/2010/main" val="303486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58EC-0743-EB74-F0B2-90E652CBB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0D4829-265A-0CEB-C4A8-485156720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DA1AC2-F771-3ED6-EA39-5651F194F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3BA50-BA3B-E8C4-0DAF-2134233262C5}"/>
              </a:ext>
            </a:extLst>
          </p:cNvPr>
          <p:cNvSpPr>
            <a:spLocks noGrp="1"/>
          </p:cNvSpPr>
          <p:nvPr>
            <p:ph type="dt" sz="half" idx="10"/>
          </p:nvPr>
        </p:nvSpPr>
        <p:spPr/>
        <p:txBody>
          <a:bodyPr/>
          <a:lstStyle/>
          <a:p>
            <a:fld id="{963B7A9B-CD75-492F-B3E1-7B8ABB3BBC83}" type="datetimeFigureOut">
              <a:rPr lang="en-US" smtClean="0"/>
              <a:t>1/27/2023</a:t>
            </a:fld>
            <a:endParaRPr lang="en-US"/>
          </a:p>
        </p:txBody>
      </p:sp>
      <p:sp>
        <p:nvSpPr>
          <p:cNvPr id="6" name="Footer Placeholder 5">
            <a:extLst>
              <a:ext uri="{FF2B5EF4-FFF2-40B4-BE49-F238E27FC236}">
                <a16:creationId xmlns:a16="http://schemas.microsoft.com/office/drawing/2014/main" id="{2BE27FC2-DBAD-08EB-AFAF-718509D3D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36300-B4C0-B803-F24B-EE9C8E35CF48}"/>
              </a:ext>
            </a:extLst>
          </p:cNvPr>
          <p:cNvSpPr>
            <a:spLocks noGrp="1"/>
          </p:cNvSpPr>
          <p:nvPr>
            <p:ph type="sldNum" sz="quarter" idx="12"/>
          </p:nvPr>
        </p:nvSpPr>
        <p:spPr/>
        <p:txBody>
          <a:bodyPr/>
          <a:lstStyle/>
          <a:p>
            <a:fld id="{EB181357-3793-4B8A-ACB1-12F17DB60CB2}" type="slidenum">
              <a:rPr lang="en-US" smtClean="0"/>
              <a:t>‹#›</a:t>
            </a:fld>
            <a:endParaRPr lang="en-US"/>
          </a:p>
        </p:txBody>
      </p:sp>
    </p:spTree>
    <p:extLst>
      <p:ext uri="{BB962C8B-B14F-4D97-AF65-F5344CB8AC3E}">
        <p14:creationId xmlns:p14="http://schemas.microsoft.com/office/powerpoint/2010/main" val="2731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E115-39F7-AE4A-F2D1-DA83D42E0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167D9-52BF-C12B-CE88-776FDB49D5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85237E-45E6-C10B-5BBD-F348C0A02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19254-9298-9146-0D6A-EA1FDB293391}"/>
              </a:ext>
            </a:extLst>
          </p:cNvPr>
          <p:cNvSpPr>
            <a:spLocks noGrp="1"/>
          </p:cNvSpPr>
          <p:nvPr>
            <p:ph type="dt" sz="half" idx="10"/>
          </p:nvPr>
        </p:nvSpPr>
        <p:spPr/>
        <p:txBody>
          <a:bodyPr/>
          <a:lstStyle/>
          <a:p>
            <a:fld id="{963B7A9B-CD75-492F-B3E1-7B8ABB3BBC83}" type="datetimeFigureOut">
              <a:rPr lang="en-US" smtClean="0"/>
              <a:t>1/27/2023</a:t>
            </a:fld>
            <a:endParaRPr lang="en-US"/>
          </a:p>
        </p:txBody>
      </p:sp>
      <p:sp>
        <p:nvSpPr>
          <p:cNvPr id="6" name="Footer Placeholder 5">
            <a:extLst>
              <a:ext uri="{FF2B5EF4-FFF2-40B4-BE49-F238E27FC236}">
                <a16:creationId xmlns:a16="http://schemas.microsoft.com/office/drawing/2014/main" id="{6094794D-89FF-22E5-0B48-C828BA022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B3E38B-A7AD-4A6B-3FC0-5BFBCBD1EDA3}"/>
              </a:ext>
            </a:extLst>
          </p:cNvPr>
          <p:cNvSpPr>
            <a:spLocks noGrp="1"/>
          </p:cNvSpPr>
          <p:nvPr>
            <p:ph type="sldNum" sz="quarter" idx="12"/>
          </p:nvPr>
        </p:nvSpPr>
        <p:spPr/>
        <p:txBody>
          <a:bodyPr/>
          <a:lstStyle/>
          <a:p>
            <a:fld id="{EB181357-3793-4B8A-ACB1-12F17DB60CB2}" type="slidenum">
              <a:rPr lang="en-US" smtClean="0"/>
              <a:t>‹#›</a:t>
            </a:fld>
            <a:endParaRPr lang="en-US"/>
          </a:p>
        </p:txBody>
      </p:sp>
    </p:spTree>
    <p:extLst>
      <p:ext uri="{BB962C8B-B14F-4D97-AF65-F5344CB8AC3E}">
        <p14:creationId xmlns:p14="http://schemas.microsoft.com/office/powerpoint/2010/main" val="182109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3FDDD-F14F-CFC6-5751-E565D43EA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3144BD-3A04-0639-444D-FB2B345591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9037A-1919-F8DD-B2C6-38FB2CE36E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B7A9B-CD75-492F-B3E1-7B8ABB3BBC83}" type="datetimeFigureOut">
              <a:rPr lang="en-US" smtClean="0"/>
              <a:t>1/27/2023</a:t>
            </a:fld>
            <a:endParaRPr lang="en-US"/>
          </a:p>
        </p:txBody>
      </p:sp>
      <p:sp>
        <p:nvSpPr>
          <p:cNvPr id="5" name="Footer Placeholder 4">
            <a:extLst>
              <a:ext uri="{FF2B5EF4-FFF2-40B4-BE49-F238E27FC236}">
                <a16:creationId xmlns:a16="http://schemas.microsoft.com/office/drawing/2014/main" id="{1E200437-1D83-862E-8A2C-60F9780D1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F91656-BF60-791D-3BBF-316F7BA02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181357-3793-4B8A-ACB1-12F17DB60CB2}" type="slidenum">
              <a:rPr lang="en-US" smtClean="0"/>
              <a:t>‹#›</a:t>
            </a:fld>
            <a:endParaRPr lang="en-US"/>
          </a:p>
        </p:txBody>
      </p:sp>
    </p:spTree>
    <p:extLst>
      <p:ext uri="{BB962C8B-B14F-4D97-AF65-F5344CB8AC3E}">
        <p14:creationId xmlns:p14="http://schemas.microsoft.com/office/powerpoint/2010/main" val="1550651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DBB4-6C40-5CAD-79DB-6A106326776E}"/>
              </a:ext>
            </a:extLst>
          </p:cNvPr>
          <p:cNvSpPr>
            <a:spLocks noGrp="1"/>
          </p:cNvSpPr>
          <p:nvPr>
            <p:ph type="title"/>
          </p:nvPr>
        </p:nvSpPr>
        <p:spPr/>
        <p:txBody>
          <a:bodyPr/>
          <a:lstStyle/>
          <a:p>
            <a:r>
              <a:rPr lang="en-US" dirty="0"/>
              <a:t>Research Paper</a:t>
            </a:r>
          </a:p>
        </p:txBody>
      </p:sp>
      <p:sp>
        <p:nvSpPr>
          <p:cNvPr id="3" name="Content Placeholder 2">
            <a:extLst>
              <a:ext uri="{FF2B5EF4-FFF2-40B4-BE49-F238E27FC236}">
                <a16:creationId xmlns:a16="http://schemas.microsoft.com/office/drawing/2014/main" id="{7D31350E-571C-C2BD-1BC6-BFB5AFC7260A}"/>
              </a:ext>
            </a:extLst>
          </p:cNvPr>
          <p:cNvSpPr>
            <a:spLocks noGrp="1"/>
          </p:cNvSpPr>
          <p:nvPr>
            <p:ph idx="1"/>
          </p:nvPr>
        </p:nvSpPr>
        <p:spPr>
          <a:xfrm>
            <a:off x="965200" y="2624137"/>
            <a:ext cx="9359900" cy="2124075"/>
          </a:xfrm>
        </p:spPr>
        <p:txBody>
          <a:bodyPr>
            <a:normAutofit/>
          </a:bodyPr>
          <a:lstStyle/>
          <a:p>
            <a:pPr marL="0" indent="0" algn="ctr">
              <a:buNone/>
            </a:pPr>
            <a:r>
              <a:rPr lang="en-US" sz="2400" b="0" i="0" u="none" strike="noStrike" baseline="0" dirty="0">
                <a:latin typeface="NimbusRomNo9L-Regu"/>
              </a:rPr>
              <a:t>PRIORITIZED EXPERIENCE REPLAY</a:t>
            </a:r>
          </a:p>
          <a:p>
            <a:pPr marL="0" indent="0" algn="ctr">
              <a:buNone/>
            </a:pPr>
            <a:r>
              <a:rPr lang="en-US" sz="2400" dirty="0">
                <a:latin typeface="NimbusRomNo9L-Regu"/>
              </a:rPr>
              <a:t>By: </a:t>
            </a:r>
            <a:r>
              <a:rPr lang="en-US" sz="2400" b="0" i="0" u="none" strike="noStrike" baseline="0" dirty="0">
                <a:latin typeface="NimbusRomNo9L-Medi"/>
              </a:rPr>
              <a:t>Tom </a:t>
            </a:r>
            <a:r>
              <a:rPr lang="en-US" sz="2400" b="0" i="0" u="none" strike="noStrike" baseline="0" dirty="0" err="1">
                <a:latin typeface="NimbusRomNo9L-Medi"/>
              </a:rPr>
              <a:t>Schaul</a:t>
            </a:r>
            <a:r>
              <a:rPr lang="en-US" sz="2400" b="0" i="0" u="none" strike="noStrike" baseline="0" dirty="0">
                <a:latin typeface="NimbusRomNo9L-Medi"/>
              </a:rPr>
              <a:t>, John Quan, </a:t>
            </a:r>
            <a:r>
              <a:rPr lang="en-US" sz="2400" b="0" i="0" u="none" strike="noStrike" baseline="0" dirty="0" err="1">
                <a:latin typeface="NimbusRomNo9L-Medi"/>
              </a:rPr>
              <a:t>Ioannis</a:t>
            </a:r>
            <a:r>
              <a:rPr lang="en-US" sz="2400" b="0" i="0" u="none" strike="noStrike" baseline="0" dirty="0">
                <a:latin typeface="NimbusRomNo9L-Medi"/>
              </a:rPr>
              <a:t> </a:t>
            </a:r>
            <a:r>
              <a:rPr lang="en-US" sz="2400" b="0" i="0" u="none" strike="noStrike" baseline="0" dirty="0" err="1">
                <a:latin typeface="NimbusRomNo9L-Medi"/>
              </a:rPr>
              <a:t>Antonoglou</a:t>
            </a:r>
            <a:r>
              <a:rPr lang="en-US" sz="2400" b="0" i="0" u="none" strike="noStrike" baseline="0" dirty="0">
                <a:latin typeface="NimbusRomNo9L-Medi"/>
              </a:rPr>
              <a:t> and David Silver</a:t>
            </a:r>
            <a:endParaRPr lang="en-US" sz="2400" dirty="0"/>
          </a:p>
        </p:txBody>
      </p:sp>
    </p:spTree>
    <p:extLst>
      <p:ext uri="{BB962C8B-B14F-4D97-AF65-F5344CB8AC3E}">
        <p14:creationId xmlns:p14="http://schemas.microsoft.com/office/powerpoint/2010/main" val="1759309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FB3D-C7E2-D33E-934A-6AB7B71EF2DB}"/>
              </a:ext>
            </a:extLst>
          </p:cNvPr>
          <p:cNvSpPr>
            <a:spLocks noGrp="1"/>
          </p:cNvSpPr>
          <p:nvPr>
            <p:ph type="title"/>
          </p:nvPr>
        </p:nvSpPr>
        <p:spPr>
          <a:xfrm>
            <a:off x="1008184" y="174032"/>
            <a:ext cx="10175631" cy="1111843"/>
          </a:xfrm>
        </p:spPr>
        <p:txBody>
          <a:bodyPr anchor="ctr">
            <a:normAutofit/>
          </a:bodyPr>
          <a:lstStyle/>
          <a:p>
            <a:pPr algn="ctr"/>
            <a:r>
              <a:rPr lang="en-US" sz="3700"/>
              <a:t>Learning speed</a:t>
            </a:r>
            <a:br>
              <a:rPr lang="en-US" sz="3700"/>
            </a:br>
            <a:r>
              <a:rPr lang="en-US" sz="3700"/>
              <a:t>Uniform vs priority replay</a:t>
            </a:r>
          </a:p>
        </p:txBody>
      </p:sp>
      <p:sp>
        <p:nvSpPr>
          <p:cNvPr id="3" name="Content Placeholder 2">
            <a:extLst>
              <a:ext uri="{FF2B5EF4-FFF2-40B4-BE49-F238E27FC236}">
                <a16:creationId xmlns:a16="http://schemas.microsoft.com/office/drawing/2014/main" id="{DB9329EE-0CD9-C29F-BD0E-C85E3C85EE1D}"/>
              </a:ext>
            </a:extLst>
          </p:cNvPr>
          <p:cNvSpPr>
            <a:spLocks noGrp="1"/>
          </p:cNvSpPr>
          <p:nvPr>
            <p:ph idx="1"/>
          </p:nvPr>
        </p:nvSpPr>
        <p:spPr>
          <a:xfrm>
            <a:off x="1008184" y="1459907"/>
            <a:ext cx="10175630" cy="767904"/>
          </a:xfrm>
        </p:spPr>
        <p:txBody>
          <a:bodyPr anchor="ctr">
            <a:normAutofit/>
          </a:bodyPr>
          <a:lstStyle/>
          <a:p>
            <a:pPr algn="ctr"/>
            <a:r>
              <a:rPr lang="en-US" sz="2000"/>
              <a:t>Median of maximum baseline normalized score (left) and mean baseline normalized score (right) over 57 games</a:t>
            </a:r>
          </a:p>
        </p:txBody>
      </p:sp>
      <p:pic>
        <p:nvPicPr>
          <p:cNvPr id="5" name="Picture 4">
            <a:extLst>
              <a:ext uri="{FF2B5EF4-FFF2-40B4-BE49-F238E27FC236}">
                <a16:creationId xmlns:a16="http://schemas.microsoft.com/office/drawing/2014/main" id="{3B0F8428-5FB4-0EC4-1560-87C4969DFB2A}"/>
              </a:ext>
            </a:extLst>
          </p:cNvPr>
          <p:cNvPicPr>
            <a:picLocks noChangeAspect="1"/>
          </p:cNvPicPr>
          <p:nvPr/>
        </p:nvPicPr>
        <p:blipFill>
          <a:blip r:embed="rId3"/>
          <a:stretch>
            <a:fillRect/>
          </a:stretch>
        </p:blipFill>
        <p:spPr>
          <a:xfrm>
            <a:off x="835154" y="2409461"/>
            <a:ext cx="10515595" cy="3890768"/>
          </a:xfrm>
          <a:prstGeom prst="rect">
            <a:avLst/>
          </a:prstGeom>
        </p:spPr>
      </p:pic>
      <p:sp>
        <p:nvSpPr>
          <p:cNvPr id="6" name="TextBox 5">
            <a:extLst>
              <a:ext uri="{FF2B5EF4-FFF2-40B4-BE49-F238E27FC236}">
                <a16:creationId xmlns:a16="http://schemas.microsoft.com/office/drawing/2014/main" id="{9E9C9AC5-88A7-8EE5-5891-CF4BD6AEF2A0}"/>
              </a:ext>
            </a:extLst>
          </p:cNvPr>
          <p:cNvSpPr txBox="1"/>
          <p:nvPr/>
        </p:nvSpPr>
        <p:spPr>
          <a:xfrm>
            <a:off x="2717800" y="4354845"/>
            <a:ext cx="2628900" cy="646331"/>
          </a:xfrm>
          <a:prstGeom prst="rect">
            <a:avLst/>
          </a:prstGeom>
          <a:noFill/>
        </p:spPr>
        <p:txBody>
          <a:bodyPr wrap="square" rtlCol="0">
            <a:spAutoFit/>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how fast the  optimal or maximum score  increases as a function of training  steps</a:t>
            </a:r>
            <a:endParaRPr lang="en-US" sz="1200" dirty="0"/>
          </a:p>
        </p:txBody>
      </p:sp>
      <p:sp>
        <p:nvSpPr>
          <p:cNvPr id="7" name="TextBox 6">
            <a:extLst>
              <a:ext uri="{FF2B5EF4-FFF2-40B4-BE49-F238E27FC236}">
                <a16:creationId xmlns:a16="http://schemas.microsoft.com/office/drawing/2014/main" id="{56FD5A01-643E-8F58-A390-E3478B3A56C3}"/>
              </a:ext>
            </a:extLst>
          </p:cNvPr>
          <p:cNvSpPr txBox="1"/>
          <p:nvPr/>
        </p:nvSpPr>
        <p:spPr>
          <a:xfrm>
            <a:off x="8801100" y="4539510"/>
            <a:ext cx="2946400" cy="276999"/>
          </a:xfrm>
          <a:prstGeom prst="rect">
            <a:avLst/>
          </a:prstGeom>
          <a:noFill/>
        </p:spPr>
        <p:txBody>
          <a:bodyPr wrap="square" rtlCol="0">
            <a:spAutoFit/>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learning speeds for this algorithm</a:t>
            </a:r>
            <a:endParaRPr lang="en-US" sz="1200" dirty="0"/>
          </a:p>
        </p:txBody>
      </p:sp>
    </p:spTree>
    <p:extLst>
      <p:ext uri="{BB962C8B-B14F-4D97-AF65-F5344CB8AC3E}">
        <p14:creationId xmlns:p14="http://schemas.microsoft.com/office/powerpoint/2010/main" val="4115307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B18E-AA20-C28A-EBBF-91B4C5716691}"/>
              </a:ext>
            </a:extLst>
          </p:cNvPr>
          <p:cNvSpPr>
            <a:spLocks noGrp="1"/>
          </p:cNvSpPr>
          <p:nvPr>
            <p:ph type="title"/>
          </p:nvPr>
        </p:nvSpPr>
        <p:spPr>
          <a:xfrm>
            <a:off x="643467" y="321734"/>
            <a:ext cx="10905066" cy="1135737"/>
          </a:xfrm>
        </p:spPr>
        <p:txBody>
          <a:bodyPr>
            <a:normAutofit/>
          </a:bodyPr>
          <a:lstStyle/>
          <a:p>
            <a:r>
              <a:rPr lang="en-US" sz="3600"/>
              <a:t>Learning curves</a:t>
            </a:r>
          </a:p>
        </p:txBody>
      </p:sp>
      <p:sp>
        <p:nvSpPr>
          <p:cNvPr id="3" name="Content Placeholder 2">
            <a:extLst>
              <a:ext uri="{FF2B5EF4-FFF2-40B4-BE49-F238E27FC236}">
                <a16:creationId xmlns:a16="http://schemas.microsoft.com/office/drawing/2014/main" id="{1D9171CE-55F9-41FD-A832-B9F569E7A93D}"/>
              </a:ext>
            </a:extLst>
          </p:cNvPr>
          <p:cNvSpPr>
            <a:spLocks noGrp="1"/>
          </p:cNvSpPr>
          <p:nvPr>
            <p:ph idx="1"/>
          </p:nvPr>
        </p:nvSpPr>
        <p:spPr>
          <a:xfrm>
            <a:off x="643469" y="1782981"/>
            <a:ext cx="3357031" cy="4393982"/>
          </a:xfrm>
        </p:spPr>
        <p:txBody>
          <a:bodyPr>
            <a:normAutofit/>
          </a:bodyPr>
          <a:lstStyle/>
          <a:p>
            <a:r>
              <a:rPr lang="en-US" sz="2000" dirty="0"/>
              <a:t>Prioritized replay to DQN leads to a substantial improvement in score on 41 out of 49 games</a:t>
            </a:r>
          </a:p>
          <a:p>
            <a:r>
              <a:rPr lang="en-US" sz="2000" dirty="0"/>
              <a:t>Median normalized performance across 49 games increasing from 48% to 106%</a:t>
            </a:r>
          </a:p>
          <a:p>
            <a:r>
              <a:rPr lang="en-US" sz="2000" dirty="0"/>
              <a:t>Prioritization reduces delay until performance </a:t>
            </a:r>
            <a:r>
              <a:rPr lang="en-US" sz="2000" dirty="0" err="1"/>
              <a:t>gers</a:t>
            </a:r>
            <a:r>
              <a:rPr lang="en-US" sz="2000" dirty="0"/>
              <a:t> off the ground for e.g. Battlezone, </a:t>
            </a:r>
            <a:r>
              <a:rPr lang="en-US" sz="2000" dirty="0" err="1"/>
              <a:t>Zaxxon</a:t>
            </a:r>
            <a:r>
              <a:rPr lang="en-US" sz="2000" dirty="0"/>
              <a:t> or Frostbite</a:t>
            </a:r>
          </a:p>
        </p:txBody>
      </p:sp>
      <p:pic>
        <p:nvPicPr>
          <p:cNvPr id="5" name="Picture 4">
            <a:extLst>
              <a:ext uri="{FF2B5EF4-FFF2-40B4-BE49-F238E27FC236}">
                <a16:creationId xmlns:a16="http://schemas.microsoft.com/office/drawing/2014/main" id="{85E61682-F761-994C-AFD6-BF971C56082C}"/>
              </a:ext>
            </a:extLst>
          </p:cNvPr>
          <p:cNvPicPr>
            <a:picLocks noChangeAspect="1"/>
          </p:cNvPicPr>
          <p:nvPr/>
        </p:nvPicPr>
        <p:blipFill>
          <a:blip r:embed="rId3"/>
          <a:stretch>
            <a:fillRect/>
          </a:stretch>
        </p:blipFill>
        <p:spPr>
          <a:xfrm>
            <a:off x="4651853" y="1457471"/>
            <a:ext cx="7304034" cy="4382418"/>
          </a:xfrm>
          <a:prstGeom prst="rect">
            <a:avLst/>
          </a:prstGeom>
        </p:spPr>
      </p:pic>
      <p:sp>
        <p:nvSpPr>
          <p:cNvPr id="6" name="Rectangle 5">
            <a:extLst>
              <a:ext uri="{FF2B5EF4-FFF2-40B4-BE49-F238E27FC236}">
                <a16:creationId xmlns:a16="http://schemas.microsoft.com/office/drawing/2014/main" id="{D32BB780-C198-A646-392D-B7A9085C9AC8}"/>
              </a:ext>
            </a:extLst>
          </p:cNvPr>
          <p:cNvSpPr/>
          <p:nvPr/>
        </p:nvSpPr>
        <p:spPr>
          <a:xfrm>
            <a:off x="7531100" y="2209800"/>
            <a:ext cx="1409700" cy="698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1E6631-D6F3-D5E3-47F1-BB9C1EA93BCA}"/>
              </a:ext>
            </a:extLst>
          </p:cNvPr>
          <p:cNvSpPr/>
          <p:nvPr/>
        </p:nvSpPr>
        <p:spPr>
          <a:xfrm>
            <a:off x="7531100" y="4368800"/>
            <a:ext cx="1409700" cy="698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034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8597-8033-2189-76C9-93007FCB08DE}"/>
              </a:ext>
            </a:extLst>
          </p:cNvPr>
          <p:cNvSpPr>
            <a:spLocks noGrp="1"/>
          </p:cNvSpPr>
          <p:nvPr>
            <p:ph type="title"/>
          </p:nvPr>
        </p:nvSpPr>
        <p:spPr>
          <a:xfrm>
            <a:off x="643467" y="321734"/>
            <a:ext cx="10905066" cy="1135737"/>
          </a:xfrm>
        </p:spPr>
        <p:txBody>
          <a:bodyPr>
            <a:normAutofit/>
          </a:bodyPr>
          <a:lstStyle/>
          <a:p>
            <a:r>
              <a:rPr lang="en-US" sz="3600" dirty="0"/>
              <a:t>Learning Curve</a:t>
            </a:r>
          </a:p>
        </p:txBody>
      </p:sp>
      <p:pic>
        <p:nvPicPr>
          <p:cNvPr id="5" name="Content Placeholder 4">
            <a:extLst>
              <a:ext uri="{FF2B5EF4-FFF2-40B4-BE49-F238E27FC236}">
                <a16:creationId xmlns:a16="http://schemas.microsoft.com/office/drawing/2014/main" id="{4D29BC16-1350-F757-6D2D-6CAABB6CF34E}"/>
              </a:ext>
            </a:extLst>
          </p:cNvPr>
          <p:cNvPicPr>
            <a:picLocks noChangeAspect="1"/>
          </p:cNvPicPr>
          <p:nvPr/>
        </p:nvPicPr>
        <p:blipFill>
          <a:blip r:embed="rId3"/>
          <a:stretch>
            <a:fillRect/>
          </a:stretch>
        </p:blipFill>
        <p:spPr>
          <a:xfrm>
            <a:off x="913820" y="1494319"/>
            <a:ext cx="8536890" cy="4866025"/>
          </a:xfrm>
          <a:prstGeom prst="rect">
            <a:avLst/>
          </a:prstGeom>
        </p:spPr>
      </p:pic>
      <p:sp>
        <p:nvSpPr>
          <p:cNvPr id="6" name="TextBox 5">
            <a:extLst>
              <a:ext uri="{FF2B5EF4-FFF2-40B4-BE49-F238E27FC236}">
                <a16:creationId xmlns:a16="http://schemas.microsoft.com/office/drawing/2014/main" id="{DEF7EF0E-9E81-4470-51FE-85079B509A6F}"/>
              </a:ext>
            </a:extLst>
          </p:cNvPr>
          <p:cNvSpPr txBox="1"/>
          <p:nvPr/>
        </p:nvSpPr>
        <p:spPr>
          <a:xfrm flipH="1">
            <a:off x="3893818" y="1494319"/>
            <a:ext cx="2468881" cy="369332"/>
          </a:xfrm>
          <a:prstGeom prst="rect">
            <a:avLst/>
          </a:prstGeom>
          <a:noFill/>
        </p:spPr>
        <p:txBody>
          <a:bodyPr wrap="square" rtlCol="0">
            <a:spAutoFit/>
          </a:bodyPr>
          <a:lstStyle/>
          <a:p>
            <a:r>
              <a:rPr lang="en-US" dirty="0"/>
              <a:t>Difference in final score</a:t>
            </a:r>
          </a:p>
        </p:txBody>
      </p:sp>
      <p:sp>
        <p:nvSpPr>
          <p:cNvPr id="7" name="TextBox 6">
            <a:extLst>
              <a:ext uri="{FF2B5EF4-FFF2-40B4-BE49-F238E27FC236}">
                <a16:creationId xmlns:a16="http://schemas.microsoft.com/office/drawing/2014/main" id="{789428C8-7653-3848-B4DF-E964EA612910}"/>
              </a:ext>
            </a:extLst>
          </p:cNvPr>
          <p:cNvSpPr txBox="1"/>
          <p:nvPr/>
        </p:nvSpPr>
        <p:spPr>
          <a:xfrm flipH="1">
            <a:off x="6751317" y="3244334"/>
            <a:ext cx="2849882" cy="369332"/>
          </a:xfrm>
          <a:prstGeom prst="rect">
            <a:avLst/>
          </a:prstGeom>
          <a:noFill/>
        </p:spPr>
        <p:txBody>
          <a:bodyPr wrap="square" rtlCol="0">
            <a:spAutoFit/>
          </a:bodyPr>
          <a:lstStyle/>
          <a:p>
            <a:r>
              <a:rPr lang="en-US" dirty="0"/>
              <a:t>Difference in learning speed</a:t>
            </a:r>
          </a:p>
        </p:txBody>
      </p:sp>
      <p:sp>
        <p:nvSpPr>
          <p:cNvPr id="8" name="TextBox 7">
            <a:extLst>
              <a:ext uri="{FF2B5EF4-FFF2-40B4-BE49-F238E27FC236}">
                <a16:creationId xmlns:a16="http://schemas.microsoft.com/office/drawing/2014/main" id="{D8612641-1B23-EE0E-97C5-6A453B2DBC99}"/>
              </a:ext>
            </a:extLst>
          </p:cNvPr>
          <p:cNvSpPr txBox="1"/>
          <p:nvPr/>
        </p:nvSpPr>
        <p:spPr>
          <a:xfrm flipH="1">
            <a:off x="7187298" y="5363681"/>
            <a:ext cx="3823601" cy="646331"/>
          </a:xfrm>
          <a:prstGeom prst="rect">
            <a:avLst/>
          </a:prstGeom>
          <a:noFill/>
        </p:spPr>
        <p:txBody>
          <a:bodyPr wrap="square" rtlCol="0">
            <a:spAutoFit/>
          </a:bodyPr>
          <a:lstStyle/>
          <a:p>
            <a:r>
              <a:rPr lang="en-US" dirty="0"/>
              <a:t>Difference in Shaded area corresponds to the interquartile range</a:t>
            </a:r>
          </a:p>
        </p:txBody>
      </p:sp>
    </p:spTree>
    <p:extLst>
      <p:ext uri="{BB962C8B-B14F-4D97-AF65-F5344CB8AC3E}">
        <p14:creationId xmlns:p14="http://schemas.microsoft.com/office/powerpoint/2010/main" val="248913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FCC0-D773-56F6-74F2-10A97B46FEC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434AA2B-4208-E0E5-7014-6C4FEFE4C808}"/>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No winners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proportional  prioritization  outperforms the rant-based one but in  other cases it seems to be inverted  it might be that for tasks where the td  error tends to have lots of outliers and  be very  well prone to high variance then it  might be better to use the rank-based because it's a bit more robust and  the proportional one might be better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Both </a:t>
            </a:r>
            <a:r>
              <a:rPr lang="en-US" sz="1800" dirty="0">
                <a:latin typeface="Calibri" panose="020F0502020204030204" pitchFamily="34" charset="0"/>
                <a:ea typeface="Calibri" panose="020F0502020204030204" pitchFamily="34" charset="0"/>
                <a:cs typeface="Times New Roman" panose="02020603050405020304" pitchFamily="18" charset="0"/>
              </a:rPr>
              <a:t>of these method s</a:t>
            </a:r>
            <a:r>
              <a:rPr lang="en-US" sz="1800" dirty="0">
                <a:effectLst/>
                <a:latin typeface="Calibri" panose="020F0502020204030204" pitchFamily="34" charset="0"/>
                <a:ea typeface="Calibri" panose="020F0502020204030204" pitchFamily="34" charset="0"/>
                <a:cs typeface="Times New Roman" panose="02020603050405020304" pitchFamily="18" charset="0"/>
              </a:rPr>
              <a:t>ignificantly increase performance so  in general when constructing these kinds  of algorithms using a priority-based  replay memory buffer seems to be  preferable as opposed to uniform  sampling from that buffer</a:t>
            </a:r>
            <a:endParaRPr lang="en-US" dirty="0"/>
          </a:p>
        </p:txBody>
      </p:sp>
    </p:spTree>
    <p:extLst>
      <p:ext uri="{BB962C8B-B14F-4D97-AF65-F5344CB8AC3E}">
        <p14:creationId xmlns:p14="http://schemas.microsoft.com/office/powerpoint/2010/main" val="214831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0E84-8E00-6982-C993-48E85E24023A}"/>
              </a:ext>
            </a:extLst>
          </p:cNvPr>
          <p:cNvSpPr>
            <a:spLocks noGrp="1"/>
          </p:cNvSpPr>
          <p:nvPr>
            <p:ph type="ctrTitle"/>
          </p:nvPr>
        </p:nvSpPr>
        <p:spPr>
          <a:xfrm>
            <a:off x="1310640" y="0"/>
            <a:ext cx="9144000" cy="1173797"/>
          </a:xfrm>
        </p:spPr>
        <p:txBody>
          <a:bodyPr/>
          <a:lstStyle/>
          <a:p>
            <a:r>
              <a:rPr lang="en-US" dirty="0"/>
              <a:t>Experience Replay</a:t>
            </a:r>
          </a:p>
        </p:txBody>
      </p:sp>
      <p:sp>
        <p:nvSpPr>
          <p:cNvPr id="4" name="Subtitle 2">
            <a:extLst>
              <a:ext uri="{FF2B5EF4-FFF2-40B4-BE49-F238E27FC236}">
                <a16:creationId xmlns:a16="http://schemas.microsoft.com/office/drawing/2014/main" id="{632C75DB-5739-A4BF-426B-5ECD8B0E4962}"/>
              </a:ext>
            </a:extLst>
          </p:cNvPr>
          <p:cNvSpPr txBox="1">
            <a:spLocks/>
          </p:cNvSpPr>
          <p:nvPr/>
        </p:nvSpPr>
        <p:spPr>
          <a:xfrm>
            <a:off x="228600" y="1662351"/>
            <a:ext cx="11734800" cy="39409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pPr marL="342900" indent="-342900">
              <a:buFontTx/>
              <a:buChar char="-"/>
            </a:pPr>
            <a:endParaRPr lang="en-US" dirty="0"/>
          </a:p>
        </p:txBody>
      </p:sp>
      <p:sp>
        <p:nvSpPr>
          <p:cNvPr id="5" name="Subtitle 2">
            <a:extLst>
              <a:ext uri="{FF2B5EF4-FFF2-40B4-BE49-F238E27FC236}">
                <a16:creationId xmlns:a16="http://schemas.microsoft.com/office/drawing/2014/main" id="{49DE4565-1547-9582-3C60-456D4CA7B34B}"/>
              </a:ext>
            </a:extLst>
          </p:cNvPr>
          <p:cNvSpPr txBox="1">
            <a:spLocks/>
          </p:cNvSpPr>
          <p:nvPr/>
        </p:nvSpPr>
        <p:spPr>
          <a:xfrm>
            <a:off x="596900" y="1513841"/>
            <a:ext cx="9144000" cy="5054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A data structure that hold samples of experience for several steps</a:t>
            </a:r>
          </a:p>
          <a:p>
            <a:pPr lvl="1" algn="l"/>
            <a:endParaRPr lang="en-US" dirty="0"/>
          </a:p>
          <a:p>
            <a:pPr lvl="1" algn="l"/>
            <a:endParaRPr lang="en-US" dirty="0"/>
          </a:p>
          <a:p>
            <a:endParaRPr lang="en-US" dirty="0"/>
          </a:p>
          <a:p>
            <a:pPr marL="342900" indent="-342900">
              <a:buFontTx/>
              <a:buChar char="-"/>
            </a:pPr>
            <a:endParaRPr lang="en-US" dirty="0"/>
          </a:p>
        </p:txBody>
      </p:sp>
      <p:sp>
        <p:nvSpPr>
          <p:cNvPr id="6" name="Rectangle 5">
            <a:extLst>
              <a:ext uri="{FF2B5EF4-FFF2-40B4-BE49-F238E27FC236}">
                <a16:creationId xmlns:a16="http://schemas.microsoft.com/office/drawing/2014/main" id="{D673B0E9-ACAF-100C-31FB-B2FCE7E822A3}"/>
              </a:ext>
            </a:extLst>
          </p:cNvPr>
          <p:cNvSpPr/>
          <p:nvPr/>
        </p:nvSpPr>
        <p:spPr>
          <a:xfrm>
            <a:off x="596900" y="2573058"/>
            <a:ext cx="2082800" cy="825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Replay Buffer</a:t>
            </a:r>
          </a:p>
        </p:txBody>
      </p:sp>
      <p:sp>
        <p:nvSpPr>
          <p:cNvPr id="7" name="Rectangle 6">
            <a:extLst>
              <a:ext uri="{FF2B5EF4-FFF2-40B4-BE49-F238E27FC236}">
                <a16:creationId xmlns:a16="http://schemas.microsoft.com/office/drawing/2014/main" id="{CB47038C-94D8-8993-7272-EC0F5E93EA4C}"/>
              </a:ext>
            </a:extLst>
          </p:cNvPr>
          <p:cNvSpPr/>
          <p:nvPr/>
        </p:nvSpPr>
        <p:spPr>
          <a:xfrm>
            <a:off x="3429000" y="2575560"/>
            <a:ext cx="2082800" cy="825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Mini batches</a:t>
            </a:r>
          </a:p>
        </p:txBody>
      </p:sp>
      <p:sp>
        <p:nvSpPr>
          <p:cNvPr id="8" name="Rectangle 7">
            <a:extLst>
              <a:ext uri="{FF2B5EF4-FFF2-40B4-BE49-F238E27FC236}">
                <a16:creationId xmlns:a16="http://schemas.microsoft.com/office/drawing/2014/main" id="{D46507B3-4C25-DD91-982E-62146C4B96A3}"/>
              </a:ext>
            </a:extLst>
          </p:cNvPr>
          <p:cNvSpPr/>
          <p:nvPr/>
        </p:nvSpPr>
        <p:spPr>
          <a:xfrm>
            <a:off x="6261100" y="2573057"/>
            <a:ext cx="2082800" cy="825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 function</a:t>
            </a:r>
          </a:p>
        </p:txBody>
      </p:sp>
      <p:sp>
        <p:nvSpPr>
          <p:cNvPr id="9" name="Rectangle 8">
            <a:extLst>
              <a:ext uri="{FF2B5EF4-FFF2-40B4-BE49-F238E27FC236}">
                <a16:creationId xmlns:a16="http://schemas.microsoft.com/office/drawing/2014/main" id="{F344EDB3-172A-A7DB-2756-FF6FF49CDB3D}"/>
              </a:ext>
            </a:extLst>
          </p:cNvPr>
          <p:cNvSpPr/>
          <p:nvPr/>
        </p:nvSpPr>
        <p:spPr>
          <a:xfrm>
            <a:off x="9175750" y="2573057"/>
            <a:ext cx="2082800" cy="825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Exploration</a:t>
            </a:r>
          </a:p>
        </p:txBody>
      </p:sp>
      <p:sp>
        <p:nvSpPr>
          <p:cNvPr id="12" name="Rectangle 11">
            <a:extLst>
              <a:ext uri="{FF2B5EF4-FFF2-40B4-BE49-F238E27FC236}">
                <a16:creationId xmlns:a16="http://schemas.microsoft.com/office/drawing/2014/main" id="{09F83026-6C08-1540-A4B7-792D7A4E25AC}"/>
              </a:ext>
            </a:extLst>
          </p:cNvPr>
          <p:cNvSpPr/>
          <p:nvPr/>
        </p:nvSpPr>
        <p:spPr>
          <a:xfrm>
            <a:off x="9175750" y="4518660"/>
            <a:ext cx="2082800" cy="825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cxnSp>
        <p:nvCxnSpPr>
          <p:cNvPr id="15" name="Straight Arrow Connector 14">
            <a:extLst>
              <a:ext uri="{FF2B5EF4-FFF2-40B4-BE49-F238E27FC236}">
                <a16:creationId xmlns:a16="http://schemas.microsoft.com/office/drawing/2014/main" id="{10450981-8855-9792-5D37-5B82A41DA456}"/>
              </a:ext>
            </a:extLst>
          </p:cNvPr>
          <p:cNvCxnSpPr>
            <a:stCxn id="6" idx="3"/>
            <a:endCxn id="7" idx="1"/>
          </p:cNvCxnSpPr>
          <p:nvPr/>
        </p:nvCxnSpPr>
        <p:spPr>
          <a:xfrm>
            <a:off x="2679700" y="2985808"/>
            <a:ext cx="749300" cy="2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09EB209-B810-2482-F31F-DF1E3C9A5845}"/>
              </a:ext>
            </a:extLst>
          </p:cNvPr>
          <p:cNvCxnSpPr>
            <a:stCxn id="7" idx="3"/>
            <a:endCxn id="8" idx="1"/>
          </p:cNvCxnSpPr>
          <p:nvPr/>
        </p:nvCxnSpPr>
        <p:spPr>
          <a:xfrm flipV="1">
            <a:off x="5511800" y="2985807"/>
            <a:ext cx="749300" cy="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0C9AED3-A0F3-8284-0465-41A9EA30EB0D}"/>
              </a:ext>
            </a:extLst>
          </p:cNvPr>
          <p:cNvCxnSpPr>
            <a:stCxn id="8" idx="3"/>
            <a:endCxn id="9" idx="1"/>
          </p:cNvCxnSpPr>
          <p:nvPr/>
        </p:nvCxnSpPr>
        <p:spPr>
          <a:xfrm>
            <a:off x="8343900" y="2985807"/>
            <a:ext cx="83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CD17CA-3920-DFBC-3E3B-DBE1A5A24A7A}"/>
              </a:ext>
            </a:extLst>
          </p:cNvPr>
          <p:cNvCxnSpPr>
            <a:stCxn id="9" idx="2"/>
            <a:endCxn id="12" idx="0"/>
          </p:cNvCxnSpPr>
          <p:nvPr/>
        </p:nvCxnSpPr>
        <p:spPr>
          <a:xfrm>
            <a:off x="10217150" y="3398556"/>
            <a:ext cx="0" cy="1120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EFEBCE-44E5-4626-7755-CD2965002277}"/>
              </a:ext>
            </a:extLst>
          </p:cNvPr>
          <p:cNvCxnSpPr/>
          <p:nvPr/>
        </p:nvCxnSpPr>
        <p:spPr>
          <a:xfrm flipH="1" flipV="1">
            <a:off x="1508125" y="3474362"/>
            <a:ext cx="7772400" cy="1532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24348F-1CF7-3B3A-8946-4CE37F12D08A}"/>
              </a:ext>
            </a:extLst>
          </p:cNvPr>
          <p:cNvSpPr txBox="1"/>
          <p:nvPr/>
        </p:nvSpPr>
        <p:spPr>
          <a:xfrm>
            <a:off x="3911600" y="4419600"/>
            <a:ext cx="2082800" cy="369332"/>
          </a:xfrm>
          <a:prstGeom prst="rect">
            <a:avLst/>
          </a:prstGeom>
          <a:noFill/>
        </p:spPr>
        <p:txBody>
          <a:bodyPr wrap="square" rtlCol="0">
            <a:spAutoFit/>
          </a:bodyPr>
          <a:lstStyle/>
          <a:p>
            <a:r>
              <a:rPr lang="en-US" dirty="0"/>
              <a:t>Store experience</a:t>
            </a:r>
          </a:p>
        </p:txBody>
      </p:sp>
      <p:sp>
        <p:nvSpPr>
          <p:cNvPr id="26" name="TextBox 25">
            <a:extLst>
              <a:ext uri="{FF2B5EF4-FFF2-40B4-BE49-F238E27FC236}">
                <a16:creationId xmlns:a16="http://schemas.microsoft.com/office/drawing/2014/main" id="{A7C3BF88-6A77-F70E-0D58-5E943DC6E13D}"/>
              </a:ext>
            </a:extLst>
          </p:cNvPr>
          <p:cNvSpPr txBox="1"/>
          <p:nvPr/>
        </p:nvSpPr>
        <p:spPr>
          <a:xfrm>
            <a:off x="9518650" y="3767646"/>
            <a:ext cx="2082800" cy="369332"/>
          </a:xfrm>
          <a:prstGeom prst="rect">
            <a:avLst/>
          </a:prstGeom>
          <a:noFill/>
        </p:spPr>
        <p:txBody>
          <a:bodyPr wrap="square" rtlCol="0">
            <a:spAutoFit/>
          </a:bodyPr>
          <a:lstStyle/>
          <a:p>
            <a:r>
              <a:rPr lang="en-US" dirty="0"/>
              <a:t>Select action</a:t>
            </a:r>
          </a:p>
        </p:txBody>
      </p:sp>
    </p:spTree>
    <p:extLst>
      <p:ext uri="{BB962C8B-B14F-4D97-AF65-F5344CB8AC3E}">
        <p14:creationId xmlns:p14="http://schemas.microsoft.com/office/powerpoint/2010/main" val="426508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B4E7-6874-2090-C52D-646AB88016C3}"/>
              </a:ext>
            </a:extLst>
          </p:cNvPr>
          <p:cNvSpPr>
            <a:spLocks noGrp="1"/>
          </p:cNvSpPr>
          <p:nvPr>
            <p:ph type="title"/>
          </p:nvPr>
        </p:nvSpPr>
        <p:spPr>
          <a:xfrm>
            <a:off x="643467" y="321734"/>
            <a:ext cx="10905066" cy="1135737"/>
          </a:xfrm>
        </p:spPr>
        <p:txBody>
          <a:bodyPr>
            <a:normAutofit/>
          </a:bodyPr>
          <a:lstStyle/>
          <a:p>
            <a:r>
              <a:rPr lang="en-US" sz="3600"/>
              <a:t>Prioritize Experience replay</a:t>
            </a:r>
          </a:p>
        </p:txBody>
      </p:sp>
      <p:sp>
        <p:nvSpPr>
          <p:cNvPr id="11" name="Content Placeholder 10">
            <a:extLst>
              <a:ext uri="{FF2B5EF4-FFF2-40B4-BE49-F238E27FC236}">
                <a16:creationId xmlns:a16="http://schemas.microsoft.com/office/drawing/2014/main" id="{92D8EFD2-1A32-D68D-2035-C203692535E1}"/>
              </a:ext>
            </a:extLst>
          </p:cNvPr>
          <p:cNvSpPr>
            <a:spLocks noGrp="1"/>
          </p:cNvSpPr>
          <p:nvPr>
            <p:ph idx="1"/>
          </p:nvPr>
        </p:nvSpPr>
        <p:spPr>
          <a:xfrm>
            <a:off x="643469" y="1782981"/>
            <a:ext cx="4008384" cy="4393982"/>
          </a:xfrm>
        </p:spPr>
        <p:txBody>
          <a:bodyPr>
            <a:normAutofit/>
          </a:bodyPr>
          <a:lstStyle/>
          <a:p>
            <a:r>
              <a:rPr lang="en-US" sz="2000" dirty="0"/>
              <a:t>Correlation between experiences</a:t>
            </a:r>
          </a:p>
          <a:p>
            <a:r>
              <a:rPr lang="en-US" sz="2000" dirty="0"/>
              <a:t>Sampling (</a:t>
            </a:r>
            <a:r>
              <a:rPr lang="en-US" sz="2000" dirty="0" err="1"/>
              <a:t>i.i.d</a:t>
            </a:r>
            <a:r>
              <a:rPr lang="en-US" sz="2000" dirty="0"/>
              <a:t>) independent identical distributed (random batches) </a:t>
            </a:r>
          </a:p>
          <a:p>
            <a:r>
              <a:rPr lang="en-US" sz="2000" dirty="0"/>
              <a:t>Buffer limited size </a:t>
            </a:r>
          </a:p>
          <a:p>
            <a:r>
              <a:rPr lang="en-US" sz="2000" dirty="0"/>
              <a:t>Some experience are rare and can be valuable </a:t>
            </a:r>
          </a:p>
          <a:p>
            <a:r>
              <a:rPr lang="en-US" sz="2000" dirty="0"/>
              <a:t>Priority assigned using TD error</a:t>
            </a:r>
          </a:p>
          <a:p>
            <a:pPr marL="457200" lvl="1" indent="0" algn="l">
              <a:buNone/>
            </a:pPr>
            <a:endParaRPr lang="en-US" sz="1400" dirty="0"/>
          </a:p>
          <a:p>
            <a:pPr lvl="1" algn="l"/>
            <a:r>
              <a:rPr lang="en-US" sz="1400" dirty="0"/>
              <a:t>Want to prioritize based on how much RL agent can learn from transition in current state</a:t>
            </a:r>
          </a:p>
          <a:p>
            <a:pPr lvl="1" algn="l"/>
            <a:r>
              <a:rPr lang="en-US" sz="1400" dirty="0"/>
              <a:t>Indirect proxy is magnitude of TD error &amp;, indicating how “surprising” the transition is</a:t>
            </a:r>
          </a:p>
          <a:p>
            <a:endParaRPr lang="en-US" sz="2000" dirty="0"/>
          </a:p>
          <a:p>
            <a:endParaRPr lang="en-US" sz="2000" dirty="0"/>
          </a:p>
          <a:p>
            <a:endParaRPr lang="en-US" sz="2000" dirty="0"/>
          </a:p>
        </p:txBody>
      </p:sp>
      <p:pic>
        <p:nvPicPr>
          <p:cNvPr id="5" name="Content Placeholder 4">
            <a:extLst>
              <a:ext uri="{FF2B5EF4-FFF2-40B4-BE49-F238E27FC236}">
                <a16:creationId xmlns:a16="http://schemas.microsoft.com/office/drawing/2014/main" id="{3473F468-0632-C8E4-9A71-8B177DC49E19}"/>
              </a:ext>
            </a:extLst>
          </p:cNvPr>
          <p:cNvPicPr>
            <a:picLocks noChangeAspect="1"/>
          </p:cNvPicPr>
          <p:nvPr/>
        </p:nvPicPr>
        <p:blipFill>
          <a:blip r:embed="rId2"/>
          <a:stretch>
            <a:fillRect/>
          </a:stretch>
        </p:blipFill>
        <p:spPr>
          <a:xfrm>
            <a:off x="5975035" y="1782982"/>
            <a:ext cx="4893778" cy="2116558"/>
          </a:xfrm>
          <a:prstGeom prst="rect">
            <a:avLst/>
          </a:prstGeom>
        </p:spPr>
      </p:pic>
      <p:pic>
        <p:nvPicPr>
          <p:cNvPr id="7" name="Picture 6">
            <a:extLst>
              <a:ext uri="{FF2B5EF4-FFF2-40B4-BE49-F238E27FC236}">
                <a16:creationId xmlns:a16="http://schemas.microsoft.com/office/drawing/2014/main" id="{E244D831-0BCF-331F-C39A-EE4F3ED31317}"/>
              </a:ext>
            </a:extLst>
          </p:cNvPr>
          <p:cNvPicPr>
            <a:picLocks noChangeAspect="1"/>
          </p:cNvPicPr>
          <p:nvPr/>
        </p:nvPicPr>
        <p:blipFill rotWithShape="1">
          <a:blip r:embed="rId3"/>
          <a:srcRect l="42136"/>
          <a:stretch/>
        </p:blipFill>
        <p:spPr>
          <a:xfrm>
            <a:off x="6686444" y="4060406"/>
            <a:ext cx="3470960" cy="2116557"/>
          </a:xfrm>
          <a:prstGeom prst="rect">
            <a:avLst/>
          </a:prstGeom>
        </p:spPr>
      </p:pic>
    </p:spTree>
    <p:extLst>
      <p:ext uri="{BB962C8B-B14F-4D97-AF65-F5344CB8AC3E}">
        <p14:creationId xmlns:p14="http://schemas.microsoft.com/office/powerpoint/2010/main" val="100364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F0B1-FA9E-1607-4B7C-0F44E06643FC}"/>
              </a:ext>
            </a:extLst>
          </p:cNvPr>
          <p:cNvSpPr>
            <a:spLocks noGrp="1"/>
          </p:cNvSpPr>
          <p:nvPr>
            <p:ph type="title"/>
          </p:nvPr>
        </p:nvSpPr>
        <p:spPr>
          <a:xfrm>
            <a:off x="643467" y="321734"/>
            <a:ext cx="10905066" cy="1135737"/>
          </a:xfrm>
        </p:spPr>
        <p:txBody>
          <a:bodyPr>
            <a:normAutofit/>
          </a:bodyPr>
          <a:lstStyle/>
          <a:p>
            <a:r>
              <a:rPr lang="en-US" sz="3600"/>
              <a:t>Q-Network and Double Q-Network</a:t>
            </a:r>
          </a:p>
        </p:txBody>
      </p:sp>
      <p:sp>
        <p:nvSpPr>
          <p:cNvPr id="3" name="Content Placeholder 2">
            <a:extLst>
              <a:ext uri="{FF2B5EF4-FFF2-40B4-BE49-F238E27FC236}">
                <a16:creationId xmlns:a16="http://schemas.microsoft.com/office/drawing/2014/main" id="{505F6D6D-A557-48EF-13D9-C65AE6B5DFC5}"/>
              </a:ext>
            </a:extLst>
          </p:cNvPr>
          <p:cNvSpPr>
            <a:spLocks noGrp="1"/>
          </p:cNvSpPr>
          <p:nvPr>
            <p:ph idx="1"/>
          </p:nvPr>
        </p:nvSpPr>
        <p:spPr>
          <a:xfrm>
            <a:off x="643469" y="1782981"/>
            <a:ext cx="4008384" cy="4393982"/>
          </a:xfrm>
        </p:spPr>
        <p:txBody>
          <a:bodyPr>
            <a:normAutofit/>
          </a:bodyPr>
          <a:lstStyle/>
          <a:p>
            <a:r>
              <a:rPr lang="en-US" sz="2000" dirty="0"/>
              <a:t>Q – network being trained is used to select actions</a:t>
            </a:r>
          </a:p>
          <a:p>
            <a:r>
              <a:rPr lang="en-US" sz="2000" dirty="0"/>
              <a:t>The other Q-network is used to evaluate actions</a:t>
            </a:r>
          </a:p>
          <a:p>
            <a:endParaRPr lang="en-US" sz="2000" dirty="0"/>
          </a:p>
        </p:txBody>
      </p:sp>
      <p:pic>
        <p:nvPicPr>
          <p:cNvPr id="5" name="Picture 4">
            <a:extLst>
              <a:ext uri="{FF2B5EF4-FFF2-40B4-BE49-F238E27FC236}">
                <a16:creationId xmlns:a16="http://schemas.microsoft.com/office/drawing/2014/main" id="{2FCBE8D5-4EE1-3B8E-E178-3AC46676ECAC}"/>
              </a:ext>
            </a:extLst>
          </p:cNvPr>
          <p:cNvPicPr>
            <a:picLocks noChangeAspect="1"/>
          </p:cNvPicPr>
          <p:nvPr/>
        </p:nvPicPr>
        <p:blipFill>
          <a:blip r:embed="rId2"/>
          <a:stretch>
            <a:fillRect/>
          </a:stretch>
        </p:blipFill>
        <p:spPr>
          <a:xfrm>
            <a:off x="5295320" y="1537903"/>
            <a:ext cx="6182451" cy="2442069"/>
          </a:xfrm>
          <a:prstGeom prst="rect">
            <a:avLst/>
          </a:prstGeom>
        </p:spPr>
      </p:pic>
      <p:pic>
        <p:nvPicPr>
          <p:cNvPr id="7" name="Picture 6">
            <a:extLst>
              <a:ext uri="{FF2B5EF4-FFF2-40B4-BE49-F238E27FC236}">
                <a16:creationId xmlns:a16="http://schemas.microsoft.com/office/drawing/2014/main" id="{B3B51CB9-D517-4119-B679-AFA6A8C36630}"/>
              </a:ext>
            </a:extLst>
          </p:cNvPr>
          <p:cNvPicPr>
            <a:picLocks noChangeAspect="1"/>
          </p:cNvPicPr>
          <p:nvPr/>
        </p:nvPicPr>
        <p:blipFill>
          <a:blip r:embed="rId3"/>
          <a:stretch>
            <a:fillRect/>
          </a:stretch>
        </p:blipFill>
        <p:spPr>
          <a:xfrm>
            <a:off x="5295320" y="4172474"/>
            <a:ext cx="6253212" cy="1860330"/>
          </a:xfrm>
          <a:prstGeom prst="rect">
            <a:avLst/>
          </a:prstGeom>
        </p:spPr>
      </p:pic>
    </p:spTree>
    <p:extLst>
      <p:ext uri="{BB962C8B-B14F-4D97-AF65-F5344CB8AC3E}">
        <p14:creationId xmlns:p14="http://schemas.microsoft.com/office/powerpoint/2010/main" val="4215094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D4F3CA-88A0-5A4F-B6EF-F8168D63070E}"/>
              </a:ext>
            </a:extLst>
          </p:cNvPr>
          <p:cNvSpPr txBox="1">
            <a:spLocks/>
          </p:cNvSpPr>
          <p:nvPr/>
        </p:nvSpPr>
        <p:spPr>
          <a:xfrm>
            <a:off x="841248" y="499377"/>
            <a:ext cx="10506456" cy="11978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dirty="0">
                <a:solidFill>
                  <a:schemeClr val="bg1"/>
                </a:solidFill>
              </a:rPr>
              <a:t>Example prioritization</a:t>
            </a:r>
          </a:p>
        </p:txBody>
      </p:sp>
      <p:sp>
        <p:nvSpPr>
          <p:cNvPr id="22" name="Title 21">
            <a:extLst>
              <a:ext uri="{FF2B5EF4-FFF2-40B4-BE49-F238E27FC236}">
                <a16:creationId xmlns:a16="http://schemas.microsoft.com/office/drawing/2014/main" id="{3729D6CE-F839-7CA2-2A44-50EEF881419C}"/>
              </a:ext>
            </a:extLst>
          </p:cNvPr>
          <p:cNvSpPr>
            <a:spLocks noGrp="1"/>
          </p:cNvSpPr>
          <p:nvPr>
            <p:ph type="title"/>
          </p:nvPr>
        </p:nvSpPr>
        <p:spPr/>
        <p:txBody>
          <a:bodyPr/>
          <a:lstStyle/>
          <a:p>
            <a:r>
              <a:rPr lang="en-US" dirty="0"/>
              <a:t>Example Prioritization </a:t>
            </a:r>
          </a:p>
        </p:txBody>
      </p:sp>
      <p:pic>
        <p:nvPicPr>
          <p:cNvPr id="5" name="Content Placeholder 4" descr="Diagram&#10;&#10;Description automatically generated">
            <a:extLst>
              <a:ext uri="{FF2B5EF4-FFF2-40B4-BE49-F238E27FC236}">
                <a16:creationId xmlns:a16="http://schemas.microsoft.com/office/drawing/2014/main" id="{23A48B68-C668-E9A6-B199-BD26B2332BAC}"/>
              </a:ext>
            </a:extLst>
          </p:cNvPr>
          <p:cNvPicPr>
            <a:picLocks noGrp="1" noChangeAspect="1"/>
          </p:cNvPicPr>
          <p:nvPr>
            <p:ph idx="4294967295"/>
          </p:nvPr>
        </p:nvPicPr>
        <p:blipFill>
          <a:blip r:embed="rId3"/>
          <a:stretch>
            <a:fillRect/>
          </a:stretch>
        </p:blipFill>
        <p:spPr>
          <a:xfrm>
            <a:off x="7326539" y="350962"/>
            <a:ext cx="4865461" cy="2348843"/>
          </a:xfrm>
          <a:prstGeom prst="rect">
            <a:avLst/>
          </a:prstGeom>
        </p:spPr>
      </p:pic>
      <p:sp>
        <p:nvSpPr>
          <p:cNvPr id="16" name="Subtitle 2">
            <a:extLst>
              <a:ext uri="{FF2B5EF4-FFF2-40B4-BE49-F238E27FC236}">
                <a16:creationId xmlns:a16="http://schemas.microsoft.com/office/drawing/2014/main" id="{BC7DC3DD-42B2-26DB-49B1-584901F2DD8B}"/>
              </a:ext>
            </a:extLst>
          </p:cNvPr>
          <p:cNvSpPr txBox="1">
            <a:spLocks/>
          </p:cNvSpPr>
          <p:nvPr/>
        </p:nvSpPr>
        <p:spPr>
          <a:xfrm>
            <a:off x="304800" y="1832428"/>
            <a:ext cx="7762240" cy="16441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a:t>Uniform agent randomly replays transitions uniformly</a:t>
            </a:r>
          </a:p>
          <a:p>
            <a:pPr marL="800100" lvl="1" indent="-342900"/>
            <a:r>
              <a:rPr lang="en-US" dirty="0"/>
              <a:t>Implicit bias to outdated transitions / old policy</a:t>
            </a:r>
          </a:p>
          <a:p>
            <a:pPr marL="800100" lvl="1" indent="-342900"/>
            <a:r>
              <a:rPr lang="en-US" dirty="0"/>
              <a:t>Some transitions are never replayed</a:t>
            </a:r>
          </a:p>
          <a:p>
            <a:pPr lvl="1"/>
            <a:endParaRPr lang="en-US" dirty="0"/>
          </a:p>
          <a:p>
            <a:pPr lvl="7"/>
            <a:endParaRPr lang="en-US" b="1" dirty="0"/>
          </a:p>
          <a:p>
            <a:endParaRPr lang="en-US" b="1" dirty="0"/>
          </a:p>
          <a:p>
            <a:pPr marL="342900" indent="-342900">
              <a:buFontTx/>
              <a:buChar char="-"/>
            </a:pPr>
            <a:endParaRPr lang="en-US" dirty="0"/>
          </a:p>
        </p:txBody>
      </p:sp>
      <p:sp>
        <p:nvSpPr>
          <p:cNvPr id="20" name="TextBox 19">
            <a:extLst>
              <a:ext uri="{FF2B5EF4-FFF2-40B4-BE49-F238E27FC236}">
                <a16:creationId xmlns:a16="http://schemas.microsoft.com/office/drawing/2014/main" id="{C92F5079-FDF2-08B2-94B1-E6ABD58A843D}"/>
              </a:ext>
            </a:extLst>
          </p:cNvPr>
          <p:cNvSpPr txBox="1"/>
          <p:nvPr/>
        </p:nvSpPr>
        <p:spPr>
          <a:xfrm>
            <a:off x="5848350" y="2501900"/>
            <a:ext cx="914400" cy="914400"/>
          </a:xfrm>
          <a:prstGeom prst="rect">
            <a:avLst/>
          </a:prstGeom>
          <a:noFill/>
        </p:spPr>
        <p:txBody>
          <a:bodyPr wrap="square" rtlCol="0">
            <a:spAutoFit/>
          </a:bodyPr>
          <a:lstStyle/>
          <a:p>
            <a:endParaRPr lang="en-US" dirty="0"/>
          </a:p>
        </p:txBody>
      </p:sp>
      <p:graphicFrame>
        <p:nvGraphicFramePr>
          <p:cNvPr id="24" name="TextBox 20">
            <a:extLst>
              <a:ext uri="{FF2B5EF4-FFF2-40B4-BE49-F238E27FC236}">
                <a16:creationId xmlns:a16="http://schemas.microsoft.com/office/drawing/2014/main" id="{B6D2E155-97AC-5708-9D38-EE430061657B}"/>
              </a:ext>
            </a:extLst>
          </p:cNvPr>
          <p:cNvGraphicFramePr/>
          <p:nvPr/>
        </p:nvGraphicFramePr>
        <p:xfrm flipH="1">
          <a:off x="-269240" y="4525500"/>
          <a:ext cx="7762239" cy="23083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5" name="Picture 24">
            <a:extLst>
              <a:ext uri="{FF2B5EF4-FFF2-40B4-BE49-F238E27FC236}">
                <a16:creationId xmlns:a16="http://schemas.microsoft.com/office/drawing/2014/main" id="{887E7C0F-7DD0-E629-C35E-E81F725F2D0D}"/>
              </a:ext>
            </a:extLst>
          </p:cNvPr>
          <p:cNvPicPr>
            <a:picLocks noChangeAspect="1"/>
          </p:cNvPicPr>
          <p:nvPr/>
        </p:nvPicPr>
        <p:blipFill>
          <a:blip r:embed="rId9"/>
          <a:stretch>
            <a:fillRect/>
          </a:stretch>
        </p:blipFill>
        <p:spPr>
          <a:xfrm>
            <a:off x="7475259" y="2712729"/>
            <a:ext cx="4716741" cy="3147763"/>
          </a:xfrm>
          <a:prstGeom prst="rect">
            <a:avLst/>
          </a:prstGeom>
        </p:spPr>
      </p:pic>
    </p:spTree>
    <p:extLst>
      <p:ext uri="{BB962C8B-B14F-4D97-AF65-F5344CB8AC3E}">
        <p14:creationId xmlns:p14="http://schemas.microsoft.com/office/powerpoint/2010/main" val="226748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8F7E88-ED59-E72E-EA0C-215699AEC465}"/>
              </a:ext>
            </a:extLst>
          </p:cNvPr>
          <p:cNvPicPr>
            <a:picLocks noGrp="1" noChangeAspect="1"/>
          </p:cNvPicPr>
          <p:nvPr>
            <p:ph idx="1"/>
          </p:nvPr>
        </p:nvPicPr>
        <p:blipFill rotWithShape="1">
          <a:blip r:embed="rId3"/>
          <a:srcRect l="37306" t="67033"/>
          <a:stretch/>
        </p:blipFill>
        <p:spPr>
          <a:xfrm>
            <a:off x="2501900" y="5289971"/>
            <a:ext cx="6836832" cy="1168400"/>
          </a:xfrm>
          <a:prstGeom prst="rect">
            <a:avLst/>
          </a:prstGeom>
        </p:spPr>
      </p:pic>
      <p:sp>
        <p:nvSpPr>
          <p:cNvPr id="6" name="Subtitle 2">
            <a:extLst>
              <a:ext uri="{FF2B5EF4-FFF2-40B4-BE49-F238E27FC236}">
                <a16:creationId xmlns:a16="http://schemas.microsoft.com/office/drawing/2014/main" id="{43114286-EA77-DAB9-EACA-0522DAEAF790}"/>
              </a:ext>
            </a:extLst>
          </p:cNvPr>
          <p:cNvSpPr txBox="1">
            <a:spLocks/>
          </p:cNvSpPr>
          <p:nvPr/>
        </p:nvSpPr>
        <p:spPr>
          <a:xfrm>
            <a:off x="493183" y="1568029"/>
            <a:ext cx="11205633" cy="32452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a:t>In greedy TD – learning, errors are only updated for the replayed transitions. </a:t>
            </a:r>
          </a:p>
          <a:p>
            <a:pPr marL="342900" indent="-342900"/>
            <a:r>
              <a:rPr lang="en-US" dirty="0"/>
              <a:t>Greedy TD – errors, shrink slowly, especially when using function approximation, meaning that initially high error transition get replayed frequently (over fitting)</a:t>
            </a:r>
          </a:p>
          <a:p>
            <a:pPr marL="342900" indent="-342900"/>
            <a:r>
              <a:rPr lang="en-US" dirty="0"/>
              <a:t>Stochastic sampling method interpolates between pure greedy prioritization and uniform random sampling</a:t>
            </a:r>
          </a:p>
          <a:p>
            <a:pPr marL="342900" indent="-342900"/>
            <a:r>
              <a:rPr lang="en-US" dirty="0"/>
              <a:t>Weight also applied using gradient descent </a:t>
            </a:r>
          </a:p>
          <a:p>
            <a:pPr marL="342900" indent="-342900"/>
            <a:endParaRPr lang="en-US" dirty="0"/>
          </a:p>
          <a:p>
            <a:pPr lvl="1"/>
            <a:endParaRPr lang="en-US" dirty="0"/>
          </a:p>
          <a:p>
            <a:pPr lvl="7"/>
            <a:endParaRPr lang="en-US" b="1" dirty="0"/>
          </a:p>
          <a:p>
            <a:endParaRPr lang="en-US" b="1" dirty="0"/>
          </a:p>
          <a:p>
            <a:pPr marL="342900" indent="-342900">
              <a:buFontTx/>
              <a:buChar char="-"/>
            </a:pPr>
            <a:endParaRPr lang="en-US" dirty="0"/>
          </a:p>
        </p:txBody>
      </p:sp>
      <p:sp>
        <p:nvSpPr>
          <p:cNvPr id="7" name="Title 1">
            <a:extLst>
              <a:ext uri="{FF2B5EF4-FFF2-40B4-BE49-F238E27FC236}">
                <a16:creationId xmlns:a16="http://schemas.microsoft.com/office/drawing/2014/main" id="{EA6D526E-E253-6AAA-4940-2ADC8D07EE1D}"/>
              </a:ext>
            </a:extLst>
          </p:cNvPr>
          <p:cNvSpPr txBox="1">
            <a:spLocks/>
          </p:cNvSpPr>
          <p:nvPr/>
        </p:nvSpPr>
        <p:spPr>
          <a:xfrm>
            <a:off x="320548" y="-973824"/>
            <a:ext cx="10487152" cy="21295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dirty="0"/>
              <a:t>Example</a:t>
            </a:r>
            <a:r>
              <a:rPr lang="en-US" sz="5400" dirty="0">
                <a:solidFill>
                  <a:schemeClr val="bg1"/>
                </a:solidFill>
              </a:rPr>
              <a:t> </a:t>
            </a:r>
            <a:r>
              <a:rPr lang="en-US" sz="5400" dirty="0"/>
              <a:t>prioritization</a:t>
            </a:r>
          </a:p>
        </p:txBody>
      </p:sp>
    </p:spTree>
    <p:extLst>
      <p:ext uri="{BB962C8B-B14F-4D97-AF65-F5344CB8AC3E}">
        <p14:creationId xmlns:p14="http://schemas.microsoft.com/office/powerpoint/2010/main" val="19158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8B86-4A6B-4BE3-B075-9B1E03819F06}"/>
              </a:ext>
            </a:extLst>
          </p:cNvPr>
          <p:cNvSpPr>
            <a:spLocks noGrp="1"/>
          </p:cNvSpPr>
          <p:nvPr>
            <p:ph type="title"/>
          </p:nvPr>
        </p:nvSpPr>
        <p:spPr>
          <a:xfrm>
            <a:off x="643467" y="321734"/>
            <a:ext cx="10905066" cy="1135737"/>
          </a:xfrm>
        </p:spPr>
        <p:txBody>
          <a:bodyPr>
            <a:normAutofit/>
          </a:bodyPr>
          <a:lstStyle/>
          <a:p>
            <a:r>
              <a:rPr lang="en-US" sz="3600"/>
              <a:t>Example Stochastic Prioritization</a:t>
            </a:r>
          </a:p>
        </p:txBody>
      </p:sp>
      <p:sp>
        <p:nvSpPr>
          <p:cNvPr id="3" name="Content Placeholder 2">
            <a:extLst>
              <a:ext uri="{FF2B5EF4-FFF2-40B4-BE49-F238E27FC236}">
                <a16:creationId xmlns:a16="http://schemas.microsoft.com/office/drawing/2014/main" id="{8A1BEA49-5CB4-2450-7CA7-8378541718F5}"/>
              </a:ext>
            </a:extLst>
          </p:cNvPr>
          <p:cNvSpPr>
            <a:spLocks noGrp="1"/>
          </p:cNvSpPr>
          <p:nvPr>
            <p:ph idx="1"/>
          </p:nvPr>
        </p:nvSpPr>
        <p:spPr>
          <a:xfrm>
            <a:off x="643469" y="1782981"/>
            <a:ext cx="4008384" cy="4393982"/>
          </a:xfrm>
        </p:spPr>
        <p:txBody>
          <a:bodyPr>
            <a:normAutofit/>
          </a:bodyPr>
          <a:lstStyle/>
          <a:p>
            <a:r>
              <a:rPr lang="en-US" sz="2000" dirty="0"/>
              <a:t>Proportional prioritization where </a:t>
            </a:r>
          </a:p>
          <a:p>
            <a:endParaRPr lang="en-US" sz="2000" dirty="0"/>
          </a:p>
          <a:p>
            <a:pPr marL="0" indent="0">
              <a:buNone/>
            </a:pPr>
            <a:endParaRPr lang="en-US" sz="2000" dirty="0"/>
          </a:p>
          <a:p>
            <a:pPr marL="0" indent="0">
              <a:buNone/>
            </a:pPr>
            <a:r>
              <a:rPr lang="en-US" sz="2000" dirty="0"/>
              <a:t>E: Prevents transitions not being revested if error is zero</a:t>
            </a:r>
          </a:p>
          <a:p>
            <a:pPr marL="0" indent="0">
              <a:buNone/>
            </a:pPr>
            <a:endParaRPr lang="en-US" sz="2000" dirty="0"/>
          </a:p>
          <a:p>
            <a:r>
              <a:rPr lang="en-US" sz="2000" dirty="0"/>
              <a:t>Rank-based prioritization where  </a:t>
            </a:r>
          </a:p>
          <a:p>
            <a:endParaRPr lang="en-US" sz="2000" dirty="0"/>
          </a:p>
          <a:p>
            <a:pPr marL="0" indent="0">
              <a:buNone/>
            </a:pPr>
            <a:r>
              <a:rPr lang="en-US" sz="2000" dirty="0"/>
              <a:t> </a:t>
            </a:r>
          </a:p>
          <a:p>
            <a:pPr marL="0" indent="0">
              <a:buNone/>
            </a:pPr>
            <a:r>
              <a:rPr lang="en-US" sz="2000" dirty="0"/>
              <a:t>Rank(</a:t>
            </a:r>
            <a:r>
              <a:rPr lang="en-US" sz="2000" dirty="0" err="1"/>
              <a:t>i</a:t>
            </a:r>
            <a:r>
              <a:rPr lang="en-US" sz="2000" dirty="0"/>
              <a:t>): Rank of transition </a:t>
            </a:r>
            <a:r>
              <a:rPr lang="en-US" sz="2000" dirty="0" err="1"/>
              <a:t>i</a:t>
            </a:r>
            <a:r>
              <a:rPr lang="en-US" sz="2000" dirty="0"/>
              <a:t> according to |&amp;</a:t>
            </a:r>
            <a:r>
              <a:rPr lang="en-US" sz="2000" dirty="0" err="1"/>
              <a:t>i</a:t>
            </a:r>
            <a:r>
              <a:rPr lang="en-US" sz="2000" dirty="0"/>
              <a:t>| </a:t>
            </a:r>
          </a:p>
        </p:txBody>
      </p:sp>
      <p:pic>
        <p:nvPicPr>
          <p:cNvPr id="5" name="Picture 4" descr="Chart, line chart&#10;&#10;Description automatically generated">
            <a:extLst>
              <a:ext uri="{FF2B5EF4-FFF2-40B4-BE49-F238E27FC236}">
                <a16:creationId xmlns:a16="http://schemas.microsoft.com/office/drawing/2014/main" id="{5F347685-F7E6-25E8-ADB5-4E3EC54E5533}"/>
              </a:ext>
            </a:extLst>
          </p:cNvPr>
          <p:cNvPicPr>
            <a:picLocks noChangeAspect="1"/>
          </p:cNvPicPr>
          <p:nvPr/>
        </p:nvPicPr>
        <p:blipFill>
          <a:blip r:embed="rId3"/>
          <a:stretch>
            <a:fillRect/>
          </a:stretch>
        </p:blipFill>
        <p:spPr>
          <a:xfrm>
            <a:off x="4417455" y="2272711"/>
            <a:ext cx="7689176" cy="2575874"/>
          </a:xfrm>
          <a:prstGeom prst="rect">
            <a:avLst/>
          </a:prstGeom>
        </p:spPr>
      </p:pic>
      <p:pic>
        <p:nvPicPr>
          <p:cNvPr id="7" name="Picture 6">
            <a:extLst>
              <a:ext uri="{FF2B5EF4-FFF2-40B4-BE49-F238E27FC236}">
                <a16:creationId xmlns:a16="http://schemas.microsoft.com/office/drawing/2014/main" id="{57F5B25A-6E8E-2C33-DE9D-8A40E868FAB1}"/>
              </a:ext>
            </a:extLst>
          </p:cNvPr>
          <p:cNvPicPr>
            <a:picLocks noChangeAspect="1"/>
          </p:cNvPicPr>
          <p:nvPr/>
        </p:nvPicPr>
        <p:blipFill>
          <a:blip r:embed="rId4"/>
          <a:stretch>
            <a:fillRect/>
          </a:stretch>
        </p:blipFill>
        <p:spPr>
          <a:xfrm>
            <a:off x="1798510" y="2272711"/>
            <a:ext cx="1465390" cy="347560"/>
          </a:xfrm>
          <a:prstGeom prst="rect">
            <a:avLst/>
          </a:prstGeom>
        </p:spPr>
      </p:pic>
      <p:pic>
        <p:nvPicPr>
          <p:cNvPr id="9" name="Picture 8">
            <a:extLst>
              <a:ext uri="{FF2B5EF4-FFF2-40B4-BE49-F238E27FC236}">
                <a16:creationId xmlns:a16="http://schemas.microsoft.com/office/drawing/2014/main" id="{A78EB97D-61F1-FDED-FA4C-F149353ACF4F}"/>
              </a:ext>
            </a:extLst>
          </p:cNvPr>
          <p:cNvPicPr>
            <a:picLocks noChangeAspect="1"/>
          </p:cNvPicPr>
          <p:nvPr/>
        </p:nvPicPr>
        <p:blipFill>
          <a:blip r:embed="rId5"/>
          <a:stretch>
            <a:fillRect/>
          </a:stretch>
        </p:blipFill>
        <p:spPr>
          <a:xfrm>
            <a:off x="1797024" y="4516031"/>
            <a:ext cx="1466876" cy="495309"/>
          </a:xfrm>
          <a:prstGeom prst="rect">
            <a:avLst/>
          </a:prstGeom>
        </p:spPr>
      </p:pic>
      <p:sp>
        <p:nvSpPr>
          <p:cNvPr id="11" name="TextBox 10">
            <a:extLst>
              <a:ext uri="{FF2B5EF4-FFF2-40B4-BE49-F238E27FC236}">
                <a16:creationId xmlns:a16="http://schemas.microsoft.com/office/drawing/2014/main" id="{F8F3B076-6641-07E5-4835-2CC26ABCBD9B}"/>
              </a:ext>
            </a:extLst>
          </p:cNvPr>
          <p:cNvSpPr txBox="1"/>
          <p:nvPr/>
        </p:nvSpPr>
        <p:spPr>
          <a:xfrm>
            <a:off x="5543575" y="5011340"/>
            <a:ext cx="6004955" cy="671915"/>
          </a:xfrm>
          <a:prstGeom prst="rect">
            <a:avLst/>
          </a:prstGeom>
          <a:noFill/>
        </p:spPr>
        <p:txBody>
          <a:bodyPr wrap="square" rtlCol="0">
            <a:spAutoFit/>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hese schemes that we are introducing  here are actually  providing significant uh  benefit for the algorithm</a:t>
            </a:r>
          </a:p>
        </p:txBody>
      </p:sp>
    </p:spTree>
    <p:extLst>
      <p:ext uri="{BB962C8B-B14F-4D97-AF65-F5344CB8AC3E}">
        <p14:creationId xmlns:p14="http://schemas.microsoft.com/office/powerpoint/2010/main" val="302738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E9FAD-D187-2200-ADD1-9E2AC1576AD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Double DQN Algorithm</a:t>
            </a:r>
          </a:p>
        </p:txBody>
      </p:sp>
      <p:pic>
        <p:nvPicPr>
          <p:cNvPr id="5" name="Content Placeholder 4">
            <a:extLst>
              <a:ext uri="{FF2B5EF4-FFF2-40B4-BE49-F238E27FC236}">
                <a16:creationId xmlns:a16="http://schemas.microsoft.com/office/drawing/2014/main" id="{1EEDA853-02FC-991B-B47B-99BB80151785}"/>
              </a:ext>
            </a:extLst>
          </p:cNvPr>
          <p:cNvPicPr>
            <a:picLocks noGrp="1" noChangeAspect="1"/>
          </p:cNvPicPr>
          <p:nvPr>
            <p:ph idx="1"/>
          </p:nvPr>
        </p:nvPicPr>
        <p:blipFill>
          <a:blip r:embed="rId2"/>
          <a:stretch>
            <a:fillRect/>
          </a:stretch>
        </p:blipFill>
        <p:spPr>
          <a:xfrm>
            <a:off x="4223405" y="1103280"/>
            <a:ext cx="7671014" cy="4180701"/>
          </a:xfrm>
          <a:prstGeom prst="rect">
            <a:avLst/>
          </a:prstGeom>
        </p:spPr>
      </p:pic>
    </p:spTree>
    <p:extLst>
      <p:ext uri="{BB962C8B-B14F-4D97-AF65-F5344CB8AC3E}">
        <p14:creationId xmlns:p14="http://schemas.microsoft.com/office/powerpoint/2010/main" val="78705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5C71-7BBF-897A-1CA7-1530358ACED1}"/>
              </a:ext>
            </a:extLst>
          </p:cNvPr>
          <p:cNvSpPr>
            <a:spLocks noGrp="1"/>
          </p:cNvSpPr>
          <p:nvPr>
            <p:ph type="title"/>
          </p:nvPr>
        </p:nvSpPr>
        <p:spPr>
          <a:xfrm>
            <a:off x="0" y="42484"/>
            <a:ext cx="6781800" cy="1216153"/>
          </a:xfrm>
        </p:spPr>
        <p:txBody>
          <a:bodyPr anchor="t">
            <a:normAutofit/>
          </a:bodyPr>
          <a:lstStyle/>
          <a:p>
            <a:r>
              <a:rPr lang="en-US" sz="3400" dirty="0"/>
              <a:t>Comparison: Average episode score</a:t>
            </a:r>
            <a:br>
              <a:rPr lang="en-US" sz="3400" dirty="0"/>
            </a:br>
            <a:r>
              <a:rPr lang="en-US" sz="3400" dirty="0"/>
              <a:t>Prioritized vs uniform replay</a:t>
            </a:r>
          </a:p>
        </p:txBody>
      </p:sp>
      <p:sp>
        <p:nvSpPr>
          <p:cNvPr id="3" name="Content Placeholder 2">
            <a:extLst>
              <a:ext uri="{FF2B5EF4-FFF2-40B4-BE49-F238E27FC236}">
                <a16:creationId xmlns:a16="http://schemas.microsoft.com/office/drawing/2014/main" id="{419E9EC0-4B45-9DE9-93DE-FA8193962F33}"/>
              </a:ext>
            </a:extLst>
          </p:cNvPr>
          <p:cNvSpPr>
            <a:spLocks noGrp="1"/>
          </p:cNvSpPr>
          <p:nvPr>
            <p:ph idx="1"/>
          </p:nvPr>
        </p:nvSpPr>
        <p:spPr>
          <a:xfrm>
            <a:off x="392843" y="2140279"/>
            <a:ext cx="4521422" cy="2489199"/>
          </a:xfrm>
        </p:spPr>
        <p:txBody>
          <a:bodyPr>
            <a:normAutofit lnSpcReduction="10000"/>
          </a:bodyPr>
          <a:lstStyle/>
          <a:p>
            <a:r>
              <a:rPr lang="en-US" sz="1500" dirty="0">
                <a:solidFill>
                  <a:schemeClr val="tx1">
                    <a:alpha val="55000"/>
                  </a:schemeClr>
                </a:solidFill>
              </a:rPr>
              <a:t>Double DQN algorithm </a:t>
            </a:r>
          </a:p>
          <a:p>
            <a:r>
              <a:rPr lang="en-US" sz="1500" dirty="0">
                <a:solidFill>
                  <a:schemeClr val="tx1">
                    <a:alpha val="55000"/>
                  </a:schemeClr>
                </a:solidFill>
              </a:rPr>
              <a:t>Median performance across 57 games increased from 111% to 128%, and the mean performance from 418% to 551%</a:t>
            </a:r>
          </a:p>
          <a:p>
            <a:endParaRPr lang="en-US" sz="1500" dirty="0">
              <a:solidFill>
                <a:schemeClr val="tx1">
                  <a:alpha val="55000"/>
                </a:schemeClr>
              </a:solidFill>
            </a:endParaRPr>
          </a:p>
          <a:p>
            <a:r>
              <a:rPr lang="en-US" sz="1500" dirty="0">
                <a:solidFill>
                  <a:schemeClr val="tx1">
                    <a:alpha val="55000"/>
                  </a:schemeClr>
                </a:solidFill>
              </a:rPr>
              <a:t>Prioritization variants perform similarly perhaps due to reward and </a:t>
            </a:r>
            <a:r>
              <a:rPr lang="en-US" sz="1300" dirty="0">
                <a:solidFill>
                  <a:schemeClr val="tx1">
                    <a:alpha val="55000"/>
                  </a:schemeClr>
                </a:solidFill>
              </a:rPr>
              <a:t>TD – error clipping (TDRs)</a:t>
            </a:r>
          </a:p>
          <a:p>
            <a:r>
              <a:rPr lang="en-US" sz="1300" dirty="0">
                <a:effectLst/>
                <a:ea typeface="Calibri" panose="020F0502020204030204" pitchFamily="34" charset="0"/>
                <a:cs typeface="Times New Roman" panose="02020603050405020304" pitchFamily="18" charset="0"/>
              </a:rPr>
              <a:t>if you  wouldn't do this the prioritization  would be so  let's say uneven that it could easily  lead to overfitting and instability in  the algorithm </a:t>
            </a:r>
            <a:endParaRPr lang="en-US" sz="1300" dirty="0">
              <a:solidFill>
                <a:schemeClr val="tx1">
                  <a:alpha val="55000"/>
                </a:schemeClr>
              </a:solidFill>
            </a:endParaRPr>
          </a:p>
        </p:txBody>
      </p:sp>
      <p:pic>
        <p:nvPicPr>
          <p:cNvPr id="5" name="Picture 4" descr="Chart&#10;&#10;Description automatically generated">
            <a:extLst>
              <a:ext uri="{FF2B5EF4-FFF2-40B4-BE49-F238E27FC236}">
                <a16:creationId xmlns:a16="http://schemas.microsoft.com/office/drawing/2014/main" id="{33897022-8EA8-FBF7-5433-837DF7836F24}"/>
              </a:ext>
            </a:extLst>
          </p:cNvPr>
          <p:cNvPicPr>
            <a:picLocks noChangeAspect="1"/>
          </p:cNvPicPr>
          <p:nvPr/>
        </p:nvPicPr>
        <p:blipFill rotWithShape="1">
          <a:blip r:embed="rId3"/>
          <a:srcRect l="5132" r="6" b="6"/>
          <a:stretch/>
        </p:blipFill>
        <p:spPr>
          <a:xfrm>
            <a:off x="5307108" y="1545655"/>
            <a:ext cx="6414500" cy="3320265"/>
          </a:xfrm>
          <a:prstGeom prst="rect">
            <a:avLst/>
          </a:prstGeom>
        </p:spPr>
      </p:pic>
      <p:pic>
        <p:nvPicPr>
          <p:cNvPr id="9" name="Picture 8">
            <a:extLst>
              <a:ext uri="{FF2B5EF4-FFF2-40B4-BE49-F238E27FC236}">
                <a16:creationId xmlns:a16="http://schemas.microsoft.com/office/drawing/2014/main" id="{38211B84-DDCF-14F9-8B81-352CEC74B7B9}"/>
              </a:ext>
            </a:extLst>
          </p:cNvPr>
          <p:cNvPicPr>
            <a:picLocks noChangeAspect="1"/>
          </p:cNvPicPr>
          <p:nvPr/>
        </p:nvPicPr>
        <p:blipFill>
          <a:blip r:embed="rId4"/>
          <a:stretch>
            <a:fillRect/>
          </a:stretch>
        </p:blipFill>
        <p:spPr>
          <a:xfrm>
            <a:off x="583200" y="4918540"/>
            <a:ext cx="5208144" cy="765038"/>
          </a:xfrm>
          <a:prstGeom prst="rect">
            <a:avLst/>
          </a:prstGeom>
        </p:spPr>
      </p:pic>
    </p:spTree>
    <p:extLst>
      <p:ext uri="{BB962C8B-B14F-4D97-AF65-F5344CB8AC3E}">
        <p14:creationId xmlns:p14="http://schemas.microsoft.com/office/powerpoint/2010/main" val="1775851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3946</TotalTime>
  <Words>1049</Words>
  <Application>Microsoft Office PowerPoint</Application>
  <PresentationFormat>Widescreen</PresentationFormat>
  <Paragraphs>101</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NimbusRomNo9L-Medi</vt:lpstr>
      <vt:lpstr>NimbusRomNo9L-Regu</vt:lpstr>
      <vt:lpstr>Office Theme</vt:lpstr>
      <vt:lpstr>Research Paper</vt:lpstr>
      <vt:lpstr>Experience Replay</vt:lpstr>
      <vt:lpstr>Prioritize Experience replay</vt:lpstr>
      <vt:lpstr>Q-Network and Double Q-Network</vt:lpstr>
      <vt:lpstr>Example Prioritization </vt:lpstr>
      <vt:lpstr>PowerPoint Presentation</vt:lpstr>
      <vt:lpstr>Example Stochastic Prioritization</vt:lpstr>
      <vt:lpstr>Double DQN Algorithm</vt:lpstr>
      <vt:lpstr>Comparison: Average episode score Prioritized vs uniform replay</vt:lpstr>
      <vt:lpstr>Learning speed Uniform vs priority replay</vt:lpstr>
      <vt:lpstr>Learning curves</vt:lpstr>
      <vt:lpstr>Learning Curve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dc:title>
  <dc:creator>Ashir Wahid</dc:creator>
  <cp:lastModifiedBy>Ashir Wahid</cp:lastModifiedBy>
  <cp:revision>1</cp:revision>
  <dcterms:created xsi:type="dcterms:W3CDTF">2023-01-27T17:12:39Z</dcterms:created>
  <dcterms:modified xsi:type="dcterms:W3CDTF">2023-01-30T10:59:35Z</dcterms:modified>
</cp:coreProperties>
</file>