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140756586" r:id="rId2"/>
    <p:sldId id="2140756587" r:id="rId3"/>
    <p:sldId id="2140756588" r:id="rId4"/>
    <p:sldId id="2140756589" r:id="rId5"/>
    <p:sldId id="2140756590" r:id="rId6"/>
    <p:sldId id="21407565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2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7DDD11-D194-4464-8434-41ED7695026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work-place-pc-screen-computer-305110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openclipart.org/detail/68413/database-by-buggi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eibeld.net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cus-povey.co.uk/2020/08/31/known-postman-collection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5" Type="http://schemas.openxmlformats.org/officeDocument/2006/relationships/image" Target="../media/image9.png"/><Relationship Id="rId10" Type="http://schemas.openxmlformats.org/officeDocument/2006/relationships/hyperlink" Target="https://diversistemas.com/2019/08/16/nuevos-smartphones-con-nuevos-sistemas-operativos-hay-alternativas/" TargetMode="External"/><Relationship Id="rId4" Type="http://schemas.openxmlformats.org/officeDocument/2006/relationships/hyperlink" Target="https://alexkosarev.name/2019/01/18/boosting-spring-boot-with-autoconfigurations/" TargetMode="External"/><Relationship Id="rId9" Type="http://schemas.openxmlformats.org/officeDocument/2006/relationships/image" Target="../media/image6.jpg"/><Relationship Id="rId14" Type="http://schemas.openxmlformats.org/officeDocument/2006/relationships/hyperlink" Target="https://www.thisfaner.com/p/intellij-idea-database-tools-and-s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B21A05-E0EA-CB6D-FEA1-39ACADB8C9A3}"/>
              </a:ext>
            </a:extLst>
          </p:cNvPr>
          <p:cNvSpPr/>
          <p:nvPr/>
        </p:nvSpPr>
        <p:spPr>
          <a:xfrm>
            <a:off x="2948329" y="3677661"/>
            <a:ext cx="1339630" cy="2862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13841-8FBA-6C09-4AE4-039E18DB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3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E29B7-EE9D-F86D-B88B-3785E3BC2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3058942" y="953393"/>
            <a:ext cx="760148" cy="682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1334F-A9D3-7481-2E02-C171DDD8197B}"/>
              </a:ext>
            </a:extLst>
          </p:cNvPr>
          <p:cNvSpPr txBox="1"/>
          <p:nvPr/>
        </p:nvSpPr>
        <p:spPr>
          <a:xfrm>
            <a:off x="4058414" y="717376"/>
            <a:ext cx="4155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6">
                    <a:lumMod val="75000"/>
                  </a:schemeClr>
                </a:solidFill>
              </a:rPr>
              <a:t>Spring Boot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49D98-A9BF-63EB-8577-1C41D4D53ADF}"/>
              </a:ext>
            </a:extLst>
          </p:cNvPr>
          <p:cNvSpPr txBox="1"/>
          <p:nvPr/>
        </p:nvSpPr>
        <p:spPr>
          <a:xfrm>
            <a:off x="2357307" y="1483889"/>
            <a:ext cx="7816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/>
                </a:solidFill>
              </a:rPr>
              <a:t>Custom Exception Handling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4CF07-325F-078F-4468-6804480DB675}"/>
              </a:ext>
            </a:extLst>
          </p:cNvPr>
          <p:cNvSpPr txBox="1"/>
          <p:nvPr/>
        </p:nvSpPr>
        <p:spPr>
          <a:xfrm>
            <a:off x="97868" y="2446555"/>
            <a:ext cx="31645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</a:rPr>
              <a:t>Try,catch,finally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 err="1">
                <a:solidFill>
                  <a:srgbClr val="FF0000"/>
                </a:solidFill>
              </a:rPr>
              <a:t>Checked,unchecked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Throw VS Throws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Error Vs Exception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Exception Propagation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Custom Exception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@ControllerAdvice </a:t>
            </a: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@ExceptionHandler</a:t>
            </a: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@valid</a:t>
            </a: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@NotEmpty,@NotNull</a:t>
            </a: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@Min,@Max</a:t>
            </a: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@Pattern</a:t>
            </a: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@Email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ADE97-3FBC-1C3C-FB54-5B55C135130C}"/>
              </a:ext>
            </a:extLst>
          </p:cNvPr>
          <p:cNvSpPr txBox="1"/>
          <p:nvPr/>
        </p:nvSpPr>
        <p:spPr>
          <a:xfrm>
            <a:off x="3187293" y="2146061"/>
            <a:ext cx="685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Request Body/Data validation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35A520-8957-2946-A171-0A5FEA435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25648" y="3779210"/>
            <a:ext cx="972065" cy="679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9DB1D6-16D2-3983-BB21-2026464E8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25648" y="4584682"/>
            <a:ext cx="972065" cy="884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ED7BD-68BD-6D8F-CD90-718E1C89E1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95140" y="5659875"/>
            <a:ext cx="1002573" cy="7115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A19A5B-FFEE-F1D1-45DE-315205052885}"/>
              </a:ext>
            </a:extLst>
          </p:cNvPr>
          <p:cNvSpPr/>
          <p:nvPr/>
        </p:nvSpPr>
        <p:spPr>
          <a:xfrm>
            <a:off x="5444410" y="3322888"/>
            <a:ext cx="6632302" cy="344557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C1E84-1D09-B36F-3B63-C32139DD821B}"/>
              </a:ext>
            </a:extLst>
          </p:cNvPr>
          <p:cNvSpPr txBox="1"/>
          <p:nvPr/>
        </p:nvSpPr>
        <p:spPr>
          <a:xfrm>
            <a:off x="7129430" y="2875981"/>
            <a:ext cx="370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990099"/>
                </a:solidFill>
              </a:rPr>
              <a:t>Spring Boot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704EE6-7624-F345-A51F-331358727095}"/>
              </a:ext>
            </a:extLst>
          </p:cNvPr>
          <p:cNvSpPr/>
          <p:nvPr/>
        </p:nvSpPr>
        <p:spPr>
          <a:xfrm>
            <a:off x="5735968" y="4482977"/>
            <a:ext cx="1380744" cy="4558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A3BC7-8843-FCCF-CB24-22F6479FA007}"/>
              </a:ext>
            </a:extLst>
          </p:cNvPr>
          <p:cNvCxnSpPr>
            <a:cxnSpLocks/>
          </p:cNvCxnSpPr>
          <p:nvPr/>
        </p:nvCxnSpPr>
        <p:spPr>
          <a:xfrm>
            <a:off x="7116712" y="4750606"/>
            <a:ext cx="353936" cy="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F84AC-6AA4-7948-07D9-E85B9076733D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852798" y="4691979"/>
            <a:ext cx="450359" cy="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A2E7C9-CAAA-FA0E-25E5-079E2EC71C8F}"/>
              </a:ext>
            </a:extLst>
          </p:cNvPr>
          <p:cNvSpPr txBox="1"/>
          <p:nvPr/>
        </p:nvSpPr>
        <p:spPr>
          <a:xfrm>
            <a:off x="2948329" y="3309756"/>
            <a:ext cx="1351086" cy="367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Rest Client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9209EE-8850-C547-B735-885557659E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274697" y="4291410"/>
            <a:ext cx="758807" cy="9133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08C81B-2A22-204C-A509-20BF1AEFFED3}"/>
              </a:ext>
            </a:extLst>
          </p:cNvPr>
          <p:cNvCxnSpPr>
            <a:cxnSpLocks/>
          </p:cNvCxnSpPr>
          <p:nvPr/>
        </p:nvCxnSpPr>
        <p:spPr>
          <a:xfrm>
            <a:off x="10912543" y="4707477"/>
            <a:ext cx="475036" cy="0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C19CAE-DDA3-6D37-8434-46D7D04B29C9}"/>
              </a:ext>
            </a:extLst>
          </p:cNvPr>
          <p:cNvSpPr txBox="1"/>
          <p:nvPr/>
        </p:nvSpPr>
        <p:spPr>
          <a:xfrm>
            <a:off x="11489159" y="41708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02E16-94BF-D20E-CD17-7A9D70D85A95}"/>
              </a:ext>
            </a:extLst>
          </p:cNvPr>
          <p:cNvCxnSpPr/>
          <p:nvPr/>
        </p:nvCxnSpPr>
        <p:spPr>
          <a:xfrm flipV="1">
            <a:off x="9793596" y="4126247"/>
            <a:ext cx="0" cy="3303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1387ED-4DD5-1E21-FF02-E4E3AE594945}"/>
              </a:ext>
            </a:extLst>
          </p:cNvPr>
          <p:cNvCxnSpPr>
            <a:cxnSpLocks/>
          </p:cNvCxnSpPr>
          <p:nvPr/>
        </p:nvCxnSpPr>
        <p:spPr>
          <a:xfrm flipH="1" flipV="1">
            <a:off x="9070848" y="4126247"/>
            <a:ext cx="722748" cy="70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10B894-E3FE-4BE1-B42F-B15B4C97865C}"/>
              </a:ext>
            </a:extLst>
          </p:cNvPr>
          <p:cNvCxnSpPr>
            <a:cxnSpLocks/>
          </p:cNvCxnSpPr>
          <p:nvPr/>
        </p:nvCxnSpPr>
        <p:spPr>
          <a:xfrm flipV="1">
            <a:off x="9070848" y="4111495"/>
            <a:ext cx="0" cy="5202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C54CCB-0653-C022-D749-FB0C1C21C05F}"/>
              </a:ext>
            </a:extLst>
          </p:cNvPr>
          <p:cNvCxnSpPr>
            <a:cxnSpLocks/>
          </p:cNvCxnSpPr>
          <p:nvPr/>
        </p:nvCxnSpPr>
        <p:spPr>
          <a:xfrm flipH="1">
            <a:off x="7083343" y="4613400"/>
            <a:ext cx="38730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A0A015-88E9-9F38-164E-25E5D680ADF9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5187306" y="3243943"/>
            <a:ext cx="322790" cy="2155278"/>
          </a:xfrm>
          <a:prstGeom prst="bentConnector2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1975C4-CC04-F52F-F81A-300F285FB9B4}"/>
              </a:ext>
            </a:extLst>
          </p:cNvPr>
          <p:cNvSpPr txBox="1"/>
          <p:nvPr/>
        </p:nvSpPr>
        <p:spPr>
          <a:xfrm>
            <a:off x="5444410" y="3812582"/>
            <a:ext cx="21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800000"/>
                </a:highlight>
              </a:rPr>
              <a:t>Response    OK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0A3F55-7F21-55E8-8CA1-7144D13AD732}"/>
              </a:ext>
            </a:extLst>
          </p:cNvPr>
          <p:cNvSpPr/>
          <p:nvPr/>
        </p:nvSpPr>
        <p:spPr>
          <a:xfrm>
            <a:off x="6079745" y="5430793"/>
            <a:ext cx="4536634" cy="5352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GlobalExceptionHandler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83BD8C-90C3-EEFE-D2F7-3AA4C6BCA67E}"/>
              </a:ext>
            </a:extLst>
          </p:cNvPr>
          <p:cNvCxnSpPr>
            <a:cxnSpLocks/>
          </p:cNvCxnSpPr>
          <p:nvPr/>
        </p:nvCxnSpPr>
        <p:spPr>
          <a:xfrm>
            <a:off x="6617868" y="4938855"/>
            <a:ext cx="7413" cy="5004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FB28F-6C88-4562-06EA-D4D57DCFA381}"/>
              </a:ext>
            </a:extLst>
          </p:cNvPr>
          <p:cNvCxnSpPr>
            <a:cxnSpLocks/>
          </p:cNvCxnSpPr>
          <p:nvPr/>
        </p:nvCxnSpPr>
        <p:spPr>
          <a:xfrm>
            <a:off x="8251862" y="4938855"/>
            <a:ext cx="0" cy="4919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5EC83F-DE0B-CBEF-C92F-6BE84896ED0A}"/>
              </a:ext>
            </a:extLst>
          </p:cNvPr>
          <p:cNvCxnSpPr>
            <a:cxnSpLocks/>
          </p:cNvCxnSpPr>
          <p:nvPr/>
        </p:nvCxnSpPr>
        <p:spPr>
          <a:xfrm>
            <a:off x="10173550" y="4919918"/>
            <a:ext cx="0" cy="500431"/>
          </a:xfrm>
          <a:prstGeom prst="straightConnector1">
            <a:avLst/>
          </a:prstGeom>
          <a:ln w="50800">
            <a:solidFill>
              <a:srgbClr val="FF0000">
                <a:alpha val="9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A6AEAB-920E-6399-E37F-0DBB6B46A00A}"/>
              </a:ext>
            </a:extLst>
          </p:cNvPr>
          <p:cNvSpPr txBox="1"/>
          <p:nvPr/>
        </p:nvSpPr>
        <p:spPr>
          <a:xfrm>
            <a:off x="7107588" y="5920790"/>
            <a:ext cx="268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u="sng" dirty="0"/>
              <a:t>Custom Error Object</a:t>
            </a:r>
          </a:p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IN" sz="1200" b="1" dirty="0" err="1">
                <a:solidFill>
                  <a:schemeClr val="accent2">
                    <a:lumMod val="75000"/>
                  </a:schemeClr>
                </a:solidFill>
              </a:rPr>
              <a:t>errorMsg</a:t>
            </a:r>
            <a:endParaRPr lang="en-IN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IN" sz="1200" b="1" dirty="0" err="1">
                <a:solidFill>
                  <a:schemeClr val="accent2">
                    <a:lumMod val="75000"/>
                  </a:schemeClr>
                </a:solidFill>
              </a:rPr>
              <a:t>statusCode</a:t>
            </a:r>
            <a:endParaRPr lang="en-IN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       status</a:t>
            </a:r>
          </a:p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</a:p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</a:p>
          <a:p>
            <a:endParaRPr lang="en-I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C73CC6-5251-5A40-3407-5FB796843A74}"/>
              </a:ext>
            </a:extLst>
          </p:cNvPr>
          <p:cNvSpPr/>
          <p:nvPr/>
        </p:nvSpPr>
        <p:spPr>
          <a:xfrm>
            <a:off x="7472054" y="4464040"/>
            <a:ext cx="1380744" cy="4558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1A86E8-55CC-0E32-B8ED-0E1D006C5FE0}"/>
              </a:ext>
            </a:extLst>
          </p:cNvPr>
          <p:cNvSpPr/>
          <p:nvPr/>
        </p:nvSpPr>
        <p:spPr>
          <a:xfrm>
            <a:off x="9271411" y="4464040"/>
            <a:ext cx="1641132" cy="4558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Repo/DAO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D3966-681C-3114-93C1-A49AA7B78F06}"/>
              </a:ext>
            </a:extLst>
          </p:cNvPr>
          <p:cNvCxnSpPr>
            <a:cxnSpLocks/>
          </p:cNvCxnSpPr>
          <p:nvPr/>
        </p:nvCxnSpPr>
        <p:spPr>
          <a:xfrm>
            <a:off x="6779648" y="5976495"/>
            <a:ext cx="0" cy="46178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F9ABF2-C5BF-31A6-C4DC-7461AEA2A19F}"/>
              </a:ext>
            </a:extLst>
          </p:cNvPr>
          <p:cNvCxnSpPr>
            <a:cxnSpLocks/>
          </p:cNvCxnSpPr>
          <p:nvPr/>
        </p:nvCxnSpPr>
        <p:spPr>
          <a:xfrm flipH="1">
            <a:off x="4299415" y="6438278"/>
            <a:ext cx="2480233" cy="0"/>
          </a:xfrm>
          <a:prstGeom prst="straightConnector1">
            <a:avLst/>
          </a:prstGeom>
          <a:ln w="50800">
            <a:solidFill>
              <a:srgbClr val="FF0000">
                <a:alpha val="9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21CD82-C0D8-370B-E56E-63543381AA2F}"/>
              </a:ext>
            </a:extLst>
          </p:cNvPr>
          <p:cNvSpPr txBox="1"/>
          <p:nvPr/>
        </p:nvSpPr>
        <p:spPr>
          <a:xfrm>
            <a:off x="5498673" y="6434448"/>
            <a:ext cx="21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highlight>
                  <a:srgbClr val="800000"/>
                </a:highlight>
              </a:rPr>
              <a:t>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95245B-E895-439D-2DD2-86B21F84ECEB}"/>
              </a:ext>
            </a:extLst>
          </p:cNvPr>
          <p:cNvSpPr txBox="1"/>
          <p:nvPr/>
        </p:nvSpPr>
        <p:spPr>
          <a:xfrm>
            <a:off x="7824772" y="4934542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Exception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D2DF28-3189-993D-8F24-FBE0AA1F4842}"/>
              </a:ext>
            </a:extLst>
          </p:cNvPr>
          <p:cNvSpPr txBox="1"/>
          <p:nvPr/>
        </p:nvSpPr>
        <p:spPr>
          <a:xfrm>
            <a:off x="9573548" y="492738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Exception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E11E33-1C51-D86F-6942-8D7BFB177CD8}"/>
              </a:ext>
            </a:extLst>
          </p:cNvPr>
          <p:cNvSpPr txBox="1"/>
          <p:nvPr/>
        </p:nvSpPr>
        <p:spPr>
          <a:xfrm>
            <a:off x="6101098" y="4950107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Exception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78DAC02-2D00-E681-1B31-D6F2ED5ED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0" y="976497"/>
            <a:ext cx="1330871" cy="1330871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4C978F8-6FAC-A245-B24B-2C7155260A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372602" y="942231"/>
            <a:ext cx="1804189" cy="1600428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750FE47-705A-8C79-8CD1-6DB49B20F50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87959" y="4707477"/>
            <a:ext cx="1152876" cy="40134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F4DE27-8015-850F-5A9F-55B7F931D40C}"/>
              </a:ext>
            </a:extLst>
          </p:cNvPr>
          <p:cNvSpPr txBox="1"/>
          <p:nvPr/>
        </p:nvSpPr>
        <p:spPr>
          <a:xfrm>
            <a:off x="4222368" y="437443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BEA47D-FDD9-FBA8-EAF3-43B9473E4AFB}"/>
              </a:ext>
            </a:extLst>
          </p:cNvPr>
          <p:cNvSpPr txBox="1"/>
          <p:nvPr/>
        </p:nvSpPr>
        <p:spPr>
          <a:xfrm>
            <a:off x="4603256" y="4354861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431234-A824-C6A1-E689-986AAAC251E9}"/>
              </a:ext>
            </a:extLst>
          </p:cNvPr>
          <p:cNvCxnSpPr>
            <a:cxnSpLocks/>
          </p:cNvCxnSpPr>
          <p:nvPr/>
        </p:nvCxnSpPr>
        <p:spPr>
          <a:xfrm flipH="1" flipV="1">
            <a:off x="8852798" y="4631709"/>
            <a:ext cx="225179" cy="85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FF075B-0F3B-4515-09BC-B29BB55FE5DC}"/>
              </a:ext>
            </a:extLst>
          </p:cNvPr>
          <p:cNvSpPr txBox="1"/>
          <p:nvPr/>
        </p:nvSpPr>
        <p:spPr>
          <a:xfrm>
            <a:off x="1200726" y="614602"/>
            <a:ext cx="99752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What is Exception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What is Exception Handling.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Checked/unchecked/Error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Try/Catch/finally/ throw/throws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Error Vs Exception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Throw Vs Throws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Exception propagation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Re throwing a exception (Custom Exception) .</a:t>
            </a:r>
          </a:p>
        </p:txBody>
      </p:sp>
    </p:spTree>
    <p:extLst>
      <p:ext uri="{BB962C8B-B14F-4D97-AF65-F5344CB8AC3E}">
        <p14:creationId xmlns:p14="http://schemas.microsoft.com/office/powerpoint/2010/main" val="259051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409F-F07B-09AB-3C18-53784A7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19" y="73891"/>
            <a:ext cx="11731290" cy="1496291"/>
          </a:xfrm>
        </p:spPr>
        <p:txBody>
          <a:bodyPr>
            <a:noAutofit/>
          </a:bodyPr>
          <a:lstStyle/>
          <a:p>
            <a:r>
              <a:rPr lang="en-IN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b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C980F-80EE-7D8B-FB66-2CD67D492455}"/>
              </a:ext>
            </a:extLst>
          </p:cNvPr>
          <p:cNvSpPr txBox="1"/>
          <p:nvPr/>
        </p:nvSpPr>
        <p:spPr>
          <a:xfrm>
            <a:off x="386819" y="997527"/>
            <a:ext cx="3790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nothing but to stop the execution of program unexpectedly or something happened at the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It can be occurs in different scenarios like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5D696-7190-8C84-8852-645D3A1DC089}"/>
              </a:ext>
            </a:extLst>
          </p:cNvPr>
          <p:cNvSpPr txBox="1"/>
          <p:nvPr/>
        </p:nvSpPr>
        <p:spPr>
          <a:xfrm>
            <a:off x="193091" y="2724344"/>
            <a:ext cx="19145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u="sng" dirty="0">
                <a:highlight>
                  <a:srgbClr val="FFFF00"/>
                </a:highlight>
              </a:rPr>
              <a:t>Exception Handling :</a:t>
            </a:r>
          </a:p>
          <a:p>
            <a:r>
              <a:rPr lang="en-IN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A3501-3225-5241-A397-B952D8CE46F0}"/>
              </a:ext>
            </a:extLst>
          </p:cNvPr>
          <p:cNvSpPr txBox="1"/>
          <p:nvPr/>
        </p:nvSpPr>
        <p:spPr>
          <a:xfrm>
            <a:off x="3101419" y="1570182"/>
            <a:ext cx="6740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User entered Invalid input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File is not present in the target path (File not  found)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Network failure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JVM has run out of memory                                                                    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7FAE4-2E81-83A9-6C9F-5E5CEE53A762}"/>
              </a:ext>
            </a:extLst>
          </p:cNvPr>
          <p:cNvSpPr txBox="1"/>
          <p:nvPr/>
        </p:nvSpPr>
        <p:spPr>
          <a:xfrm>
            <a:off x="193091" y="3164160"/>
            <a:ext cx="11396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technique which helps us to retain the normal flow of the program , even if unexcepted problems are coming in </a:t>
            </a:r>
          </a:p>
          <a:p>
            <a:r>
              <a:rPr lang="en-IN" dirty="0"/>
              <a:t>between of the program execution 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D61C28-6A43-C7BD-871E-72E72CD1463C}"/>
              </a:ext>
            </a:extLst>
          </p:cNvPr>
          <p:cNvSpPr/>
          <p:nvPr/>
        </p:nvSpPr>
        <p:spPr>
          <a:xfrm>
            <a:off x="386819" y="4042142"/>
            <a:ext cx="1888504" cy="563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Unexcepted Exception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0D8DE-5C10-D63F-43C8-94E9AF30EC74}"/>
              </a:ext>
            </a:extLst>
          </p:cNvPr>
          <p:cNvSpPr/>
          <p:nvPr/>
        </p:nvSpPr>
        <p:spPr>
          <a:xfrm>
            <a:off x="2884602" y="4037758"/>
            <a:ext cx="2047306" cy="563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Exception is thrown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78D1F-B692-CE34-FA57-078021943B29}"/>
              </a:ext>
            </a:extLst>
          </p:cNvPr>
          <p:cNvSpPr/>
          <p:nvPr/>
        </p:nvSpPr>
        <p:spPr>
          <a:xfrm>
            <a:off x="5541187" y="4037758"/>
            <a:ext cx="2466564" cy="563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JVM will search for an exceptional handler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241C464-4278-61F8-FEC6-5FF2FE14E4B7}"/>
              </a:ext>
            </a:extLst>
          </p:cNvPr>
          <p:cNvSpPr/>
          <p:nvPr/>
        </p:nvSpPr>
        <p:spPr>
          <a:xfrm>
            <a:off x="4974087" y="5287818"/>
            <a:ext cx="2017579" cy="158370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If exception handler found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29037-075B-7E93-7971-5D6E70BEA1E7}"/>
              </a:ext>
            </a:extLst>
          </p:cNvPr>
          <p:cNvSpPr/>
          <p:nvPr/>
        </p:nvSpPr>
        <p:spPr>
          <a:xfrm>
            <a:off x="659876" y="5587679"/>
            <a:ext cx="3208255" cy="884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The handler will handle the exception and return the custom exception and will retain the normal 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7F91FD-7DB9-6DB6-8F36-2E26FD144AAA}"/>
              </a:ext>
            </a:extLst>
          </p:cNvPr>
          <p:cNvSpPr/>
          <p:nvPr/>
        </p:nvSpPr>
        <p:spPr>
          <a:xfrm>
            <a:off x="8107384" y="5587679"/>
            <a:ext cx="3632345" cy="954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Then the exception will handle by the default handler and will send back the default response and close the program abnormally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8023F-F57C-0BF3-73BA-99949AFF7E6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991666" y="6079668"/>
            <a:ext cx="1105956" cy="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D506B8-6BC6-65EF-109F-FB78D910C7B5}"/>
              </a:ext>
            </a:extLst>
          </p:cNvPr>
          <p:cNvSpPr txBox="1"/>
          <p:nvPr/>
        </p:nvSpPr>
        <p:spPr>
          <a:xfrm>
            <a:off x="7169142" y="57172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290779-BA51-0613-5AFD-2021A94FDFFD}"/>
              </a:ext>
            </a:extLst>
          </p:cNvPr>
          <p:cNvCxnSpPr>
            <a:cxnSpLocks/>
          </p:cNvCxnSpPr>
          <p:nvPr/>
        </p:nvCxnSpPr>
        <p:spPr>
          <a:xfrm flipH="1">
            <a:off x="3868131" y="6064778"/>
            <a:ext cx="106377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C37D44-8C21-ECB6-3581-EFFC8E48FCC8}"/>
              </a:ext>
            </a:extLst>
          </p:cNvPr>
          <p:cNvSpPr txBox="1"/>
          <p:nvPr/>
        </p:nvSpPr>
        <p:spPr>
          <a:xfrm>
            <a:off x="4182474" y="5710336"/>
            <a:ext cx="718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D05A00-D601-B08A-EFD0-2957E9BD3B4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82877" y="4601549"/>
            <a:ext cx="0" cy="6862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B4B3EE-FE73-0ADD-37E5-DCE40A30623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275323" y="4319654"/>
            <a:ext cx="609279" cy="43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F75149-B182-1211-9118-7C0D42A1917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931908" y="4319654"/>
            <a:ext cx="60927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3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54B6AF4E-11B4-B9E1-3080-9116FFFB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55"/>
            <a:ext cx="12044218" cy="368530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 exception that is identified by the complier at the time of compilation  Time only like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fileNotFoundException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IOException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 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unchecked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 Exception that is identified at the run time /execution of the application  like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ArithmaticException,NumberFormatException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 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An error always happens at run time it will cause for environment related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issues,outofmemory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issue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AC8676-DD23-49F0-381A-BEA978D2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19733"/>
              </p:ext>
            </p:extLst>
          </p:nvPr>
        </p:nvGraphicFramePr>
        <p:xfrm>
          <a:off x="1505527" y="1412393"/>
          <a:ext cx="903316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582">
                  <a:extLst>
                    <a:ext uri="{9D8B030D-6E8A-4147-A177-3AD203B41FA5}">
                      <a16:colId xmlns:a16="http://schemas.microsoft.com/office/drawing/2014/main" val="3566001279"/>
                    </a:ext>
                  </a:extLst>
                </a:gridCol>
                <a:gridCol w="4516582">
                  <a:extLst>
                    <a:ext uri="{9D8B030D-6E8A-4147-A177-3AD203B41FA5}">
                      <a16:colId xmlns:a16="http://schemas.microsoft.com/office/drawing/2014/main" val="1553501418"/>
                    </a:ext>
                  </a:extLst>
                </a:gridCol>
              </a:tblGrid>
              <a:tr h="2658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46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Error is an unchecked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Exception can be checked and unchecked 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09122"/>
                  </a:ext>
                </a:extLst>
              </a:tr>
              <a:tr h="265830">
                <a:tc>
                  <a:txBody>
                    <a:bodyPr/>
                    <a:lstStyle/>
                    <a:p>
                      <a:r>
                        <a:rPr lang="en-IN" dirty="0"/>
                        <a:t>It belongs to </a:t>
                      </a:r>
                      <a:r>
                        <a:rPr lang="en-IN" dirty="0" err="1"/>
                        <a:t>java.lang.error</a:t>
                      </a:r>
                      <a:r>
                        <a:rPr lang="en-IN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belongs to </a:t>
                      </a:r>
                      <a:r>
                        <a:rPr lang="en-IN" dirty="0" err="1"/>
                        <a:t>java.lang.exception</a:t>
                      </a:r>
                      <a:r>
                        <a:rPr lang="en-IN" dirty="0"/>
                        <a:t>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6331"/>
                  </a:ext>
                </a:extLst>
              </a:tr>
              <a:tr h="265830">
                <a:tc>
                  <a:txBody>
                    <a:bodyPr/>
                    <a:lstStyle/>
                    <a:p>
                      <a:r>
                        <a:rPr lang="en-IN" dirty="0"/>
                        <a:t>It irrecoverable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</a:t>
                      </a:r>
                      <a:r>
                        <a:rPr lang="en-IN"/>
                        <a:t>is recoverable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3092"/>
                  </a:ext>
                </a:extLst>
              </a:tr>
              <a:tr h="303075">
                <a:tc>
                  <a:txBody>
                    <a:bodyPr/>
                    <a:lstStyle/>
                    <a:p>
                      <a:r>
                        <a:rPr lang="en-IN" dirty="0"/>
                        <a:t>It cannot be occurred at 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can be occur at compile time or runtime both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5929"/>
                  </a:ext>
                </a:extLst>
              </a:tr>
              <a:tr h="26583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OutOfMemory</a:t>
                      </a:r>
                      <a:r>
                        <a:rPr lang="en-IN" dirty="0"/>
                        <a:t>, server related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NullpointerException,SQLException</a:t>
                      </a:r>
                      <a:r>
                        <a:rPr lang="en-IN" dirty="0"/>
                        <a:t>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63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36E680-753B-525D-686E-50BC388E3990}"/>
              </a:ext>
            </a:extLst>
          </p:cNvPr>
          <p:cNvSpPr txBox="1"/>
          <p:nvPr/>
        </p:nvSpPr>
        <p:spPr>
          <a:xfrm>
            <a:off x="0" y="0"/>
            <a:ext cx="677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Try/Catch/finally/ throw/throws :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2E076-E579-A4CB-8718-4C9DDDAA962E}"/>
              </a:ext>
            </a:extLst>
          </p:cNvPr>
          <p:cNvSpPr txBox="1"/>
          <p:nvPr/>
        </p:nvSpPr>
        <p:spPr>
          <a:xfrm>
            <a:off x="0" y="415636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Try block is used for writing the exception related code . Try {//code}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we can write the exception handling codes inside the catch block . Catch(Exception e) {}.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Finally block to execute the mandatory code we want to execute at any cost either exception happened or not  like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closing , connection close those things 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its an keyword to use to throw an exception explicitly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it is keyword to use declare exception in the method signature 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findFile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throws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FileNotFoundExcetion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{//file find logic}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95738F-9BB6-3261-6EB3-0194CED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49403"/>
              </p:ext>
            </p:extLst>
          </p:nvPr>
        </p:nvGraphicFramePr>
        <p:xfrm>
          <a:off x="1468581" y="3429000"/>
          <a:ext cx="8128000" cy="265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091">
                  <a:extLst>
                    <a:ext uri="{9D8B030D-6E8A-4147-A177-3AD203B41FA5}">
                      <a16:colId xmlns:a16="http://schemas.microsoft.com/office/drawing/2014/main" val="2310012061"/>
                    </a:ext>
                  </a:extLst>
                </a:gridCol>
                <a:gridCol w="3786909">
                  <a:extLst>
                    <a:ext uri="{9D8B030D-6E8A-4147-A177-3AD203B41FA5}">
                      <a16:colId xmlns:a16="http://schemas.microsoft.com/office/drawing/2014/main" val="3490967457"/>
                    </a:ext>
                  </a:extLst>
                </a:gridCol>
              </a:tblGrid>
              <a:tr h="462434">
                <a:tc>
                  <a:txBody>
                    <a:bodyPr/>
                    <a:lstStyle/>
                    <a:p>
                      <a:r>
                        <a:rPr lang="en-IN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 is used inside a method ,when it required to throw an custom </a:t>
                      </a:r>
                      <a:r>
                        <a:rPr lang="en-IN" dirty="0" err="1"/>
                        <a:t>exception,explicitly</a:t>
                      </a:r>
                      <a:r>
                        <a:rPr lang="en-IN" dirty="0"/>
                        <a:t> we want to throw an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used in a method signature to propagate the exception to the caller method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29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 can only throw one Exception at a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Throws can be used to declare multiple exceptions separated by 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3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 : throw new </a:t>
                      </a:r>
                      <a:r>
                        <a:rPr lang="en-IN" dirty="0" err="1"/>
                        <a:t>CustomException</a:t>
                      </a:r>
                      <a:r>
                        <a:rPr lang="en-IN" dirty="0"/>
                        <a:t>(“message”)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someMethod</a:t>
                      </a:r>
                      <a:r>
                        <a:rPr lang="en-IN" dirty="0"/>
                        <a:t>() throws </a:t>
                      </a:r>
                      <a:r>
                        <a:rPr lang="en-IN" dirty="0" err="1"/>
                        <a:t>FileNotfoundException,IOException</a:t>
                      </a:r>
                      <a:r>
                        <a:rPr lang="en-IN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5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2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1AB19-6CCC-85F3-7653-2762ACB776EA}"/>
              </a:ext>
            </a:extLst>
          </p:cNvPr>
          <p:cNvSpPr txBox="1"/>
          <p:nvPr/>
        </p:nvSpPr>
        <p:spPr>
          <a:xfrm>
            <a:off x="138545" y="92363"/>
            <a:ext cx="23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highlight>
                  <a:srgbClr val="FFFF00"/>
                </a:highlight>
              </a:rPr>
              <a:t>Exception propagation: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6DC36-B745-4807-E932-046A85EF1032}"/>
              </a:ext>
            </a:extLst>
          </p:cNvPr>
          <p:cNvSpPr txBox="1"/>
          <p:nvPr/>
        </p:nvSpPr>
        <p:spPr>
          <a:xfrm>
            <a:off x="886690" y="461695"/>
            <a:ext cx="98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nothing but to propagate the exception to the parent caller method (previous caller method)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FFD57-9B53-5A5E-4B93-26CD7FC108B6}"/>
              </a:ext>
            </a:extLst>
          </p:cNvPr>
          <p:cNvSpPr txBox="1"/>
          <p:nvPr/>
        </p:nvSpPr>
        <p:spPr>
          <a:xfrm>
            <a:off x="0" y="997527"/>
            <a:ext cx="428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highlight>
                  <a:srgbClr val="FFFF00"/>
                </a:highlight>
              </a:rPr>
              <a:t>Custom Exception/User defined Exception :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612E7-0691-7A57-6126-7C6F234EAD22}"/>
              </a:ext>
            </a:extLst>
          </p:cNvPr>
          <p:cNvSpPr txBox="1"/>
          <p:nvPr/>
        </p:nvSpPr>
        <p:spPr>
          <a:xfrm>
            <a:off x="721836" y="1366859"/>
            <a:ext cx="107483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When an exception is raised firstly the exception is caught by the catch block and then by using the throw keyword </a:t>
            </a:r>
          </a:p>
          <a:p>
            <a:r>
              <a:rPr lang="en-IN" sz="1800" dirty="0"/>
              <a:t>we can throw the exception</a:t>
            </a:r>
          </a:p>
          <a:p>
            <a:endParaRPr lang="en-IN" dirty="0"/>
          </a:p>
          <a:p>
            <a:r>
              <a:rPr lang="en-IN" dirty="0"/>
              <a:t>Ex : if data is not present in DB </a:t>
            </a:r>
          </a:p>
          <a:p>
            <a:r>
              <a:rPr lang="en-IN" dirty="0"/>
              <a:t>      if data is already present in DB but we are trying to save again </a:t>
            </a:r>
          </a:p>
          <a:p>
            <a:r>
              <a:rPr lang="en-IN" dirty="0"/>
              <a:t>      user entered invalid input data </a:t>
            </a:r>
          </a:p>
          <a:p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4827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B0C36C-93EC-407C-9E4F-9C8750DF652C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667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Söhne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Exception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Bebarta</dc:creator>
  <cp:lastModifiedBy>Alok Bebarta</cp:lastModifiedBy>
  <cp:revision>76</cp:revision>
  <dcterms:created xsi:type="dcterms:W3CDTF">2024-01-26T20:04:04Z</dcterms:created>
  <dcterms:modified xsi:type="dcterms:W3CDTF">2024-01-28T15:00:53Z</dcterms:modified>
</cp:coreProperties>
</file>