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4"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5788-8955-4C3E-B8AF-10DC6193537B}"/>
              </a:ext>
            </a:extLst>
          </p:cNvPr>
          <p:cNvSpPr>
            <a:spLocks noGrp="1"/>
          </p:cNvSpPr>
          <p:nvPr>
            <p:ph type="ctrTitle"/>
          </p:nvPr>
        </p:nvSpPr>
        <p:spPr>
          <a:xfrm>
            <a:off x="1507067" y="1098781"/>
            <a:ext cx="7766936" cy="1646302"/>
          </a:xfrm>
        </p:spPr>
        <p:txBody>
          <a:bodyPr/>
          <a:lstStyle/>
          <a:p>
            <a:pPr algn="ctr"/>
            <a:r>
              <a:rPr lang="en-US" b="1" dirty="0"/>
              <a:t>Presentation on </a:t>
            </a:r>
            <a:br>
              <a:rPr lang="en-US" b="1" dirty="0"/>
            </a:br>
            <a:r>
              <a:rPr lang="en-US" b="1" dirty="0">
                <a:solidFill>
                  <a:schemeClr val="accent6">
                    <a:lumMod val="50000"/>
                  </a:schemeClr>
                </a:solidFill>
              </a:rPr>
              <a:t>Go </a:t>
            </a:r>
            <a:br>
              <a:rPr lang="en-US" b="1" dirty="0"/>
            </a:br>
            <a:r>
              <a:rPr lang="en-US" b="1" dirty="0"/>
              <a:t>Programming Language</a:t>
            </a:r>
            <a:endParaRPr lang="en-GB" b="1" dirty="0"/>
          </a:p>
        </p:txBody>
      </p:sp>
      <p:sp>
        <p:nvSpPr>
          <p:cNvPr id="3" name="Subtitle 2">
            <a:extLst>
              <a:ext uri="{FF2B5EF4-FFF2-40B4-BE49-F238E27FC236}">
                <a16:creationId xmlns:a16="http://schemas.microsoft.com/office/drawing/2014/main" id="{0CAE28AD-2897-45B8-B113-4E7800668B12}"/>
              </a:ext>
            </a:extLst>
          </p:cNvPr>
          <p:cNvSpPr>
            <a:spLocks noGrp="1"/>
          </p:cNvSpPr>
          <p:nvPr>
            <p:ph type="subTitle" idx="1"/>
          </p:nvPr>
        </p:nvSpPr>
        <p:spPr/>
        <p:txBody>
          <a:bodyPr/>
          <a:lstStyle/>
          <a:p>
            <a:endParaRPr lang="en-GB" dirty="0"/>
          </a:p>
        </p:txBody>
      </p:sp>
      <p:graphicFrame>
        <p:nvGraphicFramePr>
          <p:cNvPr id="4" name="Table 3">
            <a:extLst>
              <a:ext uri="{FF2B5EF4-FFF2-40B4-BE49-F238E27FC236}">
                <a16:creationId xmlns:a16="http://schemas.microsoft.com/office/drawing/2014/main" id="{39A281E6-C16F-47AD-B3E0-D096C88ECBF3}"/>
              </a:ext>
            </a:extLst>
          </p:cNvPr>
          <p:cNvGraphicFramePr>
            <a:graphicFrameLocks noGrp="1"/>
          </p:cNvGraphicFramePr>
          <p:nvPr>
            <p:extLst>
              <p:ext uri="{D42A27DB-BD31-4B8C-83A1-F6EECF244321}">
                <p14:modId xmlns:p14="http://schemas.microsoft.com/office/powerpoint/2010/main" val="1545999581"/>
              </p:ext>
            </p:extLst>
          </p:nvPr>
        </p:nvGraphicFramePr>
        <p:xfrm>
          <a:off x="1507067" y="4599282"/>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70366152"/>
                    </a:ext>
                  </a:extLst>
                </a:gridCol>
                <a:gridCol w="4064000">
                  <a:extLst>
                    <a:ext uri="{9D8B030D-6E8A-4147-A177-3AD203B41FA5}">
                      <a16:colId xmlns:a16="http://schemas.microsoft.com/office/drawing/2014/main" val="963247339"/>
                    </a:ext>
                  </a:extLst>
                </a:gridCol>
              </a:tblGrid>
              <a:tr h="370840">
                <a:tc>
                  <a:txBody>
                    <a:bodyPr/>
                    <a:lstStyle/>
                    <a:p>
                      <a:r>
                        <a:rPr lang="en-US" dirty="0"/>
                        <a:t>Name</a:t>
                      </a:r>
                      <a:endParaRPr lang="en-GB" dirty="0"/>
                    </a:p>
                  </a:txBody>
                  <a:tcPr/>
                </a:tc>
                <a:tc>
                  <a:txBody>
                    <a:bodyPr/>
                    <a:lstStyle/>
                    <a:p>
                      <a:r>
                        <a:rPr lang="en-US" dirty="0"/>
                        <a:t>ID</a:t>
                      </a:r>
                      <a:endParaRPr lang="en-GB" dirty="0"/>
                    </a:p>
                  </a:txBody>
                  <a:tcPr/>
                </a:tc>
                <a:extLst>
                  <a:ext uri="{0D108BD9-81ED-4DB2-BD59-A6C34878D82A}">
                    <a16:rowId xmlns:a16="http://schemas.microsoft.com/office/drawing/2014/main" val="2594523696"/>
                  </a:ext>
                </a:extLst>
              </a:tr>
              <a:tr h="370840">
                <a:tc>
                  <a:txBody>
                    <a:bodyPr/>
                    <a:lstStyle/>
                    <a:p>
                      <a:r>
                        <a:rPr lang="en-GB" dirty="0"/>
                        <a:t>Ajay Ghosh</a:t>
                      </a:r>
                    </a:p>
                  </a:txBody>
                  <a:tcPr/>
                </a:tc>
                <a:tc>
                  <a:txBody>
                    <a:bodyPr/>
                    <a:lstStyle/>
                    <a:p>
                      <a:r>
                        <a:rPr lang="en-GB" dirty="0"/>
                        <a:t>1331205642</a:t>
                      </a:r>
                    </a:p>
                  </a:txBody>
                  <a:tcPr/>
                </a:tc>
                <a:extLst>
                  <a:ext uri="{0D108BD9-81ED-4DB2-BD59-A6C34878D82A}">
                    <a16:rowId xmlns:a16="http://schemas.microsoft.com/office/drawing/2014/main" val="1987685958"/>
                  </a:ext>
                </a:extLst>
              </a:tr>
              <a:tr h="370840">
                <a:tc>
                  <a:txBody>
                    <a:bodyPr/>
                    <a:lstStyle/>
                    <a:p>
                      <a:r>
                        <a:rPr lang="en-US" dirty="0"/>
                        <a:t>Khaled Bin </a:t>
                      </a:r>
                      <a:r>
                        <a:rPr lang="en-US" dirty="0" err="1"/>
                        <a:t>Showkot</a:t>
                      </a:r>
                      <a:endParaRPr lang="en-GB" dirty="0"/>
                    </a:p>
                  </a:txBody>
                  <a:tcPr/>
                </a:tc>
                <a:tc>
                  <a:txBody>
                    <a:bodyPr/>
                    <a:lstStyle/>
                    <a:p>
                      <a:r>
                        <a:rPr lang="en-US" dirty="0"/>
                        <a:t>1421357042</a:t>
                      </a:r>
                      <a:endParaRPr lang="en-GB" dirty="0"/>
                    </a:p>
                  </a:txBody>
                  <a:tcPr/>
                </a:tc>
                <a:extLst>
                  <a:ext uri="{0D108BD9-81ED-4DB2-BD59-A6C34878D82A}">
                    <a16:rowId xmlns:a16="http://schemas.microsoft.com/office/drawing/2014/main" val="3144631305"/>
                  </a:ext>
                </a:extLst>
              </a:tr>
              <a:tr h="370840">
                <a:tc>
                  <a:txBody>
                    <a:bodyPr/>
                    <a:lstStyle/>
                    <a:p>
                      <a:endParaRPr lang="en-GB"/>
                    </a:p>
                  </a:txBody>
                  <a:tcPr/>
                </a:tc>
                <a:tc>
                  <a:txBody>
                    <a:bodyPr/>
                    <a:lstStyle/>
                    <a:p>
                      <a:endParaRPr lang="en-GB"/>
                    </a:p>
                  </a:txBody>
                  <a:tcPr/>
                </a:tc>
                <a:extLst>
                  <a:ext uri="{0D108BD9-81ED-4DB2-BD59-A6C34878D82A}">
                    <a16:rowId xmlns:a16="http://schemas.microsoft.com/office/drawing/2014/main" val="2912556996"/>
                  </a:ext>
                </a:extLst>
              </a:tr>
              <a:tr h="370840">
                <a:tc>
                  <a:txBody>
                    <a:bodyPr/>
                    <a:lstStyle/>
                    <a:p>
                      <a:endParaRPr lang="en-GB"/>
                    </a:p>
                  </a:txBody>
                  <a:tcPr/>
                </a:tc>
                <a:tc>
                  <a:txBody>
                    <a:bodyPr/>
                    <a:lstStyle/>
                    <a:p>
                      <a:endParaRPr lang="en-GB" dirty="0"/>
                    </a:p>
                  </a:txBody>
                  <a:tcPr/>
                </a:tc>
                <a:extLst>
                  <a:ext uri="{0D108BD9-81ED-4DB2-BD59-A6C34878D82A}">
                    <a16:rowId xmlns:a16="http://schemas.microsoft.com/office/drawing/2014/main" val="1884936912"/>
                  </a:ext>
                </a:extLst>
              </a:tr>
            </a:tbl>
          </a:graphicData>
        </a:graphic>
      </p:graphicFrame>
    </p:spTree>
    <p:extLst>
      <p:ext uri="{BB962C8B-B14F-4D97-AF65-F5344CB8AC3E}">
        <p14:creationId xmlns:p14="http://schemas.microsoft.com/office/powerpoint/2010/main" val="150529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3030-EF79-47AF-B7B1-0947350D4961}"/>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CABA9AAE-F984-4A8D-9FEE-4771226D5041}"/>
              </a:ext>
            </a:extLst>
          </p:cNvPr>
          <p:cNvSpPr>
            <a:spLocks noGrp="1"/>
          </p:cNvSpPr>
          <p:nvPr>
            <p:ph idx="1"/>
          </p:nvPr>
        </p:nvSpPr>
        <p:spPr>
          <a:xfrm>
            <a:off x="463826" y="1457739"/>
            <a:ext cx="8810176" cy="4583623"/>
          </a:xfrm>
        </p:spPr>
        <p:txBody>
          <a:bodyPr/>
          <a:lstStyle/>
          <a:p>
            <a:pPr>
              <a:buFont typeface="Arial" panose="020B0604020202020204" pitchFamily="34" charset="0"/>
              <a:buChar char="•"/>
            </a:pPr>
            <a:r>
              <a:rPr lang="en-GB" dirty="0"/>
              <a:t>- </a:t>
            </a:r>
            <a:r>
              <a:rPr lang="en-GB" dirty="0">
                <a:solidFill>
                  <a:schemeClr val="accent2"/>
                </a:solidFill>
              </a:rPr>
              <a:t>Background + </a:t>
            </a:r>
            <a:r>
              <a:rPr lang="en-GB" dirty="0" err="1">
                <a:solidFill>
                  <a:schemeClr val="accent2"/>
                </a:solidFill>
              </a:rPr>
              <a:t>Histry</a:t>
            </a:r>
            <a:r>
              <a:rPr lang="en-GB" dirty="0">
                <a:solidFill>
                  <a:schemeClr val="accent2"/>
                </a:solidFill>
              </a:rPr>
              <a:t> (1 slide)</a:t>
            </a:r>
          </a:p>
          <a:p>
            <a:pPr>
              <a:buFont typeface="Arial" panose="020B0604020202020204" pitchFamily="34" charset="0"/>
              <a:buChar char="•"/>
            </a:pPr>
            <a:r>
              <a:rPr lang="en-GB" dirty="0">
                <a:solidFill>
                  <a:schemeClr val="accent2"/>
                </a:solidFill>
              </a:rPr>
              <a:t>- Introduction (1 slide)</a:t>
            </a:r>
          </a:p>
          <a:p>
            <a:pPr>
              <a:buFont typeface="Arial" panose="020B0604020202020204" pitchFamily="34" charset="0"/>
              <a:buChar char="•"/>
            </a:pPr>
            <a:r>
              <a:rPr lang="en-GB" dirty="0"/>
              <a:t>- </a:t>
            </a:r>
            <a:r>
              <a:rPr lang="en-GB" dirty="0">
                <a:solidFill>
                  <a:schemeClr val="accent5"/>
                </a:solidFill>
              </a:rPr>
              <a:t>Domain and Implementation (1 slide) </a:t>
            </a:r>
          </a:p>
          <a:p>
            <a:pPr>
              <a:buFont typeface="Arial" panose="020B0604020202020204" pitchFamily="34" charset="0"/>
              <a:buChar char="•"/>
            </a:pPr>
            <a:r>
              <a:rPr lang="en-GB" dirty="0">
                <a:solidFill>
                  <a:schemeClr val="accent5"/>
                </a:solidFill>
              </a:rPr>
              <a:t>- Evaluation (4 </a:t>
            </a:r>
            <a:r>
              <a:rPr lang="en-GB" dirty="0" err="1">
                <a:solidFill>
                  <a:schemeClr val="accent5"/>
                </a:solidFill>
              </a:rPr>
              <a:t>criterias</a:t>
            </a:r>
            <a:r>
              <a:rPr lang="en-GB" dirty="0">
                <a:solidFill>
                  <a:schemeClr val="accent5"/>
                </a:solidFill>
              </a:rPr>
              <a:t> in Chap 1 - 4 slides)</a:t>
            </a:r>
          </a:p>
          <a:p>
            <a:pPr>
              <a:buFont typeface="Arial" panose="020B0604020202020204" pitchFamily="34" charset="0"/>
              <a:buChar char="•"/>
            </a:pPr>
            <a:r>
              <a:rPr lang="en-GB" dirty="0">
                <a:solidFill>
                  <a:schemeClr val="accent2"/>
                </a:solidFill>
              </a:rPr>
              <a:t>- Advantages/Disadvantages (1/2 slides)</a:t>
            </a:r>
          </a:p>
          <a:p>
            <a:pPr>
              <a:buFont typeface="Arial" panose="020B0604020202020204" pitchFamily="34" charset="0"/>
              <a:buChar char="•"/>
            </a:pPr>
            <a:r>
              <a:rPr lang="en-GB" dirty="0"/>
              <a:t>- </a:t>
            </a:r>
            <a:r>
              <a:rPr lang="en-GB" dirty="0">
                <a:solidFill>
                  <a:schemeClr val="accent2"/>
                </a:solidFill>
              </a:rPr>
              <a:t>Special features and application domains (1/2 slides)</a:t>
            </a:r>
          </a:p>
          <a:p>
            <a:pPr>
              <a:buFont typeface="Arial" panose="020B0604020202020204" pitchFamily="34" charset="0"/>
              <a:buChar char="•"/>
            </a:pPr>
            <a:r>
              <a:rPr lang="en-GB" dirty="0">
                <a:solidFill>
                  <a:schemeClr val="accent2"/>
                </a:solidFill>
              </a:rPr>
              <a:t>- Installation, Popular IDE etc (1 slide</a:t>
            </a:r>
            <a:r>
              <a:rPr lang="en-GB" dirty="0"/>
              <a:t>)</a:t>
            </a:r>
          </a:p>
          <a:p>
            <a:pPr>
              <a:buFont typeface="Arial" panose="020B0604020202020204" pitchFamily="34" charset="0"/>
              <a:buChar char="•"/>
            </a:pPr>
            <a:r>
              <a:rPr lang="en-GB" dirty="0"/>
              <a:t>- </a:t>
            </a:r>
            <a:r>
              <a:rPr lang="en-GB" dirty="0">
                <a:solidFill>
                  <a:srgbClr val="C00000"/>
                </a:solidFill>
              </a:rPr>
              <a:t>Program Example (1/2 slide)</a:t>
            </a:r>
          </a:p>
          <a:p>
            <a:pPr>
              <a:buFont typeface="Arial" panose="020B0604020202020204" pitchFamily="34" charset="0"/>
              <a:buChar char="•"/>
            </a:pPr>
            <a:r>
              <a:rPr lang="en-GB" dirty="0"/>
              <a:t>- </a:t>
            </a:r>
            <a:r>
              <a:rPr lang="en-GB" dirty="0">
                <a:solidFill>
                  <a:schemeClr val="accent2"/>
                </a:solidFill>
              </a:rPr>
              <a:t>Conclusion and references/sources/links (1/2 slide) </a:t>
            </a:r>
          </a:p>
        </p:txBody>
      </p:sp>
    </p:spTree>
    <p:extLst>
      <p:ext uri="{BB962C8B-B14F-4D97-AF65-F5344CB8AC3E}">
        <p14:creationId xmlns:p14="http://schemas.microsoft.com/office/powerpoint/2010/main" val="167729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BAF1-2581-4DC7-956D-36F18A8969B0}"/>
              </a:ext>
            </a:extLst>
          </p:cNvPr>
          <p:cNvSpPr>
            <a:spLocks noGrp="1"/>
          </p:cNvSpPr>
          <p:nvPr>
            <p:ph type="title"/>
          </p:nvPr>
        </p:nvSpPr>
        <p:spPr>
          <a:xfrm>
            <a:off x="677334" y="156238"/>
            <a:ext cx="8596668" cy="1320800"/>
          </a:xfrm>
        </p:spPr>
        <p:txBody>
          <a:bodyPr/>
          <a:lstStyle/>
          <a:p>
            <a:r>
              <a:rPr lang="en-GB" b="1" dirty="0"/>
              <a:t>History</a:t>
            </a:r>
          </a:p>
        </p:txBody>
      </p:sp>
      <p:sp>
        <p:nvSpPr>
          <p:cNvPr id="3" name="Content Placeholder 2">
            <a:extLst>
              <a:ext uri="{FF2B5EF4-FFF2-40B4-BE49-F238E27FC236}">
                <a16:creationId xmlns:a16="http://schemas.microsoft.com/office/drawing/2014/main" id="{FC9EBA2E-FDC0-41CF-92A6-FCC93D36876D}"/>
              </a:ext>
            </a:extLst>
          </p:cNvPr>
          <p:cNvSpPr>
            <a:spLocks noGrp="1"/>
          </p:cNvSpPr>
          <p:nvPr>
            <p:ph idx="1"/>
          </p:nvPr>
        </p:nvSpPr>
        <p:spPr>
          <a:xfrm>
            <a:off x="397565" y="1046923"/>
            <a:ext cx="8876437" cy="4994440"/>
          </a:xfrm>
        </p:spPr>
        <p:txBody>
          <a:bodyPr>
            <a:normAutofit/>
          </a:bodyPr>
          <a:lstStyle/>
          <a:p>
            <a:r>
              <a:rPr lang="en-GB" sz="2400" dirty="0"/>
              <a:t>● Invented by Robert </a:t>
            </a:r>
            <a:r>
              <a:rPr lang="en-GB" sz="2400" dirty="0" err="1"/>
              <a:t>Griesemer</a:t>
            </a:r>
            <a:r>
              <a:rPr lang="en-GB" sz="2400" dirty="0"/>
              <a:t>, Rob </a:t>
            </a:r>
            <a:r>
              <a:rPr lang="en-GB" sz="2400" dirty="0" err="1"/>
              <a:t>Pikeand</a:t>
            </a:r>
            <a:r>
              <a:rPr lang="en-GB" sz="2400" dirty="0"/>
              <a:t> Ken Thompson in 2007 (public in 09)</a:t>
            </a:r>
            <a:br>
              <a:rPr lang="en-GB" sz="2400" dirty="0"/>
            </a:br>
            <a:r>
              <a:rPr lang="en-GB" sz="2400" dirty="0"/>
              <a:t>● Born out of a need for ease of </a:t>
            </a:r>
            <a:r>
              <a:rPr lang="en-GB" sz="2400" dirty="0" err="1"/>
              <a:t>programmingcombined</a:t>
            </a:r>
            <a:r>
              <a:rPr lang="en-GB" sz="2400" dirty="0"/>
              <a:t> with type safety and portability</a:t>
            </a:r>
            <a:br>
              <a:rPr lang="en-GB" sz="2400" dirty="0"/>
            </a:br>
            <a:br>
              <a:rPr lang="en-GB" sz="2400" dirty="0"/>
            </a:br>
            <a:r>
              <a:rPr lang="en-GB" sz="2400" dirty="0"/>
              <a:t>● Other goals:</a:t>
            </a:r>
            <a:br>
              <a:rPr lang="en-GB" sz="2400" dirty="0"/>
            </a:br>
            <a:r>
              <a:rPr lang="en-GB" sz="2400" dirty="0"/>
              <a:t>○ Easy to learn</a:t>
            </a:r>
            <a:br>
              <a:rPr lang="en-GB" sz="2400" dirty="0"/>
            </a:br>
            <a:r>
              <a:rPr lang="en-GB" sz="2400" dirty="0"/>
              <a:t>○ Type safety and memory safety</a:t>
            </a:r>
            <a:br>
              <a:rPr lang="en-GB" sz="2400" dirty="0"/>
            </a:br>
            <a:r>
              <a:rPr lang="en-GB" sz="2400" dirty="0"/>
              <a:t>○ Easy concurrency via channels and "goroutines“</a:t>
            </a:r>
            <a:br>
              <a:rPr lang="en-GB" sz="2400" dirty="0"/>
            </a:br>
            <a:r>
              <a:rPr lang="en-GB" sz="2400" dirty="0"/>
              <a:t>○ Low latency garbage collection</a:t>
            </a:r>
            <a:br>
              <a:rPr lang="en-GB" sz="2400" dirty="0"/>
            </a:br>
            <a:r>
              <a:rPr lang="en-GB" sz="2400" dirty="0"/>
              <a:t>○ Fast compilation</a:t>
            </a:r>
          </a:p>
        </p:txBody>
      </p:sp>
    </p:spTree>
    <p:extLst>
      <p:ext uri="{BB962C8B-B14F-4D97-AF65-F5344CB8AC3E}">
        <p14:creationId xmlns:p14="http://schemas.microsoft.com/office/powerpoint/2010/main" val="78158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1631-1F39-455D-991C-6EE127DA6FC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9B28998-9904-4E05-9DC8-5DD5957196CB}"/>
              </a:ext>
            </a:extLst>
          </p:cNvPr>
          <p:cNvSpPr>
            <a:spLocks noGrp="1"/>
          </p:cNvSpPr>
          <p:nvPr>
            <p:ph idx="1"/>
          </p:nvPr>
        </p:nvSpPr>
        <p:spPr>
          <a:xfrm>
            <a:off x="677334" y="1488613"/>
            <a:ext cx="9102770" cy="4759787"/>
          </a:xfrm>
        </p:spPr>
        <p:txBody>
          <a:bodyPr>
            <a:normAutofit lnSpcReduction="10000"/>
          </a:bodyPr>
          <a:lstStyle/>
          <a:p>
            <a:pPr>
              <a:buFont typeface="Arial" panose="020B0604020202020204" pitchFamily="34" charset="0"/>
              <a:buChar char="•"/>
            </a:pPr>
            <a:r>
              <a:rPr lang="en-US" sz="2400" dirty="0"/>
              <a:t>Go is initially developed at Google in 2007.</a:t>
            </a:r>
            <a:br>
              <a:rPr lang="en-US" sz="2400" dirty="0"/>
            </a:br>
            <a:br>
              <a:rPr lang="en-US" sz="2400" dirty="0"/>
            </a:br>
            <a:r>
              <a:rPr lang="en-US" sz="2400" dirty="0"/>
              <a:t>Go was announced in November 2009 and is used in some of the Google’s production systems. </a:t>
            </a:r>
            <a:br>
              <a:rPr lang="en-US" sz="2400" dirty="0"/>
            </a:br>
            <a:br>
              <a:rPr lang="en-US" sz="2400" dirty="0"/>
            </a:br>
            <a:r>
              <a:rPr lang="en-US" sz="2400" dirty="0"/>
              <a:t>Go is an open source programming language.</a:t>
            </a:r>
            <a:br>
              <a:rPr lang="en-US" sz="2400" dirty="0"/>
            </a:br>
            <a:r>
              <a:rPr lang="en-US" sz="2400" dirty="0"/>
              <a:t> </a:t>
            </a:r>
            <a:br>
              <a:rPr lang="en-US" sz="2400" dirty="0"/>
            </a:br>
            <a:r>
              <a:rPr lang="en-US" sz="2400" dirty="0"/>
              <a:t>Go 1 was released in March 2012 ,Currently,  Go 1.8 released in 16 February 2017 </a:t>
            </a:r>
            <a:br>
              <a:rPr lang="en-US" sz="2400" dirty="0"/>
            </a:br>
            <a:br>
              <a:rPr lang="en-US" sz="2400" dirty="0"/>
            </a:br>
            <a:r>
              <a:rPr lang="en-US" sz="2400" dirty="0"/>
              <a:t>Go is a general-purpose language. </a:t>
            </a:r>
            <a:br>
              <a:rPr lang="en-US" sz="2400" dirty="0"/>
            </a:br>
            <a:br>
              <a:rPr lang="en-US" sz="2400" dirty="0"/>
            </a:br>
            <a:r>
              <a:rPr lang="en-US" sz="2400" dirty="0"/>
              <a:t>Go is statically typed, compiled language.</a:t>
            </a:r>
            <a:endParaRPr lang="en-GB" sz="2400" dirty="0"/>
          </a:p>
        </p:txBody>
      </p:sp>
    </p:spTree>
    <p:extLst>
      <p:ext uri="{BB962C8B-B14F-4D97-AF65-F5344CB8AC3E}">
        <p14:creationId xmlns:p14="http://schemas.microsoft.com/office/powerpoint/2010/main" val="9452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9194-4E79-4B71-9031-CC9E7CE330F0}"/>
              </a:ext>
            </a:extLst>
          </p:cNvPr>
          <p:cNvSpPr>
            <a:spLocks noGrp="1"/>
          </p:cNvSpPr>
          <p:nvPr>
            <p:ph type="title"/>
          </p:nvPr>
        </p:nvSpPr>
        <p:spPr>
          <a:xfrm>
            <a:off x="584569" y="61264"/>
            <a:ext cx="6916162" cy="755374"/>
          </a:xfrm>
        </p:spPr>
        <p:txBody>
          <a:bodyPr/>
          <a:lstStyle/>
          <a:p>
            <a:r>
              <a:rPr lang="en-GB" b="1" dirty="0"/>
              <a:t>Features:- </a:t>
            </a:r>
          </a:p>
        </p:txBody>
      </p:sp>
      <p:sp>
        <p:nvSpPr>
          <p:cNvPr id="3" name="Content Placeholder 2">
            <a:extLst>
              <a:ext uri="{FF2B5EF4-FFF2-40B4-BE49-F238E27FC236}">
                <a16:creationId xmlns:a16="http://schemas.microsoft.com/office/drawing/2014/main" id="{56431915-8A70-4284-A420-507BAABF0425}"/>
              </a:ext>
            </a:extLst>
          </p:cNvPr>
          <p:cNvSpPr>
            <a:spLocks noGrp="1"/>
          </p:cNvSpPr>
          <p:nvPr>
            <p:ph idx="1"/>
          </p:nvPr>
        </p:nvSpPr>
        <p:spPr>
          <a:xfrm>
            <a:off x="438795" y="1285946"/>
            <a:ext cx="9566596" cy="3880773"/>
          </a:xfrm>
        </p:spPr>
        <p:txBody>
          <a:bodyPr>
            <a:normAutofit lnSpcReduction="10000"/>
          </a:bodyPr>
          <a:lstStyle/>
          <a:p>
            <a:r>
              <a:rPr lang="en-US" sz="2800" dirty="0"/>
              <a:t>• Clean and Simple </a:t>
            </a:r>
            <a:br>
              <a:rPr lang="en-US" sz="2800" dirty="0"/>
            </a:br>
            <a:r>
              <a:rPr lang="en-US" sz="2800" dirty="0"/>
              <a:t>• Concurrent </a:t>
            </a:r>
            <a:br>
              <a:rPr lang="en-US" sz="2800" dirty="0"/>
            </a:br>
            <a:r>
              <a:rPr lang="en-US" sz="2800" dirty="0"/>
              <a:t>• Garbage collection </a:t>
            </a:r>
            <a:br>
              <a:rPr lang="en-US" sz="2800" dirty="0"/>
            </a:br>
            <a:r>
              <a:rPr lang="en-US" sz="2800" dirty="0"/>
              <a:t>• Fast </a:t>
            </a:r>
            <a:br>
              <a:rPr lang="en-US" sz="2800" dirty="0"/>
            </a:br>
            <a:r>
              <a:rPr lang="en-US" sz="2800" dirty="0"/>
              <a:t>• Safe </a:t>
            </a:r>
            <a:br>
              <a:rPr lang="en-US" sz="2800" dirty="0"/>
            </a:br>
            <a:r>
              <a:rPr lang="en-US" sz="2800" dirty="0"/>
              <a:t>• Standard format </a:t>
            </a:r>
            <a:br>
              <a:rPr lang="en-US" sz="2800" dirty="0"/>
            </a:br>
            <a:r>
              <a:rPr lang="en-US" sz="2800" dirty="0"/>
              <a:t>• Open Source </a:t>
            </a:r>
            <a:br>
              <a:rPr lang="en-US" sz="2800" dirty="0"/>
            </a:br>
            <a:r>
              <a:rPr lang="en-US" sz="2800" dirty="0"/>
              <a:t>• Has methods but not a conventional object-  </a:t>
            </a:r>
            <a:br>
              <a:rPr lang="en-US" sz="2800" dirty="0"/>
            </a:br>
            <a:r>
              <a:rPr lang="en-US" sz="2800" dirty="0"/>
              <a:t>  oriented language </a:t>
            </a:r>
            <a:endParaRPr lang="en-GB" sz="2800" dirty="0"/>
          </a:p>
        </p:txBody>
      </p:sp>
    </p:spTree>
    <p:extLst>
      <p:ext uri="{BB962C8B-B14F-4D97-AF65-F5344CB8AC3E}">
        <p14:creationId xmlns:p14="http://schemas.microsoft.com/office/powerpoint/2010/main" val="304840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01BD-D94B-4852-90FC-D27E1462573A}"/>
              </a:ext>
            </a:extLst>
          </p:cNvPr>
          <p:cNvSpPr>
            <a:spLocks noGrp="1"/>
          </p:cNvSpPr>
          <p:nvPr>
            <p:ph type="title"/>
          </p:nvPr>
        </p:nvSpPr>
        <p:spPr/>
        <p:txBody>
          <a:bodyPr/>
          <a:lstStyle/>
          <a:p>
            <a:r>
              <a:rPr lang="en-GB" dirty="0">
                <a:solidFill>
                  <a:schemeClr val="accent2"/>
                </a:solidFill>
              </a:rPr>
              <a:t>Advantages</a:t>
            </a:r>
          </a:p>
        </p:txBody>
      </p:sp>
      <p:sp>
        <p:nvSpPr>
          <p:cNvPr id="3" name="Content Placeholder 2">
            <a:extLst>
              <a:ext uri="{FF2B5EF4-FFF2-40B4-BE49-F238E27FC236}">
                <a16:creationId xmlns:a16="http://schemas.microsoft.com/office/drawing/2014/main" id="{F347FAE1-30CB-470D-AF87-AAED2DA56A0A}"/>
              </a:ext>
            </a:extLst>
          </p:cNvPr>
          <p:cNvSpPr>
            <a:spLocks noGrp="1"/>
          </p:cNvSpPr>
          <p:nvPr>
            <p:ph idx="1"/>
          </p:nvPr>
        </p:nvSpPr>
        <p:spPr>
          <a:xfrm>
            <a:off x="516835" y="1298713"/>
            <a:ext cx="8757167" cy="4742649"/>
          </a:xfrm>
        </p:spPr>
        <p:txBody>
          <a:bodyPr/>
          <a:lstStyle/>
          <a:p>
            <a:pPr marL="0" indent="0">
              <a:buNone/>
            </a:pPr>
            <a:r>
              <a:rPr lang="en-US" b="1" dirty="0">
                <a:solidFill>
                  <a:schemeClr val="accent2"/>
                </a:solidFill>
              </a:rPr>
              <a:t>Native C support: </a:t>
            </a:r>
            <a:r>
              <a:rPr lang="en-US" b="1" dirty="0"/>
              <a:t>-</a:t>
            </a:r>
            <a:r>
              <a:rPr lang="en-US" dirty="0"/>
              <a:t>You can embed C code in a Go program so that you can use lots of powerful C libraries.</a:t>
            </a:r>
            <a:br>
              <a:rPr lang="en-US" dirty="0"/>
            </a:br>
            <a:br>
              <a:rPr lang="en-US" dirty="0"/>
            </a:br>
            <a:r>
              <a:rPr lang="en-US" b="1" dirty="0">
                <a:solidFill>
                  <a:schemeClr val="accent2"/>
                </a:solidFill>
              </a:rPr>
              <a:t>Performance(Machine code):-</a:t>
            </a:r>
            <a:br>
              <a:rPr lang="en-US" b="1" dirty="0">
                <a:solidFill>
                  <a:schemeClr val="accent2"/>
                </a:solidFill>
              </a:rPr>
            </a:br>
            <a:r>
              <a:rPr lang="en-US" dirty="0" err="1"/>
              <a:t>GoLang</a:t>
            </a:r>
            <a:r>
              <a:rPr lang="en-US" dirty="0"/>
              <a:t> is a compilation language which can be compiled to machine code and the compiled binary can be directly deployed to target machine without extra dependency. The performance is better than those interpreted languages.</a:t>
            </a:r>
          </a:p>
          <a:p>
            <a:pPr marL="0" indent="0">
              <a:buNone/>
            </a:pPr>
            <a:endParaRPr lang="en-US" dirty="0"/>
          </a:p>
          <a:p>
            <a:pPr marL="0" indent="0">
              <a:buNone/>
            </a:pPr>
            <a:r>
              <a:rPr lang="en-US" b="1" dirty="0">
                <a:solidFill>
                  <a:schemeClr val="accent2"/>
                </a:solidFill>
              </a:rPr>
              <a:t>Dynamic language feel</a:t>
            </a:r>
            <a:r>
              <a:rPr lang="en-US" b="1" dirty="0"/>
              <a:t>:- </a:t>
            </a:r>
            <a:r>
              <a:rPr lang="en-US" dirty="0" err="1"/>
              <a:t>GoLang</a:t>
            </a:r>
            <a:r>
              <a:rPr lang="en-US" dirty="0"/>
              <a:t> is a static language but it gives a feeling of dynamic language to developers.</a:t>
            </a:r>
          </a:p>
          <a:p>
            <a:endParaRPr lang="en-GB" dirty="0"/>
          </a:p>
        </p:txBody>
      </p:sp>
    </p:spTree>
    <p:extLst>
      <p:ext uri="{BB962C8B-B14F-4D97-AF65-F5344CB8AC3E}">
        <p14:creationId xmlns:p14="http://schemas.microsoft.com/office/powerpoint/2010/main" val="374295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D324-351D-4BB0-A110-69E8C1D007F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B1162C58-A1EA-4D41-85F7-D31EB249A003}"/>
              </a:ext>
            </a:extLst>
          </p:cNvPr>
          <p:cNvSpPr>
            <a:spLocks noGrp="1"/>
          </p:cNvSpPr>
          <p:nvPr>
            <p:ph idx="1"/>
          </p:nvPr>
        </p:nvSpPr>
        <p:spPr>
          <a:xfrm>
            <a:off x="770099" y="1749772"/>
            <a:ext cx="8596668" cy="3880773"/>
          </a:xfrm>
        </p:spPr>
        <p:txBody>
          <a:bodyPr>
            <a:normAutofit/>
          </a:bodyPr>
          <a:lstStyle/>
          <a:p>
            <a:r>
              <a:rPr lang="en-US" sz="2400" dirty="0"/>
              <a:t>• Still a very young language </a:t>
            </a:r>
            <a:br>
              <a:rPr lang="en-US" sz="2400" dirty="0"/>
            </a:br>
            <a:br>
              <a:rPr lang="en-US" sz="2400" dirty="0"/>
            </a:br>
            <a:r>
              <a:rPr lang="en-US" sz="2400" dirty="0"/>
              <a:t>• Go’s tooling is really weird </a:t>
            </a:r>
            <a:br>
              <a:rPr lang="en-US" sz="2400" dirty="0"/>
            </a:br>
            <a:br>
              <a:rPr lang="en-US" sz="2400" dirty="0"/>
            </a:br>
            <a:r>
              <a:rPr lang="en-US" sz="2400" dirty="0"/>
              <a:t>• It is still not so easy to learn Go </a:t>
            </a:r>
            <a:br>
              <a:rPr lang="en-US" sz="2400" dirty="0"/>
            </a:br>
            <a:r>
              <a:rPr lang="en-US" sz="2400" dirty="0"/>
              <a:t>and it’s difficult to handle errors in it </a:t>
            </a:r>
            <a:endParaRPr lang="en-GB" sz="2400" dirty="0"/>
          </a:p>
        </p:txBody>
      </p:sp>
    </p:spTree>
    <p:extLst>
      <p:ext uri="{BB962C8B-B14F-4D97-AF65-F5344CB8AC3E}">
        <p14:creationId xmlns:p14="http://schemas.microsoft.com/office/powerpoint/2010/main" val="62832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679B-C859-4760-807D-C5989B127BF7}"/>
              </a:ext>
            </a:extLst>
          </p:cNvPr>
          <p:cNvSpPr>
            <a:spLocks noGrp="1"/>
          </p:cNvSpPr>
          <p:nvPr>
            <p:ph type="title"/>
          </p:nvPr>
        </p:nvSpPr>
        <p:spPr>
          <a:xfrm>
            <a:off x="107489" y="161719"/>
            <a:ext cx="8596668" cy="1320800"/>
          </a:xfrm>
        </p:spPr>
        <p:txBody>
          <a:bodyPr/>
          <a:lstStyle/>
          <a:p>
            <a:r>
              <a:rPr lang="en-GB" dirty="0"/>
              <a:t>Install packages</a:t>
            </a:r>
          </a:p>
        </p:txBody>
      </p:sp>
      <p:sp>
        <p:nvSpPr>
          <p:cNvPr id="3" name="Content Placeholder 2">
            <a:extLst>
              <a:ext uri="{FF2B5EF4-FFF2-40B4-BE49-F238E27FC236}">
                <a16:creationId xmlns:a16="http://schemas.microsoft.com/office/drawing/2014/main" id="{0BE46066-A8D1-4E9E-A0F0-F2AE124F4A11}"/>
              </a:ext>
            </a:extLst>
          </p:cNvPr>
          <p:cNvSpPr>
            <a:spLocks noGrp="1"/>
          </p:cNvSpPr>
          <p:nvPr>
            <p:ph idx="1"/>
          </p:nvPr>
        </p:nvSpPr>
        <p:spPr>
          <a:xfrm>
            <a:off x="357809" y="940905"/>
            <a:ext cx="9846365" cy="5755376"/>
          </a:xfrm>
        </p:spPr>
        <p:txBody>
          <a:bodyPr>
            <a:normAutofit fontScale="92500" lnSpcReduction="20000"/>
          </a:bodyPr>
          <a:lstStyle/>
          <a:p>
            <a:pPr marL="0" indent="0">
              <a:buNone/>
            </a:pPr>
            <a:r>
              <a:rPr lang="en-US" sz="2800" dirty="0"/>
              <a:t>1. Download and install it: $ go get github.com/gin-</a:t>
            </a:r>
            <a:r>
              <a:rPr lang="en-US" sz="2800" dirty="0" err="1"/>
              <a:t>gonic</a:t>
            </a:r>
            <a:r>
              <a:rPr lang="en-US" sz="2800" dirty="0"/>
              <a:t>/gin </a:t>
            </a:r>
            <a:br>
              <a:rPr lang="en-US" sz="2800" dirty="0"/>
            </a:br>
            <a:br>
              <a:rPr lang="en-US" sz="2800" dirty="0"/>
            </a:br>
            <a:r>
              <a:rPr lang="en-US" sz="2800" dirty="0"/>
              <a:t>2. Import it in your code: import "github.com/gin-</a:t>
            </a:r>
            <a:r>
              <a:rPr lang="en-US" sz="2800" dirty="0" err="1"/>
              <a:t>gonic</a:t>
            </a:r>
            <a:r>
              <a:rPr lang="en-US" sz="2800" dirty="0"/>
              <a:t>/gin" </a:t>
            </a:r>
            <a:endParaRPr lang="en-GB" sz="2800" dirty="0"/>
          </a:p>
          <a:p>
            <a:pPr marL="0" indent="0">
              <a:buNone/>
            </a:pPr>
            <a:br>
              <a:rPr lang="en-GB" sz="2800" dirty="0"/>
            </a:br>
            <a:br>
              <a:rPr lang="en-GB" sz="2800" dirty="0"/>
            </a:br>
            <a:r>
              <a:rPr lang="en-GB" sz="3800" b="1" dirty="0">
                <a:solidFill>
                  <a:schemeClr val="accent2"/>
                </a:solidFill>
              </a:rPr>
              <a:t>IDE options:-</a:t>
            </a:r>
            <a:br>
              <a:rPr lang="en-GB" sz="3800" b="1" dirty="0">
                <a:solidFill>
                  <a:schemeClr val="accent2"/>
                </a:solidFill>
              </a:rPr>
            </a:br>
            <a:br>
              <a:rPr lang="en-GB" sz="2800" dirty="0"/>
            </a:br>
            <a:r>
              <a:rPr lang="en-GB" sz="2800" dirty="0"/>
              <a:t>● Sublime Text 2</a:t>
            </a:r>
            <a:br>
              <a:rPr lang="en-GB" sz="2800" dirty="0"/>
            </a:br>
            <a:r>
              <a:rPr lang="en-GB" sz="2800" dirty="0"/>
              <a:t>● IntelliJ</a:t>
            </a:r>
            <a:br>
              <a:rPr lang="en-GB" sz="2800" dirty="0"/>
            </a:br>
            <a:r>
              <a:rPr lang="en-GB" sz="2800" dirty="0"/>
              <a:t>● </a:t>
            </a:r>
            <a:r>
              <a:rPr lang="en-GB" sz="2800" dirty="0" err="1"/>
              <a:t>LiteIDE</a:t>
            </a:r>
            <a:br>
              <a:rPr lang="en-GB" sz="2800" dirty="0"/>
            </a:br>
            <a:r>
              <a:rPr lang="en-GB" sz="2800" dirty="0"/>
              <a:t>● </a:t>
            </a:r>
            <a:r>
              <a:rPr lang="en-GB" sz="2800" dirty="0" err="1"/>
              <a:t>Intype</a:t>
            </a:r>
            <a:r>
              <a:rPr lang="en-GB" sz="2800" dirty="0"/>
              <a:t> (Windows only)</a:t>
            </a:r>
            <a:br>
              <a:rPr lang="en-GB" sz="2800" dirty="0"/>
            </a:br>
            <a:r>
              <a:rPr lang="en-GB" sz="2800" dirty="0"/>
              <a:t>● </a:t>
            </a:r>
            <a:r>
              <a:rPr lang="en-GB" sz="2800" dirty="0" err="1"/>
              <a:t>Netbeans</a:t>
            </a:r>
            <a:br>
              <a:rPr lang="en-GB" sz="2800" dirty="0"/>
            </a:br>
            <a:r>
              <a:rPr lang="en-GB" sz="2800" dirty="0"/>
              <a:t>● Eclipse</a:t>
            </a:r>
            <a:br>
              <a:rPr lang="en-GB" sz="2800" dirty="0"/>
            </a:br>
            <a:r>
              <a:rPr lang="en-GB" sz="2800" dirty="0"/>
              <a:t>● </a:t>
            </a:r>
            <a:r>
              <a:rPr lang="en-GB" sz="2800" dirty="0" err="1"/>
              <a:t>TextMate</a:t>
            </a:r>
            <a:br>
              <a:rPr lang="en-GB" sz="2800" dirty="0"/>
            </a:br>
            <a:r>
              <a:rPr lang="en-GB" sz="2800" dirty="0"/>
              <a:t>● Komodo</a:t>
            </a:r>
            <a:br>
              <a:rPr lang="en-GB" sz="2800" dirty="0"/>
            </a:br>
            <a:r>
              <a:rPr lang="en-GB" sz="2800" dirty="0"/>
              <a:t>● Zeus (Windows only</a:t>
            </a:r>
          </a:p>
        </p:txBody>
      </p:sp>
    </p:spTree>
    <p:extLst>
      <p:ext uri="{BB962C8B-B14F-4D97-AF65-F5344CB8AC3E}">
        <p14:creationId xmlns:p14="http://schemas.microsoft.com/office/powerpoint/2010/main" val="216102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8092-B916-482E-9645-C52A26C60E83}"/>
              </a:ext>
            </a:extLst>
          </p:cNvPr>
          <p:cNvSpPr>
            <a:spLocks noGrp="1"/>
          </p:cNvSpPr>
          <p:nvPr>
            <p:ph type="ctrTitle"/>
          </p:nvPr>
        </p:nvSpPr>
        <p:spPr>
          <a:xfrm>
            <a:off x="1016737" y="1266320"/>
            <a:ext cx="6245454" cy="887896"/>
          </a:xfrm>
        </p:spPr>
        <p:txBody>
          <a:bodyPr/>
          <a:lstStyle/>
          <a:p>
            <a:pPr algn="l"/>
            <a:r>
              <a:rPr lang="en-GB" sz="4400" dirty="0">
                <a:solidFill>
                  <a:schemeClr val="accent2"/>
                </a:solidFill>
              </a:rPr>
              <a:t>Conclusion/</a:t>
            </a:r>
            <a:r>
              <a:rPr lang="en-US" sz="4400" dirty="0"/>
              <a:t> References</a:t>
            </a:r>
            <a:endParaRPr lang="en-GB" sz="4400" dirty="0"/>
          </a:p>
        </p:txBody>
      </p:sp>
      <p:sp>
        <p:nvSpPr>
          <p:cNvPr id="3" name="Subtitle 2">
            <a:extLst>
              <a:ext uri="{FF2B5EF4-FFF2-40B4-BE49-F238E27FC236}">
                <a16:creationId xmlns:a16="http://schemas.microsoft.com/office/drawing/2014/main" id="{58BB0CBD-382E-472E-8EC7-E99336659874}"/>
              </a:ext>
            </a:extLst>
          </p:cNvPr>
          <p:cNvSpPr>
            <a:spLocks noGrp="1"/>
          </p:cNvSpPr>
          <p:nvPr>
            <p:ph type="subTitle" idx="1"/>
          </p:nvPr>
        </p:nvSpPr>
        <p:spPr>
          <a:xfrm>
            <a:off x="1126435" y="2570923"/>
            <a:ext cx="8147568" cy="2576810"/>
          </a:xfrm>
        </p:spPr>
        <p:txBody>
          <a:bodyPr>
            <a:normAutofit/>
          </a:bodyPr>
          <a:lstStyle/>
          <a:p>
            <a:pPr algn="l"/>
            <a:r>
              <a:rPr lang="en-US" sz="2000" dirty="0"/>
              <a:t> The Go Programming Language Specification http://golang.org/ref/spec </a:t>
            </a:r>
            <a:br>
              <a:rPr lang="en-US" sz="2000" dirty="0"/>
            </a:br>
            <a:r>
              <a:rPr lang="en-US" sz="2000" dirty="0"/>
              <a:t>• Effective Go http://golang.org/doc/effective_go.html </a:t>
            </a:r>
            <a:br>
              <a:rPr lang="en-US" sz="2000" dirty="0"/>
            </a:br>
            <a:br>
              <a:rPr lang="en-US" sz="2000" dirty="0"/>
            </a:br>
            <a:r>
              <a:rPr lang="en-US" sz="2000" dirty="0"/>
              <a:t>Wikipedia.com </a:t>
            </a:r>
            <a:br>
              <a:rPr lang="en-US" sz="2000" dirty="0"/>
            </a:br>
            <a:br>
              <a:rPr lang="en-US" sz="2000" dirty="0"/>
            </a:br>
            <a:r>
              <a:rPr lang="en-US" sz="2000" dirty="0"/>
              <a:t>Golang.com An Introduction to Programming in Go (go book) Caleb </a:t>
            </a:r>
            <a:r>
              <a:rPr lang="en-US" sz="2000" dirty="0" err="1"/>
              <a:t>Doxsey</a:t>
            </a:r>
            <a:endParaRPr lang="en-GB" sz="2000" dirty="0"/>
          </a:p>
        </p:txBody>
      </p:sp>
    </p:spTree>
    <p:extLst>
      <p:ext uri="{BB962C8B-B14F-4D97-AF65-F5344CB8AC3E}">
        <p14:creationId xmlns:p14="http://schemas.microsoft.com/office/powerpoint/2010/main" val="40872247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198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Presentation on  Go  Programming Language</vt:lpstr>
      <vt:lpstr>Contents:-</vt:lpstr>
      <vt:lpstr>History</vt:lpstr>
      <vt:lpstr>Introduction</vt:lpstr>
      <vt:lpstr>Features:- </vt:lpstr>
      <vt:lpstr>Advantages</vt:lpstr>
      <vt:lpstr>Disadvantages</vt:lpstr>
      <vt:lpstr>Install packages</vt:lpstr>
      <vt:lpstr>Conclusion/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Go  Programming Language</dc:title>
  <dc:creator>Tanim</dc:creator>
  <cp:lastModifiedBy>Tanim</cp:lastModifiedBy>
  <cp:revision>6</cp:revision>
  <dcterms:created xsi:type="dcterms:W3CDTF">2019-02-27T16:19:18Z</dcterms:created>
  <dcterms:modified xsi:type="dcterms:W3CDTF">2019-02-27T16:59:47Z</dcterms:modified>
</cp:coreProperties>
</file>