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6" r:id="rId3"/>
    <p:sldId id="297" r:id="rId4"/>
    <p:sldId id="298" r:id="rId5"/>
    <p:sldId id="257" r:id="rId6"/>
    <p:sldId id="258" r:id="rId7"/>
    <p:sldId id="259" r:id="rId8"/>
    <p:sldId id="260" r:id="rId9"/>
    <p:sldId id="264" r:id="rId10"/>
    <p:sldId id="263" r:id="rId11"/>
    <p:sldId id="266" r:id="rId12"/>
    <p:sldId id="265" r:id="rId13"/>
    <p:sldId id="280" r:id="rId14"/>
    <p:sldId id="261" r:id="rId15"/>
    <p:sldId id="267" r:id="rId16"/>
    <p:sldId id="262" r:id="rId17"/>
    <p:sldId id="269" r:id="rId18"/>
    <p:sldId id="272" r:id="rId19"/>
    <p:sldId id="274" r:id="rId20"/>
    <p:sldId id="273" r:id="rId21"/>
    <p:sldId id="271" r:id="rId22"/>
    <p:sldId id="270" r:id="rId23"/>
    <p:sldId id="275" r:id="rId24"/>
    <p:sldId id="276" r:id="rId25"/>
    <p:sldId id="279" r:id="rId26"/>
    <p:sldId id="278" r:id="rId27"/>
    <p:sldId id="277" r:id="rId28"/>
    <p:sldId id="268" r:id="rId29"/>
    <p:sldId id="287" r:id="rId30"/>
    <p:sldId id="288" r:id="rId31"/>
    <p:sldId id="286" r:id="rId32"/>
    <p:sldId id="285" r:id="rId33"/>
    <p:sldId id="284" r:id="rId34"/>
    <p:sldId id="289" r:id="rId35"/>
    <p:sldId id="283" r:id="rId36"/>
    <p:sldId id="282" r:id="rId37"/>
    <p:sldId id="281" r:id="rId38"/>
    <p:sldId id="295" r:id="rId39"/>
    <p:sldId id="294" r:id="rId40"/>
    <p:sldId id="293" r:id="rId41"/>
    <p:sldId id="292" r:id="rId42"/>
    <p:sldId id="291"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75A80D-F8BD-4D88-B39A-EC3677DA2FE6}"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4394B-7E34-4108-9C7D-F44F0326541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75A80D-F8BD-4D88-B39A-EC3677DA2FE6}"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4394B-7E34-4108-9C7D-F44F0326541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75A80D-F8BD-4D88-B39A-EC3677DA2FE6}"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4394B-7E34-4108-9C7D-F44F0326541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75A80D-F8BD-4D88-B39A-EC3677DA2FE6}"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4394B-7E34-4108-9C7D-F44F0326541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75A80D-F8BD-4D88-B39A-EC3677DA2FE6}"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4394B-7E34-4108-9C7D-F44F0326541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75A80D-F8BD-4D88-B39A-EC3677DA2FE6}"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C4394B-7E34-4108-9C7D-F44F0326541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75A80D-F8BD-4D88-B39A-EC3677DA2FE6}" type="datetimeFigureOut">
              <a:rPr lang="en-US" smtClean="0"/>
              <a:t>3/17/2022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C4394B-7E34-4108-9C7D-F44F0326541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75A80D-F8BD-4D88-B39A-EC3677DA2FE6}" type="datetimeFigureOut">
              <a:rPr lang="en-US" smtClean="0"/>
              <a:t>3/17/2022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C4394B-7E34-4108-9C7D-F44F0326541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75A80D-F8BD-4D88-B39A-EC3677DA2FE6}" type="datetimeFigureOut">
              <a:rPr lang="en-US" smtClean="0"/>
              <a:t>3/17/2022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C4394B-7E34-4108-9C7D-F44F0326541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75A80D-F8BD-4D88-B39A-EC3677DA2FE6}"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C4394B-7E34-4108-9C7D-F44F0326541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75A80D-F8BD-4D88-B39A-EC3677DA2FE6}"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C4394B-7E34-4108-9C7D-F44F0326541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75A80D-F8BD-4D88-B39A-EC3677DA2FE6}" type="datetimeFigureOut">
              <a:rPr lang="en-US" smtClean="0"/>
              <a:t>3/17/2022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C4394B-7E34-4108-9C7D-F44F0326541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2286000"/>
          </a:xfrm>
        </p:spPr>
        <p:txBody>
          <a:bodyPr>
            <a:normAutofit/>
          </a:bodyPr>
          <a:lstStyle/>
          <a:p>
            <a:r>
              <a:rPr lang="en-US" sz="4800" b="1" dirty="0" smtClean="0">
                <a:solidFill>
                  <a:srgbClr val="FF0000"/>
                </a:solidFill>
              </a:rPr>
              <a:t>HOUSING PRICE PREDICTION</a:t>
            </a:r>
            <a:br>
              <a:rPr lang="en-US" sz="4800" b="1" dirty="0" smtClean="0">
                <a:solidFill>
                  <a:srgbClr val="FF0000"/>
                </a:solidFill>
              </a:rPr>
            </a:br>
            <a:endParaRPr lang="en-US" dirty="0">
              <a:solidFill>
                <a:srgbClr val="FF0000"/>
              </a:solidFill>
            </a:endParaRPr>
          </a:p>
        </p:txBody>
      </p:sp>
      <p:sp>
        <p:nvSpPr>
          <p:cNvPr id="3" name="Subtitle 2"/>
          <p:cNvSpPr>
            <a:spLocks noGrp="1"/>
          </p:cNvSpPr>
          <p:nvPr>
            <p:ph type="subTitle" idx="1"/>
          </p:nvPr>
        </p:nvSpPr>
        <p:spPr>
          <a:xfrm>
            <a:off x="1066800" y="1828800"/>
            <a:ext cx="6400800" cy="1752600"/>
          </a:xfrm>
        </p:spPr>
        <p:txBody>
          <a:bodyPr>
            <a:normAutofit/>
          </a:bodyPr>
          <a:lstStyle/>
          <a:p>
            <a:r>
              <a:rPr lang="en-US" sz="4000" dirty="0" smtClean="0">
                <a:solidFill>
                  <a:srgbClr val="FF0000"/>
                </a:solidFill>
              </a:rPr>
              <a:t>POWER POINT PRESENTATION</a:t>
            </a:r>
            <a:endParaRPr lang="en-US" sz="4000" dirty="0"/>
          </a:p>
        </p:txBody>
      </p:sp>
      <p:pic>
        <p:nvPicPr>
          <p:cNvPr id="17410" name="Picture 2" descr="350+ Housing Pictures | Download Free Images &amp; Stock Photos on Unsplash"/>
          <p:cNvPicPr>
            <a:picLocks noChangeAspect="1" noChangeArrowheads="1"/>
          </p:cNvPicPr>
          <p:nvPr/>
        </p:nvPicPr>
        <p:blipFill>
          <a:blip r:embed="rId2"/>
          <a:srcRect/>
          <a:stretch>
            <a:fillRect/>
          </a:stretch>
        </p:blipFill>
        <p:spPr bwMode="auto">
          <a:xfrm>
            <a:off x="838200" y="3048000"/>
            <a:ext cx="7620000" cy="322897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t>Filling null values in dataset</a:t>
            </a:r>
            <a:endParaRPr lang="en-US" sz="3200" dirty="0"/>
          </a:p>
        </p:txBody>
      </p:sp>
      <p:pic>
        <p:nvPicPr>
          <p:cNvPr id="4" name="Content Placeholder 3" descr="H5.png"/>
          <p:cNvPicPr>
            <a:picLocks noGrp="1" noChangeAspect="1"/>
          </p:cNvPicPr>
          <p:nvPr>
            <p:ph idx="1"/>
          </p:nvPr>
        </p:nvPicPr>
        <p:blipFill>
          <a:blip r:embed="rId2"/>
          <a:stretch>
            <a:fillRect/>
          </a:stretch>
        </p:blipFill>
        <p:spPr>
          <a:xfrm>
            <a:off x="533401" y="990600"/>
            <a:ext cx="7924800" cy="52578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685800"/>
          </a:xfrm>
        </p:spPr>
        <p:txBody>
          <a:bodyPr>
            <a:normAutofit fontScale="90000"/>
          </a:bodyPr>
          <a:lstStyle/>
          <a:p>
            <a:r>
              <a:rPr lang="en-US" dirty="0" smtClean="0"/>
              <a:t>CORRELATION</a:t>
            </a:r>
            <a:endParaRPr lang="en-US" dirty="0"/>
          </a:p>
        </p:txBody>
      </p:sp>
      <p:pic>
        <p:nvPicPr>
          <p:cNvPr id="4" name="Content Placeholder 3" descr="H6_CORR.png"/>
          <p:cNvPicPr>
            <a:picLocks noGrp="1" noChangeAspect="1"/>
          </p:cNvPicPr>
          <p:nvPr>
            <p:ph idx="1"/>
          </p:nvPr>
        </p:nvPicPr>
        <p:blipFill>
          <a:blip r:embed="rId2"/>
          <a:stretch>
            <a:fillRect/>
          </a:stretch>
        </p:blipFill>
        <p:spPr>
          <a:xfrm>
            <a:off x="304800" y="838200"/>
            <a:ext cx="8534399" cy="56388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7_corr_data.png"/>
          <p:cNvPicPr>
            <a:picLocks noGrp="1" noChangeAspect="1"/>
          </p:cNvPicPr>
          <p:nvPr>
            <p:ph idx="1"/>
          </p:nvPr>
        </p:nvPicPr>
        <p:blipFill>
          <a:blip r:embed="rId2"/>
          <a:stretch>
            <a:fillRect/>
          </a:stretch>
        </p:blipFill>
        <p:spPr>
          <a:xfrm>
            <a:off x="304800" y="152400"/>
            <a:ext cx="8534400" cy="5973763"/>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DATA VISUALIZATION</a:t>
            </a:r>
            <a:endParaRPr lang="en-US" dirty="0">
              <a:solidFill>
                <a:srgbClr val="00B050"/>
              </a:solidFill>
            </a:endParaRPr>
          </a:p>
        </p:txBody>
      </p:sp>
      <p:sp>
        <p:nvSpPr>
          <p:cNvPr id="3" name="Content Placeholder 2"/>
          <p:cNvSpPr>
            <a:spLocks noGrp="1"/>
          </p:cNvSpPr>
          <p:nvPr>
            <p:ph idx="1"/>
          </p:nvPr>
        </p:nvSpPr>
        <p:spPr/>
        <p:txBody>
          <a:bodyPr>
            <a:normAutofit lnSpcReduction="10000"/>
          </a:bodyPr>
          <a:lstStyle/>
          <a:p>
            <a:r>
              <a:rPr lang="en-US" b="1" dirty="0" smtClean="0"/>
              <a:t>Data visualization </a:t>
            </a:r>
            <a:r>
              <a:rPr lang="en-US" dirty="0" smtClean="0"/>
              <a:t>is the graphical representation of information and data. By using visual elements like charts, graphs, and maps, data visualization tools provide an accessible way to see and understand trends, outliers, and patterns in data. In the world of Big Data, data visualization tools and technologies are essential to </a:t>
            </a:r>
            <a:r>
              <a:rPr lang="en-US" dirty="0" err="1" smtClean="0"/>
              <a:t>analyse</a:t>
            </a:r>
            <a:r>
              <a:rPr lang="en-US" dirty="0" smtClean="0"/>
              <a:t> massive amounts of information and make data-driven decisions.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B0F0"/>
                </a:solidFill>
              </a:rPr>
              <a:t>Distribution Plots </a:t>
            </a:r>
            <a:endParaRPr lang="en-US" dirty="0">
              <a:solidFill>
                <a:srgbClr val="00B0F0"/>
              </a:solidFill>
            </a:endParaRPr>
          </a:p>
        </p:txBody>
      </p:sp>
      <p:pic>
        <p:nvPicPr>
          <p:cNvPr id="4" name="Content Placeholder 3" descr="H8.png"/>
          <p:cNvPicPr>
            <a:picLocks noGrp="1" noChangeAspect="1"/>
          </p:cNvPicPr>
          <p:nvPr>
            <p:ph idx="1"/>
          </p:nvPr>
        </p:nvPicPr>
        <p:blipFill>
          <a:blip r:embed="rId2"/>
          <a:stretch>
            <a:fillRect/>
          </a:stretch>
        </p:blipFill>
        <p:spPr>
          <a:xfrm>
            <a:off x="152400" y="914400"/>
            <a:ext cx="8991600" cy="5486400"/>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B0F0"/>
                </a:solidFill>
              </a:rPr>
              <a:t>Distribution Plots</a:t>
            </a:r>
            <a:endParaRPr lang="en-US" dirty="0">
              <a:solidFill>
                <a:srgbClr val="00B0F0"/>
              </a:solidFill>
            </a:endParaRPr>
          </a:p>
        </p:txBody>
      </p:sp>
      <p:pic>
        <p:nvPicPr>
          <p:cNvPr id="4" name="Content Placeholder 3" descr="H8_dist_2.png"/>
          <p:cNvPicPr>
            <a:picLocks noGrp="1" noChangeAspect="1"/>
          </p:cNvPicPr>
          <p:nvPr>
            <p:ph idx="1"/>
          </p:nvPr>
        </p:nvPicPr>
        <p:blipFill>
          <a:blip r:embed="rId2"/>
          <a:stretch>
            <a:fillRect/>
          </a:stretch>
        </p:blipFill>
        <p:spPr>
          <a:xfrm>
            <a:off x="457200" y="1600200"/>
            <a:ext cx="8229600" cy="396240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Distribution plot of </a:t>
            </a:r>
            <a:r>
              <a:rPr lang="en-US" dirty="0" err="1" smtClean="0"/>
              <a:t>YearBuilt</a:t>
            </a:r>
            <a:r>
              <a:rPr lang="en-US" dirty="0" smtClean="0"/>
              <a:t> Feature</a:t>
            </a:r>
            <a:endParaRPr lang="en-US" dirty="0"/>
          </a:p>
        </p:txBody>
      </p:sp>
      <p:pic>
        <p:nvPicPr>
          <p:cNvPr id="4" name="Content Placeholder 3" descr="H8_DIST_3.png"/>
          <p:cNvPicPr>
            <a:picLocks noGrp="1" noChangeAspect="1"/>
          </p:cNvPicPr>
          <p:nvPr>
            <p:ph idx="1"/>
          </p:nvPr>
        </p:nvPicPr>
        <p:blipFill>
          <a:blip r:embed="rId2"/>
          <a:stretch>
            <a:fillRect/>
          </a:stretch>
        </p:blipFill>
        <p:spPr>
          <a:xfrm>
            <a:off x="533400" y="1219200"/>
            <a:ext cx="8077200" cy="4876800"/>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Distribution plot of </a:t>
            </a:r>
            <a:r>
              <a:rPr lang="en-US" sz="3600" dirty="0" err="1" smtClean="0"/>
              <a:t>GarageCars</a:t>
            </a:r>
            <a:r>
              <a:rPr lang="en-US" sz="3600" dirty="0" smtClean="0"/>
              <a:t> Feature</a:t>
            </a:r>
            <a:endParaRPr lang="en-US" sz="3600" dirty="0"/>
          </a:p>
        </p:txBody>
      </p:sp>
      <p:pic>
        <p:nvPicPr>
          <p:cNvPr id="4" name="Content Placeholder 3" descr="H8_dist_4.png"/>
          <p:cNvPicPr>
            <a:picLocks noGrp="1" noChangeAspect="1"/>
          </p:cNvPicPr>
          <p:nvPr>
            <p:ph idx="1"/>
          </p:nvPr>
        </p:nvPicPr>
        <p:blipFill>
          <a:blip r:embed="rId2"/>
          <a:stretch>
            <a:fillRect/>
          </a:stretch>
        </p:blipFill>
        <p:spPr>
          <a:xfrm>
            <a:off x="304800" y="1295400"/>
            <a:ext cx="8305799" cy="5105399"/>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Distribution plot of </a:t>
            </a:r>
            <a:r>
              <a:rPr lang="en-US" sz="3600" dirty="0" err="1" smtClean="0"/>
              <a:t>OverallQual</a:t>
            </a:r>
            <a:r>
              <a:rPr lang="en-US" sz="3600" dirty="0" smtClean="0"/>
              <a:t> </a:t>
            </a:r>
            <a:r>
              <a:rPr lang="en-US" sz="3600" dirty="0" smtClean="0"/>
              <a:t>Feature</a:t>
            </a:r>
            <a:endParaRPr lang="en-US" sz="3600" dirty="0"/>
          </a:p>
        </p:txBody>
      </p:sp>
      <p:pic>
        <p:nvPicPr>
          <p:cNvPr id="4" name="Content Placeholder 3" descr="H8_dist_5.png"/>
          <p:cNvPicPr>
            <a:picLocks noGrp="1" noChangeAspect="1"/>
          </p:cNvPicPr>
          <p:nvPr>
            <p:ph idx="1"/>
          </p:nvPr>
        </p:nvPicPr>
        <p:blipFill>
          <a:blip r:embed="rId2"/>
          <a:stretch>
            <a:fillRect/>
          </a:stretch>
        </p:blipFill>
        <p:spPr>
          <a:xfrm>
            <a:off x="304800" y="1600200"/>
            <a:ext cx="8382000" cy="4876800"/>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Distribution plot of </a:t>
            </a:r>
            <a:r>
              <a:rPr lang="en-US" sz="3600" dirty="0" err="1" smtClean="0"/>
              <a:t>GarageArea</a:t>
            </a:r>
            <a:r>
              <a:rPr lang="en-US" sz="3600" dirty="0" smtClean="0"/>
              <a:t> </a:t>
            </a:r>
            <a:r>
              <a:rPr lang="en-US" sz="3600" dirty="0" smtClean="0"/>
              <a:t>Feature</a:t>
            </a:r>
            <a:endParaRPr lang="en-US" sz="3600" dirty="0"/>
          </a:p>
        </p:txBody>
      </p:sp>
      <p:pic>
        <p:nvPicPr>
          <p:cNvPr id="5" name="Content Placeholder 4" descr="H8_dist_6.png"/>
          <p:cNvPicPr>
            <a:picLocks noGrp="1" noChangeAspect="1"/>
          </p:cNvPicPr>
          <p:nvPr>
            <p:ph idx="1"/>
          </p:nvPr>
        </p:nvPicPr>
        <p:blipFill>
          <a:blip r:embed="rId2"/>
          <a:stretch>
            <a:fillRect/>
          </a:stretch>
        </p:blipFill>
        <p:spPr>
          <a:xfrm>
            <a:off x="457200" y="1600200"/>
            <a:ext cx="8458200" cy="47244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Problem Statement</a:t>
            </a:r>
            <a:endParaRPr lang="en-US" dirty="0"/>
          </a:p>
        </p:txBody>
      </p:sp>
      <p:sp>
        <p:nvSpPr>
          <p:cNvPr id="3" name="Content Placeholder 2"/>
          <p:cNvSpPr>
            <a:spLocks noGrp="1"/>
          </p:cNvSpPr>
          <p:nvPr>
            <p:ph idx="1"/>
          </p:nvPr>
        </p:nvSpPr>
        <p:spPr>
          <a:xfrm>
            <a:off x="457200" y="1066800"/>
            <a:ext cx="8229600" cy="5257800"/>
          </a:xfrm>
        </p:spPr>
        <p:txBody>
          <a:bodyPr>
            <a:noAutofit/>
          </a:bodyPr>
          <a:lstStyle/>
          <a:p>
            <a:r>
              <a:rPr lang="en-US" sz="1600" dirty="0" smtClean="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a:t>
            </a:r>
            <a:r>
              <a:rPr lang="en-US" sz="1600" dirty="0" err="1" smtClean="0"/>
              <a:t>modelling</a:t>
            </a:r>
            <a:r>
              <a:rPr lang="en-US" sz="1600" dirty="0" smtClean="0"/>
              <a:t>, Market mix </a:t>
            </a:r>
            <a:r>
              <a:rPr lang="en-US" sz="1600" dirty="0" err="1" smtClean="0"/>
              <a:t>modelling</a:t>
            </a:r>
            <a:r>
              <a:rPr lang="en-US" sz="1600" dirty="0" smtClean="0"/>
              <a:t>, recommendation systems are some of the machine learning techniques used for achieving the business goals for housing companies. Our problem is related to one such housing company. A US-based housing company named Surprise Housing has decided to enter the Australian market. </a:t>
            </a:r>
          </a:p>
          <a:p>
            <a:r>
              <a:rPr lang="en-US" sz="1600" dirty="0" smtClean="0"/>
              <a:t>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 You are required to build a model using Machine Learning in order to predict the actual value of the prospective properties and decide whether to invest in them or not. </a:t>
            </a:r>
          </a:p>
          <a:p>
            <a:r>
              <a:rPr lang="en-US" sz="1600" dirty="0" smtClean="0"/>
              <a:t>For this company wants to know:</a:t>
            </a:r>
          </a:p>
          <a:p>
            <a:r>
              <a:rPr lang="en-US" sz="1600" dirty="0" smtClean="0"/>
              <a:t> • Which variables are important to predict the price of variable? </a:t>
            </a:r>
          </a:p>
          <a:p>
            <a:r>
              <a:rPr lang="en-US" sz="1600" dirty="0" smtClean="0"/>
              <a:t>• How do these variables describe the price of the house?</a:t>
            </a:r>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LABEL ENCODING</a:t>
            </a:r>
            <a:endParaRPr lang="en-US" dirty="0">
              <a:solidFill>
                <a:srgbClr val="FF0000"/>
              </a:solidFill>
            </a:endParaRPr>
          </a:p>
        </p:txBody>
      </p:sp>
      <p:pic>
        <p:nvPicPr>
          <p:cNvPr id="4" name="Content Placeholder 3" descr="H10.png"/>
          <p:cNvPicPr>
            <a:picLocks noGrp="1" noChangeAspect="1"/>
          </p:cNvPicPr>
          <p:nvPr>
            <p:ph idx="1"/>
          </p:nvPr>
        </p:nvPicPr>
        <p:blipFill>
          <a:blip r:embed="rId2"/>
          <a:stretch>
            <a:fillRect/>
          </a:stretch>
        </p:blipFill>
        <p:spPr>
          <a:xfrm>
            <a:off x="457200" y="1295400"/>
            <a:ext cx="8229600" cy="5257800"/>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Splitting Dataset into X , Y</a:t>
            </a:r>
            <a:endParaRPr lang="en-US" dirty="0"/>
          </a:p>
        </p:txBody>
      </p:sp>
      <p:pic>
        <p:nvPicPr>
          <p:cNvPr id="4" name="Content Placeholder 3" descr="H11.png"/>
          <p:cNvPicPr>
            <a:picLocks noGrp="1" noChangeAspect="1"/>
          </p:cNvPicPr>
          <p:nvPr>
            <p:ph idx="1"/>
          </p:nvPr>
        </p:nvPicPr>
        <p:blipFill>
          <a:blip r:embed="rId2"/>
          <a:stretch>
            <a:fillRect/>
          </a:stretch>
        </p:blipFill>
        <p:spPr>
          <a:xfrm>
            <a:off x="1219200" y="1981200"/>
            <a:ext cx="6781800" cy="2291613"/>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Scaling of Dataset</a:t>
            </a:r>
            <a:endParaRPr lang="en-US" dirty="0"/>
          </a:p>
        </p:txBody>
      </p:sp>
      <p:pic>
        <p:nvPicPr>
          <p:cNvPr id="4" name="Content Placeholder 3" descr="H12.png"/>
          <p:cNvPicPr>
            <a:picLocks noGrp="1" noChangeAspect="1"/>
          </p:cNvPicPr>
          <p:nvPr>
            <p:ph idx="1"/>
          </p:nvPr>
        </p:nvPicPr>
        <p:blipFill>
          <a:blip r:embed="rId2"/>
          <a:stretch>
            <a:fillRect/>
          </a:stretch>
        </p:blipFill>
        <p:spPr>
          <a:xfrm>
            <a:off x="762000" y="1371600"/>
            <a:ext cx="7467600" cy="4038600"/>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lstStyle/>
          <a:p>
            <a:r>
              <a:rPr lang="en-US" dirty="0" smtClean="0"/>
              <a:t>PCA</a:t>
            </a:r>
            <a:endParaRPr lang="en-US" dirty="0"/>
          </a:p>
        </p:txBody>
      </p:sp>
      <p:pic>
        <p:nvPicPr>
          <p:cNvPr id="4" name="Content Placeholder 3" descr="H13.png"/>
          <p:cNvPicPr>
            <a:picLocks noGrp="1" noChangeAspect="1"/>
          </p:cNvPicPr>
          <p:nvPr>
            <p:ph idx="1"/>
          </p:nvPr>
        </p:nvPicPr>
        <p:blipFill>
          <a:blip r:embed="rId2"/>
          <a:stretch>
            <a:fillRect/>
          </a:stretch>
        </p:blipFill>
        <p:spPr>
          <a:xfrm>
            <a:off x="838200" y="1524000"/>
            <a:ext cx="7620000" cy="3886200"/>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err="1" smtClean="0"/>
              <a:t>Skewness</a:t>
            </a:r>
            <a:endParaRPr lang="en-US" dirty="0"/>
          </a:p>
        </p:txBody>
      </p:sp>
      <p:pic>
        <p:nvPicPr>
          <p:cNvPr id="4" name="Content Placeholder 3" descr="H_14.png"/>
          <p:cNvPicPr>
            <a:picLocks noGrp="1" noChangeAspect="1"/>
          </p:cNvPicPr>
          <p:nvPr>
            <p:ph idx="1"/>
          </p:nvPr>
        </p:nvPicPr>
        <p:blipFill>
          <a:blip r:embed="rId2"/>
          <a:stretch>
            <a:fillRect/>
          </a:stretch>
        </p:blipFill>
        <p:spPr>
          <a:xfrm>
            <a:off x="1143000" y="1219200"/>
            <a:ext cx="7086600" cy="5105399"/>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a:t>
            </a:r>
            <a:r>
              <a:rPr lang="en-US" dirty="0" err="1" smtClean="0"/>
              <a:t>skewness</a:t>
            </a:r>
            <a:endParaRPr lang="en-US" dirty="0"/>
          </a:p>
        </p:txBody>
      </p:sp>
      <p:pic>
        <p:nvPicPr>
          <p:cNvPr id="4" name="Content Placeholder 3" descr="H_15.png"/>
          <p:cNvPicPr>
            <a:picLocks noGrp="1" noChangeAspect="1"/>
          </p:cNvPicPr>
          <p:nvPr>
            <p:ph idx="1"/>
          </p:nvPr>
        </p:nvPicPr>
        <p:blipFill>
          <a:blip r:embed="rId2"/>
          <a:stretch>
            <a:fillRect/>
          </a:stretch>
        </p:blipFill>
        <p:spPr>
          <a:xfrm>
            <a:off x="838200" y="1600200"/>
            <a:ext cx="7010400" cy="4525963"/>
          </a:xfr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EVALUATION OF MODELS</a:t>
            </a:r>
            <a:endParaRPr lang="en-US" dirty="0"/>
          </a:p>
        </p:txBody>
      </p:sp>
      <p:pic>
        <p:nvPicPr>
          <p:cNvPr id="4" name="Content Placeholder 3" descr="H_lr.png"/>
          <p:cNvPicPr>
            <a:picLocks noGrp="1" noChangeAspect="1"/>
          </p:cNvPicPr>
          <p:nvPr>
            <p:ph idx="1"/>
          </p:nvPr>
        </p:nvPicPr>
        <p:blipFill>
          <a:blip r:embed="rId2"/>
          <a:stretch>
            <a:fillRect/>
          </a:stretch>
        </p:blipFill>
        <p:spPr>
          <a:xfrm>
            <a:off x="304801" y="1066800"/>
            <a:ext cx="8534400" cy="5410200"/>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_LR_PLOT.png"/>
          <p:cNvPicPr>
            <a:picLocks noGrp="1" noChangeAspect="1"/>
          </p:cNvPicPr>
          <p:nvPr>
            <p:ph idx="1"/>
          </p:nvPr>
        </p:nvPicPr>
        <p:blipFill>
          <a:blip r:embed="rId2"/>
          <a:stretch>
            <a:fillRect/>
          </a:stretch>
        </p:blipFill>
        <p:spPr>
          <a:xfrm>
            <a:off x="457200" y="152400"/>
            <a:ext cx="8458200" cy="6324600"/>
          </a:xfr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_RFR.png"/>
          <p:cNvPicPr>
            <a:picLocks noGrp="1" noChangeAspect="1"/>
          </p:cNvPicPr>
          <p:nvPr>
            <p:ph idx="1"/>
          </p:nvPr>
        </p:nvPicPr>
        <p:blipFill>
          <a:blip r:embed="rId2"/>
          <a:stretch>
            <a:fillRect/>
          </a:stretch>
        </p:blipFill>
        <p:spPr>
          <a:xfrm>
            <a:off x="228600" y="152400"/>
            <a:ext cx="8610599" cy="6324600"/>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_RFR_PLOT.png"/>
          <p:cNvPicPr>
            <a:picLocks noGrp="1" noChangeAspect="1"/>
          </p:cNvPicPr>
          <p:nvPr>
            <p:ph idx="1"/>
          </p:nvPr>
        </p:nvPicPr>
        <p:blipFill>
          <a:blip r:embed="rId2"/>
          <a:stretch>
            <a:fillRect/>
          </a:stretch>
        </p:blipFill>
        <p:spPr>
          <a:xfrm>
            <a:off x="152400" y="0"/>
            <a:ext cx="8534400" cy="63246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Domain Understanding</a:t>
            </a:r>
            <a:endParaRPr lang="en-US" b="1" dirty="0"/>
          </a:p>
        </p:txBody>
      </p:sp>
      <p:sp>
        <p:nvSpPr>
          <p:cNvPr id="3" name="Content Placeholder 2"/>
          <p:cNvSpPr>
            <a:spLocks noGrp="1"/>
          </p:cNvSpPr>
          <p:nvPr>
            <p:ph idx="1"/>
          </p:nvPr>
        </p:nvSpPr>
        <p:spPr>
          <a:xfrm>
            <a:off x="457200" y="1143000"/>
            <a:ext cx="8229600" cy="5334000"/>
          </a:xfrm>
        </p:spPr>
        <p:txBody>
          <a:bodyPr>
            <a:normAutofit fontScale="92500" lnSpcReduction="10000"/>
          </a:bodyPr>
          <a:lstStyle/>
          <a:p>
            <a:r>
              <a:rPr lang="en-US" b="1" dirty="0" smtClean="0"/>
              <a:t>Domain Understanding : </a:t>
            </a:r>
          </a:p>
          <a:p>
            <a:pPr>
              <a:buNone/>
            </a:pPr>
            <a:r>
              <a:rPr lang="en-US" dirty="0" smtClean="0"/>
              <a:t>• The real estate sector is an important industry with many stakeholders ranging from regulatory bodies to private companies and investors. Among these stakeholders, there is a high demand for a better understanding of the industry operational mechanism and driving factors. Today there is a large amount of data available on relevant statistics as well as on additional contextual factors, and it is natural to try to make use of these in order to improve our understanding of the industry.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_Decision.png"/>
          <p:cNvPicPr>
            <a:picLocks noGrp="1" noChangeAspect="1"/>
          </p:cNvPicPr>
          <p:nvPr>
            <p:ph idx="1"/>
          </p:nvPr>
        </p:nvPicPr>
        <p:blipFill>
          <a:blip r:embed="rId2"/>
          <a:stretch>
            <a:fillRect/>
          </a:stretch>
        </p:blipFill>
        <p:spPr>
          <a:xfrm>
            <a:off x="152400" y="304800"/>
            <a:ext cx="8839200" cy="5821363"/>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_Decision_plot.png"/>
          <p:cNvPicPr>
            <a:picLocks noGrp="1" noChangeAspect="1"/>
          </p:cNvPicPr>
          <p:nvPr>
            <p:ph idx="1"/>
          </p:nvPr>
        </p:nvPicPr>
        <p:blipFill>
          <a:blip r:embed="rId2"/>
          <a:stretch>
            <a:fillRect/>
          </a:stretch>
        </p:blipFill>
        <p:spPr>
          <a:xfrm>
            <a:off x="457200" y="152400"/>
            <a:ext cx="8229600" cy="6172200"/>
          </a:xfr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_RIDGE.png"/>
          <p:cNvPicPr>
            <a:picLocks noGrp="1" noChangeAspect="1"/>
          </p:cNvPicPr>
          <p:nvPr>
            <p:ph idx="1"/>
          </p:nvPr>
        </p:nvPicPr>
        <p:blipFill>
          <a:blip r:embed="rId2"/>
          <a:stretch>
            <a:fillRect/>
          </a:stretch>
        </p:blipFill>
        <p:spPr>
          <a:xfrm>
            <a:off x="381001" y="152400"/>
            <a:ext cx="8458200" cy="6019800"/>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_K-N.png"/>
          <p:cNvPicPr>
            <a:picLocks noGrp="1" noChangeAspect="1"/>
          </p:cNvPicPr>
          <p:nvPr>
            <p:ph idx="1"/>
          </p:nvPr>
        </p:nvPicPr>
        <p:blipFill>
          <a:blip r:embed="rId2"/>
          <a:stretch>
            <a:fillRect/>
          </a:stretch>
        </p:blipFill>
        <p:spPr>
          <a:xfrm>
            <a:off x="457200" y="152400"/>
            <a:ext cx="8458200" cy="6172200"/>
          </a:xfr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_K-N_PLOT.png"/>
          <p:cNvPicPr>
            <a:picLocks noGrp="1" noChangeAspect="1"/>
          </p:cNvPicPr>
          <p:nvPr>
            <p:ph idx="1"/>
          </p:nvPr>
        </p:nvPicPr>
        <p:blipFill>
          <a:blip r:embed="rId2"/>
          <a:stretch>
            <a:fillRect/>
          </a:stretch>
        </p:blipFill>
        <p:spPr>
          <a:xfrm>
            <a:off x="304800" y="228600"/>
            <a:ext cx="8382000" cy="6248400"/>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600" dirty="0" smtClean="0"/>
              <a:t>HYPERPARAMETER TUNING OF RANDOM FOREST REGRESSOR</a:t>
            </a:r>
            <a:endParaRPr lang="en-US" sz="3600" dirty="0"/>
          </a:p>
        </p:txBody>
      </p:sp>
      <p:pic>
        <p:nvPicPr>
          <p:cNvPr id="4" name="Content Placeholder 3" descr="H_Hyper.png"/>
          <p:cNvPicPr>
            <a:picLocks noGrp="1" noChangeAspect="1"/>
          </p:cNvPicPr>
          <p:nvPr>
            <p:ph idx="1"/>
          </p:nvPr>
        </p:nvPicPr>
        <p:blipFill>
          <a:blip r:embed="rId2"/>
          <a:stretch>
            <a:fillRect/>
          </a:stretch>
        </p:blipFill>
        <p:spPr>
          <a:xfrm>
            <a:off x="304800" y="1219200"/>
            <a:ext cx="8534400" cy="5334000"/>
          </a:xfr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HYPERPARAMETER TUNING OF K-NEIHBOURS REGRESSOR</a:t>
            </a:r>
            <a:endParaRPr lang="en-US" sz="3600" dirty="0"/>
          </a:p>
        </p:txBody>
      </p:sp>
      <p:pic>
        <p:nvPicPr>
          <p:cNvPr id="4" name="Content Placeholder 3" descr="H_Hyper_kn.png"/>
          <p:cNvPicPr>
            <a:picLocks noGrp="1" noChangeAspect="1"/>
          </p:cNvPicPr>
          <p:nvPr>
            <p:ph idx="1"/>
          </p:nvPr>
        </p:nvPicPr>
        <p:blipFill>
          <a:blip r:embed="rId2"/>
          <a:stretch>
            <a:fillRect/>
          </a:stretch>
        </p:blipFill>
        <p:spPr>
          <a:xfrm>
            <a:off x="381000" y="1295400"/>
            <a:ext cx="8382000" cy="5105400"/>
          </a:xfr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IMPORTING OF MODEL</a:t>
            </a:r>
            <a:endParaRPr lang="en-US" dirty="0"/>
          </a:p>
        </p:txBody>
      </p:sp>
      <p:pic>
        <p:nvPicPr>
          <p:cNvPr id="4" name="Content Placeholder 3" descr="H_import.png"/>
          <p:cNvPicPr>
            <a:picLocks noGrp="1" noChangeAspect="1"/>
          </p:cNvPicPr>
          <p:nvPr>
            <p:ph idx="1"/>
          </p:nvPr>
        </p:nvPicPr>
        <p:blipFill>
          <a:blip r:embed="rId2"/>
          <a:stretch>
            <a:fillRect/>
          </a:stretch>
        </p:blipFill>
        <p:spPr>
          <a:xfrm>
            <a:off x="717579" y="1371600"/>
            <a:ext cx="7708841" cy="3581399"/>
          </a:xfr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IMPORTING TEST DATA</a:t>
            </a:r>
            <a:endParaRPr lang="en-US" dirty="0"/>
          </a:p>
        </p:txBody>
      </p:sp>
      <p:pic>
        <p:nvPicPr>
          <p:cNvPr id="4" name="Content Placeholder 3" descr="H_test_import.png"/>
          <p:cNvPicPr>
            <a:picLocks noGrp="1" noChangeAspect="1"/>
          </p:cNvPicPr>
          <p:nvPr>
            <p:ph idx="1"/>
          </p:nvPr>
        </p:nvPicPr>
        <p:blipFill>
          <a:blip r:embed="rId2"/>
          <a:stretch>
            <a:fillRect/>
          </a:stretch>
        </p:blipFill>
        <p:spPr>
          <a:xfrm>
            <a:off x="457200" y="990600"/>
            <a:ext cx="8229600" cy="4648200"/>
          </a:xfr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_final_test_data.png"/>
          <p:cNvPicPr>
            <a:picLocks noGrp="1" noChangeAspect="1"/>
          </p:cNvPicPr>
          <p:nvPr>
            <p:ph idx="1"/>
          </p:nvPr>
        </p:nvPicPr>
        <p:blipFill>
          <a:blip r:embed="rId2"/>
          <a:stretch>
            <a:fillRect/>
          </a:stretch>
        </p:blipFill>
        <p:spPr>
          <a:xfrm>
            <a:off x="228600" y="228600"/>
            <a:ext cx="8610600" cy="6172200"/>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Literature </a:t>
            </a:r>
            <a:endParaRPr lang="en-US" b="1" dirty="0"/>
          </a:p>
        </p:txBody>
      </p:sp>
      <p:sp>
        <p:nvSpPr>
          <p:cNvPr id="3" name="Content Placeholder 2"/>
          <p:cNvSpPr>
            <a:spLocks noGrp="1"/>
          </p:cNvSpPr>
          <p:nvPr>
            <p:ph idx="1"/>
          </p:nvPr>
        </p:nvSpPr>
        <p:spPr>
          <a:xfrm>
            <a:off x="457200" y="990600"/>
            <a:ext cx="8229600" cy="5135563"/>
          </a:xfrm>
        </p:spPr>
        <p:txBody>
          <a:bodyPr>
            <a:normAutofit fontScale="85000" lnSpcReduction="10000"/>
          </a:bodyPr>
          <a:lstStyle/>
          <a:p>
            <a:r>
              <a:rPr lang="en-US" dirty="0" smtClean="0"/>
              <a:t>The main steps </a:t>
            </a:r>
            <a:r>
              <a:rPr lang="en-US" smtClean="0"/>
              <a:t>in my  research </a:t>
            </a:r>
            <a:r>
              <a:rPr lang="en-US" dirty="0" smtClean="0"/>
              <a:t>were the following.</a:t>
            </a:r>
          </a:p>
          <a:p>
            <a:pPr>
              <a:buNone/>
            </a:pPr>
            <a:r>
              <a:rPr lang="en-US" dirty="0" smtClean="0"/>
              <a:t> • </a:t>
            </a:r>
            <a:r>
              <a:rPr lang="en-US" b="1" dirty="0" smtClean="0"/>
              <a:t>Exploratory Data Analysis (EDA): </a:t>
            </a:r>
            <a:r>
              <a:rPr lang="en-US" dirty="0" smtClean="0"/>
              <a:t>By conducting explanatory data analysis, we obtain a better understanding of our data. This yields insights that can be helpful later when building a model, as well as insights that are independently interesting. </a:t>
            </a:r>
          </a:p>
          <a:p>
            <a:pPr>
              <a:buNone/>
            </a:pPr>
            <a:r>
              <a:rPr lang="en-US" dirty="0" smtClean="0"/>
              <a:t>• </a:t>
            </a:r>
            <a:r>
              <a:rPr lang="en-US" b="1" dirty="0" smtClean="0"/>
              <a:t>Feature Selection: </a:t>
            </a:r>
            <a:r>
              <a:rPr lang="en-US" dirty="0" smtClean="0"/>
              <a:t>In order to avoid </a:t>
            </a:r>
            <a:r>
              <a:rPr lang="en-US" dirty="0" err="1" smtClean="0"/>
              <a:t>overfitting</a:t>
            </a:r>
            <a:r>
              <a:rPr lang="en-US" dirty="0" smtClean="0"/>
              <a:t> issues, we select 25(according to PCA ) variables out of the original 81 by using methods Ridge , feature selection</a:t>
            </a:r>
          </a:p>
          <a:p>
            <a:pPr>
              <a:buNone/>
            </a:pPr>
            <a:r>
              <a:rPr lang="en-US" dirty="0" smtClean="0"/>
              <a:t> • </a:t>
            </a:r>
            <a:r>
              <a:rPr lang="en-US" b="1" dirty="0" smtClean="0"/>
              <a:t>Modeling: </a:t>
            </a:r>
            <a:r>
              <a:rPr lang="en-US" dirty="0" smtClean="0"/>
              <a:t>We apply Decision Tree , Random Forest , Linear Regression , K-</a:t>
            </a:r>
            <a:r>
              <a:rPr lang="en-US" dirty="0" err="1" smtClean="0"/>
              <a:t>Neighbours</a:t>
            </a:r>
            <a:r>
              <a:rPr lang="en-US" dirty="0" smtClean="0"/>
              <a:t> models for prediction of the sale price</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96962"/>
          </a:xfrm>
        </p:spPr>
        <p:txBody>
          <a:bodyPr>
            <a:normAutofit/>
          </a:bodyPr>
          <a:lstStyle/>
          <a:p>
            <a:r>
              <a:rPr lang="en-US" dirty="0" smtClean="0"/>
              <a:t>CONCLUSION</a:t>
            </a:r>
            <a:endParaRPr lang="en-US" dirty="0"/>
          </a:p>
        </p:txBody>
      </p:sp>
      <p:pic>
        <p:nvPicPr>
          <p:cNvPr id="4" name="Content Placeholder 3" descr="H_conclusion.png"/>
          <p:cNvPicPr>
            <a:picLocks noGrp="1" noChangeAspect="1"/>
          </p:cNvPicPr>
          <p:nvPr>
            <p:ph idx="1"/>
          </p:nvPr>
        </p:nvPicPr>
        <p:blipFill>
          <a:blip r:embed="rId2"/>
          <a:stretch>
            <a:fillRect/>
          </a:stretch>
        </p:blipFill>
        <p:spPr>
          <a:xfrm>
            <a:off x="457200" y="2286000"/>
            <a:ext cx="8305800" cy="2057400"/>
          </a:xfr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TY.jpg"/>
          <p:cNvPicPr>
            <a:picLocks noGrp="1" noChangeAspect="1"/>
          </p:cNvPicPr>
          <p:nvPr>
            <p:ph idx="1"/>
          </p:nvPr>
        </p:nvPicPr>
        <p:blipFill>
          <a:blip r:embed="rId2"/>
          <a:stretch>
            <a:fillRect/>
          </a:stretch>
        </p:blipFill>
        <p:spPr>
          <a:xfrm>
            <a:off x="304800" y="152400"/>
            <a:ext cx="8534400" cy="5973763"/>
          </a:xfr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EXPLORATORY DATA ANALYSIS</a:t>
            </a:r>
            <a:endParaRPr lang="en-US" b="1" dirty="0">
              <a:solidFill>
                <a:srgbClr val="00B0F0"/>
              </a:solidFill>
            </a:endParaRPr>
          </a:p>
        </p:txBody>
      </p:sp>
      <p:sp>
        <p:nvSpPr>
          <p:cNvPr id="3" name="Content Placeholder 2"/>
          <p:cNvSpPr>
            <a:spLocks noGrp="1"/>
          </p:cNvSpPr>
          <p:nvPr>
            <p:ph idx="1"/>
          </p:nvPr>
        </p:nvSpPr>
        <p:spPr/>
        <p:txBody>
          <a:bodyPr>
            <a:normAutofit fontScale="77500" lnSpcReduction="20000"/>
          </a:bodyPr>
          <a:lstStyle/>
          <a:p>
            <a:pPr>
              <a:buNone/>
            </a:pPr>
            <a:r>
              <a:rPr lang="en-US" dirty="0" smtClean="0"/>
              <a:t>     </a:t>
            </a:r>
            <a:r>
              <a:rPr lang="en-US" b="1" dirty="0" smtClean="0"/>
              <a:t>Data exploration </a:t>
            </a:r>
            <a:r>
              <a:rPr lang="en-US" dirty="0" smtClean="0"/>
              <a:t>is the first step in data analysis and typically involves summarizing the main characteristics of a data set, including its size, accuracy, initial patterns in the data and other attributes. It is commonly conducted by data analysts using visual analytics tools, but it can also be done in more advanced statistical software, Python. Before it can conduct analysis on data collected by multiple data sources and stored in data warehouses, an organization must know how many cases are in a data set, what variables are included, how many missing values there are and what general hypotheses the data is likely to support. An initial exploration of the data set can help answer these questions by familiarizing analysts with the data with which they are working.</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DATASET</a:t>
            </a:r>
            <a:endParaRPr lang="en-US" sz="4800" b="1" dirty="0"/>
          </a:p>
        </p:txBody>
      </p:sp>
      <p:pic>
        <p:nvPicPr>
          <p:cNvPr id="6" name="Content Placeholder 5" descr="H1.png"/>
          <p:cNvPicPr>
            <a:picLocks noGrp="1" noChangeAspect="1"/>
          </p:cNvPicPr>
          <p:nvPr>
            <p:ph idx="1"/>
          </p:nvPr>
        </p:nvPicPr>
        <p:blipFill>
          <a:blip r:embed="rId2"/>
          <a:stretch>
            <a:fillRect/>
          </a:stretch>
        </p:blipFill>
        <p:spPr>
          <a:xfrm>
            <a:off x="457200" y="1524000"/>
            <a:ext cx="8229600" cy="449580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2.png"/>
          <p:cNvPicPr>
            <a:picLocks noGrp="1" noChangeAspect="1"/>
          </p:cNvPicPr>
          <p:nvPr>
            <p:ph idx="1"/>
          </p:nvPr>
        </p:nvPicPr>
        <p:blipFill>
          <a:blip r:embed="rId2"/>
          <a:stretch>
            <a:fillRect/>
          </a:stretch>
        </p:blipFill>
        <p:spPr>
          <a:xfrm>
            <a:off x="304800" y="228600"/>
            <a:ext cx="8382000" cy="617220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t>Statistical Summary</a:t>
            </a:r>
            <a:endParaRPr lang="en-US" sz="3200" dirty="0"/>
          </a:p>
        </p:txBody>
      </p:sp>
      <p:pic>
        <p:nvPicPr>
          <p:cNvPr id="4" name="Content Placeholder 3" descr="H3.png"/>
          <p:cNvPicPr>
            <a:picLocks noGrp="1" noChangeAspect="1"/>
          </p:cNvPicPr>
          <p:nvPr>
            <p:ph idx="1"/>
          </p:nvPr>
        </p:nvPicPr>
        <p:blipFill>
          <a:blip r:embed="rId2"/>
          <a:stretch>
            <a:fillRect/>
          </a:stretch>
        </p:blipFill>
        <p:spPr>
          <a:xfrm>
            <a:off x="457200" y="1143000"/>
            <a:ext cx="8229600" cy="48768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t>Checking null values in dataset</a:t>
            </a:r>
            <a:endParaRPr lang="en-US" sz="3200" dirty="0"/>
          </a:p>
        </p:txBody>
      </p:sp>
      <p:pic>
        <p:nvPicPr>
          <p:cNvPr id="4" name="Content Placeholder 3" descr="H4.png"/>
          <p:cNvPicPr>
            <a:picLocks noGrp="1" noChangeAspect="1"/>
          </p:cNvPicPr>
          <p:nvPr>
            <p:ph idx="1"/>
          </p:nvPr>
        </p:nvPicPr>
        <p:blipFill>
          <a:blip r:embed="rId2"/>
          <a:stretch>
            <a:fillRect/>
          </a:stretch>
        </p:blipFill>
        <p:spPr>
          <a:xfrm>
            <a:off x="533400" y="1371600"/>
            <a:ext cx="7772400" cy="4572000"/>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771</Words>
  <Application>Microsoft Office PowerPoint</Application>
  <PresentationFormat>On-screen Show (4:3)</PresentationFormat>
  <Paragraphs>43</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HOUSING PRICE PREDICTION </vt:lpstr>
      <vt:lpstr>Problem Statement</vt:lpstr>
      <vt:lpstr>Domain Understanding</vt:lpstr>
      <vt:lpstr>Literature </vt:lpstr>
      <vt:lpstr>EXPLORATORY DATA ANALYSIS</vt:lpstr>
      <vt:lpstr>DATASET</vt:lpstr>
      <vt:lpstr>Slide 7</vt:lpstr>
      <vt:lpstr>Statistical Summary</vt:lpstr>
      <vt:lpstr>Checking null values in dataset</vt:lpstr>
      <vt:lpstr>Filling null values in dataset</vt:lpstr>
      <vt:lpstr>CORRELATION</vt:lpstr>
      <vt:lpstr>Slide 12</vt:lpstr>
      <vt:lpstr>DATA VISUALIZATION</vt:lpstr>
      <vt:lpstr>Distribution Plots </vt:lpstr>
      <vt:lpstr>Distribution Plots</vt:lpstr>
      <vt:lpstr>Distribution plot of YearBuilt Feature</vt:lpstr>
      <vt:lpstr>Distribution plot of GarageCars Feature</vt:lpstr>
      <vt:lpstr>Distribution plot of OverallQual Feature</vt:lpstr>
      <vt:lpstr>Distribution plot of GarageArea Feature</vt:lpstr>
      <vt:lpstr>LABEL ENCODING</vt:lpstr>
      <vt:lpstr>Splitting Dataset into X , Y</vt:lpstr>
      <vt:lpstr>Scaling of Dataset</vt:lpstr>
      <vt:lpstr>PCA</vt:lpstr>
      <vt:lpstr>Skewness</vt:lpstr>
      <vt:lpstr>Removing skewness</vt:lpstr>
      <vt:lpstr>EVALUATION OF MODELS</vt:lpstr>
      <vt:lpstr>Slide 27</vt:lpstr>
      <vt:lpstr>Slide 28</vt:lpstr>
      <vt:lpstr>Slide 29</vt:lpstr>
      <vt:lpstr>Slide 30</vt:lpstr>
      <vt:lpstr>Slide 31</vt:lpstr>
      <vt:lpstr>Slide 32</vt:lpstr>
      <vt:lpstr>Slide 33</vt:lpstr>
      <vt:lpstr>Slide 34</vt:lpstr>
      <vt:lpstr>HYPERPARAMETER TUNING OF RANDOM FOREST REGRESSOR</vt:lpstr>
      <vt:lpstr>HYPERPARAMETER TUNING OF K-NEIHBOURS REGRESSOR</vt:lpstr>
      <vt:lpstr>IMPORTING OF MODEL</vt:lpstr>
      <vt:lpstr>IMPORTING TEST DATA</vt:lpstr>
      <vt:lpstr>Slide 39</vt:lpstr>
      <vt:lpstr>CONCLUSION</vt:lpstr>
      <vt:lpstr>Slide 41</vt:lpstr>
      <vt:lpstr>Slide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59</cp:revision>
  <dcterms:created xsi:type="dcterms:W3CDTF">2022-03-17T17:56:09Z</dcterms:created>
  <dcterms:modified xsi:type="dcterms:W3CDTF">2022-03-17T19:37:35Z</dcterms:modified>
</cp:coreProperties>
</file>