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7" r:id="rId20"/>
    <p:sldId id="278" r:id="rId21"/>
    <p:sldId id="279" r:id="rId22"/>
    <p:sldId id="280" r:id="rId23"/>
    <p:sldId id="276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CC65-9A39-4848-8787-46EA803E41A3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99B5-C5A7-4DE3-9787-8CF14D7A2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685800"/>
            <a:ext cx="7696200" cy="646331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CUSTOMER</a:t>
            </a:r>
            <a:r>
              <a:rPr lang="en-US" sz="3600" dirty="0" smtClean="0"/>
              <a:t>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RETENTION DATA ANALYSIS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POWER POINT PRESENTATION </a:t>
            </a:r>
            <a:endParaRPr lang="en-US" sz="4000" i="1" dirty="0">
              <a:solidFill>
                <a:srgbClr val="FF0000"/>
              </a:solidFill>
            </a:endParaRPr>
          </a:p>
        </p:txBody>
      </p:sp>
      <p:pic>
        <p:nvPicPr>
          <p:cNvPr id="8" name="Picture 7" descr="CustR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162800" cy="3264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7188" t="30208" r="48365" b="35417"/>
          <a:stretch>
            <a:fillRect/>
          </a:stretch>
        </p:blipFill>
        <p:spPr bwMode="auto">
          <a:xfrm>
            <a:off x="228598" y="228600"/>
            <a:ext cx="7823196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51054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Maximum customers shop using mobile internet which shows mobile base customer is maximum followed by </a:t>
            </a:r>
            <a:r>
              <a:rPr lang="en-US" sz="2800" i="1" dirty="0" err="1" smtClean="0">
                <a:solidFill>
                  <a:srgbClr val="C00000"/>
                </a:solidFill>
              </a:rPr>
              <a:t>wifi</a:t>
            </a:r>
            <a:r>
              <a:rPr lang="en-US" sz="2800" i="1" dirty="0" smtClean="0">
                <a:solidFill>
                  <a:srgbClr val="C00000"/>
                </a:solidFill>
              </a:rPr>
              <a:t> customers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7569" t="30208" r="45535" b="37500"/>
          <a:stretch>
            <a:fillRect/>
          </a:stretch>
        </p:blipFill>
        <p:spPr bwMode="auto">
          <a:xfrm>
            <a:off x="304800" y="228600"/>
            <a:ext cx="83623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4876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'Smartphone' users are the maximum followed by Laptop , Desktop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7570" t="30209" r="45535" b="36458"/>
          <a:stretch>
            <a:fillRect/>
          </a:stretch>
        </p:blipFill>
        <p:spPr bwMode="auto">
          <a:xfrm>
            <a:off x="304790" y="381000"/>
            <a:ext cx="8461068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5105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993300"/>
                </a:solidFill>
              </a:rPr>
              <a:t>Customers with mobile screen size others , 5.5 inches are most followed by 4.7 , 5 inches</a:t>
            </a:r>
            <a:endParaRPr lang="en-US" sz="2800" i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9327" t="29166" r="37921" b="37500"/>
          <a:stretch>
            <a:fillRect/>
          </a:stretch>
        </p:blipFill>
        <p:spPr bwMode="auto">
          <a:xfrm>
            <a:off x="0" y="228600"/>
            <a:ext cx="9178299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44958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Most Customers favorite online store for first time is "Search engine" followed  by Content Marketing ,Display Ads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4432" y="1762058"/>
            <a:ext cx="3162437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9327" t="28125" r="36749" b="37500"/>
          <a:stretch>
            <a:fillRect/>
          </a:stretch>
        </p:blipFill>
        <p:spPr bwMode="auto">
          <a:xfrm>
            <a:off x="228600" y="381000"/>
            <a:ext cx="8520543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46482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i="1" dirty="0" smtClean="0">
                <a:solidFill>
                  <a:srgbClr val="FFC000"/>
                </a:solidFill>
              </a:rPr>
              <a:t>Maximum average time spent by customer in exploring the e-retail store before making a purchase decision is  &gt; 15 min followed by 6-10 min , 11-15 min</a:t>
            </a:r>
            <a:endParaRPr lang="en-US" sz="2400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8741" t="37500" r="37921" b="30208"/>
          <a:stretch>
            <a:fillRect/>
          </a:stretch>
        </p:blipFill>
        <p:spPr bwMode="auto">
          <a:xfrm>
            <a:off x="304800" y="304800"/>
            <a:ext cx="8512767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46482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 Most favorite payment option of most customers is credit/debit cards followed by COD,E-Wallets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cred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302895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8155" t="53125" r="48463" b="12500"/>
          <a:stretch>
            <a:fillRect/>
          </a:stretch>
        </p:blipFill>
        <p:spPr bwMode="auto">
          <a:xfrm>
            <a:off x="304800" y="152400"/>
            <a:ext cx="7739153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66800" y="4724400"/>
            <a:ext cx="678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Most customers "strongly agree" that content on the website must be easy to read and understand followed by "agree"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18960" t="62500" r="40630" b="6250"/>
          <a:stretch>
            <a:fillRect/>
          </a:stretch>
        </p:blipFill>
        <p:spPr bwMode="auto">
          <a:xfrm>
            <a:off x="228600" y="228600"/>
            <a:ext cx="8622792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4648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Most customers "strongly agree" for product </a:t>
            </a:r>
            <a:r>
              <a:rPr lang="en-US" sz="2800" dirty="0" err="1" smtClean="0">
                <a:solidFill>
                  <a:srgbClr val="C00000"/>
                </a:solidFill>
              </a:rPr>
              <a:t>comparision</a:t>
            </a:r>
            <a:r>
              <a:rPr lang="en-US" sz="2800" dirty="0" smtClean="0">
                <a:solidFill>
                  <a:srgbClr val="C00000"/>
                </a:solidFill>
              </a:rPr>
              <a:t> followed by "agree" ,"indifferent"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19327" t="38542" r="39678" b="28125"/>
          <a:stretch>
            <a:fillRect/>
          </a:stretch>
        </p:blipFill>
        <p:spPr bwMode="auto">
          <a:xfrm>
            <a:off x="-9" y="228600"/>
            <a:ext cx="880110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48768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808000"/>
                </a:solidFill>
              </a:rPr>
              <a:t>Most of the customers "</a:t>
            </a:r>
            <a:r>
              <a:rPr lang="en-US" sz="2800" i="1" dirty="0" err="1" smtClean="0">
                <a:solidFill>
                  <a:srgbClr val="808000"/>
                </a:solidFill>
              </a:rPr>
              <a:t>stronly</a:t>
            </a:r>
            <a:r>
              <a:rPr lang="en-US" sz="2800" i="1" dirty="0" smtClean="0">
                <a:solidFill>
                  <a:srgbClr val="808000"/>
                </a:solidFill>
              </a:rPr>
              <a:t> agree" with that privacy of the customer is important , empathy is important and Trust is extremely important</a:t>
            </a:r>
            <a:endParaRPr lang="en-US" sz="2800" i="1" dirty="0">
              <a:solidFill>
                <a:srgbClr val="8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8155" t="36458" r="45535" b="28125"/>
          <a:stretch>
            <a:fillRect/>
          </a:stretch>
        </p:blipFill>
        <p:spPr bwMode="auto">
          <a:xfrm>
            <a:off x="152400" y="228600"/>
            <a:ext cx="8503930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50292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Most customers "strongly agree" with the fact that online shopping provides monetary </a:t>
            </a:r>
            <a:r>
              <a:rPr lang="en-US" sz="2000" i="1" dirty="0" err="1" smtClean="0">
                <a:solidFill>
                  <a:srgbClr val="FF0000"/>
                </a:solidFill>
              </a:rPr>
              <a:t>benefits,discounts</a:t>
            </a:r>
            <a:r>
              <a:rPr lang="en-US" sz="2000" i="1" dirty="0" smtClean="0">
                <a:solidFill>
                  <a:srgbClr val="FF0000"/>
                </a:solidFill>
              </a:rPr>
              <a:t> etc and that  gaining access to loyalty programs is a benefit of online shopping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researchgate.net/profile/Vikas_Kumar146/publication/346412647/figure/fig1/AS:962618307145728@1606517497246/Proposed-customer-retention-model_W640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67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66800" y="609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CUSTOMER SHOPPING LIFE CYCLE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8155" t="40625" r="44363" b="26042"/>
          <a:stretch>
            <a:fillRect/>
          </a:stretch>
        </p:blipFill>
        <p:spPr bwMode="auto">
          <a:xfrm>
            <a:off x="228600" y="228600"/>
            <a:ext cx="841248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5105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 Maximum customers "</a:t>
            </a:r>
            <a:r>
              <a:rPr lang="en-US" sz="2000" i="1" dirty="0" err="1" smtClean="0">
                <a:solidFill>
                  <a:srgbClr val="00B050"/>
                </a:solidFill>
              </a:rPr>
              <a:t>stronly</a:t>
            </a:r>
            <a:r>
              <a:rPr lang="en-US" sz="2000" i="1" dirty="0" smtClean="0">
                <a:solidFill>
                  <a:srgbClr val="00B050"/>
                </a:solidFill>
              </a:rPr>
              <a:t> agree" with that return and replacement policy of e-retailer is important for purchase decision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8741" t="46875" r="49048" b="15625"/>
          <a:stretch>
            <a:fillRect/>
          </a:stretch>
        </p:blipFill>
        <p:spPr bwMode="auto">
          <a:xfrm>
            <a:off x="304800" y="228599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5867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F0"/>
                </a:solidFill>
              </a:rPr>
              <a:t>Majority of customers feel that </a:t>
            </a:r>
            <a:r>
              <a:rPr lang="en-US" sz="2000" i="1" dirty="0" err="1" smtClean="0">
                <a:solidFill>
                  <a:srgbClr val="00B0F0"/>
                </a:solidFill>
              </a:rPr>
              <a:t>amazon</a:t>
            </a:r>
            <a:r>
              <a:rPr lang="en-US" sz="2000" i="1" dirty="0" smtClean="0">
                <a:solidFill>
                  <a:srgbClr val="00B0F0"/>
                </a:solidFill>
              </a:rPr>
              <a:t> ,</a:t>
            </a:r>
            <a:r>
              <a:rPr lang="en-US" sz="2000" i="1" dirty="0" err="1" smtClean="0">
                <a:solidFill>
                  <a:srgbClr val="00B0F0"/>
                </a:solidFill>
              </a:rPr>
              <a:t>flipkart</a:t>
            </a:r>
            <a:r>
              <a:rPr lang="en-US" sz="2000" i="1" dirty="0" smtClean="0">
                <a:solidFill>
                  <a:srgbClr val="00B0F0"/>
                </a:solidFill>
              </a:rPr>
              <a:t> have best visual appealing web page layout</a:t>
            </a:r>
            <a:endParaRPr lang="en-US" sz="2000" i="1" dirty="0">
              <a:solidFill>
                <a:srgbClr val="00B0F0"/>
              </a:solidFill>
            </a:endParaRPr>
          </a:p>
        </p:txBody>
      </p:sp>
      <p:pic>
        <p:nvPicPr>
          <p:cNvPr id="4" name="Picture 3" descr="amz_flip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33400"/>
            <a:ext cx="246697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8741" t="27083" r="53733" b="35417"/>
          <a:stretch>
            <a:fillRect/>
          </a:stretch>
        </p:blipFill>
        <p:spPr bwMode="auto">
          <a:xfrm>
            <a:off x="838200" y="152400"/>
            <a:ext cx="632714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5562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Majority of customers feel that complete and </a:t>
            </a:r>
            <a:r>
              <a:rPr lang="en-US" sz="2000" i="1" dirty="0" err="1" smtClean="0">
                <a:solidFill>
                  <a:srgbClr val="00B050"/>
                </a:solidFill>
              </a:rPr>
              <a:t>relevan</a:t>
            </a:r>
            <a:r>
              <a:rPr lang="en-US" sz="2000" i="1" dirty="0" smtClean="0">
                <a:solidFill>
                  <a:srgbClr val="00B050"/>
                </a:solidFill>
              </a:rPr>
              <a:t> information of products is listed on </a:t>
            </a:r>
            <a:r>
              <a:rPr lang="en-US" sz="2000" i="1" dirty="0" err="1" smtClean="0">
                <a:solidFill>
                  <a:srgbClr val="00B050"/>
                </a:solidFill>
              </a:rPr>
              <a:t>amazon,flipkart</a:t>
            </a:r>
            <a:endParaRPr lang="en-US" sz="2000" i="1" dirty="0">
              <a:solidFill>
                <a:srgbClr val="00B050"/>
              </a:solidFill>
            </a:endParaRPr>
          </a:p>
        </p:txBody>
      </p:sp>
      <p:pic>
        <p:nvPicPr>
          <p:cNvPr id="4" name="Picture 3" descr="amz_flip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76940" y="1947862"/>
            <a:ext cx="388620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18741" t="27083" r="47291" b="35417"/>
          <a:stretch>
            <a:fillRect/>
          </a:stretch>
        </p:blipFill>
        <p:spPr bwMode="auto">
          <a:xfrm>
            <a:off x="838200" y="228600"/>
            <a:ext cx="780796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571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Majority of customers feel that </a:t>
            </a:r>
            <a:r>
              <a:rPr lang="en-US" sz="2400" i="1" dirty="0" err="1" smtClean="0">
                <a:solidFill>
                  <a:srgbClr val="FF0000"/>
                </a:solidFill>
              </a:rPr>
              <a:t>amazon,paytm</a:t>
            </a:r>
            <a:r>
              <a:rPr lang="en-US" sz="2400" i="1" dirty="0" smtClean="0">
                <a:solidFill>
                  <a:srgbClr val="FF0000"/>
                </a:solidFill>
              </a:rPr>
              <a:t> have fast loading websites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amaz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8600"/>
            <a:ext cx="1914525" cy="2143125"/>
          </a:xfrm>
          <a:prstGeom prst="rect">
            <a:avLst/>
          </a:prstGeom>
        </p:spPr>
      </p:pic>
      <p:pic>
        <p:nvPicPr>
          <p:cNvPr id="5" name="Picture 4" descr="payt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286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716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 # Most customers feel that </a:t>
            </a:r>
            <a:r>
              <a:rPr lang="en-US" sz="2400" i="1" dirty="0" err="1" smtClean="0">
                <a:solidFill>
                  <a:srgbClr val="00B050"/>
                </a:solidFill>
              </a:rPr>
              <a:t>amazon</a:t>
            </a:r>
            <a:r>
              <a:rPr lang="en-US" sz="2400" i="1" dirty="0" smtClean="0">
                <a:solidFill>
                  <a:srgbClr val="00B050"/>
                </a:solidFill>
              </a:rPr>
              <a:t> , </a:t>
            </a:r>
            <a:r>
              <a:rPr lang="en-US" sz="2400" i="1" dirty="0" err="1" smtClean="0">
                <a:solidFill>
                  <a:srgbClr val="00B050"/>
                </a:solidFill>
              </a:rPr>
              <a:t>flipkart,paytm</a:t>
            </a:r>
            <a:r>
              <a:rPr lang="en-US" sz="2400" i="1" dirty="0" smtClean="0">
                <a:solidFill>
                  <a:srgbClr val="00B050"/>
                </a:solidFill>
              </a:rPr>
              <a:t> website are most quick to complete the purchase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#  Most customers feel that </a:t>
            </a:r>
            <a:r>
              <a:rPr lang="en-US" sz="2400" i="1" dirty="0" err="1" smtClean="0">
                <a:solidFill>
                  <a:srgbClr val="00B050"/>
                </a:solidFill>
              </a:rPr>
              <a:t>amazon</a:t>
            </a:r>
            <a:r>
              <a:rPr lang="en-US" sz="2400" i="1" dirty="0" smtClean="0">
                <a:solidFill>
                  <a:srgbClr val="00B050"/>
                </a:solidFill>
              </a:rPr>
              <a:t> , </a:t>
            </a:r>
            <a:r>
              <a:rPr lang="en-US" sz="2400" i="1" dirty="0" err="1" smtClean="0">
                <a:solidFill>
                  <a:srgbClr val="00B050"/>
                </a:solidFill>
              </a:rPr>
              <a:t>flipkart,myntra</a:t>
            </a:r>
            <a:r>
              <a:rPr lang="en-US" sz="2400" i="1" dirty="0" smtClean="0">
                <a:solidFill>
                  <a:srgbClr val="00B050"/>
                </a:solidFill>
              </a:rPr>
              <a:t> ,</a:t>
            </a:r>
            <a:r>
              <a:rPr lang="en-US" sz="2400" i="1" dirty="0" err="1" smtClean="0">
                <a:solidFill>
                  <a:srgbClr val="00B050"/>
                </a:solidFill>
              </a:rPr>
              <a:t>snapdeal</a:t>
            </a:r>
            <a:r>
              <a:rPr lang="en-US" sz="2400" i="1" dirty="0" smtClean="0">
                <a:solidFill>
                  <a:srgbClr val="00B050"/>
                </a:solidFill>
              </a:rPr>
              <a:t> have availability of several payment options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#  Majority of customers agree that </a:t>
            </a:r>
            <a:r>
              <a:rPr lang="en-US" sz="2400" i="1" dirty="0" err="1" smtClean="0">
                <a:solidFill>
                  <a:srgbClr val="00B050"/>
                </a:solidFill>
              </a:rPr>
              <a:t>amazon</a:t>
            </a:r>
            <a:r>
              <a:rPr lang="en-US" sz="2400" i="1" dirty="0" smtClean="0">
                <a:solidFill>
                  <a:srgbClr val="00B050"/>
                </a:solidFill>
              </a:rPr>
              <a:t> ,</a:t>
            </a:r>
            <a:r>
              <a:rPr lang="en-US" sz="2400" i="1" dirty="0" err="1" smtClean="0">
                <a:solidFill>
                  <a:srgbClr val="00B050"/>
                </a:solidFill>
              </a:rPr>
              <a:t>flipkart</a:t>
            </a:r>
            <a:r>
              <a:rPr lang="en-US" sz="2400" i="1" dirty="0" smtClean="0">
                <a:solidFill>
                  <a:srgbClr val="00B050"/>
                </a:solidFill>
              </a:rPr>
              <a:t> have fastest speedy order delivery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#  Majority of customers agree that </a:t>
            </a:r>
            <a:r>
              <a:rPr lang="en-US" sz="2400" i="1" dirty="0" err="1" smtClean="0">
                <a:solidFill>
                  <a:srgbClr val="00B050"/>
                </a:solidFill>
              </a:rPr>
              <a:t>amazon</a:t>
            </a:r>
            <a:r>
              <a:rPr lang="en-US" sz="2400" i="1" dirty="0" smtClean="0">
                <a:solidFill>
                  <a:srgbClr val="00B050"/>
                </a:solidFill>
              </a:rPr>
              <a:t> ,</a:t>
            </a:r>
            <a:r>
              <a:rPr lang="en-US" sz="2400" i="1" dirty="0" err="1" smtClean="0">
                <a:solidFill>
                  <a:srgbClr val="00B050"/>
                </a:solidFill>
              </a:rPr>
              <a:t>flipkart,myntra</a:t>
            </a:r>
            <a:r>
              <a:rPr lang="en-US" sz="2400" i="1" dirty="0" smtClean="0">
                <a:solidFill>
                  <a:srgbClr val="00B050"/>
                </a:solidFill>
              </a:rPr>
              <a:t> maintain privacy of customers information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#  Most customers feel that approx all websites maintain security of customer financial information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#  </a:t>
            </a:r>
            <a:r>
              <a:rPr lang="en-US" sz="2400" i="1" dirty="0" err="1" smtClean="0">
                <a:solidFill>
                  <a:srgbClr val="00B050"/>
                </a:solidFill>
              </a:rPr>
              <a:t>MOst</a:t>
            </a:r>
            <a:r>
              <a:rPr lang="en-US" sz="2400" i="1" dirty="0" smtClean="0">
                <a:solidFill>
                  <a:srgbClr val="00B050"/>
                </a:solidFill>
              </a:rPr>
              <a:t> customers feel that "</a:t>
            </a:r>
            <a:r>
              <a:rPr lang="en-US" sz="2400" i="1" dirty="0" err="1" smtClean="0">
                <a:solidFill>
                  <a:srgbClr val="00B050"/>
                </a:solidFill>
              </a:rPr>
              <a:t>Flipkart</a:t>
            </a:r>
            <a:r>
              <a:rPr lang="en-US" sz="2400" i="1" dirty="0" smtClean="0">
                <a:solidFill>
                  <a:srgbClr val="00B050"/>
                </a:solidFill>
              </a:rPr>
              <a:t>" has fastest login in time during sales ,promotions period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33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7030A0"/>
                </a:solidFill>
              </a:rPr>
              <a:t>OTHER IMPORTANT OBSERVATIONS FROM DATASET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381000"/>
            <a:ext cx="9107172" cy="609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9248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912" t="26042" r="40849" b="40625"/>
          <a:stretch>
            <a:fillRect/>
          </a:stretch>
        </p:blipFill>
        <p:spPr bwMode="auto">
          <a:xfrm>
            <a:off x="761999" y="304799"/>
            <a:ext cx="7205671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51816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Female customers are more online shoppers compared to Male customers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399" t="25000" r="39092" b="40625"/>
          <a:stretch>
            <a:fillRect/>
          </a:stretch>
        </p:blipFill>
        <p:spPr bwMode="auto">
          <a:xfrm>
            <a:off x="0" y="0"/>
            <a:ext cx="9265932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i="1" dirty="0" smtClean="0">
                <a:solidFill>
                  <a:srgbClr val="00B050"/>
                </a:solidFill>
              </a:rPr>
              <a:t>Customers between age group "31-40 ,21-30 and 41-50" are </a:t>
            </a:r>
            <a:r>
              <a:rPr lang="en-US" sz="2400" i="1" dirty="0" err="1" smtClean="0">
                <a:solidFill>
                  <a:srgbClr val="00B050"/>
                </a:solidFill>
              </a:rPr>
              <a:t>maximum,which</a:t>
            </a:r>
            <a:r>
              <a:rPr lang="en-US" sz="2400" i="1" dirty="0" smtClean="0">
                <a:solidFill>
                  <a:srgbClr val="00B050"/>
                </a:solidFill>
              </a:rPr>
              <a:t> means maximum customers are of young age group</a:t>
            </a:r>
            <a:endParaRPr lang="en-US" sz="24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741" t="26042" r="46706" b="40625"/>
          <a:stretch>
            <a:fillRect/>
          </a:stretch>
        </p:blipFill>
        <p:spPr bwMode="auto">
          <a:xfrm>
            <a:off x="533392" y="457200"/>
            <a:ext cx="7418079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51054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Maximum customers belong to the NCR region </a:t>
            </a:r>
            <a:r>
              <a:rPr lang="en-US" sz="2000" i="1" dirty="0" err="1" smtClean="0">
                <a:solidFill>
                  <a:srgbClr val="C00000"/>
                </a:solidFill>
              </a:rPr>
              <a:t>i.e</a:t>
            </a:r>
            <a:r>
              <a:rPr lang="en-US" sz="2000" i="1" dirty="0" smtClean="0">
                <a:solidFill>
                  <a:srgbClr val="C00000"/>
                </a:solidFill>
              </a:rPr>
              <a:t> customers from </a:t>
            </a:r>
            <a:r>
              <a:rPr lang="en-US" sz="2000" i="1" dirty="0" err="1" smtClean="0">
                <a:solidFill>
                  <a:srgbClr val="C00000"/>
                </a:solidFill>
              </a:rPr>
              <a:t>Delhi,Greater</a:t>
            </a:r>
            <a:r>
              <a:rPr lang="en-US" sz="2000" i="1" dirty="0" smtClean="0">
                <a:solidFill>
                  <a:srgbClr val="C00000"/>
                </a:solidFill>
              </a:rPr>
              <a:t> </a:t>
            </a:r>
            <a:r>
              <a:rPr lang="en-US" sz="2000" i="1" dirty="0" err="1" smtClean="0">
                <a:solidFill>
                  <a:srgbClr val="C00000"/>
                </a:solidFill>
              </a:rPr>
              <a:t>Noida</a:t>
            </a:r>
            <a:r>
              <a:rPr lang="en-US" sz="2000" i="1" dirty="0" smtClean="0">
                <a:solidFill>
                  <a:srgbClr val="C00000"/>
                </a:solidFill>
              </a:rPr>
              <a:t> ,</a:t>
            </a:r>
            <a:r>
              <a:rPr lang="en-US" sz="2000" i="1" dirty="0" err="1" smtClean="0">
                <a:solidFill>
                  <a:srgbClr val="C00000"/>
                </a:solidFill>
              </a:rPr>
              <a:t>Noida</a:t>
            </a:r>
            <a:r>
              <a:rPr lang="en-US" sz="2000" i="1" dirty="0" smtClean="0">
                <a:solidFill>
                  <a:srgbClr val="C00000"/>
                </a:solidFill>
              </a:rPr>
              <a:t> are the maximum followed by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Bangalore ,</a:t>
            </a:r>
            <a:r>
              <a:rPr lang="en-US" sz="2000" i="1" dirty="0" err="1" smtClean="0">
                <a:solidFill>
                  <a:srgbClr val="C00000"/>
                </a:solidFill>
              </a:rPr>
              <a:t>Kamal,Solan,Ghaziabad,Gurgaon</a:t>
            </a:r>
            <a:r>
              <a:rPr lang="en-US" sz="2000" i="1" dirty="0" smtClean="0">
                <a:solidFill>
                  <a:srgbClr val="C00000"/>
                </a:solidFill>
              </a:rPr>
              <a:t> etc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3470" t="26042" r="44363" b="40625"/>
          <a:stretch>
            <a:fillRect/>
          </a:stretch>
        </p:blipFill>
        <p:spPr bwMode="auto">
          <a:xfrm>
            <a:off x="152400" y="304800"/>
            <a:ext cx="864108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44958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</a:rPr>
              <a:t>Maximum online shoppers have been shopping since more than 4 years followed by 2-3 years ,3-4 years</a:t>
            </a:r>
            <a:endParaRPr lang="en-US" sz="28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4641" t="30209" r="41435" b="35416"/>
          <a:stretch>
            <a:fillRect/>
          </a:stretch>
        </p:blipFill>
        <p:spPr bwMode="auto">
          <a:xfrm>
            <a:off x="380999" y="381000"/>
            <a:ext cx="8595360" cy="378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48768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Customers with less than 10 times online purchase in last 1 year are maximum followed by 31-40 times , &gt;41 times so on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466</Words>
  <Application>Microsoft Office PowerPoint</Application>
  <PresentationFormat>On-screen Show (4:3)</PresentationFormat>
  <Paragraphs>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</cp:revision>
  <dcterms:created xsi:type="dcterms:W3CDTF">2022-02-13T18:23:42Z</dcterms:created>
  <dcterms:modified xsi:type="dcterms:W3CDTF">2022-02-13T20:09:55Z</dcterms:modified>
</cp:coreProperties>
</file>