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6" r:id="rId3"/>
    <p:sldId id="297" r:id="rId4"/>
    <p:sldId id="298" r:id="rId5"/>
    <p:sldId id="257" r:id="rId6"/>
    <p:sldId id="258" r:id="rId7"/>
    <p:sldId id="259" r:id="rId8"/>
    <p:sldId id="299" r:id="rId9"/>
    <p:sldId id="260" r:id="rId10"/>
    <p:sldId id="264" r:id="rId11"/>
    <p:sldId id="263" r:id="rId12"/>
    <p:sldId id="266" r:id="rId13"/>
    <p:sldId id="280" r:id="rId14"/>
    <p:sldId id="261" r:id="rId15"/>
    <p:sldId id="267" r:id="rId16"/>
    <p:sldId id="262" r:id="rId17"/>
    <p:sldId id="269" r:id="rId18"/>
    <p:sldId id="272" r:id="rId19"/>
    <p:sldId id="300" r:id="rId20"/>
    <p:sldId id="301" r:id="rId21"/>
    <p:sldId id="273" r:id="rId22"/>
    <p:sldId id="302" r:id="rId23"/>
    <p:sldId id="271" r:id="rId24"/>
    <p:sldId id="270" r:id="rId25"/>
    <p:sldId id="278" r:id="rId26"/>
    <p:sldId id="277" r:id="rId27"/>
    <p:sldId id="268" r:id="rId28"/>
    <p:sldId id="287" r:id="rId29"/>
    <p:sldId id="288" r:id="rId30"/>
    <p:sldId id="286" r:id="rId31"/>
    <p:sldId id="285" r:id="rId32"/>
    <p:sldId id="284" r:id="rId33"/>
    <p:sldId id="292"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75A80D-F8BD-4D88-B39A-EC3677DA2FE6}" type="datetimeFigureOut">
              <a:rPr lang="en-US" smtClean="0"/>
              <a:pPr/>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4394B-7E34-4108-9C7D-F44F0326541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75A80D-F8BD-4D88-B39A-EC3677DA2FE6}" type="datetimeFigureOut">
              <a:rPr lang="en-US" smtClean="0"/>
              <a:pPr/>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4394B-7E34-4108-9C7D-F44F0326541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75A80D-F8BD-4D88-B39A-EC3677DA2FE6}" type="datetimeFigureOut">
              <a:rPr lang="en-US" smtClean="0"/>
              <a:pPr/>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4394B-7E34-4108-9C7D-F44F0326541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75A80D-F8BD-4D88-B39A-EC3677DA2FE6}" type="datetimeFigureOut">
              <a:rPr lang="en-US" smtClean="0"/>
              <a:pPr/>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4394B-7E34-4108-9C7D-F44F0326541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75A80D-F8BD-4D88-B39A-EC3677DA2FE6}" type="datetimeFigureOut">
              <a:rPr lang="en-US" smtClean="0"/>
              <a:pPr/>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C4394B-7E34-4108-9C7D-F44F0326541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75A80D-F8BD-4D88-B39A-EC3677DA2FE6}" type="datetimeFigureOut">
              <a:rPr lang="en-US" smtClean="0"/>
              <a:pPr/>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C4394B-7E34-4108-9C7D-F44F0326541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75A80D-F8BD-4D88-B39A-EC3677DA2FE6}" type="datetimeFigureOut">
              <a:rPr lang="en-US" smtClean="0"/>
              <a:pPr/>
              <a:t>5/20/2022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C4394B-7E34-4108-9C7D-F44F0326541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75A80D-F8BD-4D88-B39A-EC3677DA2FE6}" type="datetimeFigureOut">
              <a:rPr lang="en-US" smtClean="0"/>
              <a:pPr/>
              <a:t>5/20/2022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C4394B-7E34-4108-9C7D-F44F0326541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75A80D-F8BD-4D88-B39A-EC3677DA2FE6}" type="datetimeFigureOut">
              <a:rPr lang="en-US" smtClean="0"/>
              <a:pPr/>
              <a:t>5/20/2022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C4394B-7E34-4108-9C7D-F44F0326541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75A80D-F8BD-4D88-B39A-EC3677DA2FE6}" type="datetimeFigureOut">
              <a:rPr lang="en-US" smtClean="0"/>
              <a:pPr/>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C4394B-7E34-4108-9C7D-F44F0326541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75A80D-F8BD-4D88-B39A-EC3677DA2FE6}" type="datetimeFigureOut">
              <a:rPr lang="en-US" smtClean="0"/>
              <a:pPr/>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C4394B-7E34-4108-9C7D-F44F0326541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75A80D-F8BD-4D88-B39A-EC3677DA2FE6}" type="datetimeFigureOut">
              <a:rPr lang="en-US" smtClean="0"/>
              <a:pPr/>
              <a:t>5/20/2022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C4394B-7E34-4108-9C7D-F44F0326541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2286000"/>
          </a:xfrm>
        </p:spPr>
        <p:txBody>
          <a:bodyPr>
            <a:normAutofit/>
          </a:bodyPr>
          <a:lstStyle/>
          <a:p>
            <a:r>
              <a:rPr lang="en-US" sz="4800" b="1" dirty="0" smtClean="0">
                <a:solidFill>
                  <a:srgbClr val="FF0000"/>
                </a:solidFill>
              </a:rPr>
              <a:t>Flight </a:t>
            </a:r>
            <a:r>
              <a:rPr lang="en-US" sz="4800" b="1" dirty="0" smtClean="0">
                <a:solidFill>
                  <a:srgbClr val="FF0000"/>
                </a:solidFill>
              </a:rPr>
              <a:t>PRICE PREDICTION</a:t>
            </a:r>
            <a:br>
              <a:rPr lang="en-US" sz="4800" b="1" dirty="0" smtClean="0">
                <a:solidFill>
                  <a:srgbClr val="FF0000"/>
                </a:solidFill>
              </a:rPr>
            </a:br>
            <a:endParaRPr lang="en-US" dirty="0">
              <a:solidFill>
                <a:srgbClr val="FF0000"/>
              </a:solidFill>
            </a:endParaRPr>
          </a:p>
        </p:txBody>
      </p:sp>
      <p:sp>
        <p:nvSpPr>
          <p:cNvPr id="3" name="Subtitle 2"/>
          <p:cNvSpPr>
            <a:spLocks noGrp="1"/>
          </p:cNvSpPr>
          <p:nvPr>
            <p:ph type="subTitle" idx="1"/>
          </p:nvPr>
        </p:nvSpPr>
        <p:spPr>
          <a:xfrm>
            <a:off x="1066800" y="1828800"/>
            <a:ext cx="6400800" cy="4191000"/>
          </a:xfrm>
        </p:spPr>
        <p:txBody>
          <a:bodyPr>
            <a:normAutofit/>
          </a:bodyPr>
          <a:lstStyle/>
          <a:p>
            <a:r>
              <a:rPr lang="en-US" sz="4000" dirty="0" smtClean="0">
                <a:solidFill>
                  <a:srgbClr val="FF0000"/>
                </a:solidFill>
              </a:rPr>
              <a:t>POWER POINT PRESENTATION</a:t>
            </a:r>
            <a:endParaRPr lang="en-US" sz="4000" dirty="0"/>
          </a:p>
        </p:txBody>
      </p:sp>
      <p:sp>
        <p:nvSpPr>
          <p:cNvPr id="43010" name="AutoShape 2" descr="Why India-UK flight tickets have become so costly | Latest News India -  Hindustan Tim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flight_1.jpg"/>
          <p:cNvPicPr>
            <a:picLocks noChangeAspect="1"/>
          </p:cNvPicPr>
          <p:nvPr/>
        </p:nvPicPr>
        <p:blipFill>
          <a:blip r:embed="rId2"/>
          <a:stretch>
            <a:fillRect/>
          </a:stretch>
        </p:blipFill>
        <p:spPr>
          <a:xfrm>
            <a:off x="990600" y="2628900"/>
            <a:ext cx="6629400" cy="33147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smtClean="0"/>
              <a:t>Checking null values in dataset</a:t>
            </a:r>
            <a:endParaRPr lang="en-US" sz="3200" dirty="0"/>
          </a:p>
        </p:txBody>
      </p:sp>
      <p:pic>
        <p:nvPicPr>
          <p:cNvPr id="6" name="Content Placeholder 5" descr="f1.png"/>
          <p:cNvPicPr>
            <a:picLocks noGrp="1" noChangeAspect="1"/>
          </p:cNvPicPr>
          <p:nvPr>
            <p:ph idx="1"/>
          </p:nvPr>
        </p:nvPicPr>
        <p:blipFill>
          <a:blip r:embed="rId2"/>
          <a:stretch>
            <a:fillRect/>
          </a:stretch>
        </p:blipFill>
        <p:spPr>
          <a:xfrm>
            <a:off x="1524000" y="1752600"/>
            <a:ext cx="6287378" cy="3872899"/>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smtClean="0"/>
              <a:t>Filling null values in dataset</a:t>
            </a:r>
            <a:endParaRPr lang="en-US" sz="3200" dirty="0"/>
          </a:p>
        </p:txBody>
      </p:sp>
      <p:pic>
        <p:nvPicPr>
          <p:cNvPr id="6" name="Content Placeholder 5" descr="f1.png"/>
          <p:cNvPicPr>
            <a:picLocks noGrp="1" noChangeAspect="1"/>
          </p:cNvPicPr>
          <p:nvPr>
            <p:ph idx="1"/>
          </p:nvPr>
        </p:nvPicPr>
        <p:blipFill>
          <a:blip r:embed="rId2"/>
          <a:stretch>
            <a:fillRect/>
          </a:stretch>
        </p:blipFill>
        <p:spPr>
          <a:xfrm>
            <a:off x="457200" y="1219200"/>
            <a:ext cx="8229600" cy="487680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685800"/>
          </a:xfrm>
        </p:spPr>
        <p:txBody>
          <a:bodyPr>
            <a:normAutofit fontScale="90000"/>
          </a:bodyPr>
          <a:lstStyle/>
          <a:p>
            <a:r>
              <a:rPr lang="en-US" dirty="0" smtClean="0"/>
              <a:t>Changing </a:t>
            </a:r>
            <a:r>
              <a:rPr lang="en-US" dirty="0" err="1" smtClean="0"/>
              <a:t>datatype</a:t>
            </a:r>
            <a:r>
              <a:rPr lang="en-US" dirty="0" smtClean="0"/>
              <a:t> of numerical columns from object to </a:t>
            </a:r>
            <a:r>
              <a:rPr lang="en-US" dirty="0" err="1" smtClean="0"/>
              <a:t>int</a:t>
            </a:r>
            <a:r>
              <a:rPr lang="en-US" dirty="0" smtClean="0"/>
              <a:t> </a:t>
            </a:r>
            <a:r>
              <a:rPr lang="en-US" dirty="0" err="1" smtClean="0"/>
              <a:t>datatype</a:t>
            </a:r>
            <a:endParaRPr lang="en-US" dirty="0"/>
          </a:p>
        </p:txBody>
      </p:sp>
      <p:pic>
        <p:nvPicPr>
          <p:cNvPr id="6" name="Content Placeholder 5" descr="f1.png"/>
          <p:cNvPicPr>
            <a:picLocks noGrp="1" noChangeAspect="1"/>
          </p:cNvPicPr>
          <p:nvPr>
            <p:ph idx="1"/>
          </p:nvPr>
        </p:nvPicPr>
        <p:blipFill>
          <a:blip r:embed="rId2"/>
          <a:stretch>
            <a:fillRect/>
          </a:stretch>
        </p:blipFill>
        <p:spPr>
          <a:xfrm>
            <a:off x="1219200" y="1371600"/>
            <a:ext cx="6477000" cy="45720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DATA VISUALIZATION</a:t>
            </a:r>
            <a:endParaRPr lang="en-US" dirty="0">
              <a:solidFill>
                <a:srgbClr val="00B050"/>
              </a:solidFill>
            </a:endParaRPr>
          </a:p>
        </p:txBody>
      </p:sp>
      <p:sp>
        <p:nvSpPr>
          <p:cNvPr id="3" name="Content Placeholder 2"/>
          <p:cNvSpPr>
            <a:spLocks noGrp="1"/>
          </p:cNvSpPr>
          <p:nvPr>
            <p:ph idx="1"/>
          </p:nvPr>
        </p:nvSpPr>
        <p:spPr/>
        <p:txBody>
          <a:bodyPr>
            <a:normAutofit lnSpcReduction="10000"/>
          </a:bodyPr>
          <a:lstStyle/>
          <a:p>
            <a:r>
              <a:rPr lang="en-US" b="1" dirty="0" smtClean="0"/>
              <a:t>Data visualization </a:t>
            </a:r>
            <a:r>
              <a:rPr lang="en-US" dirty="0" smtClean="0"/>
              <a:t>is the graphical representation of information and data. By using visual elements like charts, graphs, and maps, data visualization tools provide an accessible way to see and understand trends, outliers, and patterns in data. In the world of Big Data, data visualization tools and technologies are essential to </a:t>
            </a:r>
            <a:r>
              <a:rPr lang="en-US" dirty="0" err="1" smtClean="0"/>
              <a:t>analyse</a:t>
            </a:r>
            <a:r>
              <a:rPr lang="en-US" dirty="0" smtClean="0"/>
              <a:t> massive amounts of information and make data-driven decisions.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00B0F0"/>
                </a:solidFill>
              </a:rPr>
              <a:t>Histogram</a:t>
            </a:r>
            <a:r>
              <a:rPr lang="en-US" dirty="0" smtClean="0">
                <a:solidFill>
                  <a:srgbClr val="00B0F0"/>
                </a:solidFill>
              </a:rPr>
              <a:t> </a:t>
            </a:r>
            <a:r>
              <a:rPr lang="en-US" dirty="0" smtClean="0">
                <a:solidFill>
                  <a:srgbClr val="00B0F0"/>
                </a:solidFill>
              </a:rPr>
              <a:t>Plots </a:t>
            </a:r>
            <a:endParaRPr lang="en-US" dirty="0">
              <a:solidFill>
                <a:srgbClr val="00B0F0"/>
              </a:solidFill>
            </a:endParaRPr>
          </a:p>
        </p:txBody>
      </p:sp>
      <p:pic>
        <p:nvPicPr>
          <p:cNvPr id="6" name="Content Placeholder 5" descr="f1.png"/>
          <p:cNvPicPr>
            <a:picLocks noGrp="1" noChangeAspect="1"/>
          </p:cNvPicPr>
          <p:nvPr>
            <p:ph idx="1"/>
          </p:nvPr>
        </p:nvPicPr>
        <p:blipFill>
          <a:blip r:embed="rId2"/>
          <a:stretch>
            <a:fillRect/>
          </a:stretch>
        </p:blipFill>
        <p:spPr>
          <a:xfrm>
            <a:off x="457200" y="1066800"/>
            <a:ext cx="8229600" cy="5014317"/>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00B0F0"/>
                </a:solidFill>
              </a:rPr>
              <a:t>HISTOGRAM</a:t>
            </a:r>
            <a:r>
              <a:rPr lang="en-US" dirty="0" smtClean="0">
                <a:solidFill>
                  <a:srgbClr val="00B0F0"/>
                </a:solidFill>
              </a:rPr>
              <a:t> </a:t>
            </a:r>
            <a:r>
              <a:rPr lang="en-US" dirty="0" smtClean="0">
                <a:solidFill>
                  <a:srgbClr val="00B0F0"/>
                </a:solidFill>
              </a:rPr>
              <a:t>Plots</a:t>
            </a:r>
            <a:endParaRPr lang="en-US" dirty="0">
              <a:solidFill>
                <a:srgbClr val="00B0F0"/>
              </a:solidFill>
            </a:endParaRPr>
          </a:p>
        </p:txBody>
      </p:sp>
      <p:pic>
        <p:nvPicPr>
          <p:cNvPr id="6" name="Content Placeholder 5" descr="f1.png"/>
          <p:cNvPicPr>
            <a:picLocks noGrp="1" noChangeAspect="1"/>
          </p:cNvPicPr>
          <p:nvPr>
            <p:ph idx="1"/>
          </p:nvPr>
        </p:nvPicPr>
        <p:blipFill>
          <a:blip r:embed="rId2"/>
          <a:stretch>
            <a:fillRect/>
          </a:stretch>
        </p:blipFill>
        <p:spPr>
          <a:xfrm>
            <a:off x="457200" y="1371600"/>
            <a:ext cx="8229600" cy="510540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HISTOGRAM PLOTS</a:t>
            </a:r>
            <a:endParaRPr lang="en-US" dirty="0"/>
          </a:p>
        </p:txBody>
      </p:sp>
      <p:pic>
        <p:nvPicPr>
          <p:cNvPr id="6" name="Content Placeholder 5" descr="f1.png"/>
          <p:cNvPicPr>
            <a:picLocks noGrp="1" noChangeAspect="1"/>
          </p:cNvPicPr>
          <p:nvPr>
            <p:ph idx="1"/>
          </p:nvPr>
        </p:nvPicPr>
        <p:blipFill>
          <a:blip r:embed="rId2"/>
          <a:stretch>
            <a:fillRect/>
          </a:stretch>
        </p:blipFill>
        <p:spPr>
          <a:xfrm>
            <a:off x="609600" y="1295400"/>
            <a:ext cx="8001000" cy="5029200"/>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DISTRIBUTION PLOT</a:t>
            </a:r>
            <a:endParaRPr lang="en-US" sz="3600" dirty="0"/>
          </a:p>
        </p:txBody>
      </p:sp>
      <p:pic>
        <p:nvPicPr>
          <p:cNvPr id="6" name="Content Placeholder 5" descr="f1.png"/>
          <p:cNvPicPr>
            <a:picLocks noGrp="1" noChangeAspect="1"/>
          </p:cNvPicPr>
          <p:nvPr>
            <p:ph idx="1"/>
          </p:nvPr>
        </p:nvPicPr>
        <p:blipFill>
          <a:blip r:embed="rId2"/>
          <a:stretch>
            <a:fillRect/>
          </a:stretch>
        </p:blipFill>
        <p:spPr>
          <a:xfrm>
            <a:off x="457200" y="1219200"/>
            <a:ext cx="8229600" cy="5029199"/>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DISTRIBUTION PLOTS</a:t>
            </a:r>
            <a:endParaRPr lang="en-US" sz="3600" b="1" dirty="0"/>
          </a:p>
        </p:txBody>
      </p:sp>
      <p:pic>
        <p:nvPicPr>
          <p:cNvPr id="6" name="Content Placeholder 5" descr="f1.png"/>
          <p:cNvPicPr>
            <a:picLocks noGrp="1" noChangeAspect="1"/>
          </p:cNvPicPr>
          <p:nvPr>
            <p:ph idx="1"/>
          </p:nvPr>
        </p:nvPicPr>
        <p:blipFill>
          <a:blip r:embed="rId2"/>
          <a:stretch>
            <a:fillRect/>
          </a:stretch>
        </p:blipFill>
        <p:spPr>
          <a:xfrm>
            <a:off x="632862" y="1371600"/>
            <a:ext cx="7878275" cy="4649295"/>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OUTLIERS</a:t>
            </a:r>
            <a:endParaRPr lang="en-US" b="1" dirty="0"/>
          </a:p>
        </p:txBody>
      </p:sp>
      <p:pic>
        <p:nvPicPr>
          <p:cNvPr id="4" name="Content Placeholder 3" descr="f1.png"/>
          <p:cNvPicPr>
            <a:picLocks noGrp="1" noChangeAspect="1"/>
          </p:cNvPicPr>
          <p:nvPr>
            <p:ph idx="1"/>
          </p:nvPr>
        </p:nvPicPr>
        <p:blipFill>
          <a:blip r:embed="rId2"/>
          <a:stretch>
            <a:fillRect/>
          </a:stretch>
        </p:blipFill>
        <p:spPr>
          <a:xfrm>
            <a:off x="457200" y="1295401"/>
            <a:ext cx="8229600" cy="4416096"/>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Problem Statement</a:t>
            </a:r>
            <a:endParaRPr lang="en-US" dirty="0"/>
          </a:p>
        </p:txBody>
      </p:sp>
      <p:sp>
        <p:nvSpPr>
          <p:cNvPr id="3" name="Content Placeholder 2"/>
          <p:cNvSpPr>
            <a:spLocks noGrp="1"/>
          </p:cNvSpPr>
          <p:nvPr>
            <p:ph idx="1"/>
          </p:nvPr>
        </p:nvSpPr>
        <p:spPr>
          <a:xfrm>
            <a:off x="457200" y="1066800"/>
            <a:ext cx="8229600" cy="5257800"/>
          </a:xfrm>
        </p:spPr>
        <p:txBody>
          <a:bodyPr>
            <a:noAutofit/>
          </a:bodyPr>
          <a:lstStyle/>
          <a:p>
            <a:r>
              <a:rPr lang="en-IN" sz="1600" dirty="0" smtClean="0"/>
              <a:t>Anyone who has booked a flight ticket knows how unexpectedly the prices vary. The cheapest available ticket on a given flight gets more and less expensive over time. This usually happens as an attempt to maximize revenue based on - 1. Time of purchase patterns (making sure last-minute purchases are expensive) 2. Keeping the flight as full as they want it (raising prices on a flight which is filling up in order to reduce sales and hold back inventory for those expensive last-minute expensive purchases) So, you have to work on a project where you collect data of flight fares with other features and work to make a model to predict fares of flights.</a:t>
            </a:r>
            <a:endParaRPr 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OUTLIERS</a:t>
            </a:r>
            <a:endParaRPr lang="en-US" b="1" dirty="0"/>
          </a:p>
        </p:txBody>
      </p:sp>
      <p:pic>
        <p:nvPicPr>
          <p:cNvPr id="4" name="Content Placeholder 3" descr="f1.png"/>
          <p:cNvPicPr>
            <a:picLocks noGrp="1" noChangeAspect="1"/>
          </p:cNvPicPr>
          <p:nvPr>
            <p:ph idx="1"/>
          </p:nvPr>
        </p:nvPicPr>
        <p:blipFill>
          <a:blip r:embed="rId2"/>
          <a:stretch>
            <a:fillRect/>
          </a:stretch>
        </p:blipFill>
        <p:spPr>
          <a:xfrm>
            <a:off x="457200" y="1295400"/>
            <a:ext cx="8229600" cy="472440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LABEL ENCODING</a:t>
            </a:r>
            <a:endParaRPr lang="en-US" dirty="0">
              <a:solidFill>
                <a:srgbClr val="FF0000"/>
              </a:solidFill>
            </a:endParaRPr>
          </a:p>
        </p:txBody>
      </p:sp>
      <p:pic>
        <p:nvPicPr>
          <p:cNvPr id="6" name="Content Placeholder 5" descr="f1.png"/>
          <p:cNvPicPr>
            <a:picLocks noGrp="1" noChangeAspect="1"/>
          </p:cNvPicPr>
          <p:nvPr>
            <p:ph idx="1"/>
          </p:nvPr>
        </p:nvPicPr>
        <p:blipFill>
          <a:blip r:embed="rId2"/>
          <a:stretch>
            <a:fillRect/>
          </a:stretch>
        </p:blipFill>
        <p:spPr>
          <a:xfrm>
            <a:off x="1524000" y="1905000"/>
            <a:ext cx="5867400" cy="3581400"/>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SKEWNESS</a:t>
            </a:r>
            <a:endParaRPr lang="en-US" b="1" dirty="0"/>
          </a:p>
        </p:txBody>
      </p:sp>
      <p:pic>
        <p:nvPicPr>
          <p:cNvPr id="4" name="Content Placeholder 3" descr="f1.png"/>
          <p:cNvPicPr>
            <a:picLocks noGrp="1" noChangeAspect="1"/>
          </p:cNvPicPr>
          <p:nvPr>
            <p:ph idx="1"/>
          </p:nvPr>
        </p:nvPicPr>
        <p:blipFill>
          <a:blip r:embed="rId2"/>
          <a:stretch>
            <a:fillRect/>
          </a:stretch>
        </p:blipFill>
        <p:spPr>
          <a:xfrm>
            <a:off x="2133601" y="1981200"/>
            <a:ext cx="4876800" cy="3158509"/>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Splitting Dataset into X , Y</a:t>
            </a:r>
            <a:endParaRPr lang="en-US" dirty="0"/>
          </a:p>
        </p:txBody>
      </p:sp>
      <p:pic>
        <p:nvPicPr>
          <p:cNvPr id="6" name="Content Placeholder 5" descr="f1.png"/>
          <p:cNvPicPr>
            <a:picLocks noGrp="1" noChangeAspect="1"/>
          </p:cNvPicPr>
          <p:nvPr>
            <p:ph idx="1"/>
          </p:nvPr>
        </p:nvPicPr>
        <p:blipFill>
          <a:blip r:embed="rId2"/>
          <a:stretch>
            <a:fillRect/>
          </a:stretch>
        </p:blipFill>
        <p:spPr>
          <a:xfrm>
            <a:off x="2628628" y="2743200"/>
            <a:ext cx="4229372" cy="1324797"/>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SCALING OF DATASET</a:t>
            </a:r>
            <a:endParaRPr lang="en-US" dirty="0"/>
          </a:p>
        </p:txBody>
      </p:sp>
      <p:pic>
        <p:nvPicPr>
          <p:cNvPr id="6" name="Content Placeholder 5" descr="f1.png"/>
          <p:cNvPicPr>
            <a:picLocks noGrp="1" noChangeAspect="1"/>
          </p:cNvPicPr>
          <p:nvPr>
            <p:ph idx="1"/>
          </p:nvPr>
        </p:nvPicPr>
        <p:blipFill>
          <a:blip r:embed="rId2"/>
          <a:stretch>
            <a:fillRect/>
          </a:stretch>
        </p:blipFill>
        <p:spPr>
          <a:xfrm>
            <a:off x="1904627" y="2057400"/>
            <a:ext cx="5334745" cy="2819400"/>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EVALUATION OF MODELS</a:t>
            </a:r>
            <a:endParaRPr lang="en-US" dirty="0"/>
          </a:p>
        </p:txBody>
      </p:sp>
      <p:pic>
        <p:nvPicPr>
          <p:cNvPr id="6" name="Content Placeholder 5" descr="f1.png"/>
          <p:cNvPicPr>
            <a:picLocks noGrp="1" noChangeAspect="1"/>
          </p:cNvPicPr>
          <p:nvPr>
            <p:ph idx="1"/>
          </p:nvPr>
        </p:nvPicPr>
        <p:blipFill>
          <a:blip r:embed="rId2"/>
          <a:stretch>
            <a:fillRect/>
          </a:stretch>
        </p:blipFill>
        <p:spPr>
          <a:xfrm>
            <a:off x="990100" y="1219200"/>
            <a:ext cx="7163800" cy="4887432"/>
          </a:xfr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f1.png"/>
          <p:cNvPicPr>
            <a:picLocks noGrp="1" noChangeAspect="1"/>
          </p:cNvPicPr>
          <p:nvPr>
            <p:ph idx="1"/>
          </p:nvPr>
        </p:nvPicPr>
        <p:blipFill>
          <a:blip r:embed="rId2"/>
          <a:stretch>
            <a:fillRect/>
          </a:stretch>
        </p:blipFill>
        <p:spPr>
          <a:xfrm>
            <a:off x="381000" y="228600"/>
            <a:ext cx="8458199" cy="5897563"/>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H_RFR.png"/>
          <p:cNvPicPr>
            <a:picLocks noGrp="1" noChangeAspect="1"/>
          </p:cNvPicPr>
          <p:nvPr>
            <p:ph idx="1"/>
          </p:nvPr>
        </p:nvPicPr>
        <p:blipFill>
          <a:blip r:embed="rId2"/>
          <a:stretch>
            <a:fillRect/>
          </a:stretch>
        </p:blipFill>
        <p:spPr>
          <a:xfrm>
            <a:off x="228600" y="152400"/>
            <a:ext cx="8610599" cy="6324600"/>
          </a:xfrm>
        </p:spPr>
      </p:pic>
      <p:pic>
        <p:nvPicPr>
          <p:cNvPr id="5" name="Picture 4" descr="f1.png"/>
          <p:cNvPicPr>
            <a:picLocks noChangeAspect="1"/>
          </p:cNvPicPr>
          <p:nvPr/>
        </p:nvPicPr>
        <p:blipFill>
          <a:blip r:embed="rId3"/>
          <a:stretch>
            <a:fillRect/>
          </a:stretch>
        </p:blipFill>
        <p:spPr>
          <a:xfrm>
            <a:off x="457200" y="152400"/>
            <a:ext cx="8229600" cy="62484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H_RFR_PLOT.png"/>
          <p:cNvPicPr>
            <a:picLocks noGrp="1" noChangeAspect="1"/>
          </p:cNvPicPr>
          <p:nvPr>
            <p:ph idx="1"/>
          </p:nvPr>
        </p:nvPicPr>
        <p:blipFill>
          <a:blip r:embed="rId2"/>
          <a:stretch>
            <a:fillRect/>
          </a:stretch>
        </p:blipFill>
        <p:spPr>
          <a:xfrm>
            <a:off x="152400" y="0"/>
            <a:ext cx="8534400" cy="6324600"/>
          </a:xfrm>
        </p:spPr>
      </p:pic>
      <p:pic>
        <p:nvPicPr>
          <p:cNvPr id="5" name="Picture 4" descr="f1.png"/>
          <p:cNvPicPr>
            <a:picLocks noChangeAspect="1"/>
          </p:cNvPicPr>
          <p:nvPr/>
        </p:nvPicPr>
        <p:blipFill>
          <a:blip r:embed="rId3"/>
          <a:stretch>
            <a:fillRect/>
          </a:stretch>
        </p:blipFill>
        <p:spPr>
          <a:xfrm>
            <a:off x="304801" y="0"/>
            <a:ext cx="8373048" cy="6248399"/>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H_Decision.png"/>
          <p:cNvPicPr>
            <a:picLocks noGrp="1" noChangeAspect="1"/>
          </p:cNvPicPr>
          <p:nvPr>
            <p:ph idx="1"/>
          </p:nvPr>
        </p:nvPicPr>
        <p:blipFill>
          <a:blip r:embed="rId2"/>
          <a:stretch>
            <a:fillRect/>
          </a:stretch>
        </p:blipFill>
        <p:spPr>
          <a:xfrm>
            <a:off x="152400" y="304800"/>
            <a:ext cx="8839200" cy="5821363"/>
          </a:xfrm>
        </p:spPr>
      </p:pic>
      <p:pic>
        <p:nvPicPr>
          <p:cNvPr id="5" name="Picture 4" descr="f1.png"/>
          <p:cNvPicPr>
            <a:picLocks noChangeAspect="1"/>
          </p:cNvPicPr>
          <p:nvPr/>
        </p:nvPicPr>
        <p:blipFill>
          <a:blip r:embed="rId3"/>
          <a:stretch>
            <a:fillRect/>
          </a:stretch>
        </p:blipFill>
        <p:spPr>
          <a:xfrm>
            <a:off x="0" y="304800"/>
            <a:ext cx="9144000" cy="60198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Domain Understanding</a:t>
            </a:r>
            <a:endParaRPr lang="en-US" b="1" dirty="0"/>
          </a:p>
        </p:txBody>
      </p:sp>
      <p:sp>
        <p:nvSpPr>
          <p:cNvPr id="3" name="Content Placeholder 2"/>
          <p:cNvSpPr>
            <a:spLocks noGrp="1"/>
          </p:cNvSpPr>
          <p:nvPr>
            <p:ph idx="1"/>
          </p:nvPr>
        </p:nvSpPr>
        <p:spPr>
          <a:xfrm>
            <a:off x="457200" y="1143000"/>
            <a:ext cx="8229600" cy="5334000"/>
          </a:xfrm>
        </p:spPr>
        <p:txBody>
          <a:bodyPr>
            <a:normAutofit fontScale="70000" lnSpcReduction="20000"/>
          </a:bodyPr>
          <a:lstStyle/>
          <a:p>
            <a:r>
              <a:rPr lang="en-US" b="1" dirty="0" smtClean="0"/>
              <a:t>Domain Understanding : </a:t>
            </a:r>
          </a:p>
          <a:p>
            <a:r>
              <a:rPr lang="en-US" dirty="0" smtClean="0"/>
              <a:t>• </a:t>
            </a:r>
            <a:r>
              <a:rPr lang="en-US" dirty="0" smtClean="0"/>
              <a:t>The terms</a:t>
            </a:r>
            <a:r>
              <a:rPr lang="en-US" i="1" dirty="0" smtClean="0"/>
              <a:t> ‘aviation industry’</a:t>
            </a:r>
            <a:r>
              <a:rPr lang="en-US" dirty="0" smtClean="0"/>
              <a:t> and </a:t>
            </a:r>
            <a:r>
              <a:rPr lang="en-US" i="1" dirty="0" smtClean="0"/>
              <a:t>‘airline industry’</a:t>
            </a:r>
            <a:r>
              <a:rPr lang="en-US" dirty="0" smtClean="0"/>
              <a:t> are sometimes thought of as being interchangeable, but they do actually describe different things. An airline is a business offering air transportation services for people or cargo, with the airline industry being the collective term used to describe these companies.</a:t>
            </a:r>
          </a:p>
          <a:p>
            <a:r>
              <a:rPr lang="en-US" dirty="0" smtClean="0"/>
              <a:t>The aviation industry has also been a key contributor to global economic prosperity, not only as a result of the tourism industry boosting local economies, but also because it has allowed for improvements to global trade.</a:t>
            </a:r>
          </a:p>
          <a:p>
            <a:r>
              <a:rPr lang="en-US" dirty="0" smtClean="0"/>
              <a:t>Meanwhile, the aviation industry also directly provides millions of jobs for people around the world, with examples including everything from pilots and cabin crew, through to air traffic controllers and aerospace engineers. On top of this, the aviation industry has helped to create many jobs in the wider travel and tourism industry too.</a:t>
            </a:r>
          </a:p>
          <a:p>
            <a:endParaRPr lang="en-US" dirty="0" smtClean="0"/>
          </a:p>
          <a:p>
            <a:pPr>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HYPERPARAMETER TUNING</a:t>
            </a:r>
            <a:endParaRPr lang="en-US" dirty="0"/>
          </a:p>
        </p:txBody>
      </p:sp>
      <p:pic>
        <p:nvPicPr>
          <p:cNvPr id="6" name="Content Placeholder 5" descr="f1.png"/>
          <p:cNvPicPr>
            <a:picLocks noGrp="1" noChangeAspect="1"/>
          </p:cNvPicPr>
          <p:nvPr>
            <p:ph idx="1"/>
          </p:nvPr>
        </p:nvPicPr>
        <p:blipFill>
          <a:blip r:embed="rId2"/>
          <a:stretch>
            <a:fillRect/>
          </a:stretch>
        </p:blipFill>
        <p:spPr>
          <a:xfrm>
            <a:off x="457200" y="1295400"/>
            <a:ext cx="8229600" cy="4788669"/>
          </a:xfr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THE MODEL</a:t>
            </a:r>
            <a:endParaRPr lang="en-US" dirty="0"/>
          </a:p>
        </p:txBody>
      </p:sp>
      <p:pic>
        <p:nvPicPr>
          <p:cNvPr id="6" name="Content Placeholder 5" descr="f1.png"/>
          <p:cNvPicPr>
            <a:picLocks noGrp="1" noChangeAspect="1"/>
          </p:cNvPicPr>
          <p:nvPr>
            <p:ph idx="1"/>
          </p:nvPr>
        </p:nvPicPr>
        <p:blipFill>
          <a:blip r:embed="rId2"/>
          <a:stretch>
            <a:fillRect/>
          </a:stretch>
        </p:blipFill>
        <p:spPr>
          <a:xfrm>
            <a:off x="2352365" y="2057400"/>
            <a:ext cx="4439270" cy="2667000"/>
          </a:xfr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5" name="Content Placeholder 4"/>
          <p:cNvSpPr>
            <a:spLocks noGrp="1"/>
          </p:cNvSpPr>
          <p:nvPr>
            <p:ph idx="1"/>
          </p:nvPr>
        </p:nvSpPr>
        <p:spPr/>
        <p:txBody>
          <a:bodyPr/>
          <a:lstStyle/>
          <a:p>
            <a:r>
              <a:rPr lang="en-IN" dirty="0" smtClean="0"/>
              <a:t># Clearly from above best </a:t>
            </a:r>
            <a:r>
              <a:rPr lang="en-IN" dirty="0" err="1" smtClean="0"/>
              <a:t>score,we</a:t>
            </a:r>
            <a:r>
              <a:rPr lang="en-IN" dirty="0" smtClean="0"/>
              <a:t> can conclude that Gradient Boosting Regression is a good choice for predicting Flight prices.</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TY.jpg"/>
          <p:cNvPicPr>
            <a:picLocks noGrp="1" noChangeAspect="1"/>
          </p:cNvPicPr>
          <p:nvPr>
            <p:ph idx="1"/>
          </p:nvPr>
        </p:nvPicPr>
        <p:blipFill>
          <a:blip r:embed="rId2"/>
          <a:stretch>
            <a:fillRect/>
          </a:stretch>
        </p:blipFill>
        <p:spPr>
          <a:xfrm>
            <a:off x="304800" y="152400"/>
            <a:ext cx="8534400" cy="5973763"/>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715962"/>
          </a:xfrm>
        </p:spPr>
        <p:txBody>
          <a:bodyPr>
            <a:normAutofit fontScale="90000"/>
          </a:bodyPr>
          <a:lstStyle/>
          <a:p>
            <a:r>
              <a:rPr lang="en-US" b="1" dirty="0" smtClean="0"/>
              <a:t>Literature </a:t>
            </a:r>
            <a:endParaRPr lang="en-US" b="1" dirty="0"/>
          </a:p>
        </p:txBody>
      </p:sp>
      <p:sp>
        <p:nvSpPr>
          <p:cNvPr id="3" name="Content Placeholder 2"/>
          <p:cNvSpPr>
            <a:spLocks noGrp="1"/>
          </p:cNvSpPr>
          <p:nvPr>
            <p:ph idx="1"/>
          </p:nvPr>
        </p:nvSpPr>
        <p:spPr>
          <a:xfrm>
            <a:off x="457200" y="990600"/>
            <a:ext cx="8229600" cy="5135563"/>
          </a:xfrm>
        </p:spPr>
        <p:txBody>
          <a:bodyPr>
            <a:normAutofit fontScale="85000" lnSpcReduction="20000"/>
          </a:bodyPr>
          <a:lstStyle/>
          <a:p>
            <a:r>
              <a:rPr lang="en-US" dirty="0" smtClean="0"/>
              <a:t>The main steps in my  research were the following.</a:t>
            </a:r>
          </a:p>
          <a:p>
            <a:pPr>
              <a:buNone/>
            </a:pPr>
            <a:r>
              <a:rPr lang="en-US" dirty="0" smtClean="0"/>
              <a:t> • </a:t>
            </a:r>
            <a:r>
              <a:rPr lang="en-US" b="1" dirty="0" smtClean="0"/>
              <a:t>Exploratory Data Analysis (EDA): </a:t>
            </a:r>
            <a:r>
              <a:rPr lang="en-US" dirty="0" smtClean="0"/>
              <a:t>By conducting explanatory data analysis, we obtain a better understanding of our data. This yields insights that can be helpful later when building a model, as well as insights that are independently interesting. </a:t>
            </a:r>
          </a:p>
          <a:p>
            <a:pPr>
              <a:buNone/>
            </a:pPr>
            <a:r>
              <a:rPr lang="en-US" dirty="0" smtClean="0"/>
              <a:t>• </a:t>
            </a:r>
            <a:r>
              <a:rPr lang="en-US" b="1" dirty="0" smtClean="0"/>
              <a:t>Feature Selection: </a:t>
            </a:r>
            <a:r>
              <a:rPr lang="en-US" b="1" dirty="0" smtClean="0"/>
              <a:t> </a:t>
            </a:r>
            <a:r>
              <a:rPr lang="en-US" dirty="0" smtClean="0"/>
              <a:t>We select the best features out of available features to bring out the best model for the problem using </a:t>
            </a:r>
            <a:r>
              <a:rPr lang="en-US" dirty="0" smtClean="0"/>
              <a:t>feature </a:t>
            </a:r>
            <a:r>
              <a:rPr lang="en-US" dirty="0" smtClean="0"/>
              <a:t>selection</a:t>
            </a:r>
          </a:p>
          <a:p>
            <a:pPr>
              <a:buNone/>
            </a:pPr>
            <a:r>
              <a:rPr lang="en-US" dirty="0" smtClean="0"/>
              <a:t> • </a:t>
            </a:r>
            <a:r>
              <a:rPr lang="en-US" b="1" dirty="0" smtClean="0"/>
              <a:t>Modeling: </a:t>
            </a:r>
            <a:r>
              <a:rPr lang="en-US" dirty="0" smtClean="0"/>
              <a:t>We apply Decision Tree , Random Forest , Linear Regression , </a:t>
            </a:r>
            <a:r>
              <a:rPr lang="en-US" dirty="0" smtClean="0"/>
              <a:t>K-</a:t>
            </a:r>
            <a:r>
              <a:rPr lang="en-US" dirty="0" err="1" smtClean="0"/>
              <a:t>Neighbours,Decision</a:t>
            </a:r>
            <a:r>
              <a:rPr lang="en-US" dirty="0" smtClean="0"/>
              <a:t> </a:t>
            </a:r>
            <a:r>
              <a:rPr lang="en-US" dirty="0" err="1" smtClean="0"/>
              <a:t>Tree,Gradient</a:t>
            </a:r>
            <a:r>
              <a:rPr lang="en-US" dirty="0" smtClean="0"/>
              <a:t> Boost </a:t>
            </a:r>
            <a:r>
              <a:rPr lang="en-US" dirty="0" smtClean="0"/>
              <a:t>models for prediction of the sale price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EXPLORATORY DATA ANALYSIS</a:t>
            </a:r>
            <a:endParaRPr lang="en-US" b="1" dirty="0">
              <a:solidFill>
                <a:srgbClr val="00B0F0"/>
              </a:solidFill>
            </a:endParaRPr>
          </a:p>
        </p:txBody>
      </p:sp>
      <p:sp>
        <p:nvSpPr>
          <p:cNvPr id="3" name="Content Placeholder 2"/>
          <p:cNvSpPr>
            <a:spLocks noGrp="1"/>
          </p:cNvSpPr>
          <p:nvPr>
            <p:ph idx="1"/>
          </p:nvPr>
        </p:nvSpPr>
        <p:spPr/>
        <p:txBody>
          <a:bodyPr>
            <a:normAutofit fontScale="77500" lnSpcReduction="20000"/>
          </a:bodyPr>
          <a:lstStyle/>
          <a:p>
            <a:pPr>
              <a:buNone/>
            </a:pPr>
            <a:r>
              <a:rPr lang="en-US" dirty="0" smtClean="0"/>
              <a:t>     </a:t>
            </a:r>
            <a:r>
              <a:rPr lang="en-US" b="1" dirty="0" smtClean="0"/>
              <a:t>Data exploration </a:t>
            </a:r>
            <a:r>
              <a:rPr lang="en-US" dirty="0" smtClean="0"/>
              <a:t>is the first step in data analysis and typically involves summarizing the main characteristics of a data set, including its size, accuracy, initial patterns in the data and other attributes. It is commonly conducted by data analysts using visual analytics tools, but it can also be done in more advanced statistical software, Python. Before it can conduct analysis on data collected by multiple data sources and stored in data warehouses, an organization must know how many cases are in a data set, what variables are included, how many missing values there are and what general hypotheses the data is likely to support. An initial exploration of the data set can help answer these questions by familiarizing analysts with the data with which they are working.</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DATASET</a:t>
            </a:r>
            <a:endParaRPr lang="en-US" sz="4800" b="1" dirty="0"/>
          </a:p>
        </p:txBody>
      </p:sp>
      <p:pic>
        <p:nvPicPr>
          <p:cNvPr id="5" name="Content Placeholder 4" descr="f1.png"/>
          <p:cNvPicPr>
            <a:picLocks noGrp="1" noChangeAspect="1"/>
          </p:cNvPicPr>
          <p:nvPr>
            <p:ph idx="1"/>
          </p:nvPr>
        </p:nvPicPr>
        <p:blipFill>
          <a:blip r:embed="rId2"/>
          <a:stretch>
            <a:fillRect/>
          </a:stretch>
        </p:blipFill>
        <p:spPr>
          <a:xfrm>
            <a:off x="457200" y="1524000"/>
            <a:ext cx="8229600" cy="3886199"/>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H2.png"/>
          <p:cNvPicPr>
            <a:picLocks noGrp="1" noChangeAspect="1"/>
          </p:cNvPicPr>
          <p:nvPr>
            <p:ph idx="1"/>
          </p:nvPr>
        </p:nvPicPr>
        <p:blipFill>
          <a:blip r:embed="rId2"/>
          <a:stretch>
            <a:fillRect/>
          </a:stretch>
        </p:blipFill>
        <p:spPr>
          <a:xfrm>
            <a:off x="304800" y="228600"/>
            <a:ext cx="8382000" cy="6172200"/>
          </a:xfrm>
        </p:spPr>
      </p:pic>
      <p:pic>
        <p:nvPicPr>
          <p:cNvPr id="6" name="Picture 5" descr="f1.png"/>
          <p:cNvPicPr>
            <a:picLocks noChangeAspect="1"/>
          </p:cNvPicPr>
          <p:nvPr/>
        </p:nvPicPr>
        <p:blipFill>
          <a:blip r:embed="rId3"/>
          <a:stretch>
            <a:fillRect/>
          </a:stretch>
        </p:blipFill>
        <p:spPr>
          <a:xfrm>
            <a:off x="685800" y="228600"/>
            <a:ext cx="8077200" cy="60960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Splitting Variables</a:t>
            </a:r>
            <a:endParaRPr lang="en-US" dirty="0"/>
          </a:p>
        </p:txBody>
      </p:sp>
      <p:pic>
        <p:nvPicPr>
          <p:cNvPr id="4" name="Content Placeholder 3" descr="f1.png"/>
          <p:cNvPicPr>
            <a:picLocks noGrp="1" noChangeAspect="1"/>
          </p:cNvPicPr>
          <p:nvPr>
            <p:ph idx="1"/>
          </p:nvPr>
        </p:nvPicPr>
        <p:blipFill>
          <a:blip r:embed="rId2"/>
          <a:stretch>
            <a:fillRect/>
          </a:stretch>
        </p:blipFill>
        <p:spPr>
          <a:xfrm>
            <a:off x="1066801" y="1295400"/>
            <a:ext cx="6934200" cy="48768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smtClean="0"/>
              <a:t>Statistical Summary</a:t>
            </a:r>
            <a:endParaRPr lang="en-US" sz="3200" dirty="0"/>
          </a:p>
        </p:txBody>
      </p:sp>
      <p:pic>
        <p:nvPicPr>
          <p:cNvPr id="6" name="Content Placeholder 5" descr="f1.png"/>
          <p:cNvPicPr>
            <a:picLocks noGrp="1" noChangeAspect="1"/>
          </p:cNvPicPr>
          <p:nvPr>
            <p:ph idx="1"/>
          </p:nvPr>
        </p:nvPicPr>
        <p:blipFill>
          <a:blip r:embed="rId2"/>
          <a:stretch>
            <a:fillRect/>
          </a:stretch>
        </p:blipFill>
        <p:spPr>
          <a:xfrm>
            <a:off x="1447800" y="1143000"/>
            <a:ext cx="6781800" cy="5333999"/>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538</Words>
  <Application>Microsoft Office PowerPoint</Application>
  <PresentationFormat>On-screen Show (4:3)</PresentationFormat>
  <Paragraphs>40</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Flight PRICE PREDICTION </vt:lpstr>
      <vt:lpstr>Problem Statement</vt:lpstr>
      <vt:lpstr>Domain Understanding</vt:lpstr>
      <vt:lpstr>Literature </vt:lpstr>
      <vt:lpstr>EXPLORATORY DATA ANALYSIS</vt:lpstr>
      <vt:lpstr>DATASET</vt:lpstr>
      <vt:lpstr>Slide 7</vt:lpstr>
      <vt:lpstr>Splitting Variables</vt:lpstr>
      <vt:lpstr>Statistical Summary</vt:lpstr>
      <vt:lpstr>Checking null values in dataset</vt:lpstr>
      <vt:lpstr>Filling null values in dataset</vt:lpstr>
      <vt:lpstr>Changing datatype of numerical columns from object to int datatype</vt:lpstr>
      <vt:lpstr>DATA VISUALIZATION</vt:lpstr>
      <vt:lpstr>Histogram Plots </vt:lpstr>
      <vt:lpstr>HISTOGRAM Plots</vt:lpstr>
      <vt:lpstr>HISTOGRAM PLOTS</vt:lpstr>
      <vt:lpstr>DISTRIBUTION PLOT</vt:lpstr>
      <vt:lpstr>DISTRIBUTION PLOTS</vt:lpstr>
      <vt:lpstr>OUTLIERS</vt:lpstr>
      <vt:lpstr>OUTLIERS</vt:lpstr>
      <vt:lpstr>LABEL ENCODING</vt:lpstr>
      <vt:lpstr>SKEWNESS</vt:lpstr>
      <vt:lpstr>Splitting Dataset into X , Y</vt:lpstr>
      <vt:lpstr>SCALING OF DATASET</vt:lpstr>
      <vt:lpstr>EVALUATION OF MODELS</vt:lpstr>
      <vt:lpstr>Slide 26</vt:lpstr>
      <vt:lpstr>Slide 27</vt:lpstr>
      <vt:lpstr>Slide 28</vt:lpstr>
      <vt:lpstr>Slide 29</vt:lpstr>
      <vt:lpstr>HYPERPARAMETER TUNING</vt:lpstr>
      <vt:lpstr>EXPORTING THE MODEL</vt:lpstr>
      <vt:lpstr>CONCLUSION</vt:lpstr>
      <vt:lpstr>Slide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97</cp:revision>
  <dcterms:created xsi:type="dcterms:W3CDTF">2022-03-17T17:56:09Z</dcterms:created>
  <dcterms:modified xsi:type="dcterms:W3CDTF">2022-05-20T15:39:35Z</dcterms:modified>
</cp:coreProperties>
</file>