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2" r:id="rId4"/>
    <p:sldId id="261" r:id="rId5"/>
    <p:sldId id="263" r:id="rId6"/>
    <p:sldId id="260" r:id="rId7"/>
    <p:sldId id="259" r:id="rId8"/>
    <p:sldId id="258" r:id="rId9"/>
    <p:sldId id="264" r:id="rId10"/>
    <p:sldId id="266" r:id="rId11"/>
    <p:sldId id="267" r:id="rId12"/>
    <p:sldId id="269" r:id="rId13"/>
    <p:sldId id="270" r:id="rId14"/>
    <p:sldId id="273" r:id="rId15"/>
    <p:sldId id="268" r:id="rId16"/>
    <p:sldId id="272" r:id="rId17"/>
    <p:sldId id="265" r:id="rId18"/>
    <p:sldId id="276" r:id="rId19"/>
    <p:sldId id="275" r:id="rId20"/>
    <p:sldId id="274" r:id="rId21"/>
    <p:sldId id="271" r:id="rId22"/>
    <p:sldId id="281" r:id="rId23"/>
    <p:sldId id="280" r:id="rId24"/>
    <p:sldId id="279" r:id="rId25"/>
    <p:sldId id="278" r:id="rId26"/>
    <p:sldId id="277" r:id="rId27"/>
    <p:sldId id="283" r:id="rId28"/>
    <p:sldId id="284" r:id="rId29"/>
    <p:sldId id="282" r:id="rId30"/>
    <p:sldId id="287" r:id="rId31"/>
    <p:sldId id="286"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04329-1C73-4597-9103-0BDC436AB994}" type="datetimeFigureOut">
              <a:rPr lang="en-US" smtClean="0"/>
              <a:pPr/>
              <a:t>4/19/2022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F3EC6-2E48-4366-A805-075E5D9296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6F3EC6-2E48-4366-A805-075E5D9296F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503CBF-5742-4E69-B68B-D541AED6B22D}"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3CBF-5742-4E69-B68B-D541AED6B22D}"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3CBF-5742-4E69-B68B-D541AED6B22D}"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03CBF-5742-4E69-B68B-D541AED6B22D}"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03CBF-5742-4E69-B68B-D541AED6B22D}"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503CBF-5742-4E69-B68B-D541AED6B22D}"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503CBF-5742-4E69-B68B-D541AED6B22D}" type="datetimeFigureOut">
              <a:rPr lang="en-US" smtClean="0"/>
              <a:pPr/>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503CBF-5742-4E69-B68B-D541AED6B22D}" type="datetimeFigureOut">
              <a:rPr lang="en-US" smtClean="0"/>
              <a:pPr/>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03CBF-5742-4E69-B68B-D541AED6B22D}" type="datetimeFigureOut">
              <a:rPr lang="en-US" smtClean="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03CBF-5742-4E69-B68B-D541AED6B22D}"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03CBF-5742-4E69-B68B-D541AED6B22D}"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A731-749F-44E2-87B9-2899BEA18B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03CBF-5742-4E69-B68B-D541AED6B22D}" type="datetimeFigureOut">
              <a:rPr lang="en-US" smtClean="0"/>
              <a:pPr/>
              <a:t>4/19/2022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BA731-749F-44E2-87B9-2899BEA18B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err="1" smtClean="0">
                <a:solidFill>
                  <a:srgbClr val="FF0000"/>
                </a:solidFill>
              </a:rPr>
              <a:t>MicroCreditDefaulter</a:t>
            </a:r>
            <a:r>
              <a:rPr lang="en-US" b="1" dirty="0" smtClean="0">
                <a:solidFill>
                  <a:srgbClr val="FF0000"/>
                </a:solidFill>
              </a:rPr>
              <a:t> Prediction</a:t>
            </a:r>
            <a:endParaRPr lang="en-US" b="1" dirty="0">
              <a:solidFill>
                <a:srgbClr val="FF0000"/>
              </a:solidFill>
            </a:endParaRPr>
          </a:p>
        </p:txBody>
      </p:sp>
      <p:sp>
        <p:nvSpPr>
          <p:cNvPr id="3" name="Subtitle 2"/>
          <p:cNvSpPr>
            <a:spLocks noGrp="1"/>
          </p:cNvSpPr>
          <p:nvPr>
            <p:ph type="subTitle" idx="1"/>
          </p:nvPr>
        </p:nvSpPr>
        <p:spPr>
          <a:xfrm>
            <a:off x="914400" y="1676400"/>
            <a:ext cx="7239000" cy="4495800"/>
          </a:xfrm>
        </p:spPr>
        <p:txBody>
          <a:bodyPr/>
          <a:lstStyle/>
          <a:p>
            <a:r>
              <a:rPr lang="en-US" b="1" dirty="0" smtClean="0">
                <a:solidFill>
                  <a:srgbClr val="FF0000"/>
                </a:solidFill>
              </a:rPr>
              <a:t>PowerPoint Presentation</a:t>
            </a:r>
          </a:p>
          <a:p>
            <a:endParaRPr lang="en-US" b="1" dirty="0">
              <a:solidFill>
                <a:srgbClr val="FF0000"/>
              </a:solidFill>
            </a:endParaRPr>
          </a:p>
        </p:txBody>
      </p:sp>
      <p:pic>
        <p:nvPicPr>
          <p:cNvPr id="4" name="Picture 3" descr="micro_2.png"/>
          <p:cNvPicPr>
            <a:picLocks noChangeAspect="1"/>
          </p:cNvPicPr>
          <p:nvPr/>
        </p:nvPicPr>
        <p:blipFill>
          <a:blip r:embed="rId2"/>
          <a:stretch>
            <a:fillRect/>
          </a:stretch>
        </p:blipFill>
        <p:spPr>
          <a:xfrm>
            <a:off x="1524000" y="2209800"/>
            <a:ext cx="6096000" cy="4038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Checking null values in dataset</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1" y="1243478"/>
            <a:ext cx="7649068" cy="500492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CORRELATION</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990600"/>
            <a:ext cx="8229600" cy="5486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CORRELATION</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1066800" y="1066800"/>
            <a:ext cx="6553200" cy="495411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00B050"/>
                </a:solidFill>
              </a:rPr>
              <a:t>DATA VISUALIZATION</a:t>
            </a:r>
            <a:endParaRPr lang="en-US" dirty="0"/>
          </a:p>
        </p:txBody>
      </p:sp>
      <p:sp>
        <p:nvSpPr>
          <p:cNvPr id="3" name="Content Placeholder 2"/>
          <p:cNvSpPr>
            <a:spLocks noGrp="1"/>
          </p:cNvSpPr>
          <p:nvPr>
            <p:ph idx="1"/>
          </p:nvPr>
        </p:nvSpPr>
        <p:spPr>
          <a:xfrm>
            <a:off x="457200" y="1066800"/>
            <a:ext cx="8229600" cy="5486400"/>
          </a:xfrm>
        </p:spPr>
        <p:txBody>
          <a:bodyPr/>
          <a:lstStyle/>
          <a:p>
            <a:pPr>
              <a:buNone/>
            </a:pPr>
            <a:r>
              <a:rPr lang="en-US" b="1" dirty="0" smtClean="0"/>
              <a:t>    Data visualization </a:t>
            </a:r>
            <a:r>
              <a:rPr lang="en-US" dirty="0" smtClean="0"/>
              <a:t>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t>
            </a:r>
            <a:r>
              <a:rPr lang="en-US" dirty="0" err="1" smtClean="0"/>
              <a:t>analyse</a:t>
            </a:r>
            <a:r>
              <a:rPr lang="en-US" dirty="0" smtClean="0"/>
              <a:t> massive amounts of information and make data-driven decisions.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Distribution Plots </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990600"/>
            <a:ext cx="8229600" cy="54101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Distribution Plots </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1600200" y="1219201"/>
            <a:ext cx="5867400" cy="437781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00B0F0"/>
                </a:solidFill>
              </a:rPr>
              <a:t>Distribution Plots </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1143000" y="1143000"/>
            <a:ext cx="6705600" cy="4419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BOX PLOTS</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914400" y="1219200"/>
            <a:ext cx="7619999" cy="4800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PLOTS</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1371600" y="1371600"/>
            <a:ext cx="6553200" cy="4419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OUTLIERS</a:t>
            </a:r>
            <a:endParaRPr lang="en-US" dirty="0"/>
          </a:p>
        </p:txBody>
      </p:sp>
      <p:sp>
        <p:nvSpPr>
          <p:cNvPr id="3" name="Content Placeholder 2"/>
          <p:cNvSpPr>
            <a:spLocks noGrp="1"/>
          </p:cNvSpPr>
          <p:nvPr>
            <p:ph idx="1"/>
          </p:nvPr>
        </p:nvSpPr>
        <p:spPr>
          <a:xfrm>
            <a:off x="457200" y="1066800"/>
            <a:ext cx="8229600" cy="5334000"/>
          </a:xfrm>
        </p:spPr>
        <p:txBody>
          <a:bodyPr/>
          <a:lstStyle/>
          <a:p>
            <a:r>
              <a:rPr lang="en-US" dirty="0"/>
              <a:t>An </a:t>
            </a:r>
            <a:r>
              <a:rPr lang="en-US" b="1" dirty="0"/>
              <a:t>outlier</a:t>
            </a:r>
            <a:r>
              <a:rPr lang="en-US" dirty="0"/>
              <a:t> is an object that deviates significantly from the rest of the objects. They can be caused by measurement or execution error. The analysis of outlier data is referred to as outlier analysis or outlier mining</a:t>
            </a:r>
            <a:r>
              <a:rPr lang="en-US" dirty="0" smtClean="0"/>
              <a:t>.</a:t>
            </a:r>
          </a:p>
          <a:p>
            <a:r>
              <a:rPr lang="en-US" dirty="0" smtClean="0"/>
              <a:t>It is</a:t>
            </a:r>
            <a:r>
              <a:rPr lang="en-US" dirty="0"/>
              <a:t> </a:t>
            </a:r>
            <a:r>
              <a:rPr lang="en-US" b="1" dirty="0"/>
              <a:t>a data point that is noticeably different from the rest</a:t>
            </a:r>
            <a:r>
              <a:rPr lang="en-US" dirty="0"/>
              <a:t>. They represent errors in measurement, bad data collection, or simply show variables not considered when collecting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Problem Statement</a:t>
            </a:r>
            <a:endParaRPr lang="en-US" dirty="0"/>
          </a:p>
        </p:txBody>
      </p:sp>
      <p:sp>
        <p:nvSpPr>
          <p:cNvPr id="3" name="Content Placeholder 2"/>
          <p:cNvSpPr>
            <a:spLocks noGrp="1"/>
          </p:cNvSpPr>
          <p:nvPr>
            <p:ph idx="1"/>
          </p:nvPr>
        </p:nvSpPr>
        <p:spPr>
          <a:xfrm>
            <a:off x="457200" y="1219200"/>
            <a:ext cx="8229600" cy="4906963"/>
          </a:xfrm>
        </p:spPr>
        <p:txBody>
          <a:bodyPr>
            <a:normAutofit fontScale="40000" lnSpcReduction="2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Many microfinance institutions (MFI), experts and </a:t>
            </a:r>
            <a:r>
              <a:rPr lang="en-US" dirty="0" err="1"/>
              <a:t>donorsare</a:t>
            </a:r>
            <a:r>
              <a:rPr lang="en-US" dirty="0"/>
              <a:t>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a:t>
            </a:r>
            <a:r>
              <a:rPr lang="en-US" dirty="0" err="1"/>
              <a:t>MFShas</a:t>
            </a:r>
            <a:r>
              <a:rPr lang="en-US" dirty="0"/>
              <a:t> been uneven with both significant challenges and successes.</a:t>
            </a:r>
          </a:p>
          <a:p>
            <a:r>
              <a:rPr lang="en-US" dirty="0"/>
              <a:t>Today, microfinance is widely accepted as a poverty-reduction tool, representing $70 billion in outstanding loans and a global outreach of 200 million clients.</a:t>
            </a:r>
          </a:p>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dirty="0"/>
              <a:t>They understand the importance of communication and how it affects a person’s life, thus, focusing on providing their services and products to low income families and poor customers that can help them in the need of hour. </a:t>
            </a:r>
          </a:p>
          <a:p>
            <a:r>
              <a:rPr lang="en-US" dirty="0"/>
              <a:t>They </a:t>
            </a:r>
            <a:r>
              <a:rPr lang="en-US" dirty="0" err="1"/>
              <a:t>arecollaborating</a:t>
            </a:r>
            <a:r>
              <a:rPr lang="en-US" dirty="0"/>
              <a:t>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be6(in Indonesian Rupiah), while, for the loan amount of 10(in Indonesian Rupiah), the payback amount should be 12(in Indonesian Rupiah). </a:t>
            </a:r>
          </a:p>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Outliers Through Box plot</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1219200"/>
            <a:ext cx="8229600" cy="5181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 </a:t>
            </a:r>
            <a:r>
              <a:rPr lang="en-US" dirty="0" err="1" smtClean="0"/>
              <a:t>scaling,balancing</a:t>
            </a:r>
            <a:r>
              <a:rPr lang="en-US" dirty="0" smtClean="0"/>
              <a:t> Dataset</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685800" y="1447800"/>
            <a:ext cx="7391400" cy="480059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EVALUATION OF MODELS</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838200"/>
            <a:ext cx="8305799" cy="56387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EVALUATION OF MODELS</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685800" y="838200"/>
            <a:ext cx="7848600" cy="5257799"/>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EVALUATION OF MODELS</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518546" y="1219200"/>
            <a:ext cx="8106907" cy="48006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HYPERPARAMETER TUNING OF </a:t>
            </a:r>
            <a:r>
              <a:rPr lang="en-US" dirty="0" err="1" smtClean="0"/>
              <a:t>DecisionTreeClassifier</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1600200"/>
            <a:ext cx="8229600" cy="487679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AUC_ROC Curve</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533400" y="1066800"/>
            <a:ext cx="8077200" cy="52578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OF MODEL</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1981200" y="2286000"/>
            <a:ext cx="5410200" cy="25146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Conclusion</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762000" y="914400"/>
            <a:ext cx="7848600" cy="55626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45719"/>
          </a:xfrm>
        </p:spPr>
        <p:txBody>
          <a:bodyPr>
            <a:normAutofit fontScale="90000"/>
          </a:bodyPr>
          <a:lstStyle/>
          <a:p>
            <a:r>
              <a:rPr lang="en-US" dirty="0" smtClean="0"/>
              <a:t>.</a:t>
            </a:r>
            <a:endParaRPr lang="en-US" dirty="0"/>
          </a:p>
        </p:txBody>
      </p:sp>
      <p:pic>
        <p:nvPicPr>
          <p:cNvPr id="4" name="Content Placeholder 3" descr="ty.jpg"/>
          <p:cNvPicPr>
            <a:picLocks noGrp="1" noChangeAspect="1"/>
          </p:cNvPicPr>
          <p:nvPr>
            <p:ph idx="1"/>
          </p:nvPr>
        </p:nvPicPr>
        <p:blipFill>
          <a:blip r:embed="rId2"/>
          <a:stretch>
            <a:fillRect/>
          </a:stretch>
        </p:blipFill>
        <p:spPr>
          <a:xfrm>
            <a:off x="838200" y="685800"/>
            <a:ext cx="7620000" cy="5029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7" name="Content Placeholder 6"/>
          <p:cNvSpPr>
            <a:spLocks noGrp="1"/>
          </p:cNvSpPr>
          <p:nvPr>
            <p:ph idx="1"/>
          </p:nvPr>
        </p:nvSpPr>
        <p:spPr/>
        <p:txBody>
          <a:bodyPr/>
          <a:lstStyle/>
          <a:p>
            <a:r>
              <a:rPr lang="en-US" dirty="0"/>
              <a:t>Build a model which can be used to predict in terms of a probability for each loan transaction, whether the customer will be paying back the loaned amount within 5 days of insurance </a:t>
            </a:r>
            <a:r>
              <a:rPr lang="en-US" dirty="0" err="1"/>
              <a:t>ofloan</a:t>
            </a:r>
            <a:r>
              <a:rPr lang="en-US" dirty="0"/>
              <a:t>.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Domain Understanding : </a:t>
            </a:r>
            <a:endParaRPr lang="en-US" dirty="0"/>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US" dirty="0"/>
              <a:t>The telecom  sector continues to be at the epicenter for growth, innovation, and disruption for virtually any industry. Mobile devices and related broadband connectivity continue to be more and more embedded in the fabric of society today and they are key in driving the momentum around some key trends such as video streaming, Internet of Things (</a:t>
            </a:r>
            <a:r>
              <a:rPr lang="en-US" dirty="0" err="1"/>
              <a:t>IoT</a:t>
            </a:r>
            <a:r>
              <a:rPr lang="en-US" dirty="0"/>
              <a:t>), and mobile payments. Our client is also a telecom player .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dirty="0"/>
              <a:t>They understand the importance of communication and how it affects a person’s life, thus, focusing on providing their services and products to low income families and poor customers that can help them in the need of hour.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990600"/>
          </a:xfrm>
        </p:spPr>
        <p:txBody>
          <a:bodyPr>
            <a:normAutofit/>
          </a:bodyPr>
          <a:lstStyle/>
          <a:p>
            <a:r>
              <a:rPr lang="en-US" b="1" dirty="0"/>
              <a:t>Literature </a:t>
            </a:r>
            <a:r>
              <a:rPr lang="en-US" b="1" dirty="0" smtClean="0"/>
              <a:t>:</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dirty="0"/>
              <a:t> • The main steps in our research were the following. </a:t>
            </a:r>
          </a:p>
          <a:p>
            <a:pPr>
              <a:buNone/>
            </a:pPr>
            <a:r>
              <a:rPr lang="en-US" dirty="0"/>
              <a:t>• </a:t>
            </a:r>
            <a:r>
              <a:rPr lang="en-US" b="1" dirty="0"/>
              <a:t>Exploratory Data Analysis (EDA):</a:t>
            </a:r>
            <a:r>
              <a:rPr lang="en-US" dirty="0"/>
              <a:t> By conducting explanatory data analysis, we obtain a better understanding of our data. This yields insights that can be helpful later when building a model, as well as insights that are independently interesting. </a:t>
            </a:r>
          </a:p>
          <a:p>
            <a:pPr>
              <a:buNone/>
            </a:pPr>
            <a:r>
              <a:rPr lang="en-US" dirty="0"/>
              <a:t>•</a:t>
            </a:r>
            <a:r>
              <a:rPr lang="en-US" b="1" dirty="0"/>
              <a:t>Balancing Dataset :</a:t>
            </a:r>
            <a:r>
              <a:rPr lang="en-US" dirty="0"/>
              <a:t> In order  to balance the imbalance dataset ,we use technique like SMOTE. </a:t>
            </a:r>
          </a:p>
          <a:p>
            <a:pPr>
              <a:buNone/>
            </a:pPr>
            <a:r>
              <a:rPr lang="en-US" dirty="0"/>
              <a:t>• </a:t>
            </a:r>
            <a:r>
              <a:rPr lang="en-US" b="1" dirty="0"/>
              <a:t>Modeling:</a:t>
            </a:r>
            <a:r>
              <a:rPr lang="en-US" dirty="0"/>
              <a:t> We apply Decision Tree , Logical Regression models  for prediction of the micro credit defaulter prediction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EXPLORATORY DATA ANALYSIS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b="1" dirty="0" smtClean="0"/>
              <a:t>Data exploration </a:t>
            </a:r>
            <a:r>
              <a:rPr lang="en-US" dirty="0" smtClean="0"/>
              <a:t>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DATASET</a:t>
            </a:r>
            <a:endParaRPr lang="en-US" dirty="0"/>
          </a:p>
        </p:txBody>
      </p:sp>
      <p:pic>
        <p:nvPicPr>
          <p:cNvPr id="4" name="Content Placeholder 3" descr="micro.png"/>
          <p:cNvPicPr>
            <a:picLocks noGrp="1"/>
          </p:cNvPicPr>
          <p:nvPr>
            <p:ph idx="1"/>
          </p:nvPr>
        </p:nvPicPr>
        <p:blipFill>
          <a:blip r:embed="rId2"/>
          <a:stretch>
            <a:fillRect/>
          </a:stretch>
        </p:blipFill>
        <p:spPr>
          <a:xfrm>
            <a:off x="457200" y="1447800"/>
            <a:ext cx="8229600" cy="3962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6200" cy="45719"/>
          </a:xfrm>
        </p:spPr>
        <p:txBody>
          <a:bodyPr>
            <a:normAutofit fontScale="90000"/>
          </a:bodyPr>
          <a:lstStyle/>
          <a:p>
            <a:r>
              <a:rPr lang="en-US" dirty="0" smtClean="0"/>
              <a:t>.</a:t>
            </a:r>
            <a:endParaRPr lang="en-US" dirty="0"/>
          </a:p>
        </p:txBody>
      </p:sp>
      <p:pic>
        <p:nvPicPr>
          <p:cNvPr id="4" name="Content Placeholder 3" descr="micro.png"/>
          <p:cNvPicPr>
            <a:picLocks noGrp="1" noChangeAspect="1"/>
          </p:cNvPicPr>
          <p:nvPr>
            <p:ph idx="1"/>
          </p:nvPr>
        </p:nvPicPr>
        <p:blipFill>
          <a:blip r:embed="rId3"/>
          <a:stretch>
            <a:fillRect/>
          </a:stretch>
        </p:blipFill>
        <p:spPr>
          <a:xfrm>
            <a:off x="609600" y="852930"/>
            <a:ext cx="7239000" cy="502990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Statistical Summary</a:t>
            </a:r>
            <a:endParaRPr lang="en-US" dirty="0"/>
          </a:p>
        </p:txBody>
      </p:sp>
      <p:pic>
        <p:nvPicPr>
          <p:cNvPr id="4" name="Content Placeholder 3" descr="micro.png"/>
          <p:cNvPicPr>
            <a:picLocks noGrp="1" noChangeAspect="1"/>
          </p:cNvPicPr>
          <p:nvPr>
            <p:ph idx="1"/>
          </p:nvPr>
        </p:nvPicPr>
        <p:blipFill>
          <a:blip r:embed="rId2"/>
          <a:stretch>
            <a:fillRect/>
          </a:stretch>
        </p:blipFill>
        <p:spPr>
          <a:xfrm>
            <a:off x="457200" y="990600"/>
            <a:ext cx="8229600" cy="48006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861</Words>
  <Application>Microsoft Office PowerPoint</Application>
  <PresentationFormat>On-screen Show (4:3)</PresentationFormat>
  <Paragraphs>49</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MicroCreditDefaulter Prediction</vt:lpstr>
      <vt:lpstr>Problem Statement</vt:lpstr>
      <vt:lpstr>…..continued</vt:lpstr>
      <vt:lpstr>Domain Understanding : </vt:lpstr>
      <vt:lpstr>Literature :</vt:lpstr>
      <vt:lpstr>EXPLORATORY DATA ANALYSIS</vt:lpstr>
      <vt:lpstr>DATASET</vt:lpstr>
      <vt:lpstr>.</vt:lpstr>
      <vt:lpstr>Statistical Summary</vt:lpstr>
      <vt:lpstr>Checking null values in dataset</vt:lpstr>
      <vt:lpstr>CORRELATION</vt:lpstr>
      <vt:lpstr>CORRELATION</vt:lpstr>
      <vt:lpstr>DATA VISUALIZATION</vt:lpstr>
      <vt:lpstr>Distribution Plots </vt:lpstr>
      <vt:lpstr>Distribution Plots </vt:lpstr>
      <vt:lpstr>Distribution Plots </vt:lpstr>
      <vt:lpstr>BOX PLOTS</vt:lpstr>
      <vt:lpstr>BOX PLOTS</vt:lpstr>
      <vt:lpstr>OUTLIERS</vt:lpstr>
      <vt:lpstr>Checking Outliers Through Box plot</vt:lpstr>
      <vt:lpstr>Splitting , scaling,balancing Dataset</vt:lpstr>
      <vt:lpstr>EVALUATION OF MODELS</vt:lpstr>
      <vt:lpstr>EVALUATION OF MODELS</vt:lpstr>
      <vt:lpstr>EVALUATION OF MODELS</vt:lpstr>
      <vt:lpstr>HYPERPARAMETER TUNING OF DecisionTreeClassifier</vt:lpstr>
      <vt:lpstr>AUC_ROC Curve</vt:lpstr>
      <vt:lpstr>IMPORTING OF MODEL</vt:lpstr>
      <vt:lpstr>Conclusion</vt:lpstr>
      <vt:lpstr>.</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MicroCreditDefaulter Prediction</dc:title>
  <dc:creator>User</dc:creator>
  <cp:lastModifiedBy>User</cp:lastModifiedBy>
  <cp:revision>42</cp:revision>
  <dcterms:created xsi:type="dcterms:W3CDTF">2022-04-19T08:09:27Z</dcterms:created>
  <dcterms:modified xsi:type="dcterms:W3CDTF">2022-04-19T09:31:29Z</dcterms:modified>
</cp:coreProperties>
</file>