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5"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299ACA-4E12-4E31-B255-E0BB6A02E2D3}">
          <p14:sldIdLst>
            <p14:sldId id="256"/>
            <p14:sldId id="257"/>
            <p14:sldId id="258"/>
            <p14:sldId id="259"/>
            <p14:sldId id="261"/>
            <p14:sldId id="260"/>
            <p14:sldId id="262"/>
            <p14:sldId id="265"/>
            <p14:sldId id="267"/>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7" d="100"/>
          <a:sy n="77" d="100"/>
        </p:scale>
        <p:origin x="9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gov.in/catalog/locality-based-pincode?filters%5Bfield_catalog_reference%5D=532481&amp;format=json&amp;offset=0&amp;limit=6&amp;sort%5Bcreated%5D=des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A007-188D-45AE-86BA-822988D4AC70}"/>
              </a:ext>
            </a:extLst>
          </p:cNvPr>
          <p:cNvSpPr>
            <a:spLocks noGrp="1"/>
          </p:cNvSpPr>
          <p:nvPr>
            <p:ph type="ctrTitle"/>
          </p:nvPr>
        </p:nvSpPr>
        <p:spPr>
          <a:xfrm>
            <a:off x="1154955" y="824948"/>
            <a:ext cx="8825658" cy="1484273"/>
          </a:xfrm>
        </p:spPr>
        <p:txBody>
          <a:bodyPr/>
          <a:lstStyle/>
          <a:p>
            <a:pPr algn="ctr"/>
            <a:r>
              <a:rPr lang="en-IN" sz="4000" dirty="0"/>
              <a:t>CAPSTONE PROJECT </a:t>
            </a:r>
            <a:br>
              <a:rPr lang="en-IN" sz="4000" dirty="0"/>
            </a:br>
            <a:r>
              <a:rPr lang="en-IN" sz="3200" dirty="0"/>
              <a:t>IBM DATA SCIENCE SPECIALISATION</a:t>
            </a:r>
          </a:p>
        </p:txBody>
      </p:sp>
      <p:sp>
        <p:nvSpPr>
          <p:cNvPr id="3" name="Subtitle 2">
            <a:extLst>
              <a:ext uri="{FF2B5EF4-FFF2-40B4-BE49-F238E27FC236}">
                <a16:creationId xmlns:a16="http://schemas.microsoft.com/office/drawing/2014/main" id="{99DCB7E5-789B-46DA-95F6-175F9D71ABEB}"/>
              </a:ext>
            </a:extLst>
          </p:cNvPr>
          <p:cNvSpPr>
            <a:spLocks noGrp="1"/>
          </p:cNvSpPr>
          <p:nvPr>
            <p:ph type="subTitle" idx="1"/>
          </p:nvPr>
        </p:nvSpPr>
        <p:spPr>
          <a:xfrm>
            <a:off x="1154955" y="2832652"/>
            <a:ext cx="8825658" cy="2806148"/>
          </a:xfrm>
        </p:spPr>
        <p:txBody>
          <a:bodyPr>
            <a:normAutofit/>
          </a:bodyPr>
          <a:lstStyle/>
          <a:p>
            <a:pPr algn="ctr"/>
            <a:r>
              <a:rPr lang="en-IN" sz="3000" dirty="0"/>
              <a:t>COMPARING 2 POPULAR CITIES OF INDIA</a:t>
            </a:r>
          </a:p>
          <a:p>
            <a:pPr algn="ctr"/>
            <a:r>
              <a:rPr lang="en-IN" sz="3000" dirty="0"/>
              <a:t>Amritsar and </a:t>
            </a:r>
            <a:r>
              <a:rPr lang="en-IN" sz="3000" dirty="0" err="1"/>
              <a:t>delhi</a:t>
            </a:r>
            <a:endParaRPr lang="en-IN" sz="3000" dirty="0"/>
          </a:p>
          <a:p>
            <a:pPr algn="ctr"/>
            <a:endParaRPr lang="en-IN" sz="3000" dirty="0"/>
          </a:p>
          <a:p>
            <a:pPr algn="ctr"/>
            <a:r>
              <a:rPr lang="en-IN" sz="3000" dirty="0"/>
              <a:t>BY- </a:t>
            </a:r>
            <a:r>
              <a:rPr lang="en-IN" sz="3000" dirty="0" err="1"/>
              <a:t>ashish</a:t>
            </a:r>
            <a:r>
              <a:rPr lang="en-IN" sz="3000" dirty="0"/>
              <a:t> </a:t>
            </a:r>
            <a:r>
              <a:rPr lang="en-IN" sz="3000" dirty="0" err="1"/>
              <a:t>kumar</a:t>
            </a:r>
            <a:endParaRPr lang="en-IN" sz="3000" dirty="0"/>
          </a:p>
        </p:txBody>
      </p:sp>
    </p:spTree>
    <p:extLst>
      <p:ext uri="{BB962C8B-B14F-4D97-AF65-F5344CB8AC3E}">
        <p14:creationId xmlns:p14="http://schemas.microsoft.com/office/powerpoint/2010/main" val="136621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5CA5-CED1-4F43-B748-43B20FAB5CAC}"/>
              </a:ext>
            </a:extLst>
          </p:cNvPr>
          <p:cNvSpPr>
            <a:spLocks noGrp="1"/>
          </p:cNvSpPr>
          <p:nvPr>
            <p:ph type="ctrTitle"/>
          </p:nvPr>
        </p:nvSpPr>
        <p:spPr/>
        <p:txBody>
          <a:bodyPr/>
          <a:lstStyle/>
          <a:p>
            <a:r>
              <a:rPr lang="en-IN" dirty="0"/>
              <a:t>THANK YOU</a:t>
            </a:r>
            <a:br>
              <a:rPr lang="en-IN" dirty="0"/>
            </a:br>
            <a:endParaRPr lang="en-IN" dirty="0"/>
          </a:p>
        </p:txBody>
      </p:sp>
      <p:sp>
        <p:nvSpPr>
          <p:cNvPr id="3" name="Subtitle 2">
            <a:extLst>
              <a:ext uri="{FF2B5EF4-FFF2-40B4-BE49-F238E27FC236}">
                <a16:creationId xmlns:a16="http://schemas.microsoft.com/office/drawing/2014/main" id="{D8C4C064-8666-4A8C-B5F4-16A8557CA26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6664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9D35-1AD3-4D07-ABD3-BD69E9BD334E}"/>
              </a:ext>
            </a:extLst>
          </p:cNvPr>
          <p:cNvSpPr>
            <a:spLocks noGrp="1"/>
          </p:cNvSpPr>
          <p:nvPr>
            <p:ph type="title"/>
          </p:nvPr>
        </p:nvSpPr>
        <p:spPr/>
        <p:txBody>
          <a:bodyPr anchor="ctr"/>
          <a:lstStyle/>
          <a:p>
            <a:pPr algn="ctr"/>
            <a:r>
              <a:rPr lang="en-IN" dirty="0"/>
              <a:t>BUSINESS PROBLEM</a:t>
            </a:r>
          </a:p>
        </p:txBody>
      </p:sp>
      <p:sp>
        <p:nvSpPr>
          <p:cNvPr id="3" name="Content Placeholder 2">
            <a:extLst>
              <a:ext uri="{FF2B5EF4-FFF2-40B4-BE49-F238E27FC236}">
                <a16:creationId xmlns:a16="http://schemas.microsoft.com/office/drawing/2014/main" id="{FC2AE02C-6CA9-48C4-97C9-3D1D39FE75A0}"/>
              </a:ext>
            </a:extLst>
          </p:cNvPr>
          <p:cNvSpPr>
            <a:spLocks noGrp="1"/>
          </p:cNvSpPr>
          <p:nvPr>
            <p:ph idx="1"/>
          </p:nvPr>
        </p:nvSpPr>
        <p:spPr/>
        <p:txBody>
          <a:bodyPr>
            <a:normAutofit lnSpcReduction="10000"/>
          </a:bodyPr>
          <a:lstStyle/>
          <a:p>
            <a:pPr marL="0" indent="0" algn="just">
              <a:buNone/>
            </a:pPr>
            <a:r>
              <a:rPr lang="en-IN" dirty="0"/>
              <a:t>Amritsar and Delhi are the 2 popular cities in India . Both of these cities are located in North India. So, with this project we shall compare these 2 cities on the basis of the popular venues in these cities using the </a:t>
            </a:r>
            <a:r>
              <a:rPr lang="en-IN" dirty="0" err="1"/>
              <a:t>neighborhood</a:t>
            </a:r>
            <a:r>
              <a:rPr lang="en-IN" dirty="0"/>
              <a:t> data. By this project we shall see the similarities and dissimilarities between these 2 </a:t>
            </a:r>
            <a:r>
              <a:rPr lang="en-IN" dirty="0" err="1"/>
              <a:t>cities.This</a:t>
            </a:r>
            <a:r>
              <a:rPr lang="en-IN" dirty="0"/>
              <a:t> is a project that attempts to </a:t>
            </a:r>
            <a:r>
              <a:rPr lang="en-IN" dirty="0" err="1"/>
              <a:t>analyze</a:t>
            </a:r>
            <a:r>
              <a:rPr lang="en-IN" dirty="0"/>
              <a:t> the </a:t>
            </a:r>
            <a:r>
              <a:rPr lang="en-IN" dirty="0" err="1"/>
              <a:t>neighborhoods</a:t>
            </a:r>
            <a:r>
              <a:rPr lang="en-IN" dirty="0"/>
              <a:t> in each of these two cities and tries to understand what is popular in them and what they have to offer to someone who is contemplating to make a choice on seeking a life in either of the </a:t>
            </a:r>
            <a:r>
              <a:rPr lang="en-IN" dirty="0" err="1"/>
              <a:t>cities.The</a:t>
            </a:r>
            <a:r>
              <a:rPr lang="en-IN" dirty="0"/>
              <a:t> business problem in this study assumes that people who would be interested in this study are those who would like to create a projection of potential life and activities in the </a:t>
            </a:r>
            <a:r>
              <a:rPr lang="en-IN" dirty="0" err="1"/>
              <a:t>neighborhoods</a:t>
            </a:r>
            <a:r>
              <a:rPr lang="en-IN" dirty="0"/>
              <a:t> of the city if the subject moves to live in one of </a:t>
            </a:r>
            <a:r>
              <a:rPr lang="en-IN" dirty="0" err="1"/>
              <a:t>them.The</a:t>
            </a:r>
            <a:r>
              <a:rPr lang="en-IN" dirty="0"/>
              <a:t> decision to choose one over the other would depend on popular venues in the </a:t>
            </a:r>
            <a:r>
              <a:rPr lang="en-IN" dirty="0" err="1"/>
              <a:t>neighborhoods</a:t>
            </a:r>
            <a:r>
              <a:rPr lang="en-IN" dirty="0"/>
              <a:t> in each of these cities.</a:t>
            </a:r>
          </a:p>
        </p:txBody>
      </p:sp>
    </p:spTree>
    <p:extLst>
      <p:ext uri="{BB962C8B-B14F-4D97-AF65-F5344CB8AC3E}">
        <p14:creationId xmlns:p14="http://schemas.microsoft.com/office/powerpoint/2010/main" val="118902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907E-3F17-47E8-B765-C156AB1AC268}"/>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5CE31E33-7B61-481F-BA4E-E58830F6954A}"/>
              </a:ext>
            </a:extLst>
          </p:cNvPr>
          <p:cNvSpPr>
            <a:spLocks noGrp="1"/>
          </p:cNvSpPr>
          <p:nvPr>
            <p:ph idx="1"/>
          </p:nvPr>
        </p:nvSpPr>
        <p:spPr/>
        <p:txBody>
          <a:bodyPr/>
          <a:lstStyle/>
          <a:p>
            <a:r>
              <a:rPr lang="en-IN" dirty="0"/>
              <a:t>DATA REQUIRED</a:t>
            </a:r>
          </a:p>
          <a:p>
            <a:pPr lvl="1"/>
            <a:r>
              <a:rPr lang="en-IN" dirty="0"/>
              <a:t>List of neighbourhoods of Amritsar and Delhi</a:t>
            </a:r>
          </a:p>
          <a:p>
            <a:pPr lvl="1"/>
            <a:r>
              <a:rPr lang="en-IN" dirty="0"/>
              <a:t>Latitude and Longitude data related to neighbourhoods</a:t>
            </a:r>
          </a:p>
          <a:p>
            <a:pPr lvl="1"/>
            <a:r>
              <a:rPr lang="en-IN" dirty="0"/>
              <a:t>Data of venues</a:t>
            </a:r>
          </a:p>
          <a:p>
            <a:r>
              <a:rPr lang="en-IN" dirty="0"/>
              <a:t>SOURCES OF DATA</a:t>
            </a:r>
          </a:p>
          <a:p>
            <a:pPr lvl="1"/>
            <a:r>
              <a:rPr lang="en-IN" dirty="0"/>
              <a:t>Dataset of </a:t>
            </a:r>
            <a:r>
              <a:rPr lang="en-IN" dirty="0" err="1"/>
              <a:t>neighborhoods</a:t>
            </a:r>
            <a:r>
              <a:rPr lang="en-IN" dirty="0"/>
              <a:t> (Click </a:t>
            </a:r>
            <a:r>
              <a:rPr lang="en-IN" dirty="0">
                <a:hlinkClick r:id="rId2"/>
              </a:rPr>
              <a:t>here</a:t>
            </a:r>
            <a:r>
              <a:rPr lang="en-IN" dirty="0"/>
              <a:t>)</a:t>
            </a:r>
          </a:p>
          <a:p>
            <a:pPr lvl="1"/>
            <a:r>
              <a:rPr lang="en-IN" dirty="0" err="1"/>
              <a:t>Pgeocode</a:t>
            </a:r>
            <a:r>
              <a:rPr lang="en-IN" dirty="0"/>
              <a:t> package for latitudes and longitudes</a:t>
            </a:r>
          </a:p>
          <a:p>
            <a:pPr lvl="1"/>
            <a:r>
              <a:rPr lang="en-IN" dirty="0"/>
              <a:t>Foursquare </a:t>
            </a:r>
            <a:r>
              <a:rPr lang="en-IN" dirty="0" err="1"/>
              <a:t>api</a:t>
            </a:r>
            <a:r>
              <a:rPr lang="en-IN" dirty="0"/>
              <a:t> for venue data</a:t>
            </a:r>
          </a:p>
        </p:txBody>
      </p:sp>
    </p:spTree>
    <p:extLst>
      <p:ext uri="{BB962C8B-B14F-4D97-AF65-F5344CB8AC3E}">
        <p14:creationId xmlns:p14="http://schemas.microsoft.com/office/powerpoint/2010/main" val="317825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6430-C894-4458-9BA1-A4182926582D}"/>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20DE404-C731-475D-ADE0-C1C8B62DDFE7}"/>
              </a:ext>
            </a:extLst>
          </p:cNvPr>
          <p:cNvSpPr>
            <a:spLocks noGrp="1"/>
          </p:cNvSpPr>
          <p:nvPr>
            <p:ph idx="1"/>
          </p:nvPr>
        </p:nvSpPr>
        <p:spPr/>
        <p:txBody>
          <a:bodyPr/>
          <a:lstStyle/>
          <a:p>
            <a:r>
              <a:rPr lang="en-IN" dirty="0"/>
              <a:t>Read the data of Amritsar and Delhi into 2 </a:t>
            </a:r>
            <a:r>
              <a:rPr lang="en-IN" dirty="0" err="1"/>
              <a:t>dataframes</a:t>
            </a:r>
            <a:endParaRPr lang="en-IN" dirty="0"/>
          </a:p>
          <a:p>
            <a:r>
              <a:rPr lang="en-IN" dirty="0"/>
              <a:t>Get latitude and longitude for neighbourhoods using </a:t>
            </a:r>
            <a:r>
              <a:rPr lang="en-IN" dirty="0" err="1"/>
              <a:t>pgeocode</a:t>
            </a:r>
            <a:endParaRPr lang="en-IN" dirty="0"/>
          </a:p>
          <a:p>
            <a:r>
              <a:rPr lang="en-IN" dirty="0"/>
              <a:t>Use Foursquare </a:t>
            </a:r>
            <a:r>
              <a:rPr lang="en-IN" dirty="0" err="1"/>
              <a:t>Api</a:t>
            </a:r>
            <a:r>
              <a:rPr lang="en-IN" dirty="0"/>
              <a:t> to get venue data with 2000 metre radius</a:t>
            </a:r>
          </a:p>
          <a:p>
            <a:r>
              <a:rPr lang="en-IN" dirty="0"/>
              <a:t>Group data by neighbourhood by taking mean of frequency of occurrence of each venue category</a:t>
            </a:r>
          </a:p>
          <a:p>
            <a:r>
              <a:rPr lang="en-IN" dirty="0"/>
              <a:t>Sort the venues data by most common venues in neighbourhood</a:t>
            </a:r>
          </a:p>
          <a:p>
            <a:r>
              <a:rPr lang="en-IN" dirty="0"/>
              <a:t>Perform clustering on data using k-means clustering</a:t>
            </a:r>
          </a:p>
          <a:p>
            <a:r>
              <a:rPr lang="en-IN" dirty="0"/>
              <a:t>Visualize clusters formed on a folium map</a:t>
            </a:r>
          </a:p>
        </p:txBody>
      </p:sp>
    </p:spTree>
    <p:extLst>
      <p:ext uri="{BB962C8B-B14F-4D97-AF65-F5344CB8AC3E}">
        <p14:creationId xmlns:p14="http://schemas.microsoft.com/office/powerpoint/2010/main" val="418523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9EF8-6782-4F8A-98BD-2C8EBE84934B}"/>
              </a:ext>
            </a:extLst>
          </p:cNvPr>
          <p:cNvSpPr>
            <a:spLocks noGrp="1"/>
          </p:cNvSpPr>
          <p:nvPr>
            <p:ph type="title"/>
          </p:nvPr>
        </p:nvSpPr>
        <p:spPr/>
        <p:txBody>
          <a:bodyPr/>
          <a:lstStyle/>
          <a:p>
            <a:r>
              <a:rPr lang="en-IN" sz="7200" dirty="0"/>
              <a:t>RESULTS</a:t>
            </a:r>
          </a:p>
        </p:txBody>
      </p:sp>
      <p:sp>
        <p:nvSpPr>
          <p:cNvPr id="3" name="Subtitle 2">
            <a:extLst>
              <a:ext uri="{FF2B5EF4-FFF2-40B4-BE49-F238E27FC236}">
                <a16:creationId xmlns:a16="http://schemas.microsoft.com/office/drawing/2014/main" id="{D57AC6C6-68FE-4D41-995A-F64A02642E8E}"/>
              </a:ext>
            </a:extLst>
          </p:cNvPr>
          <p:cNvSpPr>
            <a:spLocks noGrp="1"/>
          </p:cNvSpPr>
          <p:nvPr>
            <p:ph type="body" idx="1"/>
          </p:nvPr>
        </p:nvSpPr>
        <p:spPr/>
        <p:txBody>
          <a:bodyPr/>
          <a:lstStyle/>
          <a:p>
            <a:pPr marL="0" indent="0">
              <a:buNone/>
            </a:pPr>
            <a:br>
              <a:rPr lang="en-IN" dirty="0"/>
            </a:br>
            <a:endParaRPr lang="en-IN" dirty="0"/>
          </a:p>
        </p:txBody>
      </p:sp>
    </p:spTree>
    <p:extLst>
      <p:ext uri="{BB962C8B-B14F-4D97-AF65-F5344CB8AC3E}">
        <p14:creationId xmlns:p14="http://schemas.microsoft.com/office/powerpoint/2010/main" val="343685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76A4-AAFC-4074-801A-DF9F909409D4}"/>
              </a:ext>
            </a:extLst>
          </p:cNvPr>
          <p:cNvSpPr>
            <a:spLocks noGrp="1"/>
          </p:cNvSpPr>
          <p:nvPr>
            <p:ph type="title"/>
          </p:nvPr>
        </p:nvSpPr>
        <p:spPr>
          <a:xfrm>
            <a:off x="1154953" y="1447800"/>
            <a:ext cx="3401064" cy="1146313"/>
          </a:xfrm>
        </p:spPr>
        <p:txBody>
          <a:bodyPr/>
          <a:lstStyle/>
          <a:p>
            <a:r>
              <a:rPr lang="en-IN" dirty="0"/>
              <a:t>Clusters formed for Amritsar</a:t>
            </a:r>
          </a:p>
        </p:txBody>
      </p:sp>
      <p:pic>
        <p:nvPicPr>
          <p:cNvPr id="6" name="Content Placeholder 5">
            <a:extLst>
              <a:ext uri="{FF2B5EF4-FFF2-40B4-BE49-F238E27FC236}">
                <a16:creationId xmlns:a16="http://schemas.microsoft.com/office/drawing/2014/main" id="{1DC4AB64-804E-45CC-AB1C-64395C8AF608}"/>
              </a:ext>
            </a:extLst>
          </p:cNvPr>
          <p:cNvPicPr>
            <a:picLocks noGrp="1" noChangeAspect="1"/>
          </p:cNvPicPr>
          <p:nvPr>
            <p:ph idx="1"/>
          </p:nvPr>
        </p:nvPicPr>
        <p:blipFill>
          <a:blip r:embed="rId2"/>
          <a:stretch>
            <a:fillRect/>
          </a:stretch>
        </p:blipFill>
        <p:spPr>
          <a:xfrm>
            <a:off x="5720556" y="2425148"/>
            <a:ext cx="4758645" cy="2713382"/>
          </a:xfrm>
        </p:spPr>
      </p:pic>
      <p:sp>
        <p:nvSpPr>
          <p:cNvPr id="4" name="Text Placeholder 3">
            <a:extLst>
              <a:ext uri="{FF2B5EF4-FFF2-40B4-BE49-F238E27FC236}">
                <a16:creationId xmlns:a16="http://schemas.microsoft.com/office/drawing/2014/main" id="{C6E96C1E-429F-465D-B1A1-566DE57054C8}"/>
              </a:ext>
            </a:extLst>
          </p:cNvPr>
          <p:cNvSpPr>
            <a:spLocks noGrp="1"/>
          </p:cNvSpPr>
          <p:nvPr>
            <p:ph type="body" sz="half" idx="2"/>
          </p:nvPr>
        </p:nvSpPr>
        <p:spPr>
          <a:xfrm>
            <a:off x="1154953" y="2872410"/>
            <a:ext cx="3401063" cy="3152470"/>
          </a:xfrm>
        </p:spPr>
        <p:txBody>
          <a:bodyPr>
            <a:normAutofit lnSpcReduction="10000"/>
          </a:bodyPr>
          <a:lstStyle/>
          <a:p>
            <a:pPr marL="285750" indent="-285750">
              <a:buFont typeface="Arial" panose="020B0604020202020204" pitchFamily="34" charset="0"/>
              <a:buChar char="•"/>
            </a:pPr>
            <a:r>
              <a:rPr lang="en-IN" dirty="0"/>
              <a:t>Cluster 0 is popular with Cafe, Vegan </a:t>
            </a:r>
            <a:r>
              <a:rPr lang="en-IN" dirty="0" err="1"/>
              <a:t>restraunts</a:t>
            </a:r>
            <a:r>
              <a:rPr lang="en-IN" dirty="0"/>
              <a:t>, Theme park, Punjabi </a:t>
            </a:r>
            <a:r>
              <a:rPr lang="en-IN" dirty="0" err="1"/>
              <a:t>Restraunts</a:t>
            </a:r>
            <a:r>
              <a:rPr lang="en-IN" dirty="0"/>
              <a:t>, ATM</a:t>
            </a:r>
          </a:p>
          <a:p>
            <a:pPr marL="285750" indent="-285750">
              <a:buFont typeface="Arial" panose="020B0604020202020204" pitchFamily="34" charset="0"/>
              <a:buChar char="•"/>
            </a:pPr>
            <a:r>
              <a:rPr lang="en-IN" dirty="0"/>
              <a:t>Cluster 1 is popular with ATM’s, </a:t>
            </a:r>
            <a:r>
              <a:rPr lang="en-IN" dirty="0" err="1"/>
              <a:t>Dhaba</a:t>
            </a:r>
            <a:r>
              <a:rPr lang="en-IN" dirty="0"/>
              <a:t>, Toll booth, Super markets</a:t>
            </a:r>
          </a:p>
          <a:p>
            <a:pPr marL="285750" indent="-285750">
              <a:buFont typeface="Arial" panose="020B0604020202020204" pitchFamily="34" charset="0"/>
              <a:buChar char="•"/>
            </a:pPr>
            <a:r>
              <a:rPr lang="en-IN" dirty="0"/>
              <a:t>Cluster 2 is popular with farm, vegan </a:t>
            </a:r>
            <a:r>
              <a:rPr lang="en-IN" dirty="0" err="1"/>
              <a:t>restraunts</a:t>
            </a:r>
            <a:endParaRPr lang="en-IN" dirty="0"/>
          </a:p>
          <a:p>
            <a:pPr marL="285750" indent="-285750">
              <a:buFont typeface="Arial" panose="020B0604020202020204" pitchFamily="34" charset="0"/>
              <a:buChar char="•"/>
            </a:pPr>
            <a:r>
              <a:rPr lang="en-IN" dirty="0" err="1"/>
              <a:t>Cluater</a:t>
            </a:r>
            <a:r>
              <a:rPr lang="en-IN" dirty="0"/>
              <a:t> 3 is popular with Clothing store Vegan </a:t>
            </a:r>
            <a:r>
              <a:rPr lang="en-IN" dirty="0" err="1"/>
              <a:t>restraunts</a:t>
            </a:r>
            <a:endParaRPr lang="en-IN" dirty="0"/>
          </a:p>
          <a:p>
            <a:pPr marL="285750" indent="-285750">
              <a:buFont typeface="Arial" panose="020B0604020202020204" pitchFamily="34" charset="0"/>
              <a:buChar char="•"/>
            </a:pPr>
            <a:r>
              <a:rPr lang="en-IN" dirty="0"/>
              <a:t>Cluster 4 is popular with Indian restraint, Toll booth, </a:t>
            </a:r>
            <a:r>
              <a:rPr lang="en-IN" dirty="0" err="1"/>
              <a:t>Accessorie</a:t>
            </a:r>
            <a:r>
              <a:rPr lang="en-IN" dirty="0"/>
              <a:t> store</a:t>
            </a:r>
          </a:p>
        </p:txBody>
      </p:sp>
    </p:spTree>
    <p:extLst>
      <p:ext uri="{BB962C8B-B14F-4D97-AF65-F5344CB8AC3E}">
        <p14:creationId xmlns:p14="http://schemas.microsoft.com/office/powerpoint/2010/main" val="7365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C28F-4A53-44AC-9D8F-A930DEEB1AD6}"/>
              </a:ext>
            </a:extLst>
          </p:cNvPr>
          <p:cNvSpPr>
            <a:spLocks noGrp="1"/>
          </p:cNvSpPr>
          <p:nvPr>
            <p:ph type="title"/>
          </p:nvPr>
        </p:nvSpPr>
        <p:spPr>
          <a:xfrm>
            <a:off x="1154953" y="1447800"/>
            <a:ext cx="3401064" cy="1056861"/>
          </a:xfrm>
        </p:spPr>
        <p:txBody>
          <a:bodyPr/>
          <a:lstStyle/>
          <a:p>
            <a:r>
              <a:rPr lang="en-IN" dirty="0"/>
              <a:t>Clusters Formed for Delhi</a:t>
            </a:r>
          </a:p>
        </p:txBody>
      </p:sp>
      <p:pic>
        <p:nvPicPr>
          <p:cNvPr id="6" name="Content Placeholder 5">
            <a:extLst>
              <a:ext uri="{FF2B5EF4-FFF2-40B4-BE49-F238E27FC236}">
                <a16:creationId xmlns:a16="http://schemas.microsoft.com/office/drawing/2014/main" id="{CB767C38-48CB-4E74-9464-826D6BECDF44}"/>
              </a:ext>
            </a:extLst>
          </p:cNvPr>
          <p:cNvPicPr>
            <a:picLocks noGrp="1" noChangeAspect="1"/>
          </p:cNvPicPr>
          <p:nvPr>
            <p:ph idx="1"/>
          </p:nvPr>
        </p:nvPicPr>
        <p:blipFill>
          <a:blip r:embed="rId2"/>
          <a:stretch>
            <a:fillRect/>
          </a:stretch>
        </p:blipFill>
        <p:spPr>
          <a:xfrm>
            <a:off x="5268118" y="2014537"/>
            <a:ext cx="4839977" cy="3935207"/>
          </a:xfrm>
        </p:spPr>
      </p:pic>
      <p:sp>
        <p:nvSpPr>
          <p:cNvPr id="4" name="Text Placeholder 3">
            <a:extLst>
              <a:ext uri="{FF2B5EF4-FFF2-40B4-BE49-F238E27FC236}">
                <a16:creationId xmlns:a16="http://schemas.microsoft.com/office/drawing/2014/main" id="{8D6A5FB5-2D82-4B53-9ADC-81C115EF2884}"/>
              </a:ext>
            </a:extLst>
          </p:cNvPr>
          <p:cNvSpPr>
            <a:spLocks noGrp="1"/>
          </p:cNvSpPr>
          <p:nvPr>
            <p:ph type="body" sz="half" idx="2"/>
          </p:nvPr>
        </p:nvSpPr>
        <p:spPr>
          <a:xfrm>
            <a:off x="1154953" y="2902226"/>
            <a:ext cx="3401063" cy="3122653"/>
          </a:xfrm>
        </p:spPr>
        <p:txBody>
          <a:bodyPr>
            <a:normAutofit lnSpcReduction="10000"/>
          </a:bodyPr>
          <a:lstStyle/>
          <a:p>
            <a:pPr marL="285750" indent="-285750">
              <a:buFont typeface="Arial" panose="020B0604020202020204" pitchFamily="34" charset="0"/>
              <a:buChar char="•"/>
            </a:pPr>
            <a:r>
              <a:rPr lang="en-IN" dirty="0"/>
              <a:t>Cluster 0 is popular with train </a:t>
            </a:r>
            <a:r>
              <a:rPr lang="en-IN" dirty="0" err="1"/>
              <a:t>stations,ATM’s</a:t>
            </a:r>
            <a:r>
              <a:rPr lang="en-IN" dirty="0"/>
              <a:t> and Indian </a:t>
            </a:r>
            <a:r>
              <a:rPr lang="en-IN" dirty="0" err="1"/>
              <a:t>restraunts</a:t>
            </a:r>
            <a:endParaRPr lang="en-IN" dirty="0"/>
          </a:p>
          <a:p>
            <a:pPr marL="285750" indent="-285750">
              <a:buFont typeface="Arial" panose="020B0604020202020204" pitchFamily="34" charset="0"/>
              <a:buChar char="•"/>
            </a:pPr>
            <a:r>
              <a:rPr lang="en-IN" dirty="0"/>
              <a:t>Cluster 1 is popular with Café, hotel, </a:t>
            </a:r>
            <a:r>
              <a:rPr lang="en-IN" dirty="0" err="1"/>
              <a:t>Restraunts</a:t>
            </a:r>
            <a:r>
              <a:rPr lang="en-IN" dirty="0"/>
              <a:t>, flea market, mobile phone shops</a:t>
            </a:r>
          </a:p>
          <a:p>
            <a:pPr marL="285750" indent="-285750">
              <a:buFont typeface="Arial" panose="020B0604020202020204" pitchFamily="34" charset="0"/>
              <a:buChar char="•"/>
            </a:pPr>
            <a:r>
              <a:rPr lang="en-IN" dirty="0"/>
              <a:t>Cluster 2 is popular with women’s store, ATM’s, Electronic stores</a:t>
            </a:r>
          </a:p>
          <a:p>
            <a:pPr marL="285750" indent="-285750">
              <a:buFont typeface="Arial" panose="020B0604020202020204" pitchFamily="34" charset="0"/>
              <a:buChar char="•"/>
            </a:pPr>
            <a:r>
              <a:rPr lang="en-IN" dirty="0"/>
              <a:t>Cluster 3 is popular with ATM, Vietnamese restraint</a:t>
            </a:r>
          </a:p>
          <a:p>
            <a:pPr marL="285750" indent="-285750">
              <a:buFont typeface="Arial" panose="020B0604020202020204" pitchFamily="34" charset="0"/>
              <a:buChar char="•"/>
            </a:pPr>
            <a:r>
              <a:rPr lang="en-IN" dirty="0"/>
              <a:t>Cluster 4 is popular with farm and resort</a:t>
            </a:r>
          </a:p>
          <a:p>
            <a:endParaRPr lang="en-IN" dirty="0"/>
          </a:p>
        </p:txBody>
      </p:sp>
    </p:spTree>
    <p:extLst>
      <p:ext uri="{BB962C8B-B14F-4D97-AF65-F5344CB8AC3E}">
        <p14:creationId xmlns:p14="http://schemas.microsoft.com/office/powerpoint/2010/main" val="282994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46E9-BECC-42A9-A0A6-783932242D02}"/>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F6F1A803-EB10-4CEF-88D2-DFFAC9102373}"/>
              </a:ext>
            </a:extLst>
          </p:cNvPr>
          <p:cNvSpPr>
            <a:spLocks noGrp="1"/>
          </p:cNvSpPr>
          <p:nvPr>
            <p:ph idx="1"/>
          </p:nvPr>
        </p:nvSpPr>
        <p:spPr/>
        <p:txBody>
          <a:bodyPr>
            <a:normAutofit lnSpcReduction="10000"/>
          </a:bodyPr>
          <a:lstStyle/>
          <a:p>
            <a:pPr marL="0" indent="0" algn="just">
              <a:buNone/>
            </a:pPr>
            <a:r>
              <a:rPr lang="en-IN" dirty="0"/>
              <a:t>Given the cluster information for both Amritsar and Delhi, we see that both these cities and its neighbourhoods are a great place for a foodie. There are a lot of restaurants, cafes, bars, etc in these neighbourhoods. The difference is that Amritsar is popular for most probably Vegan, Indian and </a:t>
            </a:r>
            <a:r>
              <a:rPr lang="en-IN" dirty="0" err="1"/>
              <a:t>punjabi</a:t>
            </a:r>
            <a:r>
              <a:rPr lang="en-IN" dirty="0"/>
              <a:t> </a:t>
            </a:r>
            <a:r>
              <a:rPr lang="en-IN" dirty="0" err="1"/>
              <a:t>restraunts</a:t>
            </a:r>
            <a:r>
              <a:rPr lang="en-IN" dirty="0"/>
              <a:t> but apart from </a:t>
            </a:r>
            <a:r>
              <a:rPr lang="en-IN" dirty="0" err="1"/>
              <a:t>indian</a:t>
            </a:r>
            <a:r>
              <a:rPr lang="en-IN" dirty="0"/>
              <a:t> food Delhi also offers all types of international </a:t>
            </a:r>
            <a:r>
              <a:rPr lang="en-IN" dirty="0" err="1"/>
              <a:t>cusines</a:t>
            </a:r>
            <a:r>
              <a:rPr lang="en-IN" dirty="0"/>
              <a:t>. Thus Delhi is more preferable for foodies and Amritsar is also preferable for foodies who like vegetarian food. Thus  But Amritsar also has theme parks, museums which would be good for tourists.</a:t>
            </a:r>
          </a:p>
          <a:p>
            <a:pPr marL="0" indent="0" algn="just">
              <a:buNone/>
            </a:pPr>
            <a:r>
              <a:rPr lang="en-IN" dirty="0"/>
              <a:t>Another observation is that the number of venues Delhi has to offer are far too many as compared to Amritsar. This means Amritsar becomes restrictive in terms of variety and convenience. So, it depends on the choices, needs and preferences of the person where he would like to live.</a:t>
            </a:r>
          </a:p>
        </p:txBody>
      </p:sp>
    </p:spTree>
    <p:extLst>
      <p:ext uri="{BB962C8B-B14F-4D97-AF65-F5344CB8AC3E}">
        <p14:creationId xmlns:p14="http://schemas.microsoft.com/office/powerpoint/2010/main" val="114082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B017-8151-43B7-900A-A65007FCC95C}"/>
              </a:ext>
            </a:extLst>
          </p:cNvPr>
          <p:cNvSpPr>
            <a:spLocks noGrp="1"/>
          </p:cNvSpPr>
          <p:nvPr>
            <p:ph type="title"/>
          </p:nvPr>
        </p:nvSpPr>
        <p:spPr/>
        <p:txBody>
          <a:bodyPr/>
          <a:lstStyle/>
          <a:p>
            <a:r>
              <a:rPr lang="en-IN" dirty="0"/>
              <a:t>Conclusions	</a:t>
            </a:r>
          </a:p>
        </p:txBody>
      </p:sp>
      <p:sp>
        <p:nvSpPr>
          <p:cNvPr id="3" name="Content Placeholder 2">
            <a:extLst>
              <a:ext uri="{FF2B5EF4-FFF2-40B4-BE49-F238E27FC236}">
                <a16:creationId xmlns:a16="http://schemas.microsoft.com/office/drawing/2014/main" id="{03C44A94-F5A6-422A-8ECC-6D801BE19662}"/>
              </a:ext>
            </a:extLst>
          </p:cNvPr>
          <p:cNvSpPr>
            <a:spLocks noGrp="1"/>
          </p:cNvSpPr>
          <p:nvPr>
            <p:ph idx="1"/>
          </p:nvPr>
        </p:nvSpPr>
        <p:spPr/>
        <p:txBody>
          <a:bodyPr/>
          <a:lstStyle/>
          <a:p>
            <a:pPr marL="0" indent="0" algn="just">
              <a:buNone/>
            </a:pPr>
            <a:r>
              <a:rPr lang="en-IN" dirty="0"/>
              <a:t>In this project, we have </a:t>
            </a:r>
            <a:r>
              <a:rPr lang="en-IN" dirty="0" err="1"/>
              <a:t>analyzed</a:t>
            </a:r>
            <a:r>
              <a:rPr lang="en-IN" dirty="0"/>
              <a:t> the </a:t>
            </a:r>
            <a:r>
              <a:rPr lang="en-IN" dirty="0" err="1"/>
              <a:t>neighborhoods</a:t>
            </a:r>
            <a:r>
              <a:rPr lang="en-IN" dirty="0"/>
              <a:t> of India’s two prime cities Amritsar and Delhi on the basis of their top and popular venues. We have clustered the </a:t>
            </a:r>
            <a:r>
              <a:rPr lang="en-IN" dirty="0" err="1"/>
              <a:t>neighborhoods</a:t>
            </a:r>
            <a:r>
              <a:rPr lang="en-IN" dirty="0"/>
              <a:t> based on top 5 most common venues in the </a:t>
            </a:r>
            <a:r>
              <a:rPr lang="en-IN" dirty="0" err="1"/>
              <a:t>neighborhood</a:t>
            </a:r>
            <a:r>
              <a:rPr lang="en-IN" dirty="0"/>
              <a:t> of each of these cities. My intention with this project was to </a:t>
            </a:r>
            <a:r>
              <a:rPr lang="en-IN" dirty="0" err="1"/>
              <a:t>analyze</a:t>
            </a:r>
            <a:r>
              <a:rPr lang="en-IN" dirty="0"/>
              <a:t> and understand the difference in the type of life in these cities, which can offer decision points for anybody who is considering to settle in either of these cities and can get a peek into what type of experience and facilities he will be provided with.</a:t>
            </a:r>
          </a:p>
        </p:txBody>
      </p:sp>
    </p:spTree>
    <p:extLst>
      <p:ext uri="{BB962C8B-B14F-4D97-AF65-F5344CB8AC3E}">
        <p14:creationId xmlns:p14="http://schemas.microsoft.com/office/powerpoint/2010/main" val="2935718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135</TotalTime>
  <Words>706</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CAPSTONE PROJECT  IBM DATA SCIENCE SPECIALISATION</vt:lpstr>
      <vt:lpstr>BUSINESS PROBLEM</vt:lpstr>
      <vt:lpstr>DATA</vt:lpstr>
      <vt:lpstr>Methodology</vt:lpstr>
      <vt:lpstr>RESULTS</vt:lpstr>
      <vt:lpstr>Clusters formed for Amritsar</vt:lpstr>
      <vt:lpstr>Clusters Formed for Delhi</vt:lpstr>
      <vt:lpstr>Discussion</vt:lpstr>
      <vt:lpstr>Conclusions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IBM DATA SCIENCE SPECIALISATION</dc:title>
  <dc:creator>RAJESH KUMAR</dc:creator>
  <cp:lastModifiedBy>RAJESH KUMAR</cp:lastModifiedBy>
  <cp:revision>7</cp:revision>
  <dcterms:created xsi:type="dcterms:W3CDTF">2020-04-03T01:45:33Z</dcterms:created>
  <dcterms:modified xsi:type="dcterms:W3CDTF">2020-04-03T09:36:59Z</dcterms:modified>
</cp:coreProperties>
</file>