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30E15-A8D9-463E-A0A7-83C18865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26C25-D8DD-44FA-9723-993FA7D5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90689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16F2-3A1F-4278-8170-A188949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Maquina de Soportes Vectoriales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D52AD-F049-4C75-AE76-6151CA71C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DF789D-9475-4038-81BC-C0A31244B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0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356AA-297A-4B20-8EFE-1A427A87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5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Detección de Objetos con </a:t>
            </a:r>
            <a:r>
              <a:rPr lang="es-CO" sz="54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HoG</a:t>
            </a:r>
            <a:r>
              <a:rPr lang="es-CO" sz="54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 + SVM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872B4-3AC9-47D9-8862-CEF23001E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Luis Miguel ZAPATA HENAO</a:t>
            </a:r>
          </a:p>
          <a:p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MsC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.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Computer</a:t>
            </a: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s-CO" sz="20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Vision</a:t>
            </a:r>
            <a:r>
              <a:rPr lang="es-C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2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544F715-0784-414C-8424-3A187130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Detección de Objetos </a:t>
            </a:r>
            <a:b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endParaRPr lang="es-CO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8A8886B-A392-4DF2-9F93-4079A8DC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Clasificación</a:t>
            </a:r>
          </a:p>
          <a:p>
            <a:pPr marL="742950" lvl="1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</a:t>
            </a:r>
          </a:p>
          <a:p>
            <a:pPr marL="742950" lvl="1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Maquinas de Soportes Vectoriales</a:t>
            </a:r>
          </a:p>
          <a:p>
            <a:pPr marL="285750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Detección</a:t>
            </a:r>
          </a:p>
          <a:p>
            <a:pPr marL="742950" lvl="1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Pirámide de imágenes</a:t>
            </a:r>
          </a:p>
          <a:p>
            <a:pPr marL="742950" lvl="1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Ventana deslizante</a:t>
            </a:r>
          </a:p>
          <a:p>
            <a:pPr marL="742950" lvl="1" indent="-285750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Supresión de no-máximos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3690-71B7-496C-9EB4-9E668221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Clasificación:</a:t>
            </a:r>
            <a:b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</a:br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Histograma de Gradientes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C24F-5FFB-4D4C-9A02-6951374B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 un descriptor de las características visuales de una imagen en el cual se cuenta la cantidad de ocurrencias de la orientación de sus gradientes junto con la magnitud de los mismos.</a:t>
            </a:r>
          </a:p>
          <a:p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usa principalmente para detección de objetos.</a:t>
            </a:r>
          </a:p>
          <a:p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populariza en 2005 para detección de peatones.</a:t>
            </a:r>
          </a:p>
          <a:p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Algunos algoritmos con propósitos similares son: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SIFT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SURF</a:t>
            </a:r>
          </a:p>
          <a:p>
            <a:pPr lvl="1"/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5308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1FE03-A0F4-4743-A7F3-12CBF938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Gradientes:</a:t>
            </a:r>
            <a:b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Gradientes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F79038-72C3-4E91-9A67-8EE255D0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37" y="2905618"/>
            <a:ext cx="1856761" cy="1856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7FC84E-502D-402B-822B-23F7D6BF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39" y="1813318"/>
            <a:ext cx="1856761" cy="1856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3E5931-B60C-4F0D-AE01-2F20C0C29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37" y="4108117"/>
            <a:ext cx="1855363" cy="1855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034E38-1D55-4723-8B7C-D3E0DDC5D51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31098" y="2741699"/>
            <a:ext cx="2027341" cy="1092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7FEACF-EE57-4976-BA61-7E0C4849C4E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31098" y="3833999"/>
            <a:ext cx="2028739" cy="1201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8A7F3D1B-2441-429D-893B-6D2087C9D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619" y="2651608"/>
            <a:ext cx="899719" cy="36363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A0C6B15-8FBB-42C8-92F1-791C1601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476" y="4569778"/>
            <a:ext cx="347970" cy="106736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2C51FCB-D78D-4B99-9224-482F474636DD}"/>
              </a:ext>
            </a:extLst>
          </p:cNvPr>
          <p:cNvSpPr txBox="1"/>
          <p:nvPr/>
        </p:nvSpPr>
        <p:spPr>
          <a:xfrm>
            <a:off x="3628339" y="221254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j-ea"/>
                <a:cs typeface="+mj-cs"/>
              </a:rPr>
              <a:t>Convolución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6D2ACB3-D199-4EDD-9937-BE8735B75D46}"/>
                  </a:ext>
                </a:extLst>
              </p:cNvPr>
              <p:cNvSpPr txBox="1"/>
              <p:nvPr/>
            </p:nvSpPr>
            <p:spPr>
              <a:xfrm>
                <a:off x="6147010" y="1355710"/>
                <a:ext cx="5207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6D2ACB3-D199-4EDD-9937-BE8735B7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10" y="1355710"/>
                <a:ext cx="520700" cy="369332"/>
              </a:xfrm>
              <a:prstGeom prst="rect">
                <a:avLst/>
              </a:prstGeom>
              <a:blipFill>
                <a:blip r:embed="rId7"/>
                <a:stretch>
                  <a:fillRect l="-232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D266D93-EAF5-47CF-A224-3E7FD418C653}"/>
                  </a:ext>
                </a:extLst>
              </p:cNvPr>
              <p:cNvSpPr txBox="1"/>
              <p:nvPr/>
            </p:nvSpPr>
            <p:spPr>
              <a:xfrm>
                <a:off x="6134310" y="3667110"/>
                <a:ext cx="520700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D266D93-EAF5-47CF-A224-3E7FD418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10" y="3667110"/>
                <a:ext cx="520700" cy="398507"/>
              </a:xfrm>
              <a:prstGeom prst="rect">
                <a:avLst/>
              </a:prstGeom>
              <a:blipFill>
                <a:blip r:embed="rId8"/>
                <a:stretch>
                  <a:fillRect l="-3488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0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4D336A-5ECE-460F-AC98-EC2C8E66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Gradientes: Ángulo y Magnitud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660A51-008E-4283-ACF9-7AE6DF6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2921000"/>
            <a:ext cx="2451100" cy="24511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10066F-BEA4-4541-9A9E-27E248E70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870200"/>
            <a:ext cx="2451100" cy="245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78CC2C-0AB5-4AD1-8A7A-BB5342EE5BB5}"/>
                  </a:ext>
                </a:extLst>
              </p:cNvPr>
              <p:cNvSpPr txBox="1"/>
              <p:nvPr/>
            </p:nvSpPr>
            <p:spPr>
              <a:xfrm>
                <a:off x="1587500" y="1879600"/>
                <a:ext cx="1587500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78CC2C-0AB5-4AD1-8A7A-BB5342EE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1879600"/>
                <a:ext cx="1587500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596325-E135-44B9-A7A7-DCB53590C6E5}"/>
                  </a:ext>
                </a:extLst>
              </p:cNvPr>
              <p:cNvSpPr txBox="1"/>
              <p:nvPr/>
            </p:nvSpPr>
            <p:spPr>
              <a:xfrm>
                <a:off x="5842000" y="1879600"/>
                <a:ext cx="1409700" cy="825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280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596325-E135-44B9-A7A7-DCB53590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0" y="1879600"/>
                <a:ext cx="1409700" cy="825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0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3E5C3D-6058-4E40-9826-53BC0BED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Gradientes:</a:t>
            </a:r>
            <a:b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Parametrización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0A29D4-2128-45EB-802C-18439ECC8C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/>
              <a:t># HOG </a:t>
            </a:r>
            <a:r>
              <a:rPr lang="es-CO" dirty="0" err="1"/>
              <a:t>parametrization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winSize</a:t>
            </a:r>
            <a:r>
              <a:rPr lang="es-CO" dirty="0">
                <a:highlight>
                  <a:srgbClr val="FFFF00"/>
                </a:highlight>
              </a:rPr>
              <a:t> = (32,32)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blockSize</a:t>
            </a:r>
            <a:r>
              <a:rPr lang="es-CO" dirty="0">
                <a:highlight>
                  <a:srgbClr val="FFFF00"/>
                </a:highlight>
              </a:rPr>
              <a:t> = (16,16)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blockStride</a:t>
            </a:r>
            <a:r>
              <a:rPr lang="es-CO" dirty="0">
                <a:highlight>
                  <a:srgbClr val="FFFF00"/>
                </a:highlight>
              </a:rPr>
              <a:t> = (8,8)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cellSize</a:t>
            </a:r>
            <a:r>
              <a:rPr lang="es-CO" dirty="0">
                <a:highlight>
                  <a:srgbClr val="FFFF00"/>
                </a:highlight>
              </a:rPr>
              <a:t> = (8,8)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nbins</a:t>
            </a:r>
            <a:r>
              <a:rPr lang="es-CO" dirty="0">
                <a:highlight>
                  <a:srgbClr val="FFFF00"/>
                </a:highlight>
              </a:rPr>
              <a:t> = 9</a:t>
            </a:r>
          </a:p>
          <a:p>
            <a:pPr marL="0" indent="0">
              <a:buNone/>
            </a:pPr>
            <a:r>
              <a:rPr lang="es-CO" dirty="0" err="1"/>
              <a:t>derivAperture</a:t>
            </a:r>
            <a:r>
              <a:rPr lang="es-CO" dirty="0"/>
              <a:t> = 1</a:t>
            </a:r>
          </a:p>
          <a:p>
            <a:pPr marL="0" indent="0">
              <a:buNone/>
            </a:pPr>
            <a:r>
              <a:rPr lang="es-CO" dirty="0" err="1"/>
              <a:t>winSigma</a:t>
            </a:r>
            <a:r>
              <a:rPr lang="es-CO" dirty="0"/>
              <a:t> = -1.</a:t>
            </a:r>
          </a:p>
          <a:p>
            <a:pPr marL="0" indent="0">
              <a:buNone/>
            </a:pPr>
            <a:r>
              <a:rPr lang="es-CO" dirty="0" err="1"/>
              <a:t>histogramNormType</a:t>
            </a:r>
            <a:r>
              <a:rPr lang="es-CO" dirty="0"/>
              <a:t> = 0</a:t>
            </a:r>
          </a:p>
          <a:p>
            <a:pPr marL="0" indent="0">
              <a:buNone/>
            </a:pPr>
            <a:r>
              <a:rPr lang="es-CO" dirty="0"/>
              <a:t>L2HysThreshold = 0.2</a:t>
            </a:r>
          </a:p>
          <a:p>
            <a:pPr marL="0" indent="0">
              <a:buNone/>
            </a:pPr>
            <a:r>
              <a:rPr lang="es-CO" dirty="0" err="1"/>
              <a:t>gammaCorrection</a:t>
            </a:r>
            <a:r>
              <a:rPr lang="es-CO" dirty="0"/>
              <a:t> = 1</a:t>
            </a:r>
          </a:p>
          <a:p>
            <a:pPr marL="0" indent="0">
              <a:buNone/>
            </a:pPr>
            <a:r>
              <a:rPr lang="es-CO" dirty="0" err="1"/>
              <a:t>nlevels</a:t>
            </a:r>
            <a:r>
              <a:rPr lang="es-CO" dirty="0"/>
              <a:t> = 64</a:t>
            </a:r>
          </a:p>
          <a:p>
            <a:pPr marL="0" indent="0">
              <a:buNone/>
            </a:pPr>
            <a:r>
              <a:rPr lang="es-CO" dirty="0" err="1"/>
              <a:t>useSignedGradients</a:t>
            </a:r>
            <a:r>
              <a:rPr lang="es-CO" dirty="0"/>
              <a:t> = True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F96D1D-F706-467A-9A0B-BAABF7D4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01" y="4981438"/>
            <a:ext cx="1105999" cy="1105999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D3267A45-C8A6-4BFE-93CA-059A3FD84B28}"/>
              </a:ext>
            </a:extLst>
          </p:cNvPr>
          <p:cNvSpPr/>
          <p:nvPr/>
        </p:nvSpPr>
        <p:spPr>
          <a:xfrm>
            <a:off x="1447800" y="4981438"/>
            <a:ext cx="338447" cy="1105999"/>
          </a:xfrm>
          <a:prstGeom prst="leftBrace">
            <a:avLst>
              <a:gd name="adj1" fmla="val 6086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04960063-C321-4CF9-89DF-5BC8A0557F02}"/>
              </a:ext>
            </a:extLst>
          </p:cNvPr>
          <p:cNvSpPr/>
          <p:nvPr/>
        </p:nvSpPr>
        <p:spPr>
          <a:xfrm rot="5400000">
            <a:off x="2287677" y="4138218"/>
            <a:ext cx="338447" cy="1105999"/>
          </a:xfrm>
          <a:prstGeom prst="leftBrace">
            <a:avLst>
              <a:gd name="adj1" fmla="val 5711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27F4808-F192-42CE-A966-47C508F8B2E1}"/>
                  </a:ext>
                </a:extLst>
              </p:cNvPr>
              <p:cNvSpPr txBox="1"/>
              <p:nvPr/>
            </p:nvSpPr>
            <p:spPr>
              <a:xfrm>
                <a:off x="2273671" y="4071661"/>
                <a:ext cx="40036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27F4808-F192-42CE-A966-47C508F8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71" y="4071661"/>
                <a:ext cx="400366" cy="298415"/>
              </a:xfrm>
              <a:prstGeom prst="rect">
                <a:avLst/>
              </a:prstGeom>
              <a:blipFill>
                <a:blip r:embed="rId3"/>
                <a:stretch>
                  <a:fillRect l="-13636" r="-6061" b="-204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419984-773C-40F8-B493-DCEB89F921A6}"/>
                  </a:ext>
                </a:extLst>
              </p:cNvPr>
              <p:cNvSpPr txBox="1"/>
              <p:nvPr/>
            </p:nvSpPr>
            <p:spPr>
              <a:xfrm>
                <a:off x="929780" y="5385229"/>
                <a:ext cx="40036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419984-773C-40F8-B493-DCEB89F9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0" y="5385229"/>
                <a:ext cx="400366" cy="298415"/>
              </a:xfrm>
              <a:prstGeom prst="rect">
                <a:avLst/>
              </a:prstGeom>
              <a:blipFill>
                <a:blip r:embed="rId4"/>
                <a:stretch>
                  <a:fillRect l="-13846" r="-7692" b="-204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D71D6E1-748B-43F2-81F0-0AE8DA5DCDB4}"/>
              </a:ext>
            </a:extLst>
          </p:cNvPr>
          <p:cNvSpPr txBox="1"/>
          <p:nvPr/>
        </p:nvSpPr>
        <p:spPr>
          <a:xfrm>
            <a:off x="704205" y="39784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j-ea"/>
                <a:cs typeface="+mj-cs"/>
              </a:rPr>
              <a:t>Celda: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74AFB1-AA63-4EFA-8CDC-FEED1685C982}"/>
              </a:ext>
            </a:extLst>
          </p:cNvPr>
          <p:cNvSpPr txBox="1"/>
          <p:nvPr/>
        </p:nvSpPr>
        <p:spPr>
          <a:xfrm>
            <a:off x="666105" y="1819414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j-ea"/>
                <a:cs typeface="+mj-cs"/>
              </a:rPr>
              <a:t>Ventana: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61386F-B3BE-44B9-B872-BA4D007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758" y="2492987"/>
            <a:ext cx="1334518" cy="1516498"/>
          </a:xfrm>
          <a:prstGeom prst="rect">
            <a:avLst/>
          </a:prstGeom>
        </p:spPr>
      </p:pic>
      <p:sp>
        <p:nvSpPr>
          <p:cNvPr id="17" name="Abrir llave 16">
            <a:extLst>
              <a:ext uri="{FF2B5EF4-FFF2-40B4-BE49-F238E27FC236}">
                <a16:creationId xmlns:a16="http://schemas.microsoft.com/office/drawing/2014/main" id="{F7EF2B9C-6527-4E1E-A0DC-3F9905A857AC}"/>
              </a:ext>
            </a:extLst>
          </p:cNvPr>
          <p:cNvSpPr/>
          <p:nvPr/>
        </p:nvSpPr>
        <p:spPr>
          <a:xfrm flipH="1">
            <a:off x="3611790" y="2492987"/>
            <a:ext cx="390854" cy="1576793"/>
          </a:xfrm>
          <a:prstGeom prst="leftBrace">
            <a:avLst>
              <a:gd name="adj1" fmla="val 6086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20A879D-94B4-4E35-8C7C-7B0202EE9414}"/>
              </a:ext>
            </a:extLst>
          </p:cNvPr>
          <p:cNvSpPr txBox="1"/>
          <p:nvPr/>
        </p:nvSpPr>
        <p:spPr>
          <a:xfrm>
            <a:off x="666105" y="3251236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B050"/>
                </a:solidFill>
                <a:latin typeface="Helvetica" panose="020B0604020202030204" pitchFamily="34" charset="0"/>
                <a:ea typeface="+mj-ea"/>
                <a:cs typeface="+mj-cs"/>
              </a:rPr>
              <a:t>Celda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Helvetica" panose="020B0604020202030204" pitchFamily="34" charset="0"/>
                <a:ea typeface="+mj-ea"/>
                <a:cs typeface="+mj-cs"/>
              </a:rPr>
              <a:t>Bloque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96BBF877-8555-4BC2-8289-C7B2CF6938CE}"/>
              </a:ext>
            </a:extLst>
          </p:cNvPr>
          <p:cNvSpPr/>
          <p:nvPr/>
        </p:nvSpPr>
        <p:spPr>
          <a:xfrm rot="5400000">
            <a:off x="2458042" y="1596954"/>
            <a:ext cx="338447" cy="1332621"/>
          </a:xfrm>
          <a:prstGeom prst="leftBrace">
            <a:avLst>
              <a:gd name="adj1" fmla="val 5711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EE9AB68-7791-472E-A357-5CD4164977F6}"/>
                  </a:ext>
                </a:extLst>
              </p:cNvPr>
              <p:cNvSpPr txBox="1"/>
              <p:nvPr/>
            </p:nvSpPr>
            <p:spPr>
              <a:xfrm>
                <a:off x="3924926" y="2952821"/>
                <a:ext cx="40036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EE9AB68-7791-472E-A357-5CD416497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926" y="2952821"/>
                <a:ext cx="400366" cy="298415"/>
              </a:xfrm>
              <a:prstGeom prst="rect">
                <a:avLst/>
              </a:prstGeom>
              <a:blipFill>
                <a:blip r:embed="rId6"/>
                <a:stretch>
                  <a:fillRect l="-21212" r="-30303" b="-204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36D46DA-F53B-47F5-A457-7D1578205327}"/>
                  </a:ext>
                </a:extLst>
              </p:cNvPr>
              <p:cNvSpPr txBox="1"/>
              <p:nvPr/>
            </p:nvSpPr>
            <p:spPr>
              <a:xfrm>
                <a:off x="2387847" y="1581532"/>
                <a:ext cx="40036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36D46DA-F53B-47F5-A457-7D157820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47" y="1581532"/>
                <a:ext cx="400366" cy="298415"/>
              </a:xfrm>
              <a:prstGeom prst="rect">
                <a:avLst/>
              </a:prstGeom>
              <a:blipFill>
                <a:blip r:embed="rId7"/>
                <a:stretch>
                  <a:fillRect l="-21538" r="-32308" b="-204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1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7B84D-EB51-4291-838D-B69527FC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Gradientes:</a:t>
            </a:r>
            <a:b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Descriptor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C369A8-E5F6-41C3-9A7D-485FAF70EF54}"/>
              </a:ext>
            </a:extLst>
          </p:cNvPr>
          <p:cNvSpPr txBox="1"/>
          <p:nvPr/>
        </p:nvSpPr>
        <p:spPr>
          <a:xfrm>
            <a:off x="3087665" y="5198939"/>
            <a:ext cx="238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j-ea"/>
                <a:cs typeface="+mj-cs"/>
              </a:rPr>
              <a:t>Tomado de learnopencv.org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635E05F-85BE-477D-B248-520715DB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690689"/>
            <a:ext cx="4924425" cy="3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D6AA-D106-46F5-BD52-49EAAD2D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Histograma de Gradientes:</a:t>
            </a:r>
            <a:b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Normalización L2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0DAA9E1-8D2C-4BD0-8BA7-37C9E09A88FF}"/>
                  </a:ext>
                </a:extLst>
              </p:cNvPr>
              <p:cNvSpPr txBox="1"/>
              <p:nvPr/>
            </p:nvSpPr>
            <p:spPr>
              <a:xfrm>
                <a:off x="6633961" y="3067441"/>
                <a:ext cx="1810687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b>
                            <m:sup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0DAA9E1-8D2C-4BD0-8BA7-37C9E09A8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61" y="3067441"/>
                <a:ext cx="1810687" cy="501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06E31DFE-D344-4DAB-8AA9-7B7F021ED9B8}"/>
              </a:ext>
            </a:extLst>
          </p:cNvPr>
          <p:cNvSpPr txBox="1"/>
          <p:nvPr/>
        </p:nvSpPr>
        <p:spPr>
          <a:xfrm>
            <a:off x="6173117" y="2728887"/>
            <a:ext cx="33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j-ea"/>
                <a:cs typeface="+mj-cs"/>
              </a:rPr>
              <a:t>Normalización L2 por bloques: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831242-D097-4029-8575-F55835FA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04" y="2408726"/>
            <a:ext cx="1656033" cy="18818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319D2D5-A7BB-42B6-A8E3-A31EF0EB4A74}"/>
              </a:ext>
            </a:extLst>
          </p:cNvPr>
          <p:cNvSpPr txBox="1"/>
          <p:nvPr/>
        </p:nvSpPr>
        <p:spPr>
          <a:xfrm>
            <a:off x="266846" y="3406435"/>
            <a:ext cx="129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B050"/>
                </a:solidFill>
                <a:latin typeface="Helvetica" panose="020B0604020202030204" pitchFamily="34" charset="0"/>
                <a:ea typeface="+mj-ea"/>
                <a:cs typeface="+mj-cs"/>
              </a:rPr>
              <a:t>Celda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Helvetica" panose="020B0604020202030204" pitchFamily="34" charset="0"/>
                <a:ea typeface="+mj-ea"/>
                <a:cs typeface="+mj-cs"/>
              </a:rPr>
              <a:t>Bloque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4E3DD7-A558-476E-B6C8-97D7A3790453}"/>
              </a:ext>
            </a:extLst>
          </p:cNvPr>
          <p:cNvSpPr/>
          <p:nvPr/>
        </p:nvSpPr>
        <p:spPr>
          <a:xfrm>
            <a:off x="3632721" y="2835197"/>
            <a:ext cx="8572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5D9EAD-7B90-4F8B-99AE-5A4881924407}"/>
              </a:ext>
            </a:extLst>
          </p:cNvPr>
          <p:cNvSpPr/>
          <p:nvPr/>
        </p:nvSpPr>
        <p:spPr>
          <a:xfrm>
            <a:off x="3718447" y="2635172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58B609-F51F-439C-8E8F-C64FB38C4BC7}"/>
              </a:ext>
            </a:extLst>
          </p:cNvPr>
          <p:cNvSpPr/>
          <p:nvPr/>
        </p:nvSpPr>
        <p:spPr>
          <a:xfrm>
            <a:off x="3832747" y="2914572"/>
            <a:ext cx="104775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4F0FC6-A168-4441-8821-E0F3697D5ED0}"/>
              </a:ext>
            </a:extLst>
          </p:cNvPr>
          <p:cNvSpPr/>
          <p:nvPr/>
        </p:nvSpPr>
        <p:spPr>
          <a:xfrm>
            <a:off x="3937523" y="2489122"/>
            <a:ext cx="85726" cy="7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830A2EE-A28A-45C6-BABB-B376CE4C6C02}"/>
              </a:ext>
            </a:extLst>
          </p:cNvPr>
          <p:cNvSpPr/>
          <p:nvPr/>
        </p:nvSpPr>
        <p:spPr>
          <a:xfrm>
            <a:off x="4023248" y="2685972"/>
            <a:ext cx="10477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1978BB-034B-4365-96BF-58291319A5B6}"/>
              </a:ext>
            </a:extLst>
          </p:cNvPr>
          <p:cNvSpPr/>
          <p:nvPr/>
        </p:nvSpPr>
        <p:spPr>
          <a:xfrm>
            <a:off x="4128023" y="2778047"/>
            <a:ext cx="104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0B773D-AEFC-4E44-B022-442B8859BA52}"/>
              </a:ext>
            </a:extLst>
          </p:cNvPr>
          <p:cNvSpPr/>
          <p:nvPr/>
        </p:nvSpPr>
        <p:spPr>
          <a:xfrm>
            <a:off x="4242323" y="2558972"/>
            <a:ext cx="104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D041491-B335-4C7F-AA4F-3F2A5B7DE2AE}"/>
              </a:ext>
            </a:extLst>
          </p:cNvPr>
          <p:cNvSpPr/>
          <p:nvPr/>
        </p:nvSpPr>
        <p:spPr>
          <a:xfrm>
            <a:off x="4347098" y="2635172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01CC476-D10B-4C06-BAD4-5E5D76597F81}"/>
              </a:ext>
            </a:extLst>
          </p:cNvPr>
          <p:cNvSpPr/>
          <p:nvPr/>
        </p:nvSpPr>
        <p:spPr>
          <a:xfrm>
            <a:off x="4451873" y="2749472"/>
            <a:ext cx="1047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4FA8A4D-4BB3-4865-9805-0E331CCA7B29}"/>
              </a:ext>
            </a:extLst>
          </p:cNvPr>
          <p:cNvSpPr/>
          <p:nvPr/>
        </p:nvSpPr>
        <p:spPr>
          <a:xfrm>
            <a:off x="4661423" y="2825409"/>
            <a:ext cx="8572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CBA0A96-2D8B-46EF-A58F-21A8978D9005}"/>
              </a:ext>
            </a:extLst>
          </p:cNvPr>
          <p:cNvSpPr/>
          <p:nvPr/>
        </p:nvSpPr>
        <p:spPr>
          <a:xfrm>
            <a:off x="4747149" y="2625384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2BB736-D62D-41CC-AD9E-98F8EB180784}"/>
              </a:ext>
            </a:extLst>
          </p:cNvPr>
          <p:cNvSpPr/>
          <p:nvPr/>
        </p:nvSpPr>
        <p:spPr>
          <a:xfrm>
            <a:off x="4861449" y="2904784"/>
            <a:ext cx="104775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5A76F7D-8698-402C-8B27-CA41250333DC}"/>
              </a:ext>
            </a:extLst>
          </p:cNvPr>
          <p:cNvSpPr/>
          <p:nvPr/>
        </p:nvSpPr>
        <p:spPr>
          <a:xfrm>
            <a:off x="4966225" y="2479334"/>
            <a:ext cx="85726" cy="7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318206F-B2BD-46DA-BFB0-E3CD28EE57C5}"/>
              </a:ext>
            </a:extLst>
          </p:cNvPr>
          <p:cNvSpPr/>
          <p:nvPr/>
        </p:nvSpPr>
        <p:spPr>
          <a:xfrm>
            <a:off x="5051950" y="2676184"/>
            <a:ext cx="10477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EC300B-73DF-41E9-A5DD-A6E8CE4691C3}"/>
              </a:ext>
            </a:extLst>
          </p:cNvPr>
          <p:cNvSpPr/>
          <p:nvPr/>
        </p:nvSpPr>
        <p:spPr>
          <a:xfrm>
            <a:off x="5156725" y="2768259"/>
            <a:ext cx="104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EC30C91-F35F-4224-A37D-2D4811523C30}"/>
              </a:ext>
            </a:extLst>
          </p:cNvPr>
          <p:cNvSpPr/>
          <p:nvPr/>
        </p:nvSpPr>
        <p:spPr>
          <a:xfrm>
            <a:off x="5271025" y="2549184"/>
            <a:ext cx="104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BEF8323-A23D-4FE7-87BE-A7FA74F0CB9C}"/>
              </a:ext>
            </a:extLst>
          </p:cNvPr>
          <p:cNvSpPr/>
          <p:nvPr/>
        </p:nvSpPr>
        <p:spPr>
          <a:xfrm>
            <a:off x="5375800" y="2625384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A1AD766-7B50-4C4C-A36C-3ED6FF60055B}"/>
              </a:ext>
            </a:extLst>
          </p:cNvPr>
          <p:cNvSpPr/>
          <p:nvPr/>
        </p:nvSpPr>
        <p:spPr>
          <a:xfrm>
            <a:off x="5480575" y="2739684"/>
            <a:ext cx="1047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2DA6CDD-1A42-4C15-B564-C112762EBBF7}"/>
              </a:ext>
            </a:extLst>
          </p:cNvPr>
          <p:cNvSpPr/>
          <p:nvPr/>
        </p:nvSpPr>
        <p:spPr>
          <a:xfrm>
            <a:off x="3625906" y="3682660"/>
            <a:ext cx="8572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2D43C08-8AE4-4CFD-8702-401185F23424}"/>
              </a:ext>
            </a:extLst>
          </p:cNvPr>
          <p:cNvSpPr/>
          <p:nvPr/>
        </p:nvSpPr>
        <p:spPr>
          <a:xfrm>
            <a:off x="3711632" y="3482635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24A9DEE-9B4B-4672-8F25-3FCCFEF7273F}"/>
              </a:ext>
            </a:extLst>
          </p:cNvPr>
          <p:cNvSpPr/>
          <p:nvPr/>
        </p:nvSpPr>
        <p:spPr>
          <a:xfrm>
            <a:off x="3825932" y="3762035"/>
            <a:ext cx="104775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965D59-4C75-47D9-A1E6-A2B8C391EC07}"/>
              </a:ext>
            </a:extLst>
          </p:cNvPr>
          <p:cNvSpPr/>
          <p:nvPr/>
        </p:nvSpPr>
        <p:spPr>
          <a:xfrm>
            <a:off x="3930708" y="3336585"/>
            <a:ext cx="85726" cy="7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7F3331-A5F4-479B-90D4-2E82210100B2}"/>
              </a:ext>
            </a:extLst>
          </p:cNvPr>
          <p:cNvSpPr/>
          <p:nvPr/>
        </p:nvSpPr>
        <p:spPr>
          <a:xfrm>
            <a:off x="4016433" y="3533435"/>
            <a:ext cx="10477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B736A73-7E62-4E59-A79C-FC10F275AEA6}"/>
              </a:ext>
            </a:extLst>
          </p:cNvPr>
          <p:cNvSpPr/>
          <p:nvPr/>
        </p:nvSpPr>
        <p:spPr>
          <a:xfrm>
            <a:off x="4121208" y="3625510"/>
            <a:ext cx="104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04E9A08-E411-4217-B7BC-0B284C91A977}"/>
              </a:ext>
            </a:extLst>
          </p:cNvPr>
          <p:cNvSpPr/>
          <p:nvPr/>
        </p:nvSpPr>
        <p:spPr>
          <a:xfrm>
            <a:off x="4235508" y="3406435"/>
            <a:ext cx="104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55EB1DE-2D8B-4618-A9CB-8E134EE73A98}"/>
              </a:ext>
            </a:extLst>
          </p:cNvPr>
          <p:cNvSpPr/>
          <p:nvPr/>
        </p:nvSpPr>
        <p:spPr>
          <a:xfrm>
            <a:off x="4340283" y="3482635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9060778-DE6E-491D-8673-01A05DF40C76}"/>
              </a:ext>
            </a:extLst>
          </p:cNvPr>
          <p:cNvSpPr/>
          <p:nvPr/>
        </p:nvSpPr>
        <p:spPr>
          <a:xfrm>
            <a:off x="4445058" y="3596935"/>
            <a:ext cx="1047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5964EC0-C342-4E32-8369-583314E893D6}"/>
              </a:ext>
            </a:extLst>
          </p:cNvPr>
          <p:cNvSpPr/>
          <p:nvPr/>
        </p:nvSpPr>
        <p:spPr>
          <a:xfrm>
            <a:off x="4647097" y="3686009"/>
            <a:ext cx="8572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E915E39-8563-454E-B37F-1F1ADB114FA6}"/>
              </a:ext>
            </a:extLst>
          </p:cNvPr>
          <p:cNvSpPr/>
          <p:nvPr/>
        </p:nvSpPr>
        <p:spPr>
          <a:xfrm>
            <a:off x="4732823" y="3485984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8B8FDC-7041-49A6-96EB-FC2864820CC6}"/>
              </a:ext>
            </a:extLst>
          </p:cNvPr>
          <p:cNvSpPr/>
          <p:nvPr/>
        </p:nvSpPr>
        <p:spPr>
          <a:xfrm>
            <a:off x="4847123" y="3765384"/>
            <a:ext cx="104775" cy="33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89254AA-6DE1-4275-A007-BD1B53B2170D}"/>
              </a:ext>
            </a:extLst>
          </p:cNvPr>
          <p:cNvSpPr/>
          <p:nvPr/>
        </p:nvSpPr>
        <p:spPr>
          <a:xfrm>
            <a:off x="4951899" y="3339934"/>
            <a:ext cx="85726" cy="76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5270E50-1507-4E0B-A1CC-4714149012B3}"/>
              </a:ext>
            </a:extLst>
          </p:cNvPr>
          <p:cNvSpPr/>
          <p:nvPr/>
        </p:nvSpPr>
        <p:spPr>
          <a:xfrm>
            <a:off x="5037624" y="3536784"/>
            <a:ext cx="10477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04A0E20-DA72-4C12-AECD-51D002531458}"/>
              </a:ext>
            </a:extLst>
          </p:cNvPr>
          <p:cNvSpPr/>
          <p:nvPr/>
        </p:nvSpPr>
        <p:spPr>
          <a:xfrm>
            <a:off x="5142399" y="3628859"/>
            <a:ext cx="104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3ED0337-BE27-4243-872C-25C545E09FC0}"/>
              </a:ext>
            </a:extLst>
          </p:cNvPr>
          <p:cNvSpPr/>
          <p:nvPr/>
        </p:nvSpPr>
        <p:spPr>
          <a:xfrm>
            <a:off x="5256699" y="3409784"/>
            <a:ext cx="1047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961FB9-8D1E-496F-ACF9-CB983E5FB453}"/>
              </a:ext>
            </a:extLst>
          </p:cNvPr>
          <p:cNvSpPr/>
          <p:nvPr/>
        </p:nvSpPr>
        <p:spPr>
          <a:xfrm>
            <a:off x="5361474" y="3485984"/>
            <a:ext cx="104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1CEFD8C-4869-4E9E-96FF-EACCDC1C5B1D}"/>
              </a:ext>
            </a:extLst>
          </p:cNvPr>
          <p:cNvSpPr/>
          <p:nvPr/>
        </p:nvSpPr>
        <p:spPr>
          <a:xfrm>
            <a:off x="5466249" y="3600284"/>
            <a:ext cx="1047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942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204</Words>
  <Application>Microsoft Office PowerPoint</Application>
  <PresentationFormat>Presentación en pantalla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Tema de Office</vt:lpstr>
      <vt:lpstr>Presentación de PowerPoint</vt:lpstr>
      <vt:lpstr>Detección de Objetos con HoG + SVM</vt:lpstr>
      <vt:lpstr>Detección de Objetos  </vt:lpstr>
      <vt:lpstr>Clasificación: Histograma de Gradientes</vt:lpstr>
      <vt:lpstr>Histograma de Gradientes: Gradientes</vt:lpstr>
      <vt:lpstr>Histograma de Gradientes: Ángulo y Magnitud</vt:lpstr>
      <vt:lpstr>Histograma de Gradientes: Parametrización</vt:lpstr>
      <vt:lpstr>Histograma de Gradientes: Descriptor</vt:lpstr>
      <vt:lpstr>Histograma de Gradientes: Normalización L2</vt:lpstr>
      <vt:lpstr>Histograma de Gradientes</vt:lpstr>
      <vt:lpstr>Maquina de Soportes Vectoriales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Luis Miguel Zapata Henao</cp:lastModifiedBy>
  <cp:revision>38</cp:revision>
  <dcterms:created xsi:type="dcterms:W3CDTF">2015-01-20T20:40:07Z</dcterms:created>
  <dcterms:modified xsi:type="dcterms:W3CDTF">2018-06-27T19:50:05Z</dcterms:modified>
</cp:coreProperties>
</file>