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7"/>
  </p:notesMasterIdLst>
  <p:sldIdLst>
    <p:sldId id="297" r:id="rId2"/>
    <p:sldId id="257" r:id="rId3"/>
    <p:sldId id="258" r:id="rId4"/>
    <p:sldId id="309" r:id="rId5"/>
    <p:sldId id="259" r:id="rId6"/>
    <p:sldId id="260" r:id="rId7"/>
    <p:sldId id="261" r:id="rId8"/>
    <p:sldId id="320" r:id="rId9"/>
    <p:sldId id="264" r:id="rId10"/>
    <p:sldId id="321" r:id="rId11"/>
    <p:sldId id="322" r:id="rId12"/>
    <p:sldId id="323" r:id="rId13"/>
    <p:sldId id="324" r:id="rId14"/>
    <p:sldId id="269" r:id="rId15"/>
    <p:sldId id="325" r:id="rId16"/>
    <p:sldId id="326" r:id="rId17"/>
    <p:sldId id="327" r:id="rId18"/>
    <p:sldId id="273" r:id="rId19"/>
    <p:sldId id="274" r:id="rId20"/>
    <p:sldId id="275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49" r:id="rId32"/>
    <p:sldId id="339" r:id="rId33"/>
    <p:sldId id="340" r:id="rId34"/>
    <p:sldId id="341" r:id="rId35"/>
    <p:sldId id="342" r:id="rId36"/>
    <p:sldId id="343" r:id="rId37"/>
    <p:sldId id="344" r:id="rId38"/>
    <p:sldId id="293" r:id="rId39"/>
    <p:sldId id="345" r:id="rId40"/>
    <p:sldId id="346" r:id="rId41"/>
    <p:sldId id="347" r:id="rId42"/>
    <p:sldId id="348" r:id="rId43"/>
    <p:sldId id="298" r:id="rId44"/>
    <p:sldId id="299" r:id="rId45"/>
    <p:sldId id="300" r:id="rId46"/>
    <p:sldId id="351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50" r:id="rId56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xP8GjF03ZqvJda/Ds2J0g==" hashData="e63AwLDkMlw8CG7GP8YL1XkEaIPuNZNAvw3yt3RD9JH07mFJTI5fqLbZpjnX2BqQyjRE862SEuuLxljBfgKyJw=="/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orient="horz" pos="2400" userDrawn="1">
          <p15:clr>
            <a:srgbClr val="A4A3A4"/>
          </p15:clr>
        </p15:guide>
        <p15:guide id="3" orient="horz" pos="3456" userDrawn="1">
          <p15:clr>
            <a:srgbClr val="A4A3A4"/>
          </p15:clr>
        </p15:guide>
        <p15:guide id="4" orient="horz" pos="249" userDrawn="1">
          <p15:clr>
            <a:srgbClr val="A4A3A4"/>
          </p15:clr>
        </p15:guide>
        <p15:guide id="5" orient="horz" pos="431" userDrawn="1">
          <p15:clr>
            <a:srgbClr val="A4A3A4"/>
          </p15:clr>
        </p15:guide>
        <p15:guide id="6" orient="horz" pos="521" userDrawn="1">
          <p15:clr>
            <a:srgbClr val="A4A3A4"/>
          </p15:clr>
        </p15:guide>
        <p15:guide id="7" pos="51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8246619-AC36-6415-7DFF-C1B16B7CD646}" name="Guest User" initials="GU" userId="S::urn:spo:anon#4cdd75b18dd4419e7fe82875f4fdb9c522eb5f1daddecd3466b7e9f2af4c549d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3E989C"/>
    <a:srgbClr val="F4B183"/>
    <a:srgbClr val="FFD966"/>
    <a:srgbClr val="FFFFFF"/>
    <a:srgbClr val="C5D3ED"/>
    <a:srgbClr val="8FAADC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1" autoAdjust="0"/>
  </p:normalViewPr>
  <p:slideViewPr>
    <p:cSldViewPr snapToGrid="0">
      <p:cViewPr varScale="1">
        <p:scale>
          <a:sx n="43" d="100"/>
          <a:sy n="43" d="100"/>
        </p:scale>
        <p:origin x="1128" y="66"/>
      </p:cViewPr>
      <p:guideLst>
        <p:guide orient="horz" pos="4008"/>
        <p:guide orient="horz" pos="2400"/>
        <p:guide orient="horz" pos="3456"/>
        <p:guide orient="horz" pos="249"/>
        <p:guide orient="horz" pos="431"/>
        <p:guide orient="horz" pos="521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B" userId="0867edd5-7bf9-49fb-9002-3cb2c79b09e0" providerId="ADAL" clId="{3D56E4ED-AA09-4A9B-9B1A-D956734B3A12}"/>
    <pc:docChg chg="undo custSel addSld modSld">
      <pc:chgData name="Aishwarya B" userId="0867edd5-7bf9-49fb-9002-3cb2c79b09e0" providerId="ADAL" clId="{3D56E4ED-AA09-4A9B-9B1A-D956734B3A12}" dt="2024-09-27T05:10:08.703" v="52" actId="20577"/>
      <pc:docMkLst>
        <pc:docMk/>
      </pc:docMkLst>
      <pc:sldChg chg="modSp add mod">
        <pc:chgData name="Aishwarya B" userId="0867edd5-7bf9-49fb-9002-3cb2c79b09e0" providerId="ADAL" clId="{3D56E4ED-AA09-4A9B-9B1A-D956734B3A12}" dt="2024-09-27T05:10:08.703" v="52" actId="20577"/>
        <pc:sldMkLst>
          <pc:docMk/>
          <pc:sldMk cId="1405064964" sldId="351"/>
        </pc:sldMkLst>
        <pc:spChg chg="mod">
          <ac:chgData name="Aishwarya B" userId="0867edd5-7bf9-49fb-9002-3cb2c79b09e0" providerId="ADAL" clId="{3D56E4ED-AA09-4A9B-9B1A-D956734B3A12}" dt="2024-09-27T05:04:58.773" v="38" actId="20577"/>
          <ac:spMkLst>
            <pc:docMk/>
            <pc:sldMk cId="1405064964" sldId="351"/>
            <ac:spMk id="490" creationId="{00000000-0000-0000-0000-000000000000}"/>
          </ac:spMkLst>
        </pc:spChg>
        <pc:spChg chg="mod">
          <ac:chgData name="Aishwarya B" userId="0867edd5-7bf9-49fb-9002-3cb2c79b09e0" providerId="ADAL" clId="{3D56E4ED-AA09-4A9B-9B1A-D956734B3A12}" dt="2024-09-27T05:10:08.703" v="52" actId="20577"/>
          <ac:spMkLst>
            <pc:docMk/>
            <pc:sldMk cId="1405064964" sldId="351"/>
            <ac:spMk id="4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9/26/2024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Let's start with a quick refresher on Python programming basics.</a:t>
            </a:r>
            <a:endParaRPr dirty="0"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Trainer Notes: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else block defines the statements to be executed when the condition specified in the preceding if statement is evaluated as False.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87" name="Google Shape;3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Trainer Notes: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Open Sans"/>
              <a:buNone/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elif statement is short for else if statement. elif statements allow checking for multiple conditions.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Open Sans"/>
              <a:buNone/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the condition for if is False, it checks the condition of the next elif block and so on.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The else block defines the statements to be executed when the condition specified in the preceding if statement is evaluated as False.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12" name="Google Shape;4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5" name="Google Shape;4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36" name="Google Shape;4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0" name="Google Shape;4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61" name="Google Shape;46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Let's explore the different types of loops in Python.</a:t>
            </a:r>
            <a:endParaRPr dirty="0"/>
          </a:p>
        </p:txBody>
      </p:sp>
      <p:sp>
        <p:nvSpPr>
          <p:cNvPr id="470" name="Google Shape;4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76" name="Google Shape;47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Learn how to control the flow of your Python programs using conditional statements and loops.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496" name="Google Shape;49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07" name="Google Shape;507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21" name="Google Shape;521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35" name="Google Shape;535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49" name="Google Shape;549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85" name="Google Shape;585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03" name="Google Shape;603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19" name="Google Shape;619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3" name="Google Shape;633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34" name="Google Shape;634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76" name="Google Shape;676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Read the learning objectives</a:t>
            </a:r>
            <a:endParaRPr dirty="0"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Let's explore </a:t>
            </a:r>
            <a:r>
              <a:rPr lang="en-US" dirty="0"/>
              <a:t>Loops control statements.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693" name="Google Shape;693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0379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1" name="Google Shape;711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12" name="Google Shape;712;p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27" name="Google Shape;727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42" name="Google Shape;742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6" name="Google Shape;75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57" name="Google Shape;757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understand Loop Else statements with examples. </a:t>
            </a:r>
            <a:endParaRPr dirty="0"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6" name="Google Shape;776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Image source : https://blog.finxter.com/for-else-and-while-else-in-python-a-helpful-guide/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77" name="Google Shape;777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Image source : https://blog.finxter.com/for-else-and-while-else-in-python-a-helpful-guide/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17" name="Google Shape;817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In this example, the for loop iterates through the numbers list. If the value of num becomes 6,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the loop is terminated using break, and "Number found!" is printed. If the loop completes without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encountering a break, the else block is executed, and "Number not found!" is printed.</a:t>
            </a:r>
            <a:endParaRPr dirty="0"/>
          </a:p>
        </p:txBody>
      </p:sp>
      <p:sp>
        <p:nvSpPr>
          <p:cNvPr id="857" name="Google Shape;857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Elaborate the scenario and discuss with the class.</a:t>
            </a:r>
            <a:endParaRPr dirty="0"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 this example, the while loop continues until count reaches 5. If count becomes 3, the loop is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terminated using break, and "Count reached 3!" is printed. If the loop completes without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encountering a break, the else block is executed, and "Loop completed!" is printed.</a:t>
            </a:r>
            <a:endParaRPr dirty="0"/>
          </a:p>
        </p:txBody>
      </p:sp>
      <p:sp>
        <p:nvSpPr>
          <p:cNvPr id="872" name="Google Shape;872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886" name="Google Shape;886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06" name="Google Shape;906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21" name="Google Shape;921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35" name="Google Shape;935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951" name="Google Shape;951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" name="Google Shape;48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1" dirty="0"/>
              <a:t>Trainer Notes: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Perform each step along with the learner.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8" name="Google Shape;488;p3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2979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2" name="Google Shape;9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6" name="Google Shape;98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7d92b845a2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90" name="Google Shape;990;g7d92b845a2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Let's explore how to make decisions in your Python programs using control structures like if-else statements</a:t>
            </a:r>
            <a:endParaRPr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00" name="Google Shape;10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7d92b845a2_0_4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12" name="Google Shape;1012;g7d92b845a2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7d92b845a2_0_4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22" name="Google Shape;1022;g7d92b845a2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7d92b845a2_0_4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34" name="Google Shape;1034;g7d92b845a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44" name="Google Shape;104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</p:spPr>
        <p:txBody>
          <a:bodyPr spcFirstLastPara="1" wrap="square" lIns="89679" tIns="44827" rIns="89679" bIns="44827" anchor="t" anchorCtr="0">
            <a:noAutofit/>
          </a:bodyPr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5638" y="1123950"/>
            <a:ext cx="5394325" cy="3035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46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Trainer Notes: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Decision-making is the process of making choices or performing tasks based on conditions.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Trainer Notes: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Explain the scenario and then flowchart to explain the conditions. </a:t>
            </a:r>
            <a:endParaRPr sz="1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Trainer Notes:</a:t>
            </a:r>
            <a:endParaRPr dirty="0"/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Explain Decision control structures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Decision control structures evaluate variables or expressions that return either True or False as an outcome. Four types of decision control structures are available in Python.</a:t>
            </a:r>
            <a:endParaRPr sz="1200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8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slide is self explanatory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78759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Q_No">
            <a:extLst>
              <a:ext uri="{FF2B5EF4-FFF2-40B4-BE49-F238E27FC236}">
                <a16:creationId xmlns:a16="http://schemas.microsoft.com/office/drawing/2014/main" id="{3C327913-27E5-47C0-5CE8-C92623BE9A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8B96215F-FF61-9AD3-5B66-650C7AFE97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</a:lstStyle>
          <a:p>
            <a:pPr marL="228600" lvl="0" indent="-228600">
              <a:spcBef>
                <a:spcPts val="0"/>
              </a:spcBef>
            </a:pP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83212CBA-BF9C-2628-A172-96ACE1220A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62388" y="1197091"/>
            <a:ext cx="1147421" cy="826971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 dirty="0"/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CEA2BD72-C1DD-4B25-C5E5-D6139517C0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95430"/>
            <a:ext cx="12401573" cy="1430338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_No">
            <a:extLst>
              <a:ext uri="{FF2B5EF4-FFF2-40B4-BE49-F238E27FC236}">
                <a16:creationId xmlns:a16="http://schemas.microsoft.com/office/drawing/2014/main" id="{86A71EFA-BAFE-C034-9302-230D1B15AD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46855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lvl="0" indent="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 dirty="0">
              <a:solidFill>
                <a:srgbClr val="404040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rgbClr val="3F3F3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/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/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16B8C86D-690C-8679-0C89-F4D009576CAF}"/>
              </a:ext>
            </a:extLst>
          </p:cNvPr>
          <p:cNvGrpSpPr>
            <a:grpSpLocks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DB747F5-5266-DDBF-8B8B-6AF78984F4A6}"/>
                </a:ext>
              </a:extLst>
            </p:cNvPr>
            <p:cNvSpPr>
              <a:spLocks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FF687B-5B53-6973-9596-70BBBD72EE56}"/>
                </a:ext>
              </a:extLst>
            </p:cNvPr>
            <p:cNvSpPr>
              <a:spLocks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52DB3C-19AB-7AF5-B459-CAF2AF2C0973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C3C8E8-C94E-EE19-7794-FFC583E56915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958B4A-72D3-24FF-4B57-C742B90B61FC}"/>
                </a:ext>
              </a:extLst>
            </p:cNvPr>
            <p:cNvSpPr>
              <a:spLocks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79E7-F48A-A40D-9C41-AD37DB548C7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</p:spPr>
        <p:txBody>
          <a:bodyPr/>
          <a:lstStyle/>
          <a:p>
            <a:r>
              <a:rPr lang="en-IN" dirty="0"/>
              <a:t>Programming Refresher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A881-428E-26EB-1902-A259D74B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Statement: Example </a:t>
            </a:r>
            <a:endParaRPr lang="en-IN" dirty="0"/>
          </a:p>
        </p:txBody>
      </p:sp>
      <p:grpSp>
        <p:nvGrpSpPr>
          <p:cNvPr id="377" name="Google Shape;377;p10"/>
          <p:cNvGrpSpPr/>
          <p:nvPr/>
        </p:nvGrpSpPr>
        <p:grpSpPr>
          <a:xfrm>
            <a:off x="3136901" y="2754091"/>
            <a:ext cx="9982199" cy="4599209"/>
            <a:chOff x="3653276" y="2754091"/>
            <a:chExt cx="9982199" cy="4599209"/>
          </a:xfrm>
        </p:grpSpPr>
        <p:sp>
          <p:nvSpPr>
            <p:cNvPr id="378" name="Google Shape;378;p10"/>
            <p:cNvSpPr/>
            <p:nvPr/>
          </p:nvSpPr>
          <p:spPr>
            <a:xfrm>
              <a:off x="3867150" y="2971800"/>
              <a:ext cx="9768325" cy="4381500"/>
            </a:xfrm>
            <a:prstGeom prst="roundRect">
              <a:avLst>
                <a:gd name="adj" fmla="val 5363"/>
              </a:avLst>
            </a:prstGeom>
            <a:noFill/>
            <a:ln w="25400" cap="flat" cmpd="sng">
              <a:solidFill>
                <a:srgbClr val="9CC2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10"/>
            <p:cNvGrpSpPr/>
            <p:nvPr/>
          </p:nvGrpSpPr>
          <p:grpSpPr>
            <a:xfrm>
              <a:off x="3653276" y="2754091"/>
              <a:ext cx="8949448" cy="3635818"/>
              <a:chOff x="6411578" y="2865908"/>
              <a:chExt cx="8949448" cy="3635818"/>
            </a:xfrm>
          </p:grpSpPr>
          <p:pic>
            <p:nvPicPr>
              <p:cNvPr id="380" name="Google Shape;380;p10" descr="A picture containing diagram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928231" y="3378200"/>
                <a:ext cx="8432795" cy="12021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1" name="Google Shape;381;p10" descr="Graphical user interface&#10;&#10;Description automatically generated with low confidenc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928231" y="4880698"/>
                <a:ext cx="8432794" cy="16210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" name="Google Shape;382;p10"/>
              <p:cNvSpPr/>
              <p:nvPr/>
            </p:nvSpPr>
            <p:spPr>
              <a:xfrm>
                <a:off x="6411578" y="2865908"/>
                <a:ext cx="2412460" cy="4824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</a:t>
                </a:r>
                <a:endParaRPr dirty="0"/>
              </a:p>
            </p:txBody>
          </p:sp>
        </p:grp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85B3F14E-1020-0CB9-5DBE-C566441B3387}"/>
              </a:ext>
            </a:extLst>
          </p:cNvPr>
          <p:cNvSpPr/>
          <p:nvPr/>
        </p:nvSpPr>
        <p:spPr>
          <a:xfrm>
            <a:off x="5626100" y="816324"/>
            <a:ext cx="502253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217642-0218-BF7E-158F-35D7928C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If-Else Statement</a:t>
            </a:r>
            <a:endParaRPr lang="en-IN" dirty="0"/>
          </a:p>
        </p:txBody>
      </p:sp>
      <p:sp>
        <p:nvSpPr>
          <p:cNvPr id="391" name="Google Shape;391;p11"/>
          <p:cNvSpPr/>
          <p:nvPr/>
        </p:nvSpPr>
        <p:spPr>
          <a:xfrm>
            <a:off x="2154812" y="1433815"/>
            <a:ext cx="11946377" cy="953311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3F3F3F"/>
              </a:buClr>
              <a:buSzPts val="2200"/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if-else statement evaluates the condition and executes the</a:t>
            </a:r>
            <a:r>
              <a:rPr lang="en-US" sz="2200" i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if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block only when the test condition is True. Otherwise, it executes the </a:t>
            </a:r>
            <a:r>
              <a:rPr lang="en-US" sz="2200" i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block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</p:txBody>
      </p:sp>
      <p:sp>
        <p:nvSpPr>
          <p:cNvPr id="392" name="Google Shape;392;p11"/>
          <p:cNvSpPr/>
          <p:nvPr/>
        </p:nvSpPr>
        <p:spPr>
          <a:xfrm>
            <a:off x="3449045" y="6826500"/>
            <a:ext cx="9357910" cy="105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else statement is optional in the if-else construct.</a:t>
            </a:r>
            <a:endParaRPr lang="en-US" dirty="0"/>
          </a:p>
        </p:txBody>
      </p:sp>
      <p:grpSp>
        <p:nvGrpSpPr>
          <p:cNvPr id="393" name="Google Shape;393;p11"/>
          <p:cNvGrpSpPr/>
          <p:nvPr/>
        </p:nvGrpSpPr>
        <p:grpSpPr>
          <a:xfrm>
            <a:off x="5980309" y="3105564"/>
            <a:ext cx="4295383" cy="3426842"/>
            <a:chOff x="6047496" y="3681170"/>
            <a:chExt cx="4295383" cy="2305130"/>
          </a:xfrm>
        </p:grpSpPr>
        <p:sp>
          <p:nvSpPr>
            <p:cNvPr id="394" name="Google Shape;394;p11"/>
            <p:cNvSpPr/>
            <p:nvPr/>
          </p:nvSpPr>
          <p:spPr>
            <a:xfrm>
              <a:off x="6534282" y="3838411"/>
              <a:ext cx="3808597" cy="2147889"/>
            </a:xfrm>
            <a:prstGeom prst="roundRect">
              <a:avLst>
                <a:gd name="adj" fmla="val 4033"/>
              </a:avLst>
            </a:prstGeom>
            <a:noFill/>
            <a:ln w="25400" cap="flat" cmpd="sng">
              <a:solidFill>
                <a:srgbClr val="9CC2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1460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6047496" y="3681170"/>
              <a:ext cx="2937753" cy="320649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Syntax</a:t>
              </a:r>
              <a:endParaRPr dirty="0"/>
            </a:p>
          </p:txBody>
        </p:sp>
      </p:grpSp>
      <p:sp>
        <p:nvSpPr>
          <p:cNvPr id="396" name="Google Shape;396;p11"/>
          <p:cNvSpPr txBox="1"/>
          <p:nvPr/>
        </p:nvSpPr>
        <p:spPr>
          <a:xfrm>
            <a:off x="7296788" y="3879402"/>
            <a:ext cx="2404682" cy="242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condition:</a:t>
            </a:r>
            <a:endParaRPr dirty="0"/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1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2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else:</a:t>
            </a:r>
            <a:endParaRPr dirty="0"/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3</a:t>
            </a:r>
            <a:endParaRPr dirty="0"/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4</a:t>
            </a:r>
            <a:endParaRPr dirty="0"/>
          </a:p>
        </p:txBody>
      </p:sp>
      <p:sp>
        <p:nvSpPr>
          <p:cNvPr id="9" name="Brandline_LVC">
            <a:extLst>
              <a:ext uri="{FF2B5EF4-FFF2-40B4-BE49-F238E27FC236}">
                <a16:creationId xmlns:a16="http://schemas.microsoft.com/office/drawing/2014/main" id="{25BC3151-E307-1848-54AC-7C473A31B6E5}"/>
              </a:ext>
            </a:extLst>
          </p:cNvPr>
          <p:cNvSpPr/>
          <p:nvPr/>
        </p:nvSpPr>
        <p:spPr>
          <a:xfrm>
            <a:off x="6235700" y="816324"/>
            <a:ext cx="378428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4DFB5C-39BB-7F72-0D51-2B101FE2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If-Else Statement: Example </a:t>
            </a:r>
            <a:endParaRPr lang="en-IN" dirty="0"/>
          </a:p>
        </p:txBody>
      </p:sp>
      <p:sp>
        <p:nvSpPr>
          <p:cNvPr id="403" name="Google Shape;403;p12"/>
          <p:cNvSpPr/>
          <p:nvPr/>
        </p:nvSpPr>
        <p:spPr>
          <a:xfrm>
            <a:off x="3350774" y="2971800"/>
            <a:ext cx="9768325" cy="4381500"/>
          </a:xfrm>
          <a:prstGeom prst="roundRect">
            <a:avLst>
              <a:gd name="adj" fmla="val 5363"/>
            </a:avLst>
          </a:prstGeom>
          <a:noFill/>
          <a:ln w="2540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3136900" y="2754091"/>
            <a:ext cx="2412460" cy="482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endParaRPr dirty="0"/>
          </a:p>
        </p:txBody>
      </p:sp>
      <p:grpSp>
        <p:nvGrpSpPr>
          <p:cNvPr id="405" name="Google Shape;405;p12"/>
          <p:cNvGrpSpPr/>
          <p:nvPr/>
        </p:nvGrpSpPr>
        <p:grpSpPr>
          <a:xfrm>
            <a:off x="5106898" y="3927310"/>
            <a:ext cx="5918200" cy="2735196"/>
            <a:chOff x="7565046" y="4042602"/>
            <a:chExt cx="5918200" cy="2735196"/>
          </a:xfrm>
        </p:grpSpPr>
        <p:pic>
          <p:nvPicPr>
            <p:cNvPr id="406" name="Google Shape;406;p12" descr="Table&#10;&#10;Description automatically generated with low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5046" y="4042602"/>
              <a:ext cx="5918200" cy="850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2" descr="Graphical user interface, application, Word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03146" y="5101398"/>
              <a:ext cx="5880100" cy="16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Brandline_LVC">
            <a:extLst>
              <a:ext uri="{FF2B5EF4-FFF2-40B4-BE49-F238E27FC236}">
                <a16:creationId xmlns:a16="http://schemas.microsoft.com/office/drawing/2014/main" id="{87D1D168-992C-4F2F-152C-C418056FD793}"/>
              </a:ext>
            </a:extLst>
          </p:cNvPr>
          <p:cNvSpPr/>
          <p:nvPr/>
        </p:nvSpPr>
        <p:spPr>
          <a:xfrm>
            <a:off x="5118100" y="816324"/>
            <a:ext cx="603059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/>
          <p:nvPr/>
        </p:nvSpPr>
        <p:spPr>
          <a:xfrm>
            <a:off x="2198620" y="1438584"/>
            <a:ext cx="11858760" cy="953311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rgbClr val="3F3F3F"/>
              </a:buClr>
              <a:buSzPts val="2200"/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if-elif-else statement allows checking multiple conditions. If the if condition is False, it checks the next elif condition, and so on.</a:t>
            </a:r>
            <a:endParaRPr lang="en-US" dirty="0"/>
          </a:p>
        </p:txBody>
      </p:sp>
      <p:sp>
        <p:nvSpPr>
          <p:cNvPr id="417" name="Google Shape;417;p13"/>
          <p:cNvSpPr/>
          <p:nvPr/>
        </p:nvSpPr>
        <p:spPr>
          <a:xfrm>
            <a:off x="1951327" y="6832467"/>
            <a:ext cx="12353347" cy="105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Only one block among the if-elif-else blocks is executed. If all conditions are False, the else block is executed.</a:t>
            </a:r>
            <a:endParaRPr lang="en-US" dirty="0"/>
          </a:p>
        </p:txBody>
      </p:sp>
      <p:grpSp>
        <p:nvGrpSpPr>
          <p:cNvPr id="418" name="Google Shape;418;p13"/>
          <p:cNvGrpSpPr/>
          <p:nvPr/>
        </p:nvGrpSpPr>
        <p:grpSpPr>
          <a:xfrm>
            <a:off x="5980308" y="3020444"/>
            <a:ext cx="4295383" cy="3426862"/>
            <a:chOff x="5980308" y="3720004"/>
            <a:chExt cx="4295383" cy="3426862"/>
          </a:xfrm>
        </p:grpSpPr>
        <p:grpSp>
          <p:nvGrpSpPr>
            <p:cNvPr id="419" name="Google Shape;419;p13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422" name="Google Shape;422;p13"/>
            <p:cNvSpPr txBox="1"/>
            <p:nvPr/>
          </p:nvSpPr>
          <p:spPr>
            <a:xfrm>
              <a:off x="7375645" y="4280321"/>
              <a:ext cx="2404682" cy="2793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if condition 1:</a:t>
              </a:r>
              <a:endParaRPr lang="en-US"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  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statement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elif condition 2: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  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statement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elif condition 3</a:t>
              </a:r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  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statement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else: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  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statement</a:t>
              </a:r>
              <a:endParaRPr dirty="0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DE9CEF5-3418-B0FD-2B1D-4965B2A2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If-Elif-Else Statement</a:t>
            </a:r>
            <a:endParaRPr lang="en-IN" dirty="0"/>
          </a:p>
        </p:txBody>
      </p:sp>
      <p:sp>
        <p:nvSpPr>
          <p:cNvPr id="12" name="Brandline_LVC">
            <a:extLst>
              <a:ext uri="{FF2B5EF4-FFF2-40B4-BE49-F238E27FC236}">
                <a16:creationId xmlns:a16="http://schemas.microsoft.com/office/drawing/2014/main" id="{4EEF16E9-0EC2-548E-3994-72960799A7C4}"/>
              </a:ext>
            </a:extLst>
          </p:cNvPr>
          <p:cNvSpPr/>
          <p:nvPr/>
        </p:nvSpPr>
        <p:spPr>
          <a:xfrm>
            <a:off x="5816600" y="816324"/>
            <a:ext cx="461772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2A8B-D36C-E7B1-B11E-1B095B00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If-Elif-Else Statement: Example</a:t>
            </a:r>
            <a:endParaRPr lang="en-IN" dirty="0"/>
          </a:p>
        </p:txBody>
      </p:sp>
      <p:sp>
        <p:nvSpPr>
          <p:cNvPr id="429" name="Google Shape;429;p14"/>
          <p:cNvSpPr/>
          <p:nvPr/>
        </p:nvSpPr>
        <p:spPr>
          <a:xfrm>
            <a:off x="3350774" y="2971800"/>
            <a:ext cx="9768325" cy="4381500"/>
          </a:xfrm>
          <a:prstGeom prst="roundRect">
            <a:avLst>
              <a:gd name="adj" fmla="val 5363"/>
            </a:avLst>
          </a:prstGeom>
          <a:noFill/>
          <a:ln w="2540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/>
          <p:nvPr/>
        </p:nvSpPr>
        <p:spPr>
          <a:xfrm>
            <a:off x="3136900" y="2754091"/>
            <a:ext cx="2412460" cy="482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endParaRPr dirty="0"/>
          </a:p>
        </p:txBody>
      </p:sp>
      <p:pic>
        <p:nvPicPr>
          <p:cNvPr id="431" name="Google Shape;431;p14" descr="Text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9360" y="3195825"/>
            <a:ext cx="5727578" cy="3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FCC5E9C9-78AA-F120-1480-57556DD1E1F3}"/>
              </a:ext>
            </a:extLst>
          </p:cNvPr>
          <p:cNvSpPr/>
          <p:nvPr/>
        </p:nvSpPr>
        <p:spPr>
          <a:xfrm>
            <a:off x="4762500" y="816324"/>
            <a:ext cx="674893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25F-DFB8-D0E3-9FE3-B7EE1CF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Nested-If</a:t>
            </a:r>
            <a:endParaRPr lang="en-IN" dirty="0"/>
          </a:p>
        </p:txBody>
      </p:sp>
      <p:sp>
        <p:nvSpPr>
          <p:cNvPr id="440" name="Google Shape;440;p16"/>
          <p:cNvSpPr/>
          <p:nvPr/>
        </p:nvSpPr>
        <p:spPr>
          <a:xfrm>
            <a:off x="3728241" y="1483288"/>
            <a:ext cx="8799519" cy="953311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Python allows an </a:t>
            </a:r>
            <a:r>
              <a:rPr lang="en-US" sz="2200" b="0" i="1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inside another </a:t>
            </a:r>
            <a:r>
              <a:rPr lang="en-US" sz="2200" b="0" i="1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statement.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8973828" y="4657188"/>
            <a:ext cx="6892013" cy="10505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format is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called nesting.</a:t>
            </a:r>
            <a:endParaRPr dirty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Indentation defines the level of nesting.</a:t>
            </a:r>
            <a:endParaRPr lang="en-US" dirty="0"/>
          </a:p>
        </p:txBody>
      </p:sp>
      <p:grpSp>
        <p:nvGrpSpPr>
          <p:cNvPr id="442" name="Google Shape;442;p16"/>
          <p:cNvGrpSpPr/>
          <p:nvPr/>
        </p:nvGrpSpPr>
        <p:grpSpPr>
          <a:xfrm>
            <a:off x="1379011" y="3503469"/>
            <a:ext cx="7121242" cy="3426862"/>
            <a:chOff x="5980308" y="3720004"/>
            <a:chExt cx="4295383" cy="3426862"/>
          </a:xfrm>
        </p:grpSpPr>
        <p:grpSp>
          <p:nvGrpSpPr>
            <p:cNvPr id="443" name="Google Shape;443;p16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444" name="Google Shape;444;p16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446" name="Google Shape;446;p16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7" name="Google Shape;447;p16"/>
          <p:cNvSpPr txBox="1"/>
          <p:nvPr/>
        </p:nvSpPr>
        <p:spPr>
          <a:xfrm>
            <a:off x="2303603" y="4102682"/>
            <a:ext cx="6433437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(condition 1):</a:t>
            </a:r>
            <a:endParaRPr lang="en-US" dirty="0"/>
          </a:p>
          <a:p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</a:t>
            </a:r>
            <a:endParaRPr dirty="0"/>
          </a:p>
          <a:p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# Executes when condition 1 is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dirty="0"/>
          </a:p>
          <a:p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if (condition 2):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  <a:p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 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# Executes when condition 2 is also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True</a:t>
            </a:r>
            <a:endParaRPr dirty="0"/>
          </a:p>
          <a:p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  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# inner if Block ends here</a:t>
            </a:r>
            <a:endParaRPr dirty="0"/>
          </a:p>
          <a:p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# outer if Block ends here</a:t>
            </a:r>
            <a:endParaRPr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C231E301-EFE9-A834-0A01-BBD911A7DECE}"/>
              </a:ext>
            </a:extLst>
          </p:cNvPr>
          <p:cNvSpPr/>
          <p:nvPr/>
        </p:nvSpPr>
        <p:spPr>
          <a:xfrm>
            <a:off x="7112001" y="816324"/>
            <a:ext cx="20420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F1C3-AA70-0A17-8AEE-0CF33EC6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Nested-If: Example</a:t>
            </a:r>
            <a:endParaRPr lang="en-IN" dirty="0"/>
          </a:p>
        </p:txBody>
      </p:sp>
      <p:sp>
        <p:nvSpPr>
          <p:cNvPr id="454" name="Google Shape;454;p17"/>
          <p:cNvSpPr/>
          <p:nvPr/>
        </p:nvSpPr>
        <p:spPr>
          <a:xfrm>
            <a:off x="3350774" y="2971800"/>
            <a:ext cx="9768325" cy="4381500"/>
          </a:xfrm>
          <a:prstGeom prst="roundRect">
            <a:avLst>
              <a:gd name="adj" fmla="val 5363"/>
            </a:avLst>
          </a:prstGeom>
          <a:noFill/>
          <a:ln w="25400" cap="flat" cmpd="sng">
            <a:solidFill>
              <a:srgbClr val="9CC2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3136900" y="2754091"/>
            <a:ext cx="2412460" cy="482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endParaRPr dirty="0"/>
          </a:p>
        </p:txBody>
      </p:sp>
      <p:pic>
        <p:nvPicPr>
          <p:cNvPr id="456" name="Google Shape;45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7390" y="3632606"/>
            <a:ext cx="486119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E0DABBDE-773A-3F32-604A-E853EE9CB9FA}"/>
              </a:ext>
            </a:extLst>
          </p:cNvPr>
          <p:cNvSpPr/>
          <p:nvPr/>
        </p:nvSpPr>
        <p:spPr>
          <a:xfrm>
            <a:off x="6045200" y="816324"/>
            <a:ext cx="417322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6C4-B8ED-2334-A7A7-888DEF31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True or False</a:t>
            </a:r>
            <a:endParaRPr lang="en-IN" dirty="0"/>
          </a:p>
        </p:txBody>
      </p:sp>
      <p:sp>
        <p:nvSpPr>
          <p:cNvPr id="465" name="Google Shape;465;p18"/>
          <p:cNvSpPr/>
          <p:nvPr/>
        </p:nvSpPr>
        <p:spPr>
          <a:xfrm>
            <a:off x="4545590" y="1600559"/>
            <a:ext cx="7164820" cy="62484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Python evaluates the following objects as False:</a:t>
            </a:r>
            <a:endParaRPr dirty="0"/>
          </a:p>
        </p:txBody>
      </p:sp>
      <p:sp>
        <p:nvSpPr>
          <p:cNvPr id="466" name="Google Shape;466;p18"/>
          <p:cNvSpPr/>
          <p:nvPr/>
        </p:nvSpPr>
        <p:spPr>
          <a:xfrm>
            <a:off x="4962477" y="2952820"/>
            <a:ext cx="6747933" cy="342592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rgbClr val="3F3F3F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Numerical zero values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Boolean value False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Empty strings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Empty list, tuples, and dictionaries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  <a:endParaRPr dirty="0"/>
          </a:p>
        </p:txBody>
      </p:sp>
      <p:sp>
        <p:nvSpPr>
          <p:cNvPr id="467" name="Google Shape;467;p18"/>
          <p:cNvSpPr/>
          <p:nvPr/>
        </p:nvSpPr>
        <p:spPr>
          <a:xfrm>
            <a:off x="2894519" y="7132385"/>
            <a:ext cx="10466962" cy="624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All other values are considered True in Python.</a:t>
            </a:r>
            <a:endParaRPr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A725CCF5-0276-A1AD-5382-C664126AFC4A}"/>
              </a:ext>
            </a:extLst>
          </p:cNvPr>
          <p:cNvSpPr/>
          <p:nvPr/>
        </p:nvSpPr>
        <p:spPr>
          <a:xfrm>
            <a:off x="6705600" y="816324"/>
            <a:ext cx="285162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"/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Loops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B936F6-EE31-6D09-83BA-E7749027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</a:t>
            </a:r>
            <a:endParaRPr lang="en-IN" dirty="0"/>
          </a:p>
        </p:txBody>
      </p:sp>
      <p:sp>
        <p:nvSpPr>
          <p:cNvPr id="480" name="Google Shape;480;p19"/>
          <p:cNvSpPr/>
          <p:nvPr/>
        </p:nvSpPr>
        <p:spPr>
          <a:xfrm>
            <a:off x="1889781" y="1424097"/>
            <a:ext cx="12476438" cy="62484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A loop statement allows the repeated execution of a statement or group of statements.</a:t>
            </a:r>
            <a:endParaRPr lang="en-US" dirty="0"/>
          </a:p>
        </p:txBody>
      </p:sp>
      <p:sp>
        <p:nvSpPr>
          <p:cNvPr id="28" name="Brandline_LVC">
            <a:extLst>
              <a:ext uri="{FF2B5EF4-FFF2-40B4-BE49-F238E27FC236}">
                <a16:creationId xmlns:a16="http://schemas.microsoft.com/office/drawing/2014/main" id="{9B0B3F4A-F207-6E55-1D01-A79F15A28489}"/>
              </a:ext>
            </a:extLst>
          </p:cNvPr>
          <p:cNvSpPr/>
          <p:nvPr/>
        </p:nvSpPr>
        <p:spPr>
          <a:xfrm>
            <a:off x="7480300" y="816324"/>
            <a:ext cx="130579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123EB388-E537-047F-2FCA-AFEFAE7C8B0C}"/>
              </a:ext>
            </a:extLst>
          </p:cNvPr>
          <p:cNvGrpSpPr/>
          <p:nvPr/>
        </p:nvGrpSpPr>
        <p:grpSpPr>
          <a:xfrm>
            <a:off x="5449631" y="2986317"/>
            <a:ext cx="7244910" cy="4923965"/>
            <a:chOff x="5463279" y="2795938"/>
            <a:chExt cx="7244910" cy="4923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04C98AA-6304-93D9-D003-7C9FC2F67B3A}"/>
                </a:ext>
              </a:extLst>
            </p:cNvPr>
            <p:cNvCxnSpPr/>
            <p:nvPr/>
          </p:nvCxnSpPr>
          <p:spPr>
            <a:xfrm>
              <a:off x="8106734" y="3505237"/>
              <a:ext cx="0" cy="8229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5" name="Google Shape;333;p8">
              <a:extLst>
                <a:ext uri="{FF2B5EF4-FFF2-40B4-BE49-F238E27FC236}">
                  <a16:creationId xmlns:a16="http://schemas.microsoft.com/office/drawing/2014/main" id="{261FB3EE-5444-D705-13E5-F0D93BD9748B}"/>
                </a:ext>
              </a:extLst>
            </p:cNvPr>
            <p:cNvSpPr txBox="1"/>
            <p:nvPr/>
          </p:nvSpPr>
          <p:spPr>
            <a:xfrm>
              <a:off x="8244329" y="5915782"/>
              <a:ext cx="1182859" cy="37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Arial"/>
                  <a:cs typeface="Arial"/>
                  <a:sym typeface="Arial"/>
                </a:rPr>
                <a:t>True </a:t>
              </a:r>
              <a:endParaRPr sz="16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</p:txBody>
        </p:sp>
        <p:grpSp>
          <p:nvGrpSpPr>
            <p:cNvPr id="4" name="Google Shape;313;p8">
              <a:extLst>
                <a:ext uri="{FF2B5EF4-FFF2-40B4-BE49-F238E27FC236}">
                  <a16:creationId xmlns:a16="http://schemas.microsoft.com/office/drawing/2014/main" id="{87D5DA27-204F-5952-8C25-F476C1A85825}"/>
                </a:ext>
              </a:extLst>
            </p:cNvPr>
            <p:cNvGrpSpPr/>
            <p:nvPr/>
          </p:nvGrpSpPr>
          <p:grpSpPr>
            <a:xfrm>
              <a:off x="5463279" y="4044981"/>
              <a:ext cx="7244910" cy="3674922"/>
              <a:chOff x="4650564" y="3893538"/>
              <a:chExt cx="7244910" cy="3674922"/>
            </a:xfrm>
          </p:grpSpPr>
          <p:sp>
            <p:nvSpPr>
              <p:cNvPr id="15" name="Google Shape;318;p8">
                <a:extLst>
                  <a:ext uri="{FF2B5EF4-FFF2-40B4-BE49-F238E27FC236}">
                    <a16:creationId xmlns:a16="http://schemas.microsoft.com/office/drawing/2014/main" id="{366F7B87-B603-AFFD-B9D0-C34459CCFA07}"/>
                  </a:ext>
                </a:extLst>
              </p:cNvPr>
              <p:cNvSpPr/>
              <p:nvPr/>
            </p:nvSpPr>
            <p:spPr>
              <a:xfrm>
                <a:off x="5962398" y="6761545"/>
                <a:ext cx="2650639" cy="552511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27;p8">
                <a:extLst>
                  <a:ext uri="{FF2B5EF4-FFF2-40B4-BE49-F238E27FC236}">
                    <a16:creationId xmlns:a16="http://schemas.microsoft.com/office/drawing/2014/main" id="{957F6131-5AF9-B7EE-69F7-7BF7CAF73A78}"/>
                  </a:ext>
                </a:extLst>
              </p:cNvPr>
              <p:cNvSpPr txBox="1"/>
              <p:nvPr/>
            </p:nvSpPr>
            <p:spPr>
              <a:xfrm>
                <a:off x="8889639" y="3893538"/>
                <a:ext cx="17835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Tidy up the cellar and</a:t>
                </a:r>
                <a:endParaRPr dirty="0">
                  <a:solidFill>
                    <a:schemeClr val="lt1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paint the walls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328;p8">
                <a:extLst>
                  <a:ext uri="{FF2B5EF4-FFF2-40B4-BE49-F238E27FC236}">
                    <a16:creationId xmlns:a16="http://schemas.microsoft.com/office/drawing/2014/main" id="{A4118B3A-B64A-ADFF-90E9-2897361DC1F8}"/>
                  </a:ext>
                </a:extLst>
              </p:cNvPr>
              <p:cNvSpPr txBox="1"/>
              <p:nvPr/>
            </p:nvSpPr>
            <p:spPr>
              <a:xfrm>
                <a:off x="6286257" y="6862769"/>
                <a:ext cx="2077036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Execute Statement</a:t>
                </a:r>
                <a:endPara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  <p:sp>
            <p:nvSpPr>
              <p:cNvPr id="20" name="Google Shape;329;p8">
                <a:extLst>
                  <a:ext uri="{FF2B5EF4-FFF2-40B4-BE49-F238E27FC236}">
                    <a16:creationId xmlns:a16="http://schemas.microsoft.com/office/drawing/2014/main" id="{7BFA5A01-3DC9-075A-9755-ED4771E67392}"/>
                  </a:ext>
                </a:extLst>
              </p:cNvPr>
              <p:cNvSpPr txBox="1"/>
              <p:nvPr/>
            </p:nvSpPr>
            <p:spPr>
              <a:xfrm>
                <a:off x="8719368" y="5145046"/>
                <a:ext cx="874536" cy="487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Some</a:t>
                </a:r>
                <a:endParaRPr dirty="0"/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time left?</a:t>
                </a:r>
                <a:endParaRPr dirty="0"/>
              </a:p>
            </p:txBody>
          </p:sp>
          <p:sp>
            <p:nvSpPr>
              <p:cNvPr id="21" name="Google Shape;330;p8">
                <a:extLst>
                  <a:ext uri="{FF2B5EF4-FFF2-40B4-BE49-F238E27FC236}">
                    <a16:creationId xmlns:a16="http://schemas.microsoft.com/office/drawing/2014/main" id="{79221B4B-A9E2-5273-6D7D-DB9B2A538A9D}"/>
                  </a:ext>
                </a:extLst>
              </p:cNvPr>
              <p:cNvSpPr txBox="1"/>
              <p:nvPr/>
            </p:nvSpPr>
            <p:spPr>
              <a:xfrm>
                <a:off x="10350637" y="7275923"/>
                <a:ext cx="1544837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Do tax declaration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331;p8">
                <a:extLst>
                  <a:ext uri="{FF2B5EF4-FFF2-40B4-BE49-F238E27FC236}">
                    <a16:creationId xmlns:a16="http://schemas.microsoft.com/office/drawing/2014/main" id="{553D1720-E44B-F6DF-4DB6-2ED264D06343}"/>
                  </a:ext>
                </a:extLst>
              </p:cNvPr>
              <p:cNvSpPr txBox="1"/>
              <p:nvPr/>
            </p:nvSpPr>
            <p:spPr>
              <a:xfrm>
                <a:off x="4650564" y="4883248"/>
                <a:ext cx="964113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Swimming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319;p8">
                <a:extLst>
                  <a:ext uri="{FF2B5EF4-FFF2-40B4-BE49-F238E27FC236}">
                    <a16:creationId xmlns:a16="http://schemas.microsoft.com/office/drawing/2014/main" id="{32456B75-DC78-E006-FC93-972EC09D0672}"/>
                  </a:ext>
                </a:extLst>
              </p:cNvPr>
              <p:cNvSpPr/>
              <p:nvPr/>
            </p:nvSpPr>
            <p:spPr>
              <a:xfrm>
                <a:off x="6280725" y="4172550"/>
                <a:ext cx="1996062" cy="1141856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326;p8">
                <a:extLst>
                  <a:ext uri="{FF2B5EF4-FFF2-40B4-BE49-F238E27FC236}">
                    <a16:creationId xmlns:a16="http://schemas.microsoft.com/office/drawing/2014/main" id="{47435A57-6E7D-4830-F4E8-E68B3B56A2DD}"/>
                  </a:ext>
                </a:extLst>
              </p:cNvPr>
              <p:cNvSpPr txBox="1"/>
              <p:nvPr/>
            </p:nvSpPr>
            <p:spPr>
              <a:xfrm>
                <a:off x="6482284" y="4551227"/>
                <a:ext cx="1592943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Condition</a:t>
                </a:r>
                <a:endParaRPr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203;p6">
              <a:extLst>
                <a:ext uri="{FF2B5EF4-FFF2-40B4-BE49-F238E27FC236}">
                  <a16:creationId xmlns:a16="http://schemas.microsoft.com/office/drawing/2014/main" id="{F51DB5ED-5F5C-DA8B-647C-A18A0A89B9E8}"/>
                </a:ext>
              </a:extLst>
            </p:cNvPr>
            <p:cNvSpPr/>
            <p:nvPr/>
          </p:nvSpPr>
          <p:spPr>
            <a:xfrm>
              <a:off x="7286956" y="2795938"/>
              <a:ext cx="1723472" cy="730565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Start</a:t>
              </a:r>
            </a:p>
          </p:txBody>
        </p:sp>
        <p:sp>
          <p:nvSpPr>
            <p:cNvPr id="12" name="Google Shape;203;p6">
              <a:extLst>
                <a:ext uri="{FF2B5EF4-FFF2-40B4-BE49-F238E27FC236}">
                  <a16:creationId xmlns:a16="http://schemas.microsoft.com/office/drawing/2014/main" id="{40F138E5-07AC-0A99-42C6-6F9B9FF892D0}"/>
                </a:ext>
              </a:extLst>
            </p:cNvPr>
            <p:cNvSpPr/>
            <p:nvPr/>
          </p:nvSpPr>
          <p:spPr>
            <a:xfrm>
              <a:off x="10526473" y="4522979"/>
              <a:ext cx="1723472" cy="730565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End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C33F1E-9028-BDEB-D267-9A48A3FD8C26}"/>
                </a:ext>
              </a:extLst>
            </p:cNvPr>
            <p:cNvCxnSpPr>
              <a:cxnSpLocks/>
            </p:cNvCxnSpPr>
            <p:nvPr/>
          </p:nvCxnSpPr>
          <p:spPr>
            <a:xfrm>
              <a:off x="9057602" y="4899181"/>
              <a:ext cx="1463040" cy="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A6290BAE-B429-97C0-63C1-6976A0810D93}"/>
                </a:ext>
              </a:extLst>
            </p:cNvPr>
            <p:cNvCxnSpPr>
              <a:cxnSpLocks/>
              <a:stCxn id="15" idx="1"/>
              <a:endCxn id="23" idx="1"/>
            </p:cNvCxnSpPr>
            <p:nvPr/>
          </p:nvCxnSpPr>
          <p:spPr>
            <a:xfrm rot="10800000" flipH="1">
              <a:off x="6775112" y="4894922"/>
              <a:ext cx="318327" cy="2294323"/>
            </a:xfrm>
            <a:prstGeom prst="bentConnector3">
              <a:avLst>
                <a:gd name="adj1" fmla="val -125255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3D668339-B751-A217-43D7-5742B4CEAED6}"/>
                </a:ext>
              </a:extLst>
            </p:cNvPr>
            <p:cNvCxnSpPr/>
            <p:nvPr/>
          </p:nvCxnSpPr>
          <p:spPr>
            <a:xfrm>
              <a:off x="8096101" y="5461770"/>
              <a:ext cx="0" cy="146304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Conditional Statements and Loops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5B23-F9FB-9C03-109E-25AA136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Types of Loops</a:t>
            </a:r>
            <a:endParaRPr lang="en-IN" dirty="0"/>
          </a:p>
        </p:txBody>
      </p:sp>
      <p:sp>
        <p:nvSpPr>
          <p:cNvPr id="500" name="Google Shape;500;p33"/>
          <p:cNvSpPr/>
          <p:nvPr/>
        </p:nvSpPr>
        <p:spPr>
          <a:xfrm>
            <a:off x="3118900" y="1541526"/>
            <a:ext cx="10018201" cy="624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following types of loops handle looping requirements: </a:t>
            </a:r>
            <a:endParaRPr lang="en-US" dirty="0"/>
          </a:p>
        </p:txBody>
      </p:sp>
      <p:sp>
        <p:nvSpPr>
          <p:cNvPr id="501" name="Google Shape;501;p33"/>
          <p:cNvSpPr/>
          <p:nvPr/>
        </p:nvSpPr>
        <p:spPr>
          <a:xfrm>
            <a:off x="1904000" y="3962386"/>
            <a:ext cx="2880000" cy="1440000"/>
          </a:xfrm>
          <a:prstGeom prst="roundRect">
            <a:avLst>
              <a:gd name="adj" fmla="val 10953"/>
            </a:avLst>
          </a:prstGeom>
          <a:solidFill>
            <a:srgbClr val="BDD7EE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Count </a:t>
            </a:r>
            <a:endParaRPr lang="en-US" dirty="0">
              <a:ea typeface="Open Sans"/>
              <a:sym typeface="Open Sans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controlled loop</a:t>
            </a:r>
            <a:endParaRPr dirty="0"/>
          </a:p>
        </p:txBody>
      </p:sp>
      <p:sp>
        <p:nvSpPr>
          <p:cNvPr id="502" name="Google Shape;502;p33"/>
          <p:cNvSpPr/>
          <p:nvPr/>
        </p:nvSpPr>
        <p:spPr>
          <a:xfrm>
            <a:off x="6688000" y="3962386"/>
            <a:ext cx="2880000" cy="1440000"/>
          </a:xfrm>
          <a:prstGeom prst="roundRect">
            <a:avLst>
              <a:gd name="adj" fmla="val 10953"/>
            </a:avLst>
          </a:prstGeom>
          <a:solidFill>
            <a:srgbClr val="BDD7EE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Condition controlled loop</a:t>
            </a:r>
            <a:endParaRPr dirty="0"/>
          </a:p>
        </p:txBody>
      </p:sp>
      <p:sp>
        <p:nvSpPr>
          <p:cNvPr id="503" name="Google Shape;503;p33"/>
          <p:cNvSpPr/>
          <p:nvPr/>
        </p:nvSpPr>
        <p:spPr>
          <a:xfrm>
            <a:off x="11472000" y="3962386"/>
            <a:ext cx="2880000" cy="1440000"/>
          </a:xfrm>
          <a:prstGeom prst="roundRect">
            <a:avLst>
              <a:gd name="adj" fmla="val 10953"/>
            </a:avLst>
          </a:prstGeom>
          <a:solidFill>
            <a:srgbClr val="BDD7EE"/>
          </a:solidFill>
          <a:ln w="25400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Collection controlled loop</a:t>
            </a:r>
            <a:endParaRPr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AC8A4B36-6AE2-CC68-17A1-443E17ACA5C7}"/>
              </a:ext>
            </a:extLst>
          </p:cNvPr>
          <p:cNvSpPr/>
          <p:nvPr/>
        </p:nvSpPr>
        <p:spPr>
          <a:xfrm>
            <a:off x="6502400" y="816324"/>
            <a:ext cx="325842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F9D-DC76-5844-3357-AFD29D37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Count Controlled Loop</a:t>
            </a:r>
            <a:endParaRPr lang="en-IN" dirty="0"/>
          </a:p>
        </p:txBody>
      </p:sp>
      <p:sp>
        <p:nvSpPr>
          <p:cNvPr id="511" name="Google Shape;511;p64"/>
          <p:cNvSpPr/>
          <p:nvPr/>
        </p:nvSpPr>
        <p:spPr>
          <a:xfrm>
            <a:off x="3336282" y="1416396"/>
            <a:ext cx="9583436" cy="624840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 is a method of repeating a loop a predetermined number of times.</a:t>
            </a: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12" name="Google Shape;512;p64"/>
          <p:cNvGrpSpPr/>
          <p:nvPr/>
        </p:nvGrpSpPr>
        <p:grpSpPr>
          <a:xfrm>
            <a:off x="4911282" y="3319954"/>
            <a:ext cx="6433437" cy="3426862"/>
            <a:chOff x="5980308" y="3720004"/>
            <a:chExt cx="4295383" cy="3426862"/>
          </a:xfrm>
        </p:grpSpPr>
        <p:grpSp>
          <p:nvGrpSpPr>
            <p:cNvPr id="513" name="Google Shape;513;p64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514" name="Google Shape;514;p64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64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516" name="Google Shape;516;p64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7" name="Google Shape;517;p64"/>
          <p:cNvSpPr txBox="1"/>
          <p:nvPr/>
        </p:nvSpPr>
        <p:spPr>
          <a:xfrm>
            <a:off x="6839606" y="4692351"/>
            <a:ext cx="408223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 &lt;num&gt; in &lt;range&gt;: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body of loop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2FC09509-E93E-F674-2F55-9D23F43FE751}"/>
              </a:ext>
            </a:extLst>
          </p:cNvPr>
          <p:cNvSpPr/>
          <p:nvPr/>
        </p:nvSpPr>
        <p:spPr>
          <a:xfrm>
            <a:off x="5638800" y="816324"/>
            <a:ext cx="4986814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EFFBC-7BFE-7CBE-098A-CC64D19D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Condition Controlled Loop</a:t>
            </a:r>
            <a:endParaRPr lang="en-IN" dirty="0"/>
          </a:p>
        </p:txBody>
      </p:sp>
      <p:sp>
        <p:nvSpPr>
          <p:cNvPr id="525" name="Google Shape;525;p65"/>
          <p:cNvSpPr/>
          <p:nvPr/>
        </p:nvSpPr>
        <p:spPr>
          <a:xfrm>
            <a:off x="2571475" y="1437177"/>
            <a:ext cx="11113051" cy="962085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loop is repeated until a given condition changes from True to False or False to True, depending on the type of loop. </a:t>
            </a:r>
            <a:endParaRPr dirty="0"/>
          </a:p>
        </p:txBody>
      </p:sp>
      <p:grpSp>
        <p:nvGrpSpPr>
          <p:cNvPr id="526" name="Google Shape;526;p65"/>
          <p:cNvGrpSpPr/>
          <p:nvPr/>
        </p:nvGrpSpPr>
        <p:grpSpPr>
          <a:xfrm>
            <a:off x="4911282" y="3319954"/>
            <a:ext cx="6433437" cy="3426862"/>
            <a:chOff x="5980308" y="3720004"/>
            <a:chExt cx="4295383" cy="3426862"/>
          </a:xfrm>
        </p:grpSpPr>
        <p:grpSp>
          <p:nvGrpSpPr>
            <p:cNvPr id="527" name="Google Shape;527;p65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528" name="Google Shape;528;p65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65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530" name="Google Shape;530;p65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1" name="Google Shape;531;p65"/>
          <p:cNvSpPr txBox="1"/>
          <p:nvPr/>
        </p:nvSpPr>
        <p:spPr>
          <a:xfrm>
            <a:off x="6170715" y="4411840"/>
            <a:ext cx="4082239" cy="167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15000"/>
              </a:lnSpc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while &lt;condition is true&gt;: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body of loop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SzPts val="2200"/>
            </a:pPr>
            <a:endParaRPr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7FC83E16-E2B2-359D-581F-96355131E161}"/>
              </a:ext>
            </a:extLst>
          </p:cNvPr>
          <p:cNvSpPr/>
          <p:nvPr/>
        </p:nvSpPr>
        <p:spPr>
          <a:xfrm>
            <a:off x="5219700" y="816324"/>
            <a:ext cx="581429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C64D-A8EC-3CA4-3F79-CACCBFF3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Collection Controlled Loop</a:t>
            </a:r>
            <a:endParaRPr lang="en-IN" dirty="0"/>
          </a:p>
        </p:txBody>
      </p:sp>
      <p:sp>
        <p:nvSpPr>
          <p:cNvPr id="539" name="Google Shape;539;p66"/>
          <p:cNvSpPr/>
          <p:nvPr/>
        </p:nvSpPr>
        <p:spPr>
          <a:xfrm>
            <a:off x="2906437" y="1520305"/>
            <a:ext cx="11113051" cy="962085"/>
          </a:xfrm>
          <a:prstGeom prst="roundRect">
            <a:avLst>
              <a:gd name="adj" fmla="val 16667"/>
            </a:avLst>
          </a:prstGeom>
          <a:solidFill>
            <a:srgbClr val="BBD6EE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This special construct allows looping through the elements of a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which can be an array, list, or other ordered sequences.</a:t>
            </a:r>
            <a:endParaRPr lang="en-US" dirty="0"/>
          </a:p>
        </p:txBody>
      </p:sp>
      <p:grpSp>
        <p:nvGrpSpPr>
          <p:cNvPr id="540" name="Google Shape;540;p66"/>
          <p:cNvGrpSpPr/>
          <p:nvPr/>
        </p:nvGrpSpPr>
        <p:grpSpPr>
          <a:xfrm>
            <a:off x="4911282" y="3283280"/>
            <a:ext cx="6433437" cy="3426862"/>
            <a:chOff x="5980308" y="3720004"/>
            <a:chExt cx="4295383" cy="3426862"/>
          </a:xfrm>
        </p:grpSpPr>
        <p:grpSp>
          <p:nvGrpSpPr>
            <p:cNvPr id="541" name="Google Shape;541;p66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542" name="Google Shape;542;p66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3" name="Google Shape;543;p66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544" name="Google Shape;544;p66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5" name="Google Shape;545;p66"/>
          <p:cNvSpPr txBox="1"/>
          <p:nvPr/>
        </p:nvSpPr>
        <p:spPr>
          <a:xfrm>
            <a:off x="6170715" y="4411840"/>
            <a:ext cx="4082239" cy="10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for &lt;item&gt; in &lt;list&gt;: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	body of loop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395B07BF-0472-2FB6-74F9-4D533A87F668}"/>
              </a:ext>
            </a:extLst>
          </p:cNvPr>
          <p:cNvSpPr/>
          <p:nvPr/>
        </p:nvSpPr>
        <p:spPr>
          <a:xfrm>
            <a:off x="5194300" y="816324"/>
            <a:ext cx="5865892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3C74-C7FB-47A7-258E-0706683A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in Python</a:t>
            </a:r>
            <a:endParaRPr lang="en-IN" dirty="0"/>
          </a:p>
        </p:txBody>
      </p:sp>
      <p:sp>
        <p:nvSpPr>
          <p:cNvPr id="553" name="Google Shape;553;p67"/>
          <p:cNvSpPr/>
          <p:nvPr/>
        </p:nvSpPr>
        <p:spPr>
          <a:xfrm>
            <a:off x="2906437" y="1520306"/>
            <a:ext cx="11113051" cy="624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Python supports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loop.</a:t>
            </a:r>
            <a:endParaRPr lang="en-US" dirty="0"/>
          </a:p>
        </p:txBody>
      </p:sp>
      <p:sp>
        <p:nvSpPr>
          <p:cNvPr id="48" name="Brandline_LVC">
            <a:extLst>
              <a:ext uri="{FF2B5EF4-FFF2-40B4-BE49-F238E27FC236}">
                <a16:creationId xmlns:a16="http://schemas.microsoft.com/office/drawing/2014/main" id="{45F6911D-D878-4ED0-466D-BB09897205E1}"/>
              </a:ext>
            </a:extLst>
          </p:cNvPr>
          <p:cNvSpPr/>
          <p:nvPr/>
        </p:nvSpPr>
        <p:spPr>
          <a:xfrm>
            <a:off x="6362700" y="816324"/>
            <a:ext cx="354615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A2CED0-7B15-2B12-94EB-2AB38BB3C0EA}"/>
              </a:ext>
            </a:extLst>
          </p:cNvPr>
          <p:cNvGrpSpPr/>
          <p:nvPr/>
        </p:nvGrpSpPr>
        <p:grpSpPr>
          <a:xfrm>
            <a:off x="2496329" y="2813895"/>
            <a:ext cx="5399233" cy="4960176"/>
            <a:chOff x="1638300" y="2935540"/>
            <a:chExt cx="5399233" cy="4960176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7141DDE-10BC-6044-CA10-4E983857000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14939" y="4159577"/>
              <a:ext cx="0" cy="118872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41332-96BC-4459-01FA-38C40AE28A10}"/>
                </a:ext>
              </a:extLst>
            </p:cNvPr>
            <p:cNvCxnSpPr/>
            <p:nvPr/>
          </p:nvCxnSpPr>
          <p:spPr>
            <a:xfrm>
              <a:off x="3602094" y="3428222"/>
              <a:ext cx="0" cy="8229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7" name="Google Shape;313;p8">
              <a:extLst>
                <a:ext uri="{FF2B5EF4-FFF2-40B4-BE49-F238E27FC236}">
                  <a16:creationId xmlns:a16="http://schemas.microsoft.com/office/drawing/2014/main" id="{6334A92C-9A0D-1BEE-7D51-268C0DA1A223}"/>
                </a:ext>
              </a:extLst>
            </p:cNvPr>
            <p:cNvGrpSpPr/>
            <p:nvPr/>
          </p:nvGrpSpPr>
          <p:grpSpPr>
            <a:xfrm>
              <a:off x="1638300" y="4010955"/>
              <a:ext cx="5399233" cy="3164075"/>
              <a:chOff x="4650564" y="3893538"/>
              <a:chExt cx="7244910" cy="3674922"/>
            </a:xfrm>
          </p:grpSpPr>
          <p:sp>
            <p:nvSpPr>
              <p:cNvPr id="14" name="Google Shape;318;p8">
                <a:extLst>
                  <a:ext uri="{FF2B5EF4-FFF2-40B4-BE49-F238E27FC236}">
                    <a16:creationId xmlns:a16="http://schemas.microsoft.com/office/drawing/2014/main" id="{9B8E51D0-20BE-145C-D115-A01BD35D0635}"/>
                  </a:ext>
                </a:extLst>
              </p:cNvPr>
              <p:cNvSpPr/>
              <p:nvPr/>
            </p:nvSpPr>
            <p:spPr>
              <a:xfrm>
                <a:off x="6068728" y="6761545"/>
                <a:ext cx="2650638" cy="8069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27;p8">
                <a:extLst>
                  <a:ext uri="{FF2B5EF4-FFF2-40B4-BE49-F238E27FC236}">
                    <a16:creationId xmlns:a16="http://schemas.microsoft.com/office/drawing/2014/main" id="{D534A6AA-BE48-E1C2-09F8-166B88FD3A88}"/>
                  </a:ext>
                </a:extLst>
              </p:cNvPr>
              <p:cNvSpPr txBox="1"/>
              <p:nvPr/>
            </p:nvSpPr>
            <p:spPr>
              <a:xfrm>
                <a:off x="8889639" y="3893538"/>
                <a:ext cx="17835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Tidy up the cellar and</a:t>
                </a:r>
                <a:endParaRPr dirty="0">
                  <a:solidFill>
                    <a:schemeClr val="lt1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paint the walls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328;p8">
                <a:extLst>
                  <a:ext uri="{FF2B5EF4-FFF2-40B4-BE49-F238E27FC236}">
                    <a16:creationId xmlns:a16="http://schemas.microsoft.com/office/drawing/2014/main" id="{9C893329-07E7-7813-7592-5F250D957820}"/>
                  </a:ext>
                </a:extLst>
              </p:cNvPr>
              <p:cNvSpPr txBox="1"/>
              <p:nvPr/>
            </p:nvSpPr>
            <p:spPr>
              <a:xfrm>
                <a:off x="6342875" y="6818883"/>
                <a:ext cx="2077036" cy="679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Execute Statement</a:t>
                </a:r>
                <a:endPara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  <p:sp>
            <p:nvSpPr>
              <p:cNvPr id="18" name="Google Shape;330;p8">
                <a:extLst>
                  <a:ext uri="{FF2B5EF4-FFF2-40B4-BE49-F238E27FC236}">
                    <a16:creationId xmlns:a16="http://schemas.microsoft.com/office/drawing/2014/main" id="{83E62798-E3FF-B2A4-3B3E-33AB647F499A}"/>
                  </a:ext>
                </a:extLst>
              </p:cNvPr>
              <p:cNvSpPr txBox="1"/>
              <p:nvPr/>
            </p:nvSpPr>
            <p:spPr>
              <a:xfrm>
                <a:off x="10350637" y="7275923"/>
                <a:ext cx="1544837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Do tax declaration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331;p8">
                <a:extLst>
                  <a:ext uri="{FF2B5EF4-FFF2-40B4-BE49-F238E27FC236}">
                    <a16:creationId xmlns:a16="http://schemas.microsoft.com/office/drawing/2014/main" id="{64D43B45-989E-BC58-0D73-7E5B39F1F4D8}"/>
                  </a:ext>
                </a:extLst>
              </p:cNvPr>
              <p:cNvSpPr txBox="1"/>
              <p:nvPr/>
            </p:nvSpPr>
            <p:spPr>
              <a:xfrm>
                <a:off x="4650564" y="4883248"/>
                <a:ext cx="964113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Swimming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319;p8">
                <a:extLst>
                  <a:ext uri="{FF2B5EF4-FFF2-40B4-BE49-F238E27FC236}">
                    <a16:creationId xmlns:a16="http://schemas.microsoft.com/office/drawing/2014/main" id="{C6C6CEDD-A276-4D60-6897-907B7559C0C2}"/>
                  </a:ext>
                </a:extLst>
              </p:cNvPr>
              <p:cNvSpPr/>
              <p:nvPr/>
            </p:nvSpPr>
            <p:spPr>
              <a:xfrm>
                <a:off x="6280725" y="4172550"/>
                <a:ext cx="1996062" cy="1141856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26;p8">
                <a:extLst>
                  <a:ext uri="{FF2B5EF4-FFF2-40B4-BE49-F238E27FC236}">
                    <a16:creationId xmlns:a16="http://schemas.microsoft.com/office/drawing/2014/main" id="{62449974-97EB-B86F-F095-F8572327F406}"/>
                  </a:ext>
                </a:extLst>
              </p:cNvPr>
              <p:cNvSpPr txBox="1"/>
              <p:nvPr/>
            </p:nvSpPr>
            <p:spPr>
              <a:xfrm>
                <a:off x="6484373" y="4430880"/>
                <a:ext cx="1592943" cy="679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Last item reached?</a:t>
                </a:r>
                <a:endParaRPr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1" name="Google Shape;203;p6">
              <a:extLst>
                <a:ext uri="{FF2B5EF4-FFF2-40B4-BE49-F238E27FC236}">
                  <a16:creationId xmlns:a16="http://schemas.microsoft.com/office/drawing/2014/main" id="{5055437A-4EDC-BBA4-E6CC-02A047FF616C}"/>
                </a:ext>
              </a:extLst>
            </p:cNvPr>
            <p:cNvSpPr/>
            <p:nvPr/>
          </p:nvSpPr>
          <p:spPr>
            <a:xfrm>
              <a:off x="2973322" y="2935540"/>
              <a:ext cx="1284409" cy="629010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Start</a:t>
              </a:r>
            </a:p>
          </p:txBody>
        </p:sp>
        <p:sp>
          <p:nvSpPr>
            <p:cNvPr id="12" name="Google Shape;203;p6">
              <a:extLst>
                <a:ext uri="{FF2B5EF4-FFF2-40B4-BE49-F238E27FC236}">
                  <a16:creationId xmlns:a16="http://schemas.microsoft.com/office/drawing/2014/main" id="{23CA8DC4-9C99-3312-DB26-0D900F4F96BB}"/>
                </a:ext>
              </a:extLst>
            </p:cNvPr>
            <p:cNvSpPr/>
            <p:nvPr/>
          </p:nvSpPr>
          <p:spPr>
            <a:xfrm>
              <a:off x="5411620" y="4422507"/>
              <a:ext cx="1284409" cy="629010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Exit loop</a:t>
              </a:r>
            </a:p>
          </p:txBody>
        </p:sp>
        <p:sp>
          <p:nvSpPr>
            <p:cNvPr id="22" name="Google Shape;333;p8">
              <a:extLst>
                <a:ext uri="{FF2B5EF4-FFF2-40B4-BE49-F238E27FC236}">
                  <a16:creationId xmlns:a16="http://schemas.microsoft.com/office/drawing/2014/main" id="{B5159BC4-CF6B-1456-967C-ED1A616D3A9B}"/>
                </a:ext>
              </a:extLst>
            </p:cNvPr>
            <p:cNvSpPr txBox="1"/>
            <p:nvPr/>
          </p:nvSpPr>
          <p:spPr>
            <a:xfrm>
              <a:off x="4555119" y="4251182"/>
              <a:ext cx="1182859" cy="37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Arial"/>
                  <a:cs typeface="Arial"/>
                  <a:sym typeface="Arial"/>
                </a:rPr>
                <a:t>Yes</a:t>
              </a:r>
              <a:endParaRPr sz="16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23" name="Google Shape;333;p8">
              <a:extLst>
                <a:ext uri="{FF2B5EF4-FFF2-40B4-BE49-F238E27FC236}">
                  <a16:creationId xmlns:a16="http://schemas.microsoft.com/office/drawing/2014/main" id="{6B909F63-C349-A725-1EAE-254307586175}"/>
                </a:ext>
              </a:extLst>
            </p:cNvPr>
            <p:cNvSpPr txBox="1"/>
            <p:nvPr/>
          </p:nvSpPr>
          <p:spPr>
            <a:xfrm>
              <a:off x="3722989" y="5650621"/>
              <a:ext cx="1182859" cy="37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Arial"/>
                  <a:cs typeface="Arial"/>
                  <a:sym typeface="Arial"/>
                </a:rPr>
                <a:t>No</a:t>
              </a:r>
              <a:endParaRPr sz="16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466C5D-3718-4E1D-BA3B-97EDE6AC41FC}"/>
                </a:ext>
              </a:extLst>
            </p:cNvPr>
            <p:cNvSpPr txBox="1"/>
            <p:nvPr/>
          </p:nvSpPr>
          <p:spPr>
            <a:xfrm>
              <a:off x="1963615" y="7438540"/>
              <a:ext cx="3445684" cy="457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2200" dirty="0">
                  <a:solidFill>
                    <a:srgbClr val="404040"/>
                  </a:solidFill>
                  <a:latin typeface="Open Sans" panose="020B0606030504020204" pitchFamily="34" charset="0"/>
                </a:rPr>
                <a:t>For loop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81F5ACA7-C904-1C6B-D9E7-3E877F1569A2}"/>
                </a:ext>
              </a:extLst>
            </p:cNvPr>
            <p:cNvCxnSpPr>
              <a:cxnSpLocks/>
              <a:stCxn id="14" idx="1"/>
              <a:endCxn id="20" idx="1"/>
            </p:cNvCxnSpPr>
            <p:nvPr/>
          </p:nvCxnSpPr>
          <p:spPr>
            <a:xfrm rot="10800000" flipH="1">
              <a:off x="2695179" y="4742747"/>
              <a:ext cx="157989" cy="2084911"/>
            </a:xfrm>
            <a:prstGeom prst="bentConnector3">
              <a:avLst>
                <a:gd name="adj1" fmla="val -357927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1BDE4E6-641E-B0AD-D572-18E18230A23E}"/>
                </a:ext>
              </a:extLst>
            </p:cNvPr>
            <p:cNvCxnSpPr/>
            <p:nvPr/>
          </p:nvCxnSpPr>
          <p:spPr>
            <a:xfrm>
              <a:off x="3596449" y="5217582"/>
              <a:ext cx="0" cy="12801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4BBB6C-8CE3-AFA0-1C50-7C306213346B}"/>
              </a:ext>
            </a:extLst>
          </p:cNvPr>
          <p:cNvGrpSpPr/>
          <p:nvPr/>
        </p:nvGrpSpPr>
        <p:grpSpPr>
          <a:xfrm>
            <a:off x="9271323" y="2813895"/>
            <a:ext cx="5399233" cy="4974219"/>
            <a:chOff x="9320325" y="2995213"/>
            <a:chExt cx="5399233" cy="497421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B085BB-F3D3-6A50-FC36-E814B57D55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510052" y="4204715"/>
              <a:ext cx="0" cy="118872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E3128-04FB-9A6B-D1FD-D5A7506B4B12}"/>
                </a:ext>
              </a:extLst>
            </p:cNvPr>
            <p:cNvCxnSpPr/>
            <p:nvPr/>
          </p:nvCxnSpPr>
          <p:spPr>
            <a:xfrm>
              <a:off x="11290722" y="5260492"/>
              <a:ext cx="0" cy="12801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71B0666-0890-FD64-EC20-188D9C28EF12}"/>
                </a:ext>
              </a:extLst>
            </p:cNvPr>
            <p:cNvCxnSpPr/>
            <p:nvPr/>
          </p:nvCxnSpPr>
          <p:spPr>
            <a:xfrm>
              <a:off x="11271661" y="3487895"/>
              <a:ext cx="0" cy="8229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28" name="Google Shape;313;p8">
              <a:extLst>
                <a:ext uri="{FF2B5EF4-FFF2-40B4-BE49-F238E27FC236}">
                  <a16:creationId xmlns:a16="http://schemas.microsoft.com/office/drawing/2014/main" id="{0056492A-8A12-7C69-2775-C54C921E7E29}"/>
                </a:ext>
              </a:extLst>
            </p:cNvPr>
            <p:cNvGrpSpPr/>
            <p:nvPr/>
          </p:nvGrpSpPr>
          <p:grpSpPr>
            <a:xfrm>
              <a:off x="9320325" y="4070628"/>
              <a:ext cx="5399233" cy="3164075"/>
              <a:chOff x="4650564" y="3893538"/>
              <a:chExt cx="7244910" cy="3674922"/>
            </a:xfrm>
          </p:grpSpPr>
          <p:sp>
            <p:nvSpPr>
              <p:cNvPr id="35" name="Google Shape;318;p8">
                <a:extLst>
                  <a:ext uri="{FF2B5EF4-FFF2-40B4-BE49-F238E27FC236}">
                    <a16:creationId xmlns:a16="http://schemas.microsoft.com/office/drawing/2014/main" id="{8EEF0DE3-2A22-3951-A232-F4FA2F75FB5E}"/>
                  </a:ext>
                </a:extLst>
              </p:cNvPr>
              <p:cNvSpPr/>
              <p:nvPr/>
            </p:nvSpPr>
            <p:spPr>
              <a:xfrm>
                <a:off x="6068728" y="6761545"/>
                <a:ext cx="2650638" cy="80691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27;p8">
                <a:extLst>
                  <a:ext uri="{FF2B5EF4-FFF2-40B4-BE49-F238E27FC236}">
                    <a16:creationId xmlns:a16="http://schemas.microsoft.com/office/drawing/2014/main" id="{E8CDB0CE-6D10-B433-0272-CE9DB7C48B25}"/>
                  </a:ext>
                </a:extLst>
              </p:cNvPr>
              <p:cNvSpPr txBox="1"/>
              <p:nvPr/>
            </p:nvSpPr>
            <p:spPr>
              <a:xfrm>
                <a:off x="8889639" y="3893538"/>
                <a:ext cx="17835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Tidy up the cellar and</a:t>
                </a:r>
                <a:endParaRPr dirty="0">
                  <a:solidFill>
                    <a:schemeClr val="lt1"/>
                  </a:solidFill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paint the walls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" name="Google Shape;328;p8">
                <a:extLst>
                  <a:ext uri="{FF2B5EF4-FFF2-40B4-BE49-F238E27FC236}">
                    <a16:creationId xmlns:a16="http://schemas.microsoft.com/office/drawing/2014/main" id="{5CF46ADB-0939-AD68-75AB-8E5B3897C485}"/>
                  </a:ext>
                </a:extLst>
              </p:cNvPr>
              <p:cNvSpPr txBox="1"/>
              <p:nvPr/>
            </p:nvSpPr>
            <p:spPr>
              <a:xfrm>
                <a:off x="6355527" y="6793460"/>
                <a:ext cx="2077036" cy="679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Execute Statement</a:t>
                </a:r>
                <a:endPara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  <p:sp>
            <p:nvSpPr>
              <p:cNvPr id="38" name="Google Shape;330;p8">
                <a:extLst>
                  <a:ext uri="{FF2B5EF4-FFF2-40B4-BE49-F238E27FC236}">
                    <a16:creationId xmlns:a16="http://schemas.microsoft.com/office/drawing/2014/main" id="{ECFA55B0-BA3C-0D6C-746E-B112527933DF}"/>
                  </a:ext>
                </a:extLst>
              </p:cNvPr>
              <p:cNvSpPr txBox="1"/>
              <p:nvPr/>
            </p:nvSpPr>
            <p:spPr>
              <a:xfrm>
                <a:off x="10350637" y="7275923"/>
                <a:ext cx="1544837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Do tax declaration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" name="Google Shape;331;p8">
                <a:extLst>
                  <a:ext uri="{FF2B5EF4-FFF2-40B4-BE49-F238E27FC236}">
                    <a16:creationId xmlns:a16="http://schemas.microsoft.com/office/drawing/2014/main" id="{70740331-8820-9A68-CE1B-884269294089}"/>
                  </a:ext>
                </a:extLst>
              </p:cNvPr>
              <p:cNvSpPr txBox="1"/>
              <p:nvPr/>
            </p:nvSpPr>
            <p:spPr>
              <a:xfrm>
                <a:off x="4650564" y="4883248"/>
                <a:ext cx="964113" cy="292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Swimming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" name="Google Shape;319;p8">
                <a:extLst>
                  <a:ext uri="{FF2B5EF4-FFF2-40B4-BE49-F238E27FC236}">
                    <a16:creationId xmlns:a16="http://schemas.microsoft.com/office/drawing/2014/main" id="{4DDAC541-1AF5-3CC5-E2A5-F013919B9853}"/>
                  </a:ext>
                </a:extLst>
              </p:cNvPr>
              <p:cNvSpPr/>
              <p:nvPr/>
            </p:nvSpPr>
            <p:spPr>
              <a:xfrm>
                <a:off x="6280725" y="4172550"/>
                <a:ext cx="1996062" cy="1141856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26;p8">
                <a:extLst>
                  <a:ext uri="{FF2B5EF4-FFF2-40B4-BE49-F238E27FC236}">
                    <a16:creationId xmlns:a16="http://schemas.microsoft.com/office/drawing/2014/main" id="{A2136D2F-3CF1-B240-DE65-32C5414BC082}"/>
                  </a:ext>
                </a:extLst>
              </p:cNvPr>
              <p:cNvSpPr txBox="1"/>
              <p:nvPr/>
            </p:nvSpPr>
            <p:spPr>
              <a:xfrm>
                <a:off x="6597575" y="4568906"/>
                <a:ext cx="1592943" cy="393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Condition</a:t>
                </a:r>
                <a:endParaRPr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2" name="Google Shape;203;p6">
              <a:extLst>
                <a:ext uri="{FF2B5EF4-FFF2-40B4-BE49-F238E27FC236}">
                  <a16:creationId xmlns:a16="http://schemas.microsoft.com/office/drawing/2014/main" id="{E6A63C35-73FA-957D-8B46-32137C00586C}"/>
                </a:ext>
              </a:extLst>
            </p:cNvPr>
            <p:cNvSpPr/>
            <p:nvPr/>
          </p:nvSpPr>
          <p:spPr>
            <a:xfrm>
              <a:off x="10643315" y="2995213"/>
              <a:ext cx="1284409" cy="629010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Start</a:t>
              </a:r>
            </a:p>
          </p:txBody>
        </p:sp>
        <p:sp>
          <p:nvSpPr>
            <p:cNvPr id="33" name="Google Shape;203;p6">
              <a:extLst>
                <a:ext uri="{FF2B5EF4-FFF2-40B4-BE49-F238E27FC236}">
                  <a16:creationId xmlns:a16="http://schemas.microsoft.com/office/drawing/2014/main" id="{F8425B0E-8C10-F1DA-9C1C-809D072F8459}"/>
                </a:ext>
              </a:extLst>
            </p:cNvPr>
            <p:cNvSpPr/>
            <p:nvPr/>
          </p:nvSpPr>
          <p:spPr>
            <a:xfrm>
              <a:off x="13093645" y="4482180"/>
              <a:ext cx="1284409" cy="629010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Exit loop</a:t>
              </a:r>
            </a:p>
          </p:txBody>
        </p:sp>
        <p:sp>
          <p:nvSpPr>
            <p:cNvPr id="42" name="Google Shape;333;p8">
              <a:extLst>
                <a:ext uri="{FF2B5EF4-FFF2-40B4-BE49-F238E27FC236}">
                  <a16:creationId xmlns:a16="http://schemas.microsoft.com/office/drawing/2014/main" id="{F5F8100A-A01C-CBE9-2213-25A27E84BDE3}"/>
                </a:ext>
              </a:extLst>
            </p:cNvPr>
            <p:cNvSpPr txBox="1"/>
            <p:nvPr/>
          </p:nvSpPr>
          <p:spPr>
            <a:xfrm>
              <a:off x="12273148" y="4147635"/>
              <a:ext cx="1182859" cy="37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Arial"/>
                  <a:cs typeface="Arial"/>
                  <a:sym typeface="Arial"/>
                </a:rPr>
                <a:t>False</a:t>
              </a:r>
              <a:endParaRPr sz="16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43" name="Google Shape;333;p8">
              <a:extLst>
                <a:ext uri="{FF2B5EF4-FFF2-40B4-BE49-F238E27FC236}">
                  <a16:creationId xmlns:a16="http://schemas.microsoft.com/office/drawing/2014/main" id="{570B49BF-74CF-9C34-2165-8010F3CECB39}"/>
                </a:ext>
              </a:extLst>
            </p:cNvPr>
            <p:cNvSpPr txBox="1"/>
            <p:nvPr/>
          </p:nvSpPr>
          <p:spPr>
            <a:xfrm>
              <a:off x="11428513" y="5581331"/>
              <a:ext cx="1182859" cy="375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Arial"/>
                  <a:cs typeface="Arial"/>
                  <a:sym typeface="Arial"/>
                </a:rPr>
                <a:t>True</a:t>
              </a:r>
              <a:endParaRPr sz="16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FB83301-B474-6760-19B9-DCCD3CCAD3DA}"/>
                </a:ext>
              </a:extLst>
            </p:cNvPr>
            <p:cNvSpPr txBox="1"/>
            <p:nvPr/>
          </p:nvSpPr>
          <p:spPr>
            <a:xfrm>
              <a:off x="9705671" y="7512256"/>
              <a:ext cx="3445684" cy="457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IN" sz="2200" dirty="0">
                  <a:solidFill>
                    <a:srgbClr val="404040"/>
                  </a:solidFill>
                  <a:latin typeface="Open Sans" panose="020B0606030504020204" pitchFamily="34" charset="0"/>
                </a:rPr>
                <a:t>While loop</a:t>
              </a:r>
            </a:p>
          </p:txBody>
        </p: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3E1DE87A-3C2C-F399-B9FA-92E8135A05A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367040" y="4809339"/>
              <a:ext cx="157989" cy="2084911"/>
            </a:xfrm>
            <a:prstGeom prst="bentConnector3">
              <a:avLst>
                <a:gd name="adj1" fmla="val -357927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385A-431E-F383-4E73-5D6FD06D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in Python</a:t>
            </a:r>
            <a:endParaRPr lang="en-IN" dirty="0"/>
          </a:p>
        </p:txBody>
      </p:sp>
      <p:grpSp>
        <p:nvGrpSpPr>
          <p:cNvPr id="590" name="Google Shape;590;p68"/>
          <p:cNvGrpSpPr/>
          <p:nvPr/>
        </p:nvGrpSpPr>
        <p:grpSpPr>
          <a:xfrm>
            <a:off x="8692855" y="2770342"/>
            <a:ext cx="6433437" cy="4621780"/>
            <a:chOff x="5980308" y="3604013"/>
            <a:chExt cx="4295383" cy="4621780"/>
          </a:xfrm>
        </p:grpSpPr>
        <p:grpSp>
          <p:nvGrpSpPr>
            <p:cNvPr id="591" name="Google Shape;591;p68"/>
            <p:cNvGrpSpPr/>
            <p:nvPr/>
          </p:nvGrpSpPr>
          <p:grpSpPr>
            <a:xfrm>
              <a:off x="5980308" y="3604013"/>
              <a:ext cx="4295383" cy="4169852"/>
              <a:chOff x="6047496" y="3603132"/>
              <a:chExt cx="4295383" cy="2804930"/>
            </a:xfrm>
          </p:grpSpPr>
          <p:sp>
            <p:nvSpPr>
              <p:cNvPr id="592" name="Google Shape;592;p68"/>
              <p:cNvSpPr/>
              <p:nvPr/>
            </p:nvSpPr>
            <p:spPr>
              <a:xfrm>
                <a:off x="6534282" y="3838411"/>
                <a:ext cx="3808597" cy="2569651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3" name="Google Shape;593;p68"/>
              <p:cNvSpPr/>
              <p:nvPr/>
            </p:nvSpPr>
            <p:spPr>
              <a:xfrm>
                <a:off x="6047496" y="3603132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while loop</a:t>
                </a:r>
                <a:endParaRPr dirty="0"/>
              </a:p>
            </p:txBody>
          </p:sp>
        </p:grpSp>
        <p:sp>
          <p:nvSpPr>
            <p:cNvPr id="594" name="Google Shape;594;p68"/>
            <p:cNvSpPr txBox="1"/>
            <p:nvPr/>
          </p:nvSpPr>
          <p:spPr>
            <a:xfrm>
              <a:off x="6598966" y="4257014"/>
              <a:ext cx="3676725" cy="3968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while loop iterates over a block of code if the test expression is true. Its syntax is:</a:t>
              </a:r>
              <a:endParaRPr lang="en-US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while test_expression: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Body 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of</a:t>
              </a:r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loop</a:t>
              </a:r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95" name="Google Shape;595;p68"/>
          <p:cNvGrpSpPr/>
          <p:nvPr/>
        </p:nvGrpSpPr>
        <p:grpSpPr>
          <a:xfrm>
            <a:off x="1129709" y="2835232"/>
            <a:ext cx="6433437" cy="4621739"/>
            <a:chOff x="5980308" y="3604013"/>
            <a:chExt cx="4295383" cy="4621739"/>
          </a:xfrm>
        </p:grpSpPr>
        <p:grpSp>
          <p:nvGrpSpPr>
            <p:cNvPr id="596" name="Google Shape;596;p68"/>
            <p:cNvGrpSpPr/>
            <p:nvPr/>
          </p:nvGrpSpPr>
          <p:grpSpPr>
            <a:xfrm>
              <a:off x="5980308" y="3604013"/>
              <a:ext cx="4295383" cy="4169852"/>
              <a:chOff x="6047496" y="3603132"/>
              <a:chExt cx="4295383" cy="2804930"/>
            </a:xfrm>
          </p:grpSpPr>
          <p:sp>
            <p:nvSpPr>
              <p:cNvPr id="597" name="Google Shape;597;p68"/>
              <p:cNvSpPr/>
              <p:nvPr/>
            </p:nvSpPr>
            <p:spPr>
              <a:xfrm>
                <a:off x="6534282" y="3838411"/>
                <a:ext cx="3808597" cy="2569651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8" name="Google Shape;598;p68"/>
              <p:cNvSpPr/>
              <p:nvPr/>
            </p:nvSpPr>
            <p:spPr>
              <a:xfrm>
                <a:off x="6047496" y="3603132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for loop</a:t>
                </a:r>
                <a:endParaRPr dirty="0"/>
              </a:p>
            </p:txBody>
          </p:sp>
        </p:grpSp>
        <p:sp>
          <p:nvSpPr>
            <p:cNvPr id="599" name="Google Shape;599;p68"/>
            <p:cNvSpPr txBox="1"/>
            <p:nvPr/>
          </p:nvSpPr>
          <p:spPr>
            <a:xfrm>
              <a:off x="6598966" y="4257014"/>
              <a:ext cx="3676725" cy="3968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for loop iterates over a sequence list, tuple, string, or other objects. Its syntax is:</a:t>
              </a:r>
              <a:endParaRPr lang="en-US"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for a in iteration_object: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Body 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of</a:t>
              </a:r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endParaRPr dirty="0"/>
            </a:p>
            <a:p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loop</a:t>
              </a:r>
              <a:r>
                <a:rPr lang="en-US" sz="2200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 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10A6A7EC-E928-F5F7-1408-E03661CC34A9}"/>
              </a:ext>
            </a:extLst>
          </p:cNvPr>
          <p:cNvSpPr/>
          <p:nvPr/>
        </p:nvSpPr>
        <p:spPr>
          <a:xfrm>
            <a:off x="6362700" y="816324"/>
            <a:ext cx="354615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A712-8463-F5DA-23A0-CE54D7E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in Python: Example</a:t>
            </a:r>
            <a:endParaRPr lang="en-IN" dirty="0"/>
          </a:p>
        </p:txBody>
      </p:sp>
      <p:grpSp>
        <p:nvGrpSpPr>
          <p:cNvPr id="608" name="Google Shape;608;p69"/>
          <p:cNvGrpSpPr/>
          <p:nvPr/>
        </p:nvGrpSpPr>
        <p:grpSpPr>
          <a:xfrm>
            <a:off x="8692855" y="2770342"/>
            <a:ext cx="6433437" cy="4169852"/>
            <a:chOff x="6047496" y="3603132"/>
            <a:chExt cx="4295383" cy="2804930"/>
          </a:xfrm>
        </p:grpSpPr>
        <p:sp>
          <p:nvSpPr>
            <p:cNvPr id="609" name="Google Shape;609;p69"/>
            <p:cNvSpPr/>
            <p:nvPr/>
          </p:nvSpPr>
          <p:spPr>
            <a:xfrm>
              <a:off x="6534282" y="3838411"/>
              <a:ext cx="3808597" cy="2569651"/>
            </a:xfrm>
            <a:prstGeom prst="roundRect">
              <a:avLst>
                <a:gd name="adj" fmla="val 4033"/>
              </a:avLst>
            </a:prstGeom>
            <a:noFill/>
            <a:ln w="25400" cap="flat" cmpd="sng">
              <a:solidFill>
                <a:srgbClr val="9CC2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1460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69"/>
            <p:cNvSpPr/>
            <p:nvPr/>
          </p:nvSpPr>
          <p:spPr>
            <a:xfrm>
              <a:off x="6047496" y="3603132"/>
              <a:ext cx="2937753" cy="320679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while loop</a:t>
              </a:r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11" name="Google Shape;611;p69"/>
          <p:cNvGrpSpPr/>
          <p:nvPr/>
        </p:nvGrpSpPr>
        <p:grpSpPr>
          <a:xfrm>
            <a:off x="1129709" y="2835232"/>
            <a:ext cx="6433437" cy="4169852"/>
            <a:chOff x="6047496" y="3603132"/>
            <a:chExt cx="4295383" cy="2804930"/>
          </a:xfrm>
        </p:grpSpPr>
        <p:sp>
          <p:nvSpPr>
            <p:cNvPr id="612" name="Google Shape;612;p69"/>
            <p:cNvSpPr/>
            <p:nvPr/>
          </p:nvSpPr>
          <p:spPr>
            <a:xfrm>
              <a:off x="6534282" y="3838411"/>
              <a:ext cx="3808597" cy="2569651"/>
            </a:xfrm>
            <a:prstGeom prst="roundRect">
              <a:avLst>
                <a:gd name="adj" fmla="val 4033"/>
              </a:avLst>
            </a:prstGeom>
            <a:noFill/>
            <a:ln w="25400" cap="flat" cmpd="sng">
              <a:solidFill>
                <a:srgbClr val="9CC2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1460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69"/>
            <p:cNvSpPr/>
            <p:nvPr/>
          </p:nvSpPr>
          <p:spPr>
            <a:xfrm>
              <a:off x="6047496" y="3603132"/>
              <a:ext cx="2937753" cy="320679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for loop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pic>
        <p:nvPicPr>
          <p:cNvPr id="614" name="Google Shape;614;p69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7499" y="3661727"/>
            <a:ext cx="45466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9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2504" y="3661727"/>
            <a:ext cx="4584700" cy="25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1BC68275-AA61-A45B-CF03-C64F33F71E6C}"/>
              </a:ext>
            </a:extLst>
          </p:cNvPr>
          <p:cNvSpPr/>
          <p:nvPr/>
        </p:nvSpPr>
        <p:spPr>
          <a:xfrm>
            <a:off x="5295900" y="816324"/>
            <a:ext cx="567737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3661-538F-1511-2F7C-C584875E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Nested Loops</a:t>
            </a:r>
            <a:endParaRPr lang="en-IN" dirty="0"/>
          </a:p>
        </p:txBody>
      </p:sp>
      <p:sp>
        <p:nvSpPr>
          <p:cNvPr id="623" name="Google Shape;623;p70"/>
          <p:cNvSpPr/>
          <p:nvPr/>
        </p:nvSpPr>
        <p:spPr>
          <a:xfrm>
            <a:off x="4209440" y="1520306"/>
            <a:ext cx="7837121" cy="624840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nested loop is a loop inside the body of the outer loop. </a:t>
            </a: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4" name="Google Shape;624;p70"/>
          <p:cNvSpPr/>
          <p:nvPr/>
        </p:nvSpPr>
        <p:spPr>
          <a:xfrm>
            <a:off x="2956683" y="7038513"/>
            <a:ext cx="10342635" cy="624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inner and outer loops can be of different or the same type.</a:t>
            </a:r>
            <a:endParaRPr dirty="0"/>
          </a:p>
        </p:txBody>
      </p:sp>
      <p:grpSp>
        <p:nvGrpSpPr>
          <p:cNvPr id="625" name="Google Shape;625;p70"/>
          <p:cNvGrpSpPr/>
          <p:nvPr/>
        </p:nvGrpSpPr>
        <p:grpSpPr>
          <a:xfrm>
            <a:off x="3959647" y="2973820"/>
            <a:ext cx="8336706" cy="3426862"/>
            <a:chOff x="5980308" y="3720004"/>
            <a:chExt cx="4295383" cy="3426862"/>
          </a:xfrm>
        </p:grpSpPr>
        <p:grpSp>
          <p:nvGrpSpPr>
            <p:cNvPr id="626" name="Google Shape;626;p70"/>
            <p:cNvGrpSpPr/>
            <p:nvPr/>
          </p:nvGrpSpPr>
          <p:grpSpPr>
            <a:xfrm>
              <a:off x="5980308" y="3720004"/>
              <a:ext cx="4295383" cy="3426862"/>
              <a:chOff x="6047496" y="3681156"/>
              <a:chExt cx="4295383" cy="2305144"/>
            </a:xfrm>
          </p:grpSpPr>
          <p:sp>
            <p:nvSpPr>
              <p:cNvPr id="627" name="Google Shape;627;p70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8" name="Google Shape;628;p70"/>
              <p:cNvSpPr/>
              <p:nvPr/>
            </p:nvSpPr>
            <p:spPr>
              <a:xfrm>
                <a:off x="6047496" y="3681156"/>
                <a:ext cx="2937753" cy="32067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629" name="Google Shape;629;p70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630" name="Google Shape;630;p70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6091" y="3828307"/>
            <a:ext cx="7014599" cy="22557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C67200A3-2193-A282-7BC1-8F23B844F336}"/>
              </a:ext>
            </a:extLst>
          </p:cNvPr>
          <p:cNvSpPr/>
          <p:nvPr/>
        </p:nvSpPr>
        <p:spPr>
          <a:xfrm>
            <a:off x="6629401" y="816324"/>
            <a:ext cx="300045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0DB0-2414-4E91-0C4A-9D3FF94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Nested Loops: Flowchart</a:t>
            </a:r>
            <a:endParaRPr lang="en-IN" dirty="0"/>
          </a:p>
        </p:txBody>
      </p:sp>
      <p:sp>
        <p:nvSpPr>
          <p:cNvPr id="672" name="Google Shape;672;p71"/>
          <p:cNvSpPr txBox="1"/>
          <p:nvPr/>
        </p:nvSpPr>
        <p:spPr>
          <a:xfrm>
            <a:off x="4120600" y="1409700"/>
            <a:ext cx="801480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nested loop is demonstrated in the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following flowchart:</a:t>
            </a: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C73B29B4-BEFD-4D71-7EE9-816CA89CA69B}"/>
              </a:ext>
            </a:extLst>
          </p:cNvPr>
          <p:cNvSpPr/>
          <p:nvPr/>
        </p:nvSpPr>
        <p:spPr>
          <a:xfrm>
            <a:off x="5397500" y="816324"/>
            <a:ext cx="546108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B1069E39-17E2-D97B-D6E5-428C9EFC6233}"/>
              </a:ext>
            </a:extLst>
          </p:cNvPr>
          <p:cNvGrpSpPr/>
          <p:nvPr/>
        </p:nvGrpSpPr>
        <p:grpSpPr>
          <a:xfrm>
            <a:off x="4564578" y="2007336"/>
            <a:ext cx="6276035" cy="6079709"/>
            <a:chOff x="5312721" y="2204553"/>
            <a:chExt cx="6276035" cy="6079709"/>
          </a:xfrm>
        </p:grpSpPr>
        <p:sp>
          <p:nvSpPr>
            <p:cNvPr id="31" name="Google Shape;648;p71">
              <a:extLst>
                <a:ext uri="{FF2B5EF4-FFF2-40B4-BE49-F238E27FC236}">
                  <a16:creationId xmlns:a16="http://schemas.microsoft.com/office/drawing/2014/main" id="{F35189A5-CCA3-FB0E-2385-C2334D1FF70C}"/>
                </a:ext>
              </a:extLst>
            </p:cNvPr>
            <p:cNvSpPr txBox="1"/>
            <p:nvPr/>
          </p:nvSpPr>
          <p:spPr>
            <a:xfrm>
              <a:off x="9267156" y="2293962"/>
              <a:ext cx="2321600" cy="587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F</a:t>
              </a: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or each element</a:t>
              </a:r>
              <a:endParaRPr lang="en-US" sz="1400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in the sequence</a:t>
              </a:r>
              <a:endParaRPr sz="14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25" name="Google Shape;642;p71">
              <a:extLst>
                <a:ext uri="{FF2B5EF4-FFF2-40B4-BE49-F238E27FC236}">
                  <a16:creationId xmlns:a16="http://schemas.microsoft.com/office/drawing/2014/main" id="{13739DFE-9924-F0E8-A5A6-FF4FE7F1AA75}"/>
                </a:ext>
              </a:extLst>
            </p:cNvPr>
            <p:cNvSpPr/>
            <p:nvPr/>
          </p:nvSpPr>
          <p:spPr>
            <a:xfrm>
              <a:off x="8069917" y="2737151"/>
              <a:ext cx="2475600" cy="1603267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rgbClr val="404040"/>
                </a:solidFill>
                <a:latin typeface="Open Sans" panose="020B0606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643;p71">
              <a:extLst>
                <a:ext uri="{FF2B5EF4-FFF2-40B4-BE49-F238E27FC236}">
                  <a16:creationId xmlns:a16="http://schemas.microsoft.com/office/drawing/2014/main" id="{113D28E4-E14C-B72D-8786-30D278CFF824}"/>
                </a:ext>
              </a:extLst>
            </p:cNvPr>
            <p:cNvSpPr/>
            <p:nvPr/>
          </p:nvSpPr>
          <p:spPr>
            <a:xfrm>
              <a:off x="8067090" y="5163447"/>
              <a:ext cx="2475600" cy="1603267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644;p71">
              <a:extLst>
                <a:ext uri="{FF2B5EF4-FFF2-40B4-BE49-F238E27FC236}">
                  <a16:creationId xmlns:a16="http://schemas.microsoft.com/office/drawing/2014/main" id="{8DF22DD9-60BA-4646-C314-BC9B50B3CB6E}"/>
                </a:ext>
              </a:extLst>
            </p:cNvPr>
            <p:cNvSpPr/>
            <p:nvPr/>
          </p:nvSpPr>
          <p:spPr>
            <a:xfrm>
              <a:off x="8558023" y="7609460"/>
              <a:ext cx="1504064" cy="674802"/>
            </a:xfrm>
            <a:prstGeom prst="roundRect">
              <a:avLst>
                <a:gd name="adj" fmla="val 1089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rPr>
                <a:t>Inner loop</a:t>
              </a:r>
              <a:endParaRPr lang="en-US" sz="1400" dirty="0">
                <a:solidFill>
                  <a:srgbClr val="404040"/>
                </a:solidFill>
                <a:latin typeface="Open Sans" panose="020B0606030504020204" pitchFamily="34" charset="0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rPr>
                <a:t>statements</a:t>
              </a:r>
            </a:p>
          </p:txBody>
        </p:sp>
        <p:sp>
          <p:nvSpPr>
            <p:cNvPr id="32" name="Google Shape;649;p71">
              <a:extLst>
                <a:ext uri="{FF2B5EF4-FFF2-40B4-BE49-F238E27FC236}">
                  <a16:creationId xmlns:a16="http://schemas.microsoft.com/office/drawing/2014/main" id="{61E15E78-200D-2370-497D-E6A3F7F49855}"/>
                </a:ext>
              </a:extLst>
            </p:cNvPr>
            <p:cNvSpPr txBox="1"/>
            <p:nvPr/>
          </p:nvSpPr>
          <p:spPr>
            <a:xfrm>
              <a:off x="8460056" y="3132045"/>
              <a:ext cx="1743647" cy="8355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Is this the last</a:t>
              </a:r>
              <a:endParaRPr lang="en-US" sz="1400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element of</a:t>
              </a:r>
              <a:endParaRPr sz="1400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outer loop?</a:t>
              </a:r>
              <a:endParaRPr sz="14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33" name="Google Shape;650;p71">
              <a:extLst>
                <a:ext uri="{FF2B5EF4-FFF2-40B4-BE49-F238E27FC236}">
                  <a16:creationId xmlns:a16="http://schemas.microsoft.com/office/drawing/2014/main" id="{ADE37441-D6F0-BF99-0829-B5DAE79BB7BC}"/>
                </a:ext>
              </a:extLst>
            </p:cNvPr>
            <p:cNvSpPr txBox="1"/>
            <p:nvPr/>
          </p:nvSpPr>
          <p:spPr>
            <a:xfrm>
              <a:off x="8524297" y="5570157"/>
              <a:ext cx="1578548" cy="835573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Is this the last</a:t>
              </a:r>
              <a:endParaRPr lang="en-US" sz="1400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element of</a:t>
              </a:r>
              <a:endParaRPr sz="1400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404040"/>
                  </a:solidFill>
                  <a:latin typeface="Open Sans"/>
                  <a:ea typeface="Open Sans"/>
                  <a:cs typeface="Open Sans"/>
                  <a:sym typeface="Open Sans"/>
                </a:rPr>
                <a:t>inner loop?</a:t>
              </a:r>
              <a:endParaRPr sz="14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23" name="Google Shape;654;p71">
              <a:extLst>
                <a:ext uri="{FF2B5EF4-FFF2-40B4-BE49-F238E27FC236}">
                  <a16:creationId xmlns:a16="http://schemas.microsoft.com/office/drawing/2014/main" id="{ECA511D2-EF67-235B-093C-7314991188C9}"/>
                </a:ext>
              </a:extLst>
            </p:cNvPr>
            <p:cNvSpPr/>
            <p:nvPr/>
          </p:nvSpPr>
          <p:spPr>
            <a:xfrm>
              <a:off x="5312721" y="4647363"/>
              <a:ext cx="1504063" cy="674802"/>
            </a:xfrm>
            <a:prstGeom prst="roundRect">
              <a:avLst>
                <a:gd name="adj" fmla="val 1089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End</a:t>
              </a:r>
              <a:r>
                <a:rPr lang="en-US" sz="14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 of outer</a:t>
              </a:r>
              <a:br>
                <a:rPr lang="en-US" sz="14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</a:rPr>
              </a:br>
              <a:r>
                <a:rPr lang="en-US" sz="14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rPr>
                <a:t>loop</a:t>
              </a:r>
            </a:p>
          </p:txBody>
        </p:sp>
        <p:grpSp>
          <p:nvGrpSpPr>
            <p:cNvPr id="15" name="Google Shape;659;p71">
              <a:extLst>
                <a:ext uri="{FF2B5EF4-FFF2-40B4-BE49-F238E27FC236}">
                  <a16:creationId xmlns:a16="http://schemas.microsoft.com/office/drawing/2014/main" id="{10ABA671-7BC4-0D46-0921-8A4B78214830}"/>
                </a:ext>
              </a:extLst>
            </p:cNvPr>
            <p:cNvGrpSpPr/>
            <p:nvPr/>
          </p:nvGrpSpPr>
          <p:grpSpPr>
            <a:xfrm>
              <a:off x="6910085" y="2973140"/>
              <a:ext cx="4315543" cy="4244635"/>
              <a:chOff x="7070400" y="3109322"/>
              <a:chExt cx="3707044" cy="3920357"/>
            </a:xfrm>
          </p:grpSpPr>
          <p:sp>
            <p:nvSpPr>
              <p:cNvPr id="16" name="Google Shape;662;p71">
                <a:extLst>
                  <a:ext uri="{FF2B5EF4-FFF2-40B4-BE49-F238E27FC236}">
                    <a16:creationId xmlns:a16="http://schemas.microsoft.com/office/drawing/2014/main" id="{28539D8D-1FEA-6F26-8AB1-E22D4D7E7700}"/>
                  </a:ext>
                </a:extLst>
              </p:cNvPr>
              <p:cNvSpPr txBox="1"/>
              <p:nvPr/>
            </p:nvSpPr>
            <p:spPr>
              <a:xfrm>
                <a:off x="7070400" y="3174259"/>
                <a:ext cx="1086645" cy="3140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404040"/>
                    </a:solidFill>
                    <a:latin typeface="Open Sans" panose="020B0606030504020204" pitchFamily="34" charset="0"/>
                    <a:ea typeface="Open Sans"/>
                    <a:cs typeface="Open Sans"/>
                    <a:sym typeface="Open Sans"/>
                  </a:rPr>
                  <a:t>Yes</a:t>
                </a:r>
                <a:endParaRPr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671;p71">
                <a:extLst>
                  <a:ext uri="{FF2B5EF4-FFF2-40B4-BE49-F238E27FC236}">
                    <a16:creationId xmlns:a16="http://schemas.microsoft.com/office/drawing/2014/main" id="{AF315458-6107-F7E3-058A-561F83CA1983}"/>
                  </a:ext>
                </a:extLst>
              </p:cNvPr>
              <p:cNvSpPr txBox="1"/>
              <p:nvPr/>
            </p:nvSpPr>
            <p:spPr>
              <a:xfrm>
                <a:off x="8529288" y="6752680"/>
                <a:ext cx="3930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No</a:t>
                </a:r>
                <a:endParaRPr sz="1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" name="Google Shape;662;p71">
                <a:extLst>
                  <a:ext uri="{FF2B5EF4-FFF2-40B4-BE49-F238E27FC236}">
                    <a16:creationId xmlns:a16="http://schemas.microsoft.com/office/drawing/2014/main" id="{5C8E8653-8F6F-3BD8-47D1-A16C0E669FC5}"/>
                  </a:ext>
                </a:extLst>
              </p:cNvPr>
              <p:cNvSpPr txBox="1"/>
              <p:nvPr/>
            </p:nvSpPr>
            <p:spPr>
              <a:xfrm>
                <a:off x="10077783" y="3109322"/>
                <a:ext cx="699661" cy="3140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404040"/>
                    </a:solidFill>
                    <a:latin typeface="Open Sans" panose="020B0606030504020204" pitchFamily="34" charset="0"/>
                    <a:ea typeface="Open Sans"/>
                    <a:cs typeface="Open Sans"/>
                    <a:sym typeface="Open Sans"/>
                  </a:rPr>
                  <a:t>Yes</a:t>
                </a:r>
                <a:endParaRPr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" name="Google Shape;662;p71">
                <a:extLst>
                  <a:ext uri="{FF2B5EF4-FFF2-40B4-BE49-F238E27FC236}">
                    <a16:creationId xmlns:a16="http://schemas.microsoft.com/office/drawing/2014/main" id="{8B2FC167-1D12-B661-8681-D19C31C01602}"/>
                  </a:ext>
                </a:extLst>
              </p:cNvPr>
              <p:cNvSpPr txBox="1"/>
              <p:nvPr/>
            </p:nvSpPr>
            <p:spPr>
              <a:xfrm>
                <a:off x="9282154" y="4655640"/>
                <a:ext cx="795629" cy="3140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400" b="0" i="0" u="none" strike="noStrike" cap="none" dirty="0">
                    <a:solidFill>
                      <a:srgbClr val="404040"/>
                    </a:solidFill>
                    <a:latin typeface="Open Sans" panose="020B0606030504020204" pitchFamily="34" charset="0"/>
                    <a:ea typeface="Open Sans"/>
                    <a:cs typeface="Open Sans"/>
                    <a:sym typeface="Open Sans"/>
                  </a:rPr>
                  <a:t>No</a:t>
                </a:r>
                <a:endParaRPr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" name="Google Shape;662;p71">
                <a:extLst>
                  <a:ext uri="{FF2B5EF4-FFF2-40B4-BE49-F238E27FC236}">
                    <a16:creationId xmlns:a16="http://schemas.microsoft.com/office/drawing/2014/main" id="{BDC97D5C-9F93-2AAA-5A2E-EFB6E8E0BE16}"/>
                  </a:ext>
                </a:extLst>
              </p:cNvPr>
              <p:cNvSpPr txBox="1"/>
              <p:nvPr/>
            </p:nvSpPr>
            <p:spPr>
              <a:xfrm>
                <a:off x="9345109" y="6637926"/>
                <a:ext cx="795629" cy="3140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404040"/>
                    </a:solidFill>
                    <a:latin typeface="Open Sans" panose="020B0606030504020204" pitchFamily="34" charset="0"/>
                    <a:ea typeface="Open Sans"/>
                    <a:cs typeface="Open Sans"/>
                    <a:sym typeface="Open Sans"/>
                  </a:rPr>
                  <a:t>No</a:t>
                </a:r>
                <a:endParaRPr sz="1400" b="0" i="0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endParaRPr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3B2BFCD-E204-DCBA-99EC-A87C660F9A37}"/>
                </a:ext>
              </a:extLst>
            </p:cNvPr>
            <p:cNvCxnSpPr/>
            <p:nvPr/>
          </p:nvCxnSpPr>
          <p:spPr>
            <a:xfrm>
              <a:off x="9288848" y="2204553"/>
              <a:ext cx="0" cy="54864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DC30DF17-EF91-4CBB-0937-1760173B53A2}"/>
                </a:ext>
              </a:extLst>
            </p:cNvPr>
            <p:cNvCxnSpPr>
              <a:cxnSpLocks/>
              <a:stCxn id="26" idx="3"/>
              <a:endCxn id="25" idx="3"/>
            </p:cNvCxnSpPr>
            <p:nvPr/>
          </p:nvCxnSpPr>
          <p:spPr>
            <a:xfrm flipV="1">
              <a:off x="10542690" y="3538785"/>
              <a:ext cx="2827" cy="2426296"/>
            </a:xfrm>
            <a:prstGeom prst="bentConnector3">
              <a:avLst>
                <a:gd name="adj1" fmla="val 17212876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755BDFE-82A0-1787-D5DB-B550347CBFDE}"/>
                </a:ext>
              </a:extLst>
            </p:cNvPr>
            <p:cNvCxnSpPr/>
            <p:nvPr/>
          </p:nvCxnSpPr>
          <p:spPr>
            <a:xfrm>
              <a:off x="9315523" y="4351120"/>
              <a:ext cx="0" cy="8229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D90C77-FE20-18E4-9953-87155C68EDB3}"/>
                </a:ext>
              </a:extLst>
            </p:cNvPr>
            <p:cNvCxnSpPr/>
            <p:nvPr/>
          </p:nvCxnSpPr>
          <p:spPr>
            <a:xfrm>
              <a:off x="9309836" y="6775867"/>
              <a:ext cx="0" cy="82296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2084866E-6091-A40A-2180-1BA1C3FCDF66}"/>
                </a:ext>
              </a:extLst>
            </p:cNvPr>
            <p:cNvCxnSpPr>
              <a:cxnSpLocks/>
              <a:stCxn id="27" idx="1"/>
              <a:endCxn id="26" idx="1"/>
            </p:cNvCxnSpPr>
            <p:nvPr/>
          </p:nvCxnSpPr>
          <p:spPr>
            <a:xfrm rot="10800000">
              <a:off x="8067091" y="5965081"/>
              <a:ext cx="490933" cy="1981780"/>
            </a:xfrm>
            <a:prstGeom prst="bentConnector3">
              <a:avLst>
                <a:gd name="adj1" fmla="val 228864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676" name="Connector: Elbow 675">
              <a:extLst>
                <a:ext uri="{FF2B5EF4-FFF2-40B4-BE49-F238E27FC236}">
                  <a16:creationId xmlns:a16="http://schemas.microsoft.com/office/drawing/2014/main" id="{02152AC9-7C3E-B40A-36FF-336D381CB52A}"/>
                </a:ext>
              </a:extLst>
            </p:cNvPr>
            <p:cNvCxnSpPr>
              <a:cxnSpLocks/>
              <a:stCxn id="25" idx="1"/>
              <a:endCxn id="23" idx="0"/>
            </p:cNvCxnSpPr>
            <p:nvPr/>
          </p:nvCxnSpPr>
          <p:spPr>
            <a:xfrm rot="10800000" flipV="1">
              <a:off x="6064753" y="3538785"/>
              <a:ext cx="2005164" cy="1108578"/>
            </a:xfrm>
            <a:prstGeom prst="bentConnector2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970F-71D1-9AAA-5FC7-ED4239A5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Nested Loops: Example</a:t>
            </a:r>
            <a:endParaRPr lang="en-IN" dirty="0"/>
          </a:p>
        </p:txBody>
      </p:sp>
      <p:pic>
        <p:nvPicPr>
          <p:cNvPr id="680" name="Google Shape;680;p7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148" y="3950658"/>
            <a:ext cx="8480288" cy="2459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1" name="Google Shape;681;p72"/>
          <p:cNvGrpSpPr/>
          <p:nvPr/>
        </p:nvGrpSpPr>
        <p:grpSpPr>
          <a:xfrm>
            <a:off x="2389811" y="2872733"/>
            <a:ext cx="10738441" cy="4169852"/>
            <a:chOff x="6047496" y="3603132"/>
            <a:chExt cx="4295383" cy="2804930"/>
          </a:xfrm>
        </p:grpSpPr>
        <p:sp>
          <p:nvSpPr>
            <p:cNvPr id="682" name="Google Shape;682;p72"/>
            <p:cNvSpPr/>
            <p:nvPr/>
          </p:nvSpPr>
          <p:spPr>
            <a:xfrm>
              <a:off x="6534282" y="3838411"/>
              <a:ext cx="3808597" cy="2569651"/>
            </a:xfrm>
            <a:prstGeom prst="roundRect">
              <a:avLst>
                <a:gd name="adj" fmla="val 4033"/>
              </a:avLst>
            </a:prstGeom>
            <a:noFill/>
            <a:ln w="25400" cap="flat" cmpd="sng">
              <a:solidFill>
                <a:srgbClr val="9CC2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1460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3" name="Google Shape;683;p72"/>
            <p:cNvSpPr/>
            <p:nvPr/>
          </p:nvSpPr>
          <p:spPr>
            <a:xfrm>
              <a:off x="6047496" y="3603132"/>
              <a:ext cx="3321789" cy="320649"/>
            </a:xfrm>
            <a:prstGeom prst="roundRect">
              <a:avLst>
                <a:gd name="adj" fmla="val 16667"/>
              </a:avLst>
            </a:pr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Here is the c</a:t>
              </a:r>
              <a:r>
                <a:rPr lang="en-US" sz="2200" b="0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ode to print the multiplication table from 2 to 10: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BD3E46FE-E732-0C2D-0EF4-5C5E50D155ED}"/>
              </a:ext>
            </a:extLst>
          </p:cNvPr>
          <p:cNvSpPr/>
          <p:nvPr/>
        </p:nvSpPr>
        <p:spPr>
          <a:xfrm>
            <a:off x="5562600" y="816324"/>
            <a:ext cx="513167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0D3C93-DDE4-FE92-5569-830E65159D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1836" y="2774788"/>
            <a:ext cx="9036000" cy="1011600"/>
          </a:xfrm>
        </p:spPr>
        <p:txBody>
          <a:bodyPr/>
          <a:lstStyle/>
          <a:p>
            <a:r>
              <a:rPr lang="en-US" dirty="0"/>
              <a:t>Apply decision control structures to solve problems in Python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E0E140-EB36-9B10-3A39-6719F33BC1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1836" y="3574793"/>
            <a:ext cx="10293588" cy="1011600"/>
          </a:xfrm>
        </p:spPr>
        <p:txBody>
          <a:bodyPr/>
          <a:lstStyle/>
          <a:p>
            <a:r>
              <a:rPr lang="en-US" dirty="0"/>
              <a:t>Identify and use different types of loops to manage repetitive tasks in Python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E2FAD5-DF1B-DD70-2E00-B18E81C2C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836" y="4383470"/>
            <a:ext cx="9637713" cy="1011600"/>
          </a:xfrm>
        </p:spPr>
        <p:txBody>
          <a:bodyPr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Implement and manage loop control statements effectively in Python programs to enhance code efficiency and control flow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1D8CB0-BD40-66D6-DEC8-29629B0312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31836" y="5580841"/>
            <a:ext cx="9852288" cy="1010072"/>
          </a:xfrm>
        </p:spPr>
        <p:txBody>
          <a:bodyPr/>
          <a:lstStyle/>
          <a:p>
            <a:pPr lvl="0"/>
            <a:r>
              <a:rPr lang="en-US" dirty="0"/>
              <a:t>Utilize the range function to create sequences and control loops in Python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9F125-7B90-02B4-7B1B-AC3C045F3055}"/>
              </a:ext>
            </a:extLst>
          </p:cNvPr>
          <p:cNvGrpSpPr/>
          <p:nvPr/>
        </p:nvGrpSpPr>
        <p:grpSpPr>
          <a:xfrm>
            <a:off x="834119" y="2870139"/>
            <a:ext cx="351220" cy="282105"/>
            <a:chOff x="856801" y="3908282"/>
            <a:chExt cx="351220" cy="282105"/>
          </a:xfrm>
        </p:grpSpPr>
        <p:sp>
          <p:nvSpPr>
            <p:cNvPr id="15" name="Isosceles Triangle 52">
              <a:extLst>
                <a:ext uri="{FF2B5EF4-FFF2-40B4-BE49-F238E27FC236}">
                  <a16:creationId xmlns:a16="http://schemas.microsoft.com/office/drawing/2014/main" id="{15BF061F-EAC8-D606-B2A1-FCF8C692A8FA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1E23C-601D-91D8-ABF0-4665B13BD87A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15840D2-8F19-F5D9-AB24-01917C9F4960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4128826-E457-FA75-85DF-5EE62023C087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A9E8DC-7883-4B8F-FE00-0135CADAE08D}"/>
              </a:ext>
            </a:extLst>
          </p:cNvPr>
          <p:cNvGrpSpPr/>
          <p:nvPr/>
        </p:nvGrpSpPr>
        <p:grpSpPr>
          <a:xfrm>
            <a:off x="834119" y="5654030"/>
            <a:ext cx="351220" cy="282105"/>
            <a:chOff x="856801" y="3908282"/>
            <a:chExt cx="351220" cy="282105"/>
          </a:xfrm>
        </p:grpSpPr>
        <p:sp>
          <p:nvSpPr>
            <p:cNvPr id="20" name="Isosceles Triangle 52">
              <a:extLst>
                <a:ext uri="{FF2B5EF4-FFF2-40B4-BE49-F238E27FC236}">
                  <a16:creationId xmlns:a16="http://schemas.microsoft.com/office/drawing/2014/main" id="{F2CA0B61-DE57-EFAF-F84A-D37F821E9509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40A39C-0000-3909-B253-07C84CB5C5A6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707A651-9298-ED95-933D-3CCEE6710A0A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ECFCD0-9D36-CFD0-294D-3A9325CEC33E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625E6B-C462-FEA0-8A91-40871F8FDB39}"/>
              </a:ext>
            </a:extLst>
          </p:cNvPr>
          <p:cNvGrpSpPr/>
          <p:nvPr/>
        </p:nvGrpSpPr>
        <p:grpSpPr>
          <a:xfrm>
            <a:off x="834119" y="4464012"/>
            <a:ext cx="351220" cy="282105"/>
            <a:chOff x="856801" y="3908282"/>
            <a:chExt cx="351220" cy="282105"/>
          </a:xfrm>
        </p:grpSpPr>
        <p:sp>
          <p:nvSpPr>
            <p:cNvPr id="25" name="Isosceles Triangle 52">
              <a:extLst>
                <a:ext uri="{FF2B5EF4-FFF2-40B4-BE49-F238E27FC236}">
                  <a16:creationId xmlns:a16="http://schemas.microsoft.com/office/drawing/2014/main" id="{335CD415-ECDE-BC57-3BA4-1AF169E952C7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51B09D-EA1E-967A-F24E-5F89CD9B42D2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B2B8A9A-8417-5D35-EB5A-EF8AFD0F6D84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F7B1DA2-B1B3-62BB-1EF0-CE6DDB053451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A3FD8-0CFE-7E67-30FA-CB27C05D36F8}"/>
              </a:ext>
            </a:extLst>
          </p:cNvPr>
          <p:cNvGrpSpPr/>
          <p:nvPr/>
        </p:nvGrpSpPr>
        <p:grpSpPr>
          <a:xfrm>
            <a:off x="834119" y="3672284"/>
            <a:ext cx="351220" cy="282105"/>
            <a:chOff x="856801" y="3908282"/>
            <a:chExt cx="351220" cy="282105"/>
          </a:xfrm>
        </p:grpSpPr>
        <p:sp>
          <p:nvSpPr>
            <p:cNvPr id="30" name="Isosceles Triangle 52">
              <a:extLst>
                <a:ext uri="{FF2B5EF4-FFF2-40B4-BE49-F238E27FC236}">
                  <a16:creationId xmlns:a16="http://schemas.microsoft.com/office/drawing/2014/main" id="{B18A5858-A594-C91E-A673-58CA23B36215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5BDCD9-EDB6-89BF-DC47-E91F0210DECA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38990DD-56B8-73B7-6B52-559B1F35BB07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649CE0F-0CB2-BE30-7C09-F20CC171FB1F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3"/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Loops Control Statements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0A78-1F80-5EA9-6A75-BCA8D854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Control Statements</a:t>
            </a:r>
            <a:endParaRPr lang="en-IN" dirty="0"/>
          </a:p>
        </p:txBody>
      </p:sp>
      <p:sp>
        <p:nvSpPr>
          <p:cNvPr id="697" name="Google Shape;697;p74"/>
          <p:cNvSpPr/>
          <p:nvPr/>
        </p:nvSpPr>
        <p:spPr>
          <a:xfrm>
            <a:off x="2571475" y="1672706"/>
            <a:ext cx="11113051" cy="9180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 control statements alter the flow of execution in loops. Python supports two such statements.</a:t>
            </a:r>
            <a:endParaRPr lang="en-US" dirty="0"/>
          </a:p>
        </p:txBody>
      </p:sp>
      <p:sp>
        <p:nvSpPr>
          <p:cNvPr id="703" name="Google Shape;703;p74"/>
          <p:cNvSpPr txBox="1"/>
          <p:nvPr/>
        </p:nvSpPr>
        <p:spPr>
          <a:xfrm>
            <a:off x="10017997" y="6673862"/>
            <a:ext cx="16686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ontinue</a:t>
            </a:r>
            <a:endParaRPr sz="2200" b="1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4" name="Google Shape;704;p74"/>
          <p:cNvSpPr txBox="1"/>
          <p:nvPr/>
        </p:nvSpPr>
        <p:spPr>
          <a:xfrm>
            <a:off x="4569354" y="6656152"/>
            <a:ext cx="125105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reak</a:t>
            </a:r>
            <a:endParaRPr b="1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0C2D54C4-80A5-0AB1-4EA8-38EC3896B47A}"/>
              </a:ext>
            </a:extLst>
          </p:cNvPr>
          <p:cNvSpPr/>
          <p:nvPr/>
        </p:nvSpPr>
        <p:spPr>
          <a:xfrm>
            <a:off x="5257800" y="816324"/>
            <a:ext cx="5754767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3D0A5-474D-43DE-CAB1-3E61BA3EBBA4}"/>
              </a:ext>
            </a:extLst>
          </p:cNvPr>
          <p:cNvGrpSpPr/>
          <p:nvPr/>
        </p:nvGrpSpPr>
        <p:grpSpPr>
          <a:xfrm>
            <a:off x="4407501" y="3539947"/>
            <a:ext cx="1700598" cy="2795531"/>
            <a:chOff x="2668555" y="1312965"/>
            <a:chExt cx="1700598" cy="2795531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4EE17671-4059-DBFC-E34B-509EC5BE8870}"/>
                </a:ext>
              </a:extLst>
            </p:cNvPr>
            <p:cNvSpPr/>
            <p:nvPr/>
          </p:nvSpPr>
          <p:spPr>
            <a:xfrm>
              <a:off x="2963301" y="1312965"/>
              <a:ext cx="1115358" cy="279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26"/>
                  </a:moveTo>
                  <a:cubicBezTo>
                    <a:pt x="21600" y="20627"/>
                    <a:pt x="19340" y="21600"/>
                    <a:pt x="16552" y="21600"/>
                  </a:cubicBezTo>
                  <a:lnTo>
                    <a:pt x="5048" y="21600"/>
                  </a:lnTo>
                  <a:cubicBezTo>
                    <a:pt x="2260" y="21600"/>
                    <a:pt x="0" y="20627"/>
                    <a:pt x="0" y="19426"/>
                  </a:cubicBezTo>
                  <a:lnTo>
                    <a:pt x="0" y="2174"/>
                  </a:lnTo>
                  <a:cubicBezTo>
                    <a:pt x="0" y="973"/>
                    <a:pt x="2260" y="0"/>
                    <a:pt x="5048" y="0"/>
                  </a:cubicBezTo>
                  <a:lnTo>
                    <a:pt x="16552" y="0"/>
                  </a:lnTo>
                  <a:cubicBezTo>
                    <a:pt x="19340" y="0"/>
                    <a:pt x="21600" y="973"/>
                    <a:pt x="21600" y="2174"/>
                  </a:cubicBezTo>
                  <a:lnTo>
                    <a:pt x="21600" y="19426"/>
                  </a:ln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5" name="Circle">
              <a:extLst>
                <a:ext uri="{FF2B5EF4-FFF2-40B4-BE49-F238E27FC236}">
                  <a16:creationId xmlns:a16="http://schemas.microsoft.com/office/drawing/2014/main" id="{62B7ADB3-5B11-8BD5-4CD0-3BD6B4DB9BEF}"/>
                </a:ext>
              </a:extLst>
            </p:cNvPr>
            <p:cNvSpPr/>
            <p:nvPr/>
          </p:nvSpPr>
          <p:spPr>
            <a:xfrm>
              <a:off x="3182254" y="2357205"/>
              <a:ext cx="674960" cy="67496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71ACE3C6-93F3-9323-2C83-31CAAD730C0B}"/>
                </a:ext>
              </a:extLst>
            </p:cNvPr>
            <p:cNvSpPr/>
            <p:nvPr/>
          </p:nvSpPr>
          <p:spPr>
            <a:xfrm>
              <a:off x="3182254" y="3174070"/>
              <a:ext cx="674960" cy="67496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C530506-EE76-280A-7C56-2DC4905E0662}"/>
                </a:ext>
              </a:extLst>
            </p:cNvPr>
            <p:cNvSpPr/>
            <p:nvPr/>
          </p:nvSpPr>
          <p:spPr>
            <a:xfrm>
              <a:off x="3220150" y="2399311"/>
              <a:ext cx="597911" cy="59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8137" y="21600"/>
                    <a:pt x="5698" y="20634"/>
                    <a:pt x="3817" y="19037"/>
                  </a:cubicBezTo>
                  <a:cubicBezTo>
                    <a:pt x="3667" y="18911"/>
                    <a:pt x="3524" y="18782"/>
                    <a:pt x="3383" y="18648"/>
                  </a:cubicBezTo>
                  <a:cubicBezTo>
                    <a:pt x="1299" y="16681"/>
                    <a:pt x="0" y="13891"/>
                    <a:pt x="0" y="10799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4798" y="0"/>
                    <a:pt x="18285" y="2170"/>
                    <a:pt x="20153" y="5398"/>
                  </a:cubicBezTo>
                  <a:cubicBezTo>
                    <a:pt x="20226" y="5526"/>
                    <a:pt x="20299" y="5655"/>
                    <a:pt x="20366" y="5786"/>
                  </a:cubicBezTo>
                  <a:cubicBezTo>
                    <a:pt x="21154" y="7283"/>
                    <a:pt x="21600" y="8991"/>
                    <a:pt x="21600" y="10801"/>
                  </a:cubicBezTo>
                  <a:close/>
                </a:path>
              </a:pathLst>
            </a:custGeom>
            <a:solidFill>
              <a:srgbClr val="35353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2775B968-3DB8-F4E7-BEB0-3AFCA7E0FBE5}"/>
                </a:ext>
              </a:extLst>
            </p:cNvPr>
            <p:cNvSpPr/>
            <p:nvPr/>
          </p:nvSpPr>
          <p:spPr>
            <a:xfrm>
              <a:off x="3291731" y="2487734"/>
              <a:ext cx="526373" cy="50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140D972C-CE9D-75FE-6EFC-5143C672C7B2}"/>
                </a:ext>
              </a:extLst>
            </p:cNvPr>
            <p:cNvSpPr/>
            <p:nvPr/>
          </p:nvSpPr>
          <p:spPr>
            <a:xfrm>
              <a:off x="3220150" y="3211965"/>
              <a:ext cx="597911" cy="59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8137" y="21600"/>
                    <a:pt x="5698" y="20634"/>
                    <a:pt x="3817" y="19037"/>
                  </a:cubicBezTo>
                  <a:cubicBezTo>
                    <a:pt x="3667" y="18911"/>
                    <a:pt x="3524" y="18782"/>
                    <a:pt x="3383" y="18648"/>
                  </a:cubicBezTo>
                  <a:cubicBezTo>
                    <a:pt x="1299" y="16681"/>
                    <a:pt x="0" y="13891"/>
                    <a:pt x="0" y="10799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4798" y="0"/>
                    <a:pt x="18285" y="2170"/>
                    <a:pt x="20153" y="5398"/>
                  </a:cubicBezTo>
                  <a:cubicBezTo>
                    <a:pt x="20226" y="5526"/>
                    <a:pt x="20299" y="5655"/>
                    <a:pt x="20366" y="5786"/>
                  </a:cubicBezTo>
                  <a:cubicBezTo>
                    <a:pt x="21154" y="7283"/>
                    <a:pt x="21600" y="8991"/>
                    <a:pt x="21600" y="10801"/>
                  </a:cubicBezTo>
                  <a:close/>
                </a:path>
              </a:pathLst>
            </a:custGeom>
            <a:solidFill>
              <a:srgbClr val="35353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FFCF110B-09F8-F13D-BF91-F62D58228724}"/>
                </a:ext>
              </a:extLst>
            </p:cNvPr>
            <p:cNvSpPr/>
            <p:nvPr/>
          </p:nvSpPr>
          <p:spPr>
            <a:xfrm>
              <a:off x="3291731" y="3300389"/>
              <a:ext cx="526373" cy="50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209815DA-7343-EADF-9AE4-FD83F0830853}"/>
                </a:ext>
              </a:extLst>
            </p:cNvPr>
            <p:cNvSpPr/>
            <p:nvPr/>
          </p:nvSpPr>
          <p:spPr>
            <a:xfrm>
              <a:off x="4112806" y="1595079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2EACF88-905D-1A28-7CD7-0BA78422987F}"/>
                </a:ext>
              </a:extLst>
            </p:cNvPr>
            <p:cNvSpPr/>
            <p:nvPr/>
          </p:nvSpPr>
          <p:spPr>
            <a:xfrm>
              <a:off x="4112806" y="2407733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7A66F9B6-802A-F4D1-DE83-59EB88578163}"/>
                </a:ext>
              </a:extLst>
            </p:cNvPr>
            <p:cNvSpPr/>
            <p:nvPr/>
          </p:nvSpPr>
          <p:spPr>
            <a:xfrm>
              <a:off x="4112806" y="3224598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D7DEC07D-A089-05F5-76C3-A805A7371D98}"/>
                </a:ext>
              </a:extLst>
            </p:cNvPr>
            <p:cNvSpPr/>
            <p:nvPr/>
          </p:nvSpPr>
          <p:spPr>
            <a:xfrm>
              <a:off x="2668555" y="1590868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353" y="5591"/>
                  </a:moveTo>
                  <a:lnTo>
                    <a:pt x="7963" y="18392"/>
                  </a:lnTo>
                  <a:cubicBezTo>
                    <a:pt x="9093" y="20289"/>
                    <a:pt x="12747" y="21600"/>
                    <a:pt x="16909" y="21600"/>
                  </a:cubicBezTo>
                  <a:lnTo>
                    <a:pt x="20284" y="21600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0"/>
                    <a:pt x="-1316" y="2784"/>
                    <a:pt x="353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F8BF2B2F-EAB3-78C8-8D76-69262D3A002C}"/>
                </a:ext>
              </a:extLst>
            </p:cNvPr>
            <p:cNvSpPr/>
            <p:nvPr/>
          </p:nvSpPr>
          <p:spPr>
            <a:xfrm>
              <a:off x="2668555" y="2407733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46F6D8A3-5872-3E3F-501A-9ABD0C3A1232}"/>
                </a:ext>
              </a:extLst>
            </p:cNvPr>
            <p:cNvSpPr/>
            <p:nvPr/>
          </p:nvSpPr>
          <p:spPr>
            <a:xfrm>
              <a:off x="2668555" y="3224597"/>
              <a:ext cx="256347" cy="57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pic>
          <p:nvPicPr>
            <p:cNvPr id="18" name="Graphic 17" descr="Raised Hand">
              <a:extLst>
                <a:ext uri="{FF2B5EF4-FFF2-40B4-BE49-F238E27FC236}">
                  <a16:creationId xmlns:a16="http://schemas.microsoft.com/office/drawing/2014/main" id="{AC4C3D66-0DFD-3EAA-FF9D-CF1E9849A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26966" y="1423248"/>
              <a:ext cx="855901" cy="85590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10997A-F924-037E-0EF8-861E990678B0}"/>
              </a:ext>
            </a:extLst>
          </p:cNvPr>
          <p:cNvGrpSpPr/>
          <p:nvPr/>
        </p:nvGrpSpPr>
        <p:grpSpPr>
          <a:xfrm>
            <a:off x="9841952" y="3539947"/>
            <a:ext cx="1700598" cy="2795531"/>
            <a:chOff x="8103006" y="1312965"/>
            <a:chExt cx="1700598" cy="2795531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CD69AB1E-B37F-1BE9-85B3-6F9F7E032E7B}"/>
                </a:ext>
              </a:extLst>
            </p:cNvPr>
            <p:cNvSpPr/>
            <p:nvPr/>
          </p:nvSpPr>
          <p:spPr>
            <a:xfrm>
              <a:off x="8397752" y="1312965"/>
              <a:ext cx="1115358" cy="279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26"/>
                  </a:moveTo>
                  <a:cubicBezTo>
                    <a:pt x="21600" y="20627"/>
                    <a:pt x="19340" y="21600"/>
                    <a:pt x="16552" y="21600"/>
                  </a:cubicBezTo>
                  <a:lnTo>
                    <a:pt x="5048" y="21600"/>
                  </a:lnTo>
                  <a:cubicBezTo>
                    <a:pt x="2260" y="21600"/>
                    <a:pt x="0" y="20627"/>
                    <a:pt x="0" y="19426"/>
                  </a:cubicBezTo>
                  <a:lnTo>
                    <a:pt x="0" y="2174"/>
                  </a:lnTo>
                  <a:cubicBezTo>
                    <a:pt x="0" y="973"/>
                    <a:pt x="2260" y="0"/>
                    <a:pt x="5048" y="0"/>
                  </a:cubicBezTo>
                  <a:lnTo>
                    <a:pt x="16552" y="0"/>
                  </a:lnTo>
                  <a:cubicBezTo>
                    <a:pt x="19340" y="0"/>
                    <a:pt x="21600" y="973"/>
                    <a:pt x="21600" y="2174"/>
                  </a:cubicBezTo>
                  <a:lnTo>
                    <a:pt x="21600" y="19426"/>
                  </a:ln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1" name="Circle">
              <a:extLst>
                <a:ext uri="{FF2B5EF4-FFF2-40B4-BE49-F238E27FC236}">
                  <a16:creationId xmlns:a16="http://schemas.microsoft.com/office/drawing/2014/main" id="{89469AB7-05D6-75BC-38B4-C3BF4D2AB34C}"/>
                </a:ext>
              </a:extLst>
            </p:cNvPr>
            <p:cNvSpPr/>
            <p:nvPr/>
          </p:nvSpPr>
          <p:spPr>
            <a:xfrm>
              <a:off x="8616704" y="1544551"/>
              <a:ext cx="674960" cy="674959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" name="Circle">
              <a:extLst>
                <a:ext uri="{FF2B5EF4-FFF2-40B4-BE49-F238E27FC236}">
                  <a16:creationId xmlns:a16="http://schemas.microsoft.com/office/drawing/2014/main" id="{82496F56-D755-6C8F-5921-AA342679B01C}"/>
                </a:ext>
              </a:extLst>
            </p:cNvPr>
            <p:cNvSpPr/>
            <p:nvPr/>
          </p:nvSpPr>
          <p:spPr>
            <a:xfrm>
              <a:off x="8616705" y="2357205"/>
              <a:ext cx="674960" cy="674960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9A4761DE-64A1-B73D-B710-2CF2B2CC1A71}"/>
                </a:ext>
              </a:extLst>
            </p:cNvPr>
            <p:cNvSpPr/>
            <p:nvPr/>
          </p:nvSpPr>
          <p:spPr>
            <a:xfrm>
              <a:off x="8654601" y="1582447"/>
              <a:ext cx="597951" cy="59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0" h="19875" extrusionOk="0">
                  <a:moveTo>
                    <a:pt x="19847" y="13222"/>
                  </a:moveTo>
                  <a:cubicBezTo>
                    <a:pt x="18871" y="16173"/>
                    <a:pt x="16446" y="18486"/>
                    <a:pt x="13405" y="19396"/>
                  </a:cubicBezTo>
                  <a:cubicBezTo>
                    <a:pt x="9678" y="20511"/>
                    <a:pt x="6114" y="19596"/>
                    <a:pt x="3601" y="17517"/>
                  </a:cubicBezTo>
                  <a:cubicBezTo>
                    <a:pt x="3461" y="17401"/>
                    <a:pt x="3326" y="17282"/>
                    <a:pt x="3192" y="17159"/>
                  </a:cubicBezTo>
                  <a:cubicBezTo>
                    <a:pt x="499" y="14681"/>
                    <a:pt x="-805" y="10784"/>
                    <a:pt x="526" y="6696"/>
                  </a:cubicBezTo>
                  <a:cubicBezTo>
                    <a:pt x="1469" y="3797"/>
                    <a:pt x="3807" y="1487"/>
                    <a:pt x="6773" y="543"/>
                  </a:cubicBezTo>
                  <a:cubicBezTo>
                    <a:pt x="11900" y="-1089"/>
                    <a:pt x="16743" y="1125"/>
                    <a:pt x="19022" y="4967"/>
                  </a:cubicBezTo>
                  <a:cubicBezTo>
                    <a:pt x="19091" y="5084"/>
                    <a:pt x="19160" y="5203"/>
                    <a:pt x="19223" y="5324"/>
                  </a:cubicBezTo>
                  <a:cubicBezTo>
                    <a:pt x="20445" y="7581"/>
                    <a:pt x="20795" y="10360"/>
                    <a:pt x="19847" y="13222"/>
                  </a:cubicBezTo>
                  <a:close/>
                </a:path>
              </a:pathLst>
            </a:custGeom>
            <a:solidFill>
              <a:srgbClr val="35353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4D0E53F7-252C-FB9D-70CE-3408F45301A0}"/>
                </a:ext>
              </a:extLst>
            </p:cNvPr>
            <p:cNvSpPr/>
            <p:nvPr/>
          </p:nvSpPr>
          <p:spPr>
            <a:xfrm>
              <a:off x="8726182" y="1670870"/>
              <a:ext cx="526373" cy="50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1E7E6AA6-F504-08F1-38A0-437DAA273B7E}"/>
                </a:ext>
              </a:extLst>
            </p:cNvPr>
            <p:cNvSpPr/>
            <p:nvPr/>
          </p:nvSpPr>
          <p:spPr>
            <a:xfrm>
              <a:off x="8654601" y="2399311"/>
              <a:ext cx="597911" cy="59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1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8137" y="21600"/>
                    <a:pt x="5698" y="20634"/>
                    <a:pt x="3817" y="19037"/>
                  </a:cubicBezTo>
                  <a:cubicBezTo>
                    <a:pt x="3667" y="18911"/>
                    <a:pt x="3524" y="18782"/>
                    <a:pt x="3383" y="18648"/>
                  </a:cubicBezTo>
                  <a:cubicBezTo>
                    <a:pt x="1299" y="16681"/>
                    <a:pt x="0" y="13891"/>
                    <a:pt x="0" y="10799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4798" y="0"/>
                    <a:pt x="18285" y="2170"/>
                    <a:pt x="20153" y="5398"/>
                  </a:cubicBezTo>
                  <a:cubicBezTo>
                    <a:pt x="20226" y="5526"/>
                    <a:pt x="20299" y="5655"/>
                    <a:pt x="20366" y="5786"/>
                  </a:cubicBezTo>
                  <a:cubicBezTo>
                    <a:pt x="21154" y="7283"/>
                    <a:pt x="21600" y="8991"/>
                    <a:pt x="21600" y="10801"/>
                  </a:cubicBezTo>
                  <a:close/>
                </a:path>
              </a:pathLst>
            </a:custGeom>
            <a:solidFill>
              <a:srgbClr val="35353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766963C3-D1F5-9A84-6CD6-31FB8E54DC51}"/>
                </a:ext>
              </a:extLst>
            </p:cNvPr>
            <p:cNvSpPr/>
            <p:nvPr/>
          </p:nvSpPr>
          <p:spPr>
            <a:xfrm>
              <a:off x="8726182" y="2487734"/>
              <a:ext cx="526373" cy="50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907"/>
                  </a:moveTo>
                  <a:cubicBezTo>
                    <a:pt x="21600" y="15917"/>
                    <a:pt x="16107" y="21600"/>
                    <a:pt x="9332" y="21600"/>
                  </a:cubicBezTo>
                  <a:cubicBezTo>
                    <a:pt x="6307" y="21600"/>
                    <a:pt x="3537" y="20465"/>
                    <a:pt x="1400" y="18588"/>
                  </a:cubicBezTo>
                  <a:cubicBezTo>
                    <a:pt x="503" y="16827"/>
                    <a:pt x="0" y="14823"/>
                    <a:pt x="0" y="12693"/>
                  </a:cubicBezTo>
                  <a:cubicBezTo>
                    <a:pt x="0" y="5683"/>
                    <a:pt x="5493" y="0"/>
                    <a:pt x="12268" y="0"/>
                  </a:cubicBezTo>
                  <a:cubicBezTo>
                    <a:pt x="15292" y="0"/>
                    <a:pt x="18061" y="1132"/>
                    <a:pt x="20199" y="3012"/>
                  </a:cubicBezTo>
                  <a:cubicBezTo>
                    <a:pt x="21094" y="4772"/>
                    <a:pt x="21600" y="6779"/>
                    <a:pt x="21600" y="8907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82F01BB0-4396-0FF3-9993-5F47D173DD28}"/>
                </a:ext>
              </a:extLst>
            </p:cNvPr>
            <p:cNvSpPr/>
            <p:nvPr/>
          </p:nvSpPr>
          <p:spPr>
            <a:xfrm>
              <a:off x="9547257" y="1595079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04B990E7-F468-F4CA-B5CB-F890256E8B6A}"/>
                </a:ext>
              </a:extLst>
            </p:cNvPr>
            <p:cNvSpPr/>
            <p:nvPr/>
          </p:nvSpPr>
          <p:spPr>
            <a:xfrm>
              <a:off x="9547257" y="2407733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E94FAABF-4519-B661-22C9-A31EDED6DA35}"/>
                </a:ext>
              </a:extLst>
            </p:cNvPr>
            <p:cNvSpPr/>
            <p:nvPr/>
          </p:nvSpPr>
          <p:spPr>
            <a:xfrm>
              <a:off x="9547257" y="3224598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19931" y="5591"/>
                  </a:moveTo>
                  <a:lnTo>
                    <a:pt x="12321" y="18392"/>
                  </a:lnTo>
                  <a:cubicBezTo>
                    <a:pt x="11191" y="20289"/>
                    <a:pt x="7537" y="21600"/>
                    <a:pt x="3375" y="21600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0988" y="0"/>
                  </a:lnTo>
                  <a:cubicBezTo>
                    <a:pt x="17145" y="0"/>
                    <a:pt x="21600" y="2785"/>
                    <a:pt x="19931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B0B16C26-C744-B860-7FFC-AB371868E200}"/>
                </a:ext>
              </a:extLst>
            </p:cNvPr>
            <p:cNvSpPr/>
            <p:nvPr/>
          </p:nvSpPr>
          <p:spPr>
            <a:xfrm>
              <a:off x="8103006" y="1590868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353" y="5591"/>
                  </a:moveTo>
                  <a:lnTo>
                    <a:pt x="7963" y="18392"/>
                  </a:lnTo>
                  <a:cubicBezTo>
                    <a:pt x="9093" y="20289"/>
                    <a:pt x="12747" y="21600"/>
                    <a:pt x="16909" y="21600"/>
                  </a:cubicBezTo>
                  <a:lnTo>
                    <a:pt x="20284" y="21600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0"/>
                    <a:pt x="-1316" y="2784"/>
                    <a:pt x="353" y="5591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0E771BC6-9436-5F2F-1DB8-C385AB55B417}"/>
                </a:ext>
              </a:extLst>
            </p:cNvPr>
            <p:cNvSpPr/>
            <p:nvPr/>
          </p:nvSpPr>
          <p:spPr>
            <a:xfrm>
              <a:off x="8103006" y="2407733"/>
              <a:ext cx="256347" cy="576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999EECDF-49CF-CC38-660F-9269DC39CF5F}"/>
                </a:ext>
              </a:extLst>
            </p:cNvPr>
            <p:cNvSpPr/>
            <p:nvPr/>
          </p:nvSpPr>
          <p:spPr>
            <a:xfrm>
              <a:off x="8103006" y="3224597"/>
              <a:ext cx="256347" cy="576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598" extrusionOk="0">
                  <a:moveTo>
                    <a:pt x="353" y="5590"/>
                  </a:moveTo>
                  <a:lnTo>
                    <a:pt x="7963" y="18390"/>
                  </a:lnTo>
                  <a:cubicBezTo>
                    <a:pt x="9093" y="20287"/>
                    <a:pt x="12747" y="21598"/>
                    <a:pt x="16909" y="21598"/>
                  </a:cubicBezTo>
                  <a:lnTo>
                    <a:pt x="20284" y="21598"/>
                  </a:lnTo>
                  <a:lnTo>
                    <a:pt x="20284" y="0"/>
                  </a:lnTo>
                  <a:lnTo>
                    <a:pt x="9296" y="0"/>
                  </a:lnTo>
                  <a:cubicBezTo>
                    <a:pt x="3139" y="-2"/>
                    <a:pt x="-1316" y="2783"/>
                    <a:pt x="353" y="5590"/>
                  </a:cubicBezTo>
                  <a:close/>
                </a:path>
              </a:pathLst>
            </a:custGeom>
            <a:solidFill>
              <a:srgbClr val="4B4B4B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1pPr>
              <a:lvl2pPr marL="0" marR="0" indent="3429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2pPr>
              <a:lvl3pPr marL="0" marR="0" indent="6858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3pPr>
              <a:lvl4pPr marL="0" marR="0" indent="10287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4pPr>
              <a:lvl5pPr marL="0" marR="0" indent="13716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5pPr>
              <a:lvl6pPr marL="0" marR="0" indent="17145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6pPr>
              <a:lvl7pPr marL="0" marR="0" indent="20574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7pPr>
              <a:lvl8pPr marL="0" marR="0" indent="24003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8pPr>
              <a:lvl9pPr marL="0" marR="0" indent="274320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Gill Sans"/>
                </a:defRPr>
              </a:lvl9pPr>
            </a:lstStyle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  <a:sym typeface="Gill Sans"/>
              </a:endParaRPr>
            </a:p>
          </p:txBody>
        </p:sp>
        <p:pic>
          <p:nvPicPr>
            <p:cNvPr id="33" name="Graphic 32" descr="Thumbs Up Sign">
              <a:extLst>
                <a:ext uri="{FF2B5EF4-FFF2-40B4-BE49-F238E27FC236}">
                  <a16:creationId xmlns:a16="http://schemas.microsoft.com/office/drawing/2014/main" id="{07B85E83-BFDC-A8FA-1AB7-FF4A5830C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50028" y="3090631"/>
              <a:ext cx="853087" cy="853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53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437B-8652-534C-08E4-DE9D2015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Control Statements: Break</a:t>
            </a:r>
            <a:endParaRPr lang="en-IN" dirty="0"/>
          </a:p>
        </p:txBody>
      </p:sp>
      <p:sp>
        <p:nvSpPr>
          <p:cNvPr id="716" name="Google Shape;716;p75"/>
          <p:cNvSpPr/>
          <p:nvPr/>
        </p:nvSpPr>
        <p:spPr>
          <a:xfrm>
            <a:off x="8549834" y="2571427"/>
            <a:ext cx="5891488" cy="4244209"/>
          </a:xfrm>
          <a:prstGeom prst="roundRect">
            <a:avLst>
              <a:gd name="adj" fmla="val 3356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03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US" sz="2200" b="0" i="0" u="none" strike="noStrike" cap="none" dirty="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statement exits the innermost enclosing for or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loop.</a:t>
            </a:r>
            <a:endParaRPr dirty="0"/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It terminates the nearest enclosing loop and skips the optional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block.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If a loop is terminated by a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, the loop variable retains its current value.</a:t>
            </a:r>
          </a:p>
          <a:p>
            <a:pPr marL="34290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17" name="Google Shape;717;p75"/>
          <p:cNvGrpSpPr/>
          <p:nvPr/>
        </p:nvGrpSpPr>
        <p:grpSpPr>
          <a:xfrm>
            <a:off x="2373090" y="2922104"/>
            <a:ext cx="4651819" cy="3542854"/>
            <a:chOff x="4911281" y="3363688"/>
            <a:chExt cx="6433437" cy="3542854"/>
          </a:xfrm>
        </p:grpSpPr>
        <p:grpSp>
          <p:nvGrpSpPr>
            <p:cNvPr id="718" name="Google Shape;718;p75"/>
            <p:cNvGrpSpPr/>
            <p:nvPr/>
          </p:nvGrpSpPr>
          <p:grpSpPr>
            <a:xfrm>
              <a:off x="4911281" y="3363688"/>
              <a:ext cx="6433437" cy="3542854"/>
              <a:chOff x="5980308" y="3604013"/>
              <a:chExt cx="4295383" cy="3542854"/>
            </a:xfrm>
          </p:grpSpPr>
          <p:grpSp>
            <p:nvGrpSpPr>
              <p:cNvPr id="719" name="Google Shape;719;p75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720" name="Google Shape;720;p75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1" name="Google Shape;721;p75"/>
                <p:cNvSpPr/>
                <p:nvPr/>
              </p:nvSpPr>
              <p:spPr>
                <a:xfrm>
                  <a:off x="6047496" y="3603132"/>
                  <a:ext cx="2937753" cy="47672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Syntax</a:t>
                  </a:r>
                  <a:endParaRPr dirty="0"/>
                </a:p>
              </p:txBody>
            </p:sp>
          </p:grpSp>
          <p:sp>
            <p:nvSpPr>
              <p:cNvPr id="722" name="Google Shape;722;p75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23" name="Google Shape;723;p75"/>
            <p:cNvSpPr txBox="1"/>
            <p:nvPr/>
          </p:nvSpPr>
          <p:spPr>
            <a:xfrm>
              <a:off x="6163871" y="4655548"/>
              <a:ext cx="408223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break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CD23877C-FB3E-645B-1617-02093448EA7A}"/>
              </a:ext>
            </a:extLst>
          </p:cNvPr>
          <p:cNvSpPr/>
          <p:nvPr/>
        </p:nvSpPr>
        <p:spPr>
          <a:xfrm>
            <a:off x="4483100" y="816324"/>
            <a:ext cx="730456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B251-6317-FD18-67B0-6266AC00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Break: Example</a:t>
            </a:r>
            <a:endParaRPr lang="en-IN" dirty="0"/>
          </a:p>
        </p:txBody>
      </p:sp>
      <p:grpSp>
        <p:nvGrpSpPr>
          <p:cNvPr id="731" name="Google Shape;731;p76"/>
          <p:cNvGrpSpPr/>
          <p:nvPr/>
        </p:nvGrpSpPr>
        <p:grpSpPr>
          <a:xfrm>
            <a:off x="3088233" y="3132097"/>
            <a:ext cx="10079535" cy="3858920"/>
            <a:chOff x="2525489" y="2598254"/>
            <a:chExt cx="10079535" cy="3858920"/>
          </a:xfrm>
        </p:grpSpPr>
        <p:grpSp>
          <p:nvGrpSpPr>
            <p:cNvPr id="732" name="Google Shape;732;p76"/>
            <p:cNvGrpSpPr/>
            <p:nvPr/>
          </p:nvGrpSpPr>
          <p:grpSpPr>
            <a:xfrm>
              <a:off x="2525489" y="2598254"/>
              <a:ext cx="10079535" cy="3858920"/>
              <a:chOff x="5980308" y="3604013"/>
              <a:chExt cx="4295383" cy="3542854"/>
            </a:xfrm>
          </p:grpSpPr>
          <p:grpSp>
            <p:nvGrpSpPr>
              <p:cNvPr id="733" name="Google Shape;733;p76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734" name="Google Shape;734;p76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5" name="Google Shape;735;p76"/>
                <p:cNvSpPr/>
                <p:nvPr/>
              </p:nvSpPr>
              <p:spPr>
                <a:xfrm>
                  <a:off x="6047496" y="3603132"/>
                  <a:ext cx="2937753" cy="32067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Example</a:t>
                  </a:r>
                  <a:endParaRPr dirty="0"/>
                </a:p>
              </p:txBody>
            </p:sp>
          </p:grpSp>
          <p:sp>
            <p:nvSpPr>
              <p:cNvPr id="736" name="Google Shape;736;p76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737" name="Google Shape;737;p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08450" y="3555531"/>
              <a:ext cx="4540250" cy="2377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BDC1B44F-B4D4-7B10-6CA2-A58718D543C0}"/>
              </a:ext>
            </a:extLst>
          </p:cNvPr>
          <p:cNvSpPr/>
          <p:nvPr/>
        </p:nvSpPr>
        <p:spPr>
          <a:xfrm>
            <a:off x="6413500" y="816324"/>
            <a:ext cx="34390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9B02-C633-702F-1AE0-7F2C2ACC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Loops Control Statements: Continue</a:t>
            </a:r>
            <a:endParaRPr lang="en-IN" dirty="0"/>
          </a:p>
        </p:txBody>
      </p:sp>
      <p:sp>
        <p:nvSpPr>
          <p:cNvPr id="746" name="Google Shape;746;p77"/>
          <p:cNvSpPr/>
          <p:nvPr/>
        </p:nvSpPr>
        <p:spPr>
          <a:xfrm>
            <a:off x="8549834" y="2571427"/>
            <a:ext cx="5891488" cy="4244209"/>
          </a:xfrm>
          <a:prstGeom prst="roundRect">
            <a:avLst>
              <a:gd name="adj" fmla="val 3356"/>
            </a:avLst>
          </a:prstGeom>
          <a:noFill/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continue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statement skips the current iteration and proceeds with the next one.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It does not terminate the loop but moves control to the next iteration.</a:t>
            </a:r>
            <a:endParaRPr lang="en-US" dirty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As a result, the optional </a:t>
            </a:r>
            <a:r>
              <a:rPr lang="en-US" sz="2200" b="1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block of the loop still executes.</a:t>
            </a:r>
            <a:endParaRPr lang="en-US" dirty="0"/>
          </a:p>
        </p:txBody>
      </p:sp>
      <p:grpSp>
        <p:nvGrpSpPr>
          <p:cNvPr id="747" name="Google Shape;747;p77"/>
          <p:cNvGrpSpPr/>
          <p:nvPr/>
        </p:nvGrpSpPr>
        <p:grpSpPr>
          <a:xfrm>
            <a:off x="2373090" y="2922104"/>
            <a:ext cx="4651819" cy="3542854"/>
            <a:chOff x="4911281" y="3363688"/>
            <a:chExt cx="6433437" cy="3542854"/>
          </a:xfrm>
        </p:grpSpPr>
        <p:grpSp>
          <p:nvGrpSpPr>
            <p:cNvPr id="748" name="Google Shape;748;p77"/>
            <p:cNvGrpSpPr/>
            <p:nvPr/>
          </p:nvGrpSpPr>
          <p:grpSpPr>
            <a:xfrm>
              <a:off x="4911281" y="3363688"/>
              <a:ext cx="6433437" cy="3542854"/>
              <a:chOff x="5980308" y="3604013"/>
              <a:chExt cx="4295383" cy="3542854"/>
            </a:xfrm>
          </p:grpSpPr>
          <p:grpSp>
            <p:nvGrpSpPr>
              <p:cNvPr id="749" name="Google Shape;749;p77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750" name="Google Shape;750;p77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1" name="Google Shape;751;p77"/>
                <p:cNvSpPr/>
                <p:nvPr/>
              </p:nvSpPr>
              <p:spPr>
                <a:xfrm>
                  <a:off x="6047496" y="3603132"/>
                  <a:ext cx="2937753" cy="47672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Syntax</a:t>
                  </a:r>
                  <a:endParaRPr dirty="0"/>
                </a:p>
              </p:txBody>
            </p:sp>
          </p:grpSp>
          <p:sp>
            <p:nvSpPr>
              <p:cNvPr id="752" name="Google Shape;752;p77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53" name="Google Shape;753;p77"/>
            <p:cNvSpPr txBox="1"/>
            <p:nvPr/>
          </p:nvSpPr>
          <p:spPr>
            <a:xfrm>
              <a:off x="6163871" y="4655548"/>
              <a:ext cx="408223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continue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8B633279-A5C6-05E3-46A7-3408C6443E78}"/>
              </a:ext>
            </a:extLst>
          </p:cNvPr>
          <p:cNvSpPr/>
          <p:nvPr/>
        </p:nvSpPr>
        <p:spPr>
          <a:xfrm>
            <a:off x="4114800" y="816324"/>
            <a:ext cx="802092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123F-0ED9-4825-87FD-2279A7AB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Continue: Example</a:t>
            </a:r>
            <a:endParaRPr lang="en-IN" dirty="0"/>
          </a:p>
        </p:txBody>
      </p:sp>
      <p:grpSp>
        <p:nvGrpSpPr>
          <p:cNvPr id="761" name="Google Shape;761;p78"/>
          <p:cNvGrpSpPr/>
          <p:nvPr/>
        </p:nvGrpSpPr>
        <p:grpSpPr>
          <a:xfrm>
            <a:off x="4230523" y="2878027"/>
            <a:ext cx="8937244" cy="4810881"/>
            <a:chOff x="4230522" y="3659077"/>
            <a:chExt cx="8937244" cy="4810881"/>
          </a:xfrm>
        </p:grpSpPr>
        <p:grpSp>
          <p:nvGrpSpPr>
            <p:cNvPr id="762" name="Google Shape;762;p78"/>
            <p:cNvGrpSpPr/>
            <p:nvPr/>
          </p:nvGrpSpPr>
          <p:grpSpPr>
            <a:xfrm>
              <a:off x="4230522" y="3659077"/>
              <a:ext cx="8937244" cy="4810881"/>
              <a:chOff x="6467094" y="3953782"/>
              <a:chExt cx="3808597" cy="3193085"/>
            </a:xfrm>
          </p:grpSpPr>
          <p:sp>
            <p:nvSpPr>
              <p:cNvPr id="764" name="Google Shape;764;p78"/>
              <p:cNvSpPr/>
              <p:nvPr/>
            </p:nvSpPr>
            <p:spPr>
              <a:xfrm>
                <a:off x="6467094" y="3953782"/>
                <a:ext cx="3808597" cy="3193085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6" name="Google Shape;766;p78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767" name="Google Shape;767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99000" y="3904889"/>
              <a:ext cx="6371036" cy="4422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25FD024B-EC1B-3022-357D-B67766EF9467}"/>
              </a:ext>
            </a:extLst>
          </p:cNvPr>
          <p:cNvSpPr/>
          <p:nvPr/>
        </p:nvSpPr>
        <p:spPr>
          <a:xfrm>
            <a:off x="6057900" y="816324"/>
            <a:ext cx="415536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Google Shape;735;p76">
            <a:extLst>
              <a:ext uri="{FF2B5EF4-FFF2-40B4-BE49-F238E27FC236}">
                <a16:creationId xmlns:a16="http://schemas.microsoft.com/office/drawing/2014/main" id="{AFEC373A-C7C5-B6E3-6E7B-C2FBBDDA5715}"/>
              </a:ext>
            </a:extLst>
          </p:cNvPr>
          <p:cNvSpPr/>
          <p:nvPr/>
        </p:nvSpPr>
        <p:spPr>
          <a:xfrm>
            <a:off x="3708165" y="2499056"/>
            <a:ext cx="6893724" cy="519256"/>
          </a:xfrm>
          <a:prstGeom prst="roundRect">
            <a:avLst>
              <a:gd name="adj" fmla="val 16667"/>
            </a:avLst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Example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Loop Else Statements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6BD9-D91E-F4A7-FA28-82A7EE50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 Else Statement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532584A1-9419-D38D-BA75-EFB8CE990D43}"/>
              </a:ext>
            </a:extLst>
          </p:cNvPr>
          <p:cNvSpPr/>
          <p:nvPr/>
        </p:nvSpPr>
        <p:spPr>
          <a:xfrm>
            <a:off x="5867400" y="816324"/>
            <a:ext cx="452247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48A964-A499-8638-ABE2-8616A7E8B3CB}"/>
              </a:ext>
            </a:extLst>
          </p:cNvPr>
          <p:cNvGrpSpPr/>
          <p:nvPr/>
        </p:nvGrpSpPr>
        <p:grpSpPr>
          <a:xfrm>
            <a:off x="1907496" y="2158007"/>
            <a:ext cx="12441009" cy="5475686"/>
            <a:chOff x="1907496" y="2158007"/>
            <a:chExt cx="12441009" cy="5475686"/>
          </a:xfrm>
        </p:grpSpPr>
        <p:cxnSp>
          <p:nvCxnSpPr>
            <p:cNvPr id="783" name="Google Shape;783;p80"/>
            <p:cNvCxnSpPr/>
            <p:nvPr/>
          </p:nvCxnSpPr>
          <p:spPr>
            <a:xfrm flipH="1">
              <a:off x="6056961" y="3635916"/>
              <a:ext cx="1019493" cy="0"/>
            </a:xfrm>
            <a:prstGeom prst="straightConnector1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5" name="Google Shape;785;p80"/>
            <p:cNvSpPr/>
            <p:nvPr/>
          </p:nvSpPr>
          <p:spPr>
            <a:xfrm>
              <a:off x="1907496" y="2757841"/>
              <a:ext cx="3899350" cy="175615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25400" cap="flat" cmpd="sng">
              <a:solidFill>
                <a:srgbClr val="BBD6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 allows the else keyword to be used with both the for and while loops.</a:t>
              </a:r>
              <a:endParaRPr lang="en-US" dirty="0"/>
            </a:p>
          </p:txBody>
        </p:sp>
        <p:cxnSp>
          <p:nvCxnSpPr>
            <p:cNvPr id="787" name="Google Shape;787;p80"/>
            <p:cNvCxnSpPr/>
            <p:nvPr/>
          </p:nvCxnSpPr>
          <p:spPr>
            <a:xfrm>
              <a:off x="8904447" y="3660694"/>
              <a:ext cx="1019492" cy="0"/>
            </a:xfrm>
            <a:prstGeom prst="straightConnector1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9" name="Google Shape;789;p80"/>
            <p:cNvSpPr/>
            <p:nvPr/>
          </p:nvSpPr>
          <p:spPr>
            <a:xfrm>
              <a:off x="10266366" y="2782620"/>
              <a:ext cx="4082139" cy="175615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25400" cap="flat" cmpd="sng">
              <a:solidFill>
                <a:srgbClr val="BBD6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statements of the </a:t>
              </a:r>
              <a:r>
                <a:rPr lang="en-US" sz="2200" b="1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else 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block are executed after all the iterations are completed.</a:t>
              </a:r>
              <a:endParaRPr lang="en-US" dirty="0"/>
            </a:p>
          </p:txBody>
        </p:sp>
        <p:sp>
          <p:nvSpPr>
            <p:cNvPr id="790" name="Google Shape;790;p80"/>
            <p:cNvSpPr/>
            <p:nvPr/>
          </p:nvSpPr>
          <p:spPr>
            <a:xfrm>
              <a:off x="2820868" y="5877543"/>
              <a:ext cx="4471826" cy="175615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25400" cap="flat" cmpd="sng">
              <a:solidFill>
                <a:srgbClr val="BBD6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The</a:t>
              </a:r>
              <a:r>
                <a:rPr lang="en-US" sz="2200" b="1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else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clause is defined after the body of the loop.</a:t>
              </a:r>
              <a:endParaRPr lang="en-US" dirty="0"/>
            </a:p>
          </p:txBody>
        </p:sp>
        <p:sp>
          <p:nvSpPr>
            <p:cNvPr id="791" name="Google Shape;791;p80"/>
            <p:cNvSpPr/>
            <p:nvPr/>
          </p:nvSpPr>
          <p:spPr>
            <a:xfrm>
              <a:off x="8793853" y="5877542"/>
              <a:ext cx="4471827" cy="1756150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25400" cap="flat" cmpd="sng">
              <a:solidFill>
                <a:srgbClr val="BBD6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program exits the loop only after the </a:t>
              </a:r>
              <a:r>
                <a:rPr lang="en-US" sz="2200" b="1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else</a:t>
              </a: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block is executed.</a:t>
              </a:r>
              <a:endParaRPr dirty="0"/>
            </a:p>
          </p:txBody>
        </p:sp>
        <p:sp>
          <p:nvSpPr>
            <p:cNvPr id="792" name="Google Shape;792;p80"/>
            <p:cNvSpPr/>
            <p:nvPr/>
          </p:nvSpPr>
          <p:spPr>
            <a:xfrm>
              <a:off x="7101470" y="4043904"/>
              <a:ext cx="1963343" cy="543542"/>
            </a:xfrm>
            <a:custGeom>
              <a:avLst/>
              <a:gdLst/>
              <a:ahLst/>
              <a:cxnLst/>
              <a:rect l="l" t="t" r="r" b="b"/>
              <a:pathLst>
                <a:path w="2089150" h="552450" extrusionOk="0">
                  <a:moveTo>
                    <a:pt x="0" y="0"/>
                  </a:moveTo>
                  <a:lnTo>
                    <a:pt x="285750" y="552450"/>
                  </a:lnTo>
                  <a:lnTo>
                    <a:pt x="1835150" y="552450"/>
                  </a:lnTo>
                  <a:lnTo>
                    <a:pt x="20891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 w="9525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Plan</a:t>
              </a: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3" name="Google Shape;793;p80"/>
            <p:cNvSpPr/>
            <p:nvPr/>
          </p:nvSpPr>
          <p:spPr>
            <a:xfrm>
              <a:off x="7763769" y="5405308"/>
              <a:ext cx="643426" cy="848040"/>
            </a:xfrm>
            <a:custGeom>
              <a:avLst/>
              <a:gdLst/>
              <a:ahLst/>
              <a:cxnLst/>
              <a:rect l="l" t="t" r="r" b="b"/>
              <a:pathLst>
                <a:path w="248" h="313" extrusionOk="0">
                  <a:moveTo>
                    <a:pt x="148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45" y="313"/>
                    <a:pt x="0" y="268"/>
                    <a:pt x="0" y="21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03" y="0"/>
                    <a:pt x="248" y="45"/>
                    <a:pt x="248" y="100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268"/>
                    <a:pt x="203" y="313"/>
                    <a:pt x="148" y="313"/>
                  </a:cubicBezTo>
                  <a:close/>
                </a:path>
              </a:pathLst>
            </a:custGeom>
            <a:solidFill>
              <a:srgbClr val="9B9A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0"/>
            <p:cNvSpPr/>
            <p:nvPr/>
          </p:nvSpPr>
          <p:spPr>
            <a:xfrm>
              <a:off x="7675263" y="5393237"/>
              <a:ext cx="820438" cy="203712"/>
            </a:xfrm>
            <a:custGeom>
              <a:avLst/>
              <a:gdLst/>
              <a:ahLst/>
              <a:cxnLst/>
              <a:rect l="l" t="t" r="r" b="b"/>
              <a:pathLst>
                <a:path w="316" h="75" extrusionOk="0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0"/>
            <p:cNvSpPr/>
            <p:nvPr/>
          </p:nvSpPr>
          <p:spPr>
            <a:xfrm>
              <a:off x="7675263" y="5672396"/>
              <a:ext cx="820438" cy="203712"/>
            </a:xfrm>
            <a:custGeom>
              <a:avLst/>
              <a:gdLst/>
              <a:ahLst/>
              <a:cxnLst/>
              <a:rect l="l" t="t" r="r" b="b"/>
              <a:pathLst>
                <a:path w="316" h="75" extrusionOk="0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1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1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0"/>
            <p:cNvSpPr/>
            <p:nvPr/>
          </p:nvSpPr>
          <p:spPr>
            <a:xfrm>
              <a:off x="7675263" y="5944011"/>
              <a:ext cx="820438" cy="203712"/>
            </a:xfrm>
            <a:custGeom>
              <a:avLst/>
              <a:gdLst/>
              <a:ahLst/>
              <a:cxnLst/>
              <a:rect l="l" t="t" r="r" b="b"/>
              <a:pathLst>
                <a:path w="316" h="75" extrusionOk="0">
                  <a:moveTo>
                    <a:pt x="284" y="75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15" y="75"/>
                    <a:pt x="0" y="60"/>
                    <a:pt x="0" y="4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5" y="0"/>
                    <a:pt x="32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301" y="0"/>
                    <a:pt x="316" y="15"/>
                    <a:pt x="316" y="32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6" y="60"/>
                    <a:pt x="301" y="75"/>
                    <a:pt x="284" y="75"/>
                  </a:cubicBezTo>
                  <a:close/>
                </a:path>
              </a:pathLst>
            </a:custGeom>
            <a:solidFill>
              <a:srgbClr val="CD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0"/>
            <p:cNvSpPr/>
            <p:nvPr/>
          </p:nvSpPr>
          <p:spPr>
            <a:xfrm>
              <a:off x="8009620" y="6253349"/>
              <a:ext cx="150320" cy="33197"/>
            </a:xfrm>
            <a:custGeom>
              <a:avLst/>
              <a:gdLst/>
              <a:ahLst/>
              <a:cxnLst/>
              <a:rect l="l" t="t" r="r" b="b"/>
              <a:pathLst>
                <a:path w="58" h="12" extrusionOk="0">
                  <a:moveTo>
                    <a:pt x="0" y="0"/>
                  </a:moveTo>
                  <a:cubicBezTo>
                    <a:pt x="4" y="7"/>
                    <a:pt x="15" y="12"/>
                    <a:pt x="29" y="12"/>
                  </a:cubicBezTo>
                  <a:cubicBezTo>
                    <a:pt x="43" y="12"/>
                    <a:pt x="54" y="7"/>
                    <a:pt x="5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0"/>
            <p:cNvSpPr/>
            <p:nvPr/>
          </p:nvSpPr>
          <p:spPr>
            <a:xfrm>
              <a:off x="7076453" y="2738714"/>
              <a:ext cx="2017379" cy="1006483"/>
            </a:xfrm>
            <a:custGeom>
              <a:avLst/>
              <a:gdLst/>
              <a:ahLst/>
              <a:cxnLst/>
              <a:rect l="l" t="t" r="r" b="b"/>
              <a:pathLst>
                <a:path w="778" h="371" extrusionOk="0">
                  <a:moveTo>
                    <a:pt x="778" y="371"/>
                  </a:moveTo>
                  <a:cubicBezTo>
                    <a:pt x="769" y="164"/>
                    <a:pt x="598" y="0"/>
                    <a:pt x="389" y="0"/>
                  </a:cubicBezTo>
                  <a:cubicBezTo>
                    <a:pt x="180" y="0"/>
                    <a:pt x="9" y="164"/>
                    <a:pt x="0" y="371"/>
                  </a:cubicBezTo>
                  <a:lnTo>
                    <a:pt x="778" y="371"/>
                  </a:lnTo>
                  <a:close/>
                </a:path>
              </a:pathLst>
            </a:cu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0"/>
            <p:cNvSpPr/>
            <p:nvPr/>
          </p:nvSpPr>
          <p:spPr>
            <a:xfrm>
              <a:off x="7586757" y="4892259"/>
              <a:ext cx="996046" cy="500978"/>
            </a:xfrm>
            <a:custGeom>
              <a:avLst/>
              <a:gdLst/>
              <a:ahLst/>
              <a:cxnLst/>
              <a:rect l="l" t="t" r="r" b="b"/>
              <a:pathLst>
                <a:path w="384" h="185" extrusionOk="0">
                  <a:moveTo>
                    <a:pt x="0" y="0"/>
                  </a:moveTo>
                  <a:cubicBezTo>
                    <a:pt x="40" y="63"/>
                    <a:pt x="77" y="135"/>
                    <a:pt x="81" y="185"/>
                  </a:cubicBezTo>
                  <a:cubicBezTo>
                    <a:pt x="173" y="185"/>
                    <a:pt x="173" y="185"/>
                    <a:pt x="173" y="185"/>
                  </a:cubicBezTo>
                  <a:cubicBezTo>
                    <a:pt x="192" y="185"/>
                    <a:pt x="192" y="185"/>
                    <a:pt x="192" y="185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303" y="185"/>
                    <a:pt x="303" y="185"/>
                    <a:pt x="303" y="185"/>
                  </a:cubicBezTo>
                  <a:cubicBezTo>
                    <a:pt x="307" y="135"/>
                    <a:pt x="344" y="63"/>
                    <a:pt x="38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4E0B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0"/>
            <p:cNvSpPr/>
            <p:nvPr/>
          </p:nvSpPr>
          <p:spPr>
            <a:xfrm>
              <a:off x="7787652" y="2158007"/>
              <a:ext cx="132057" cy="472308"/>
            </a:xfrm>
            <a:custGeom>
              <a:avLst/>
              <a:gdLst/>
              <a:ahLst/>
              <a:cxnLst/>
              <a:rect l="l" t="t" r="r" b="b"/>
              <a:pathLst>
                <a:path w="51" h="174" extrusionOk="0">
                  <a:moveTo>
                    <a:pt x="41" y="173"/>
                  </a:moveTo>
                  <a:cubicBezTo>
                    <a:pt x="41" y="173"/>
                    <a:pt x="41" y="173"/>
                    <a:pt x="41" y="173"/>
                  </a:cubicBezTo>
                  <a:cubicBezTo>
                    <a:pt x="35" y="174"/>
                    <a:pt x="29" y="170"/>
                    <a:pt x="28" y="16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8"/>
                    <a:pt x="4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7" y="0"/>
                    <a:pt x="23" y="4"/>
                    <a:pt x="24" y="1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1" y="166"/>
                    <a:pt x="47" y="172"/>
                    <a:pt x="41" y="173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0"/>
            <p:cNvSpPr/>
            <p:nvPr/>
          </p:nvSpPr>
          <p:spPr>
            <a:xfrm>
              <a:off x="7286116" y="2345119"/>
              <a:ext cx="264114" cy="428547"/>
            </a:xfrm>
            <a:custGeom>
              <a:avLst/>
              <a:gdLst/>
              <a:ahLst/>
              <a:cxnLst/>
              <a:rect l="l" t="t" r="r" b="b"/>
              <a:pathLst>
                <a:path w="102" h="158" extrusionOk="0"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89" y="158"/>
                    <a:pt x="82" y="156"/>
                    <a:pt x="79" y="15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4"/>
                    <a:pt x="2" y="7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3" y="0"/>
                    <a:pt x="20" y="2"/>
                    <a:pt x="23" y="8"/>
                  </a:cubicBezTo>
                  <a:cubicBezTo>
                    <a:pt x="99" y="139"/>
                    <a:pt x="99" y="139"/>
                    <a:pt x="99" y="139"/>
                  </a:cubicBezTo>
                  <a:cubicBezTo>
                    <a:pt x="102" y="144"/>
                    <a:pt x="100" y="151"/>
                    <a:pt x="95" y="154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0"/>
            <p:cNvSpPr/>
            <p:nvPr/>
          </p:nvSpPr>
          <p:spPr>
            <a:xfrm>
              <a:off x="8248446" y="2158007"/>
              <a:ext cx="132057" cy="472308"/>
            </a:xfrm>
            <a:custGeom>
              <a:avLst/>
              <a:gdLst/>
              <a:ahLst/>
              <a:cxnLst/>
              <a:rect l="l" t="t" r="r" b="b"/>
              <a:pathLst>
                <a:path w="51" h="174" extrusionOk="0">
                  <a:moveTo>
                    <a:pt x="11" y="173"/>
                  </a:moveTo>
                  <a:cubicBezTo>
                    <a:pt x="11" y="173"/>
                    <a:pt x="11" y="173"/>
                    <a:pt x="11" y="173"/>
                  </a:cubicBezTo>
                  <a:cubicBezTo>
                    <a:pt x="5" y="172"/>
                    <a:pt x="0" y="166"/>
                    <a:pt x="2" y="16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4"/>
                    <a:pt x="35" y="0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2"/>
                    <a:pt x="51" y="8"/>
                    <a:pt x="50" y="1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3" y="170"/>
                    <a:pt x="17" y="174"/>
                    <a:pt x="11" y="173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0"/>
            <p:cNvSpPr/>
            <p:nvPr/>
          </p:nvSpPr>
          <p:spPr>
            <a:xfrm>
              <a:off x="8619330" y="2345119"/>
              <a:ext cx="262710" cy="428547"/>
            </a:xfrm>
            <a:custGeom>
              <a:avLst/>
              <a:gdLst/>
              <a:ahLst/>
              <a:cxnLst/>
              <a:rect l="l" t="t" r="r" b="b"/>
              <a:pathLst>
                <a:path w="101" h="158" extrusionOk="0">
                  <a:moveTo>
                    <a:pt x="7" y="154"/>
                  </a:moveTo>
                  <a:cubicBezTo>
                    <a:pt x="7" y="154"/>
                    <a:pt x="7" y="154"/>
                    <a:pt x="7" y="154"/>
                  </a:cubicBezTo>
                  <a:cubicBezTo>
                    <a:pt x="1" y="151"/>
                    <a:pt x="0" y="144"/>
                    <a:pt x="3" y="13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82" y="2"/>
                    <a:pt x="89" y="0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100" y="7"/>
                    <a:pt x="101" y="14"/>
                    <a:pt x="98" y="19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19" y="156"/>
                    <a:pt x="12" y="158"/>
                    <a:pt x="7" y="154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0"/>
            <p:cNvSpPr/>
            <p:nvPr/>
          </p:nvSpPr>
          <p:spPr>
            <a:xfrm>
              <a:off x="8919969" y="2702746"/>
              <a:ext cx="369479" cy="333483"/>
            </a:xfrm>
            <a:custGeom>
              <a:avLst/>
              <a:gdLst/>
              <a:ahLst/>
              <a:cxnLst/>
              <a:rect l="l" t="t" r="r" b="b"/>
              <a:pathLst>
                <a:path w="142" h="123" extrusionOk="0">
                  <a:moveTo>
                    <a:pt x="4" y="118"/>
                  </a:moveTo>
                  <a:cubicBezTo>
                    <a:pt x="4" y="118"/>
                    <a:pt x="4" y="118"/>
                    <a:pt x="4" y="118"/>
                  </a:cubicBezTo>
                  <a:cubicBezTo>
                    <a:pt x="0" y="113"/>
                    <a:pt x="1" y="106"/>
                    <a:pt x="6" y="101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7" y="0"/>
                    <a:pt x="134" y="1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142" y="10"/>
                    <a:pt x="141" y="18"/>
                    <a:pt x="136" y="22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16" y="123"/>
                    <a:pt x="8" y="122"/>
                    <a:pt x="4" y="118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0"/>
            <p:cNvSpPr/>
            <p:nvPr/>
          </p:nvSpPr>
          <p:spPr>
            <a:xfrm>
              <a:off x="6881517" y="2702746"/>
              <a:ext cx="365264" cy="333483"/>
            </a:xfrm>
            <a:custGeom>
              <a:avLst/>
              <a:gdLst/>
              <a:ahLst/>
              <a:cxnLst/>
              <a:rect l="l" t="t" r="r" b="b"/>
              <a:pathLst>
                <a:path w="141" h="123" extrusionOk="0">
                  <a:moveTo>
                    <a:pt x="137" y="118"/>
                  </a:moveTo>
                  <a:cubicBezTo>
                    <a:pt x="137" y="118"/>
                    <a:pt x="137" y="118"/>
                    <a:pt x="137" y="118"/>
                  </a:cubicBezTo>
                  <a:cubicBezTo>
                    <a:pt x="133" y="122"/>
                    <a:pt x="126" y="123"/>
                    <a:pt x="121" y="11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8"/>
                    <a:pt x="0" y="10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8" y="1"/>
                    <a:pt x="15" y="0"/>
                    <a:pt x="20" y="4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41" y="106"/>
                    <a:pt x="141" y="113"/>
                    <a:pt x="137" y="118"/>
                  </a:cubicBezTo>
                  <a:close/>
                </a:path>
              </a:pathLst>
            </a:custGeom>
            <a:solidFill>
              <a:srgbClr val="1A5A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6" name="Google Shape;806;p80"/>
            <p:cNvGrpSpPr/>
            <p:nvPr/>
          </p:nvGrpSpPr>
          <p:grpSpPr>
            <a:xfrm>
              <a:off x="6441386" y="5257417"/>
              <a:ext cx="890344" cy="373328"/>
              <a:chOff x="6398977" y="4650223"/>
              <a:chExt cx="1006093" cy="392757"/>
            </a:xfrm>
          </p:grpSpPr>
          <p:cxnSp>
            <p:nvCxnSpPr>
              <p:cNvPr id="807" name="Google Shape;807;p80"/>
              <p:cNvCxnSpPr/>
              <p:nvPr/>
            </p:nvCxnSpPr>
            <p:spPr>
              <a:xfrm rot="10800000">
                <a:off x="6398977" y="4656356"/>
                <a:ext cx="100609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F3F3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80"/>
              <p:cNvCxnSpPr/>
              <p:nvPr/>
            </p:nvCxnSpPr>
            <p:spPr>
              <a:xfrm>
                <a:off x="6398977" y="4650223"/>
                <a:ext cx="0" cy="39275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F3F3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10" name="Google Shape;810;p80"/>
            <p:cNvGrpSpPr/>
            <p:nvPr/>
          </p:nvGrpSpPr>
          <p:grpSpPr>
            <a:xfrm flipH="1">
              <a:off x="8796158" y="5257406"/>
              <a:ext cx="894558" cy="373328"/>
              <a:chOff x="6394214" y="4650223"/>
              <a:chExt cx="1010856" cy="392758"/>
            </a:xfrm>
          </p:grpSpPr>
          <p:cxnSp>
            <p:nvCxnSpPr>
              <p:cNvPr id="811" name="Google Shape;811;p80"/>
              <p:cNvCxnSpPr/>
              <p:nvPr/>
            </p:nvCxnSpPr>
            <p:spPr>
              <a:xfrm rot="10800000">
                <a:off x="6398977" y="4656356"/>
                <a:ext cx="1006093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F3F3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80"/>
              <p:cNvCxnSpPr/>
              <p:nvPr/>
            </p:nvCxnSpPr>
            <p:spPr>
              <a:xfrm>
                <a:off x="6394214" y="4650223"/>
                <a:ext cx="0" cy="392758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F3F3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D73014C-1B61-634D-6F0F-8A27D1C818BE}"/>
                </a:ext>
              </a:extLst>
            </p:cNvPr>
            <p:cNvSpPr/>
            <p:nvPr/>
          </p:nvSpPr>
          <p:spPr>
            <a:xfrm>
              <a:off x="6011117" y="3530525"/>
              <a:ext cx="210782" cy="21078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2758D-8447-336F-A0B4-1390C05814A0}"/>
                </a:ext>
              </a:extLst>
            </p:cNvPr>
            <p:cNvSpPr/>
            <p:nvPr/>
          </p:nvSpPr>
          <p:spPr>
            <a:xfrm>
              <a:off x="9818548" y="3555303"/>
              <a:ext cx="210782" cy="21078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4E2A56-9E5E-C507-298D-EB9BBD7FBA92}"/>
                </a:ext>
              </a:extLst>
            </p:cNvPr>
            <p:cNvSpPr/>
            <p:nvPr/>
          </p:nvSpPr>
          <p:spPr>
            <a:xfrm>
              <a:off x="9593810" y="5543356"/>
              <a:ext cx="210782" cy="21078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260DF5-CA39-CF63-A92D-6A57FDF59895}"/>
                </a:ext>
              </a:extLst>
            </p:cNvPr>
            <p:cNvSpPr/>
            <p:nvPr/>
          </p:nvSpPr>
          <p:spPr>
            <a:xfrm>
              <a:off x="6335994" y="5561371"/>
              <a:ext cx="210782" cy="21078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EC94-B69C-9744-92A0-E1235B33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Loop Else Statement</a:t>
            </a:r>
            <a:endParaRPr lang="en-IN" dirty="0"/>
          </a:p>
        </p:txBody>
      </p:sp>
      <p:sp>
        <p:nvSpPr>
          <p:cNvPr id="821" name="Google Shape;821;p81"/>
          <p:cNvSpPr/>
          <p:nvPr/>
        </p:nvSpPr>
        <p:spPr>
          <a:xfrm>
            <a:off x="2839937" y="1388745"/>
            <a:ext cx="10576127" cy="87548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loop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else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 does not execute if the loop terminates due to a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break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statement.</a:t>
            </a:r>
            <a:endParaRPr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52DFD3B0-5DCF-9BEB-FC87-2A9ACB7249E1}"/>
              </a:ext>
            </a:extLst>
          </p:cNvPr>
          <p:cNvSpPr/>
          <p:nvPr/>
        </p:nvSpPr>
        <p:spPr>
          <a:xfrm>
            <a:off x="5867400" y="816324"/>
            <a:ext cx="452247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630279-9984-5ECC-69EE-EC4D3D6AF770}"/>
              </a:ext>
            </a:extLst>
          </p:cNvPr>
          <p:cNvGrpSpPr/>
          <p:nvPr/>
        </p:nvGrpSpPr>
        <p:grpSpPr>
          <a:xfrm>
            <a:off x="3396544" y="2735857"/>
            <a:ext cx="9887667" cy="4689284"/>
            <a:chOff x="3364460" y="2590819"/>
            <a:chExt cx="9887667" cy="4689284"/>
          </a:xfrm>
        </p:grpSpPr>
        <p:sp>
          <p:nvSpPr>
            <p:cNvPr id="824" name="Google Shape;824;p81"/>
            <p:cNvSpPr/>
            <p:nvPr/>
          </p:nvSpPr>
          <p:spPr>
            <a:xfrm>
              <a:off x="4141891" y="4474464"/>
              <a:ext cx="1905000" cy="1529443"/>
            </a:xfrm>
            <a:prstGeom prst="diamond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cxnSp>
          <p:nvCxnSpPr>
            <p:cNvPr id="825" name="Google Shape;825;p81"/>
            <p:cNvCxnSpPr>
              <a:endCxn id="824" idx="0"/>
            </p:cNvCxnSpPr>
            <p:nvPr/>
          </p:nvCxnSpPr>
          <p:spPr>
            <a:xfrm>
              <a:off x="5094391" y="3668964"/>
              <a:ext cx="0" cy="80550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26" name="Google Shape;826;p81"/>
            <p:cNvSpPr/>
            <p:nvPr/>
          </p:nvSpPr>
          <p:spPr>
            <a:xfrm>
              <a:off x="4329851" y="6738658"/>
              <a:ext cx="1529079" cy="534625"/>
            </a:xfrm>
            <a:prstGeom prst="roundRect">
              <a:avLst>
                <a:gd name="adj" fmla="val 11531"/>
              </a:avLst>
            </a:prstGeom>
            <a:solidFill>
              <a:srgbClr val="C5D3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cxnSp>
          <p:nvCxnSpPr>
            <p:cNvPr id="828" name="Google Shape;828;p81"/>
            <p:cNvCxnSpPr>
              <a:stCxn id="824" idx="2"/>
              <a:endCxn id="826" idx="0"/>
            </p:cNvCxnSpPr>
            <p:nvPr/>
          </p:nvCxnSpPr>
          <p:spPr>
            <a:xfrm>
              <a:off x="5094391" y="6003907"/>
              <a:ext cx="0" cy="734751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29" name="Google Shape;829;p81"/>
            <p:cNvSpPr txBox="1"/>
            <p:nvPr/>
          </p:nvSpPr>
          <p:spPr>
            <a:xfrm>
              <a:off x="3364460" y="2590819"/>
              <a:ext cx="338105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Normal Loop</a:t>
              </a:r>
              <a:endParaRPr b="1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30" name="Google Shape;830;p81"/>
            <p:cNvSpPr txBox="1"/>
            <p:nvPr/>
          </p:nvSpPr>
          <p:spPr>
            <a:xfrm>
              <a:off x="6177523" y="4963834"/>
              <a:ext cx="65360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False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31" name="Google Shape;831;p81"/>
            <p:cNvSpPr txBox="1"/>
            <p:nvPr/>
          </p:nvSpPr>
          <p:spPr>
            <a:xfrm>
              <a:off x="4586868" y="5102314"/>
              <a:ext cx="103943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C</a:t>
              </a: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ondition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32" name="Google Shape;832;p81"/>
            <p:cNvSpPr txBox="1"/>
            <p:nvPr/>
          </p:nvSpPr>
          <p:spPr>
            <a:xfrm>
              <a:off x="4230850" y="6750827"/>
              <a:ext cx="172218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Execute statement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34" name="Google Shape;834;p81"/>
            <p:cNvSpPr txBox="1"/>
            <p:nvPr/>
          </p:nvSpPr>
          <p:spPr>
            <a:xfrm>
              <a:off x="5088971" y="6214174"/>
              <a:ext cx="64456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True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cxnSp>
          <p:nvCxnSpPr>
            <p:cNvPr id="827" name="Google Shape;827;p81"/>
            <p:cNvCxnSpPr>
              <a:cxnSpLocks/>
            </p:cNvCxnSpPr>
            <p:nvPr/>
          </p:nvCxnSpPr>
          <p:spPr>
            <a:xfrm rot="10800000">
              <a:off x="4128425" y="5239185"/>
              <a:ext cx="187960" cy="1766785"/>
            </a:xfrm>
            <a:prstGeom prst="bentConnector3">
              <a:avLst>
                <a:gd name="adj1" fmla="val 324040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19FF4F-F078-DC7C-1072-2F3442262764}"/>
                </a:ext>
              </a:extLst>
            </p:cNvPr>
            <p:cNvGrpSpPr/>
            <p:nvPr/>
          </p:nvGrpSpPr>
          <p:grpSpPr>
            <a:xfrm>
              <a:off x="4300190" y="3150063"/>
              <a:ext cx="1529079" cy="534625"/>
              <a:chOff x="9770751" y="3210843"/>
              <a:chExt cx="1529079" cy="534625"/>
            </a:xfrm>
          </p:grpSpPr>
          <p:sp>
            <p:nvSpPr>
              <p:cNvPr id="13" name="Google Shape;826;p81">
                <a:extLst>
                  <a:ext uri="{FF2B5EF4-FFF2-40B4-BE49-F238E27FC236}">
                    <a16:creationId xmlns:a16="http://schemas.microsoft.com/office/drawing/2014/main" id="{423CCD1B-792D-C3B4-B366-A7988C1CD174}"/>
                  </a:ext>
                </a:extLst>
              </p:cNvPr>
              <p:cNvSpPr/>
              <p:nvPr/>
            </p:nvSpPr>
            <p:spPr>
              <a:xfrm>
                <a:off x="9770751" y="3210843"/>
                <a:ext cx="1529079" cy="534625"/>
              </a:xfrm>
              <a:prstGeom prst="roundRect">
                <a:avLst>
                  <a:gd name="adj" fmla="val 11531"/>
                </a:avLst>
              </a:prstGeom>
              <a:solidFill>
                <a:srgbClr val="F4B1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 dirty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endParaRPr>
              </a:p>
            </p:txBody>
          </p:sp>
          <p:sp>
            <p:nvSpPr>
              <p:cNvPr id="14" name="Google Shape;832;p81">
                <a:extLst>
                  <a:ext uri="{FF2B5EF4-FFF2-40B4-BE49-F238E27FC236}">
                    <a16:creationId xmlns:a16="http://schemas.microsoft.com/office/drawing/2014/main" id="{81DFC94E-1928-8C27-946D-879C692672C9}"/>
                  </a:ext>
                </a:extLst>
              </p:cNvPr>
              <p:cNvSpPr txBox="1"/>
              <p:nvPr/>
            </p:nvSpPr>
            <p:spPr>
              <a:xfrm>
                <a:off x="9866477" y="3307911"/>
                <a:ext cx="1337625" cy="340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1400" dirty="0">
                    <a:solidFill>
                      <a:srgbClr val="40404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/>
                  </a:rPr>
                  <a:t>Start</a:t>
                </a:r>
                <a:endParaRPr sz="1400" dirty="0">
                  <a:solidFill>
                    <a:srgbClr val="40404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</p:txBody>
          </p:sp>
        </p:grpSp>
        <p:cxnSp>
          <p:nvCxnSpPr>
            <p:cNvPr id="16" name="Google Shape;828;p81">
              <a:extLst>
                <a:ext uri="{FF2B5EF4-FFF2-40B4-BE49-F238E27FC236}">
                  <a16:creationId xmlns:a16="http://schemas.microsoft.com/office/drawing/2014/main" id="{34D826A5-79B9-1DD9-DAB0-11AD205C16B1}"/>
                </a:ext>
              </a:extLst>
            </p:cNvPr>
            <p:cNvCxnSpPr>
              <a:cxnSpLocks/>
            </p:cNvCxnSpPr>
            <p:nvPr/>
          </p:nvCxnSpPr>
          <p:spPr>
            <a:xfrm>
              <a:off x="6055336" y="5238532"/>
              <a:ext cx="897977" cy="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E725B268-8DBD-64AC-21B8-72365B1DF63A}"/>
                </a:ext>
              </a:extLst>
            </p:cNvPr>
            <p:cNvGrpSpPr/>
            <p:nvPr/>
          </p:nvGrpSpPr>
          <p:grpSpPr>
            <a:xfrm>
              <a:off x="6961757" y="4899539"/>
              <a:ext cx="665794" cy="653602"/>
              <a:chOff x="8644128" y="4791456"/>
              <a:chExt cx="665794" cy="653602"/>
            </a:xfrm>
          </p:grpSpPr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E107AEF6-68F7-3D50-106B-9FD069EA0CB5}"/>
                  </a:ext>
                </a:extLst>
              </p:cNvPr>
              <p:cNvSpPr/>
              <p:nvPr/>
            </p:nvSpPr>
            <p:spPr>
              <a:xfrm>
                <a:off x="8644128" y="4791456"/>
                <a:ext cx="653602" cy="653602"/>
              </a:xfrm>
              <a:prstGeom prst="ellipse">
                <a:avLst/>
              </a:prstGeom>
              <a:solidFill>
                <a:srgbClr val="F4B18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11" name="Google Shape;830;p81">
                <a:extLst>
                  <a:ext uri="{FF2B5EF4-FFF2-40B4-BE49-F238E27FC236}">
                    <a16:creationId xmlns:a16="http://schemas.microsoft.com/office/drawing/2014/main" id="{93771887-FC1B-CC1B-D2F0-E59693BD05C4}"/>
                  </a:ext>
                </a:extLst>
              </p:cNvPr>
              <p:cNvSpPr txBox="1"/>
              <p:nvPr/>
            </p:nvSpPr>
            <p:spPr>
              <a:xfrm>
                <a:off x="8656320" y="4851349"/>
                <a:ext cx="653602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 dirty="0">
                    <a:solidFill>
                      <a:srgbClr val="3F3F3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/>
                  </a:rPr>
                  <a:t>Exit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/>
                  </a:rPr>
                  <a:t>Loop</a:t>
                </a:r>
                <a:endParaRPr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</p:txBody>
          </p:sp>
        </p:grpSp>
        <p:sp>
          <p:nvSpPr>
            <p:cNvPr id="815" name="Google Shape;824;p81">
              <a:extLst>
                <a:ext uri="{FF2B5EF4-FFF2-40B4-BE49-F238E27FC236}">
                  <a16:creationId xmlns:a16="http://schemas.microsoft.com/office/drawing/2014/main" id="{425B67B7-DE5F-0B9D-6F28-437D74A3D643}"/>
                </a:ext>
              </a:extLst>
            </p:cNvPr>
            <p:cNvSpPr/>
            <p:nvPr/>
          </p:nvSpPr>
          <p:spPr>
            <a:xfrm>
              <a:off x="8780947" y="4480560"/>
              <a:ext cx="1905000" cy="1529443"/>
            </a:xfrm>
            <a:prstGeom prst="diamond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cxnSp>
          <p:nvCxnSpPr>
            <p:cNvPr id="816" name="Google Shape;825;p81">
              <a:extLst>
                <a:ext uri="{FF2B5EF4-FFF2-40B4-BE49-F238E27FC236}">
                  <a16:creationId xmlns:a16="http://schemas.microsoft.com/office/drawing/2014/main" id="{400904CF-2FE0-38C8-1EBB-9D905D54B791}"/>
                </a:ext>
              </a:extLst>
            </p:cNvPr>
            <p:cNvCxnSpPr>
              <a:endCxn id="815" idx="0"/>
            </p:cNvCxnSpPr>
            <p:nvPr/>
          </p:nvCxnSpPr>
          <p:spPr>
            <a:xfrm>
              <a:off x="9733447" y="3675060"/>
              <a:ext cx="0" cy="80550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17" name="Google Shape;826;p81">
              <a:extLst>
                <a:ext uri="{FF2B5EF4-FFF2-40B4-BE49-F238E27FC236}">
                  <a16:creationId xmlns:a16="http://schemas.microsoft.com/office/drawing/2014/main" id="{AB53BC9B-03E2-4E22-2D5B-A917762794FE}"/>
                </a:ext>
              </a:extLst>
            </p:cNvPr>
            <p:cNvSpPr/>
            <p:nvPr/>
          </p:nvSpPr>
          <p:spPr>
            <a:xfrm>
              <a:off x="8968907" y="6744754"/>
              <a:ext cx="1529079" cy="534625"/>
            </a:xfrm>
            <a:prstGeom prst="roundRect">
              <a:avLst>
                <a:gd name="adj" fmla="val 11531"/>
              </a:avLst>
            </a:prstGeom>
            <a:solidFill>
              <a:srgbClr val="C5D3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cxnSp>
          <p:nvCxnSpPr>
            <p:cNvPr id="818" name="Google Shape;828;p81">
              <a:extLst>
                <a:ext uri="{FF2B5EF4-FFF2-40B4-BE49-F238E27FC236}">
                  <a16:creationId xmlns:a16="http://schemas.microsoft.com/office/drawing/2014/main" id="{00B554A4-CBEE-D623-A9C4-0DC05FFBA5E1}"/>
                </a:ext>
              </a:extLst>
            </p:cNvPr>
            <p:cNvCxnSpPr>
              <a:stCxn id="815" idx="2"/>
              <a:endCxn id="817" idx="0"/>
            </p:cNvCxnSpPr>
            <p:nvPr/>
          </p:nvCxnSpPr>
          <p:spPr>
            <a:xfrm>
              <a:off x="9733447" y="6010003"/>
              <a:ext cx="0" cy="734751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19" name="Google Shape;829;p81">
              <a:extLst>
                <a:ext uri="{FF2B5EF4-FFF2-40B4-BE49-F238E27FC236}">
                  <a16:creationId xmlns:a16="http://schemas.microsoft.com/office/drawing/2014/main" id="{A8FADC18-215E-2E3F-25A3-AB5FA79CD116}"/>
                </a:ext>
              </a:extLst>
            </p:cNvPr>
            <p:cNvSpPr txBox="1"/>
            <p:nvPr/>
          </p:nvSpPr>
          <p:spPr>
            <a:xfrm>
              <a:off x="8003516" y="2596915"/>
              <a:ext cx="338105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Loop with Else</a:t>
              </a:r>
              <a:endParaRPr b="1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20" name="Google Shape;830;p81">
              <a:extLst>
                <a:ext uri="{FF2B5EF4-FFF2-40B4-BE49-F238E27FC236}">
                  <a16:creationId xmlns:a16="http://schemas.microsoft.com/office/drawing/2014/main" id="{E56EDB64-EFB6-C0D4-748A-4DC9388B4988}"/>
                </a:ext>
              </a:extLst>
            </p:cNvPr>
            <p:cNvSpPr txBox="1"/>
            <p:nvPr/>
          </p:nvSpPr>
          <p:spPr>
            <a:xfrm>
              <a:off x="10816579" y="4969930"/>
              <a:ext cx="65360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False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22" name="Google Shape;831;p81">
              <a:extLst>
                <a:ext uri="{FF2B5EF4-FFF2-40B4-BE49-F238E27FC236}">
                  <a16:creationId xmlns:a16="http://schemas.microsoft.com/office/drawing/2014/main" id="{039188DE-868E-8B72-F3D0-8C605C186F4B}"/>
                </a:ext>
              </a:extLst>
            </p:cNvPr>
            <p:cNvSpPr txBox="1"/>
            <p:nvPr/>
          </p:nvSpPr>
          <p:spPr>
            <a:xfrm>
              <a:off x="9225924" y="5108410"/>
              <a:ext cx="103943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C</a:t>
              </a: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ondition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35" name="Google Shape;832;p81">
              <a:extLst>
                <a:ext uri="{FF2B5EF4-FFF2-40B4-BE49-F238E27FC236}">
                  <a16:creationId xmlns:a16="http://schemas.microsoft.com/office/drawing/2014/main" id="{7B2725D6-252C-1CF2-679D-89A181859F45}"/>
                </a:ext>
              </a:extLst>
            </p:cNvPr>
            <p:cNvSpPr txBox="1"/>
            <p:nvPr/>
          </p:nvSpPr>
          <p:spPr>
            <a:xfrm>
              <a:off x="8869906" y="6756923"/>
              <a:ext cx="172218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Execute statement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sp>
          <p:nvSpPr>
            <p:cNvPr id="854" name="Google Shape;834;p81">
              <a:extLst>
                <a:ext uri="{FF2B5EF4-FFF2-40B4-BE49-F238E27FC236}">
                  <a16:creationId xmlns:a16="http://schemas.microsoft.com/office/drawing/2014/main" id="{06A38701-A4E3-7C02-74A4-49B4284A7213}"/>
                </a:ext>
              </a:extLst>
            </p:cNvPr>
            <p:cNvSpPr txBox="1"/>
            <p:nvPr/>
          </p:nvSpPr>
          <p:spPr>
            <a:xfrm>
              <a:off x="9728027" y="6220270"/>
              <a:ext cx="64456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True</a:t>
              </a:r>
              <a:endParaRPr sz="1400" i="0" u="none" strike="noStrike" cap="none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  <p:cxnSp>
          <p:nvCxnSpPr>
            <p:cNvPr id="855" name="Google Shape;827;p81">
              <a:extLst>
                <a:ext uri="{FF2B5EF4-FFF2-40B4-BE49-F238E27FC236}">
                  <a16:creationId xmlns:a16="http://schemas.microsoft.com/office/drawing/2014/main" id="{58D00EEC-AC66-2D81-4E33-13A41D68A5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767481" y="5245281"/>
              <a:ext cx="187960" cy="1766785"/>
            </a:xfrm>
            <a:prstGeom prst="bentConnector3">
              <a:avLst>
                <a:gd name="adj1" fmla="val 336842"/>
              </a:avLst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85F91ABB-E86C-2D19-BF32-5E42984A3BA1}"/>
                </a:ext>
              </a:extLst>
            </p:cNvPr>
            <p:cNvGrpSpPr/>
            <p:nvPr/>
          </p:nvGrpSpPr>
          <p:grpSpPr>
            <a:xfrm>
              <a:off x="8939246" y="3156159"/>
              <a:ext cx="1529079" cy="534625"/>
              <a:chOff x="9770751" y="3210843"/>
              <a:chExt cx="1529079" cy="534625"/>
            </a:xfrm>
          </p:grpSpPr>
          <p:sp>
            <p:nvSpPr>
              <p:cNvPr id="861" name="Google Shape;826;p81">
                <a:extLst>
                  <a:ext uri="{FF2B5EF4-FFF2-40B4-BE49-F238E27FC236}">
                    <a16:creationId xmlns:a16="http://schemas.microsoft.com/office/drawing/2014/main" id="{99765E41-8B11-342D-9AA2-9E7ED7A46CB7}"/>
                  </a:ext>
                </a:extLst>
              </p:cNvPr>
              <p:cNvSpPr/>
              <p:nvPr/>
            </p:nvSpPr>
            <p:spPr>
              <a:xfrm>
                <a:off x="9770751" y="3210843"/>
                <a:ext cx="1529079" cy="534625"/>
              </a:xfrm>
              <a:prstGeom prst="roundRect">
                <a:avLst>
                  <a:gd name="adj" fmla="val 11531"/>
                </a:avLst>
              </a:prstGeom>
              <a:solidFill>
                <a:srgbClr val="F4B18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 dirty="0">
                  <a:solidFill>
                    <a:schemeClr val="l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endParaRPr>
              </a:p>
            </p:txBody>
          </p:sp>
          <p:sp>
            <p:nvSpPr>
              <p:cNvPr id="862" name="Google Shape;832;p81">
                <a:extLst>
                  <a:ext uri="{FF2B5EF4-FFF2-40B4-BE49-F238E27FC236}">
                    <a16:creationId xmlns:a16="http://schemas.microsoft.com/office/drawing/2014/main" id="{030C668E-AB69-536C-6EBF-B2D14356E9E0}"/>
                  </a:ext>
                </a:extLst>
              </p:cNvPr>
              <p:cNvSpPr txBox="1"/>
              <p:nvPr/>
            </p:nvSpPr>
            <p:spPr>
              <a:xfrm>
                <a:off x="9866477" y="3331975"/>
                <a:ext cx="1337625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 dirty="0">
                    <a:solidFill>
                      <a:srgbClr val="3F3F3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/>
                  </a:rPr>
                  <a:t>Start</a:t>
                </a:r>
                <a:endParaRPr sz="1400" i="0" u="none" strike="noStrike" cap="none" dirty="0">
                  <a:solidFill>
                    <a:srgbClr val="3F3F3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endParaRPr>
              </a:p>
            </p:txBody>
          </p:sp>
        </p:grpSp>
        <p:cxnSp>
          <p:nvCxnSpPr>
            <p:cNvPr id="857" name="Google Shape;828;p81">
              <a:extLst>
                <a:ext uri="{FF2B5EF4-FFF2-40B4-BE49-F238E27FC236}">
                  <a16:creationId xmlns:a16="http://schemas.microsoft.com/office/drawing/2014/main" id="{551C8A92-6A04-D7F5-69DB-825DB8481E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94392" y="5244628"/>
              <a:ext cx="897977" cy="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863" name="Google Shape;826;p81">
              <a:extLst>
                <a:ext uri="{FF2B5EF4-FFF2-40B4-BE49-F238E27FC236}">
                  <a16:creationId xmlns:a16="http://schemas.microsoft.com/office/drawing/2014/main" id="{D694DDD0-DE05-3CC9-5BE7-F046E7C1371F}"/>
                </a:ext>
              </a:extLst>
            </p:cNvPr>
            <p:cNvSpPr/>
            <p:nvPr/>
          </p:nvSpPr>
          <p:spPr>
            <a:xfrm>
              <a:off x="11604560" y="4958553"/>
              <a:ext cx="1529079" cy="534625"/>
            </a:xfrm>
            <a:prstGeom prst="roundRect">
              <a:avLst>
                <a:gd name="adj" fmla="val 11531"/>
              </a:avLst>
            </a:prstGeom>
            <a:solidFill>
              <a:srgbClr val="C5D3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64" name="Google Shape;832;p81">
              <a:extLst>
                <a:ext uri="{FF2B5EF4-FFF2-40B4-BE49-F238E27FC236}">
                  <a16:creationId xmlns:a16="http://schemas.microsoft.com/office/drawing/2014/main" id="{68CD580F-6AD6-EB7D-5957-3468F87C3EC3}"/>
                </a:ext>
              </a:extLst>
            </p:cNvPr>
            <p:cNvSpPr txBox="1"/>
            <p:nvPr/>
          </p:nvSpPr>
          <p:spPr>
            <a:xfrm>
              <a:off x="11529943" y="4969602"/>
              <a:ext cx="172218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Execute else statement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740C-BF40-ED69-730C-65405881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For Else Statement: Example</a:t>
            </a:r>
            <a:endParaRPr lang="en-IN" dirty="0"/>
          </a:p>
        </p:txBody>
      </p:sp>
      <p:grpSp>
        <p:nvGrpSpPr>
          <p:cNvPr id="862" name="Google Shape;862;p82"/>
          <p:cNvGrpSpPr/>
          <p:nvPr/>
        </p:nvGrpSpPr>
        <p:grpSpPr>
          <a:xfrm>
            <a:off x="5256403" y="2142625"/>
            <a:ext cx="5697202" cy="4692736"/>
            <a:chOff x="6467094" y="3604012"/>
            <a:chExt cx="3808597" cy="3491845"/>
          </a:xfrm>
        </p:grpSpPr>
        <p:grpSp>
          <p:nvGrpSpPr>
            <p:cNvPr id="863" name="Google Shape;863;p82"/>
            <p:cNvGrpSpPr/>
            <p:nvPr/>
          </p:nvGrpSpPr>
          <p:grpSpPr>
            <a:xfrm>
              <a:off x="6467094" y="3604012"/>
              <a:ext cx="3808597" cy="3491845"/>
              <a:chOff x="6534282" y="3603132"/>
              <a:chExt cx="3808597" cy="2348856"/>
            </a:xfrm>
          </p:grpSpPr>
          <p:sp>
            <p:nvSpPr>
              <p:cNvPr id="864" name="Google Shape;864;p82"/>
              <p:cNvSpPr/>
              <p:nvPr/>
            </p:nvSpPr>
            <p:spPr>
              <a:xfrm>
                <a:off x="6534282" y="3838411"/>
                <a:ext cx="3808597" cy="2113577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5" name="Google Shape;865;p82"/>
              <p:cNvSpPr/>
              <p:nvPr/>
            </p:nvSpPr>
            <p:spPr>
              <a:xfrm>
                <a:off x="6534282" y="3603132"/>
                <a:ext cx="925130" cy="238616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</a:t>
                </a:r>
                <a:endParaRPr dirty="0"/>
              </a:p>
            </p:txBody>
          </p:sp>
        </p:grpSp>
        <p:sp>
          <p:nvSpPr>
            <p:cNvPr id="866" name="Google Shape;866;p82"/>
            <p:cNvSpPr txBox="1"/>
            <p:nvPr/>
          </p:nvSpPr>
          <p:spPr>
            <a:xfrm>
              <a:off x="6598966" y="4257014"/>
              <a:ext cx="367672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57EE46BA-8A98-6620-D660-31837C1D48C4}"/>
              </a:ext>
            </a:extLst>
          </p:cNvPr>
          <p:cNvSpPr/>
          <p:nvPr/>
        </p:nvSpPr>
        <p:spPr>
          <a:xfrm>
            <a:off x="4991100" y="816324"/>
            <a:ext cx="629054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87DAF-D0FD-9860-0A30-D1DC3D5D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92" y="3099685"/>
            <a:ext cx="5108162" cy="3269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>
            <a:spLocks noGrp="1"/>
          </p:cNvSpPr>
          <p:nvPr>
            <p:ph type="body" idx="10"/>
          </p:nvPr>
        </p:nvSpPr>
        <p:spPr>
          <a:xfrm>
            <a:off x="844889" y="1622016"/>
            <a:ext cx="10807533" cy="670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3F3F3F"/>
                </a:solidFill>
              </a:rPr>
              <a:t>ABC is an e-commerce organization that lists online products based on purchases, reviews, and availability. Users filter these products based on multiple factors. The products are listed only if they match certain criteria; otherwise, an error is displayed.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 dirty="0">
              <a:solidFill>
                <a:srgbClr val="3F3F3F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3F3F3F"/>
                </a:solidFill>
              </a:rPr>
              <a:t>The organization needs to develop this module using control structures, implement range functions to filter based on ranges, and use looping control statements.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 dirty="0">
              <a:solidFill>
                <a:srgbClr val="3F3F3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6F793-75C9-B983-30D7-14E006A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Business Scenario</a:t>
            </a:r>
            <a:endParaRPr lang="en-IN" dirty="0"/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817EC622-CD18-ED79-E464-4E7ED069DBA4}"/>
              </a:ext>
            </a:extLst>
          </p:cNvPr>
          <p:cNvSpPr/>
          <p:nvPr/>
        </p:nvSpPr>
        <p:spPr>
          <a:xfrm>
            <a:off x="6146800" y="816324"/>
            <a:ext cx="396287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258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D644-B233-97BE-5038-8645A84E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While Else Statement: Example</a:t>
            </a:r>
            <a:endParaRPr lang="en-IN" dirty="0"/>
          </a:p>
        </p:txBody>
      </p:sp>
      <p:grpSp>
        <p:nvGrpSpPr>
          <p:cNvPr id="876" name="Google Shape;876;p83"/>
          <p:cNvGrpSpPr/>
          <p:nvPr/>
        </p:nvGrpSpPr>
        <p:grpSpPr>
          <a:xfrm>
            <a:off x="5249219" y="2278201"/>
            <a:ext cx="5418782" cy="5603917"/>
            <a:chOff x="6467094" y="3604015"/>
            <a:chExt cx="3808597" cy="4169851"/>
          </a:xfrm>
        </p:grpSpPr>
        <p:grpSp>
          <p:nvGrpSpPr>
            <p:cNvPr id="877" name="Google Shape;877;p83"/>
            <p:cNvGrpSpPr/>
            <p:nvPr/>
          </p:nvGrpSpPr>
          <p:grpSpPr>
            <a:xfrm>
              <a:off x="6467094" y="3604015"/>
              <a:ext cx="3808597" cy="4169851"/>
              <a:chOff x="6534282" y="3603133"/>
              <a:chExt cx="3808597" cy="2804929"/>
            </a:xfrm>
          </p:grpSpPr>
          <p:sp>
            <p:nvSpPr>
              <p:cNvPr id="878" name="Google Shape;878;p83"/>
              <p:cNvSpPr/>
              <p:nvPr/>
            </p:nvSpPr>
            <p:spPr>
              <a:xfrm>
                <a:off x="6534282" y="3838411"/>
                <a:ext cx="3808597" cy="2569651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9" name="Google Shape;879;p83"/>
              <p:cNvSpPr/>
              <p:nvPr/>
            </p:nvSpPr>
            <p:spPr>
              <a:xfrm>
                <a:off x="6534282" y="3603133"/>
                <a:ext cx="962411" cy="238594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</a:t>
                </a:r>
                <a:endParaRPr dirty="0"/>
              </a:p>
            </p:txBody>
          </p:sp>
        </p:grpSp>
        <p:sp>
          <p:nvSpPr>
            <p:cNvPr id="880" name="Google Shape;880;p83"/>
            <p:cNvSpPr txBox="1"/>
            <p:nvPr/>
          </p:nvSpPr>
          <p:spPr>
            <a:xfrm>
              <a:off x="6598966" y="4257014"/>
              <a:ext cx="3676725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DCAEB6DC-A1C9-29E1-722E-97BFFF4B90C0}"/>
              </a:ext>
            </a:extLst>
          </p:cNvPr>
          <p:cNvSpPr/>
          <p:nvPr/>
        </p:nvSpPr>
        <p:spPr>
          <a:xfrm>
            <a:off x="4724400" y="816324"/>
            <a:ext cx="682236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EAF12-AC73-F77A-E179-3C6DE2A6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18" y="3106373"/>
            <a:ext cx="5099332" cy="457362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B4DD-6D77-7686-3885-D6640115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Range Function</a:t>
            </a:r>
            <a:endParaRPr lang="en-IN" dirty="0"/>
          </a:p>
        </p:txBody>
      </p:sp>
      <p:sp>
        <p:nvSpPr>
          <p:cNvPr id="890" name="Google Shape;890;p84"/>
          <p:cNvSpPr/>
          <p:nvPr/>
        </p:nvSpPr>
        <p:spPr>
          <a:xfrm>
            <a:off x="1612900" y="1520305"/>
            <a:ext cx="13030200" cy="103648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built-in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function can be used with loops to iterate over a sequence of numbers. It generates an iterator of arithmetic progressions.</a:t>
            </a:r>
            <a:endParaRPr lang="en-US" dirty="0"/>
          </a:p>
        </p:txBody>
      </p:sp>
      <p:sp>
        <p:nvSpPr>
          <p:cNvPr id="891" name="Google Shape;891;p84"/>
          <p:cNvSpPr/>
          <p:nvPr/>
        </p:nvSpPr>
        <p:spPr>
          <a:xfrm>
            <a:off x="2915370" y="7266051"/>
            <a:ext cx="10342635" cy="62484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range object can be converted to a sequence collection using functions such as list and tuple.</a:t>
            </a:r>
            <a:endParaRPr lang="en-US" dirty="0"/>
          </a:p>
        </p:txBody>
      </p:sp>
      <p:grpSp>
        <p:nvGrpSpPr>
          <p:cNvPr id="892" name="Google Shape;892;p84"/>
          <p:cNvGrpSpPr/>
          <p:nvPr/>
        </p:nvGrpSpPr>
        <p:grpSpPr>
          <a:xfrm>
            <a:off x="4381039" y="3338455"/>
            <a:ext cx="9005302" cy="3248760"/>
            <a:chOff x="5017029" y="3456841"/>
            <a:chExt cx="8439149" cy="3248760"/>
          </a:xfrm>
        </p:grpSpPr>
        <p:sp>
          <p:nvSpPr>
            <p:cNvPr id="893" name="Google Shape;893;p84"/>
            <p:cNvSpPr/>
            <p:nvPr/>
          </p:nvSpPr>
          <p:spPr>
            <a:xfrm>
              <a:off x="7013226" y="3456841"/>
              <a:ext cx="3048929" cy="3248760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4" name="Google Shape;894;p84"/>
            <p:cNvGrpSpPr/>
            <p:nvPr/>
          </p:nvGrpSpPr>
          <p:grpSpPr>
            <a:xfrm>
              <a:off x="7013226" y="3456841"/>
              <a:ext cx="3488472" cy="3248760"/>
              <a:chOff x="6187236" y="2762742"/>
              <a:chExt cx="4789825" cy="4186316"/>
            </a:xfrm>
          </p:grpSpPr>
          <p:sp>
            <p:nvSpPr>
              <p:cNvPr id="895" name="Google Shape;895;p84"/>
              <p:cNvSpPr/>
              <p:nvPr/>
            </p:nvSpPr>
            <p:spPr>
              <a:xfrm>
                <a:off x="6187236" y="2762742"/>
                <a:ext cx="4186315" cy="4186316"/>
              </a:xfrm>
              <a:prstGeom prst="arc">
                <a:avLst>
                  <a:gd name="adj1" fmla="val 19354005"/>
                  <a:gd name="adj2" fmla="val 2259154"/>
                </a:avLst>
              </a:prstGeom>
              <a:noFill/>
              <a:ln w="76200" cap="flat" cmpd="sng">
                <a:solidFill>
                  <a:srgbClr val="8ECF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44494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4"/>
              <p:cNvSpPr/>
              <p:nvPr/>
            </p:nvSpPr>
            <p:spPr>
              <a:xfrm>
                <a:off x="9919912" y="4327325"/>
                <a:ext cx="1057149" cy="1057151"/>
              </a:xfrm>
              <a:prstGeom prst="ellipse">
                <a:avLst/>
              </a:prstGeom>
              <a:solidFill>
                <a:srgbClr val="8ECF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7" name="Google Shape;897;p84"/>
            <p:cNvSpPr txBox="1"/>
            <p:nvPr/>
          </p:nvSpPr>
          <p:spPr>
            <a:xfrm>
              <a:off x="10634475" y="4823291"/>
              <a:ext cx="2821703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range(start, stop)</a:t>
              </a:r>
              <a:endParaRPr dirty="0"/>
            </a:p>
          </p:txBody>
        </p:sp>
        <p:sp>
          <p:nvSpPr>
            <p:cNvPr id="898" name="Google Shape;898;p84"/>
            <p:cNvSpPr txBox="1"/>
            <p:nvPr/>
          </p:nvSpPr>
          <p:spPr>
            <a:xfrm>
              <a:off x="5017029" y="4805581"/>
              <a:ext cx="141985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range(n)</a:t>
              </a:r>
              <a:endParaRPr dirty="0"/>
            </a:p>
          </p:txBody>
        </p:sp>
        <p:grpSp>
          <p:nvGrpSpPr>
            <p:cNvPr id="899" name="Google Shape;899;p84"/>
            <p:cNvGrpSpPr/>
            <p:nvPr/>
          </p:nvGrpSpPr>
          <p:grpSpPr>
            <a:xfrm>
              <a:off x="6630834" y="3456841"/>
              <a:ext cx="3431323" cy="3248760"/>
              <a:chOff x="5662193" y="2762742"/>
              <a:chExt cx="4711358" cy="4186316"/>
            </a:xfrm>
          </p:grpSpPr>
          <p:sp>
            <p:nvSpPr>
              <p:cNvPr id="900" name="Google Shape;900;p84"/>
              <p:cNvSpPr/>
              <p:nvPr/>
            </p:nvSpPr>
            <p:spPr>
              <a:xfrm flipH="1">
                <a:off x="6187236" y="2762742"/>
                <a:ext cx="4186315" cy="4186316"/>
              </a:xfrm>
              <a:prstGeom prst="arc">
                <a:avLst>
                  <a:gd name="adj1" fmla="val 19354005"/>
                  <a:gd name="adj2" fmla="val 2259154"/>
                </a:avLst>
              </a:prstGeom>
              <a:noFill/>
              <a:ln w="76200" cap="flat" cmpd="sng">
                <a:solidFill>
                  <a:srgbClr val="B6E6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44494E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84"/>
              <p:cNvSpPr/>
              <p:nvPr/>
            </p:nvSpPr>
            <p:spPr>
              <a:xfrm flipH="1">
                <a:off x="5662193" y="4327325"/>
                <a:ext cx="1057150" cy="1057151"/>
              </a:xfrm>
              <a:prstGeom prst="ellipse">
                <a:avLst/>
              </a:prstGeom>
              <a:solidFill>
                <a:srgbClr val="B6E6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2" name="Google Shape;902;p84"/>
            <p:cNvSpPr txBox="1"/>
            <p:nvPr/>
          </p:nvSpPr>
          <p:spPr>
            <a:xfrm>
              <a:off x="7650066" y="4836547"/>
              <a:ext cx="1921839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range() syntax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89BC6A0F-8E8D-E23D-1618-49C30E1293F2}"/>
              </a:ext>
            </a:extLst>
          </p:cNvPr>
          <p:cNvSpPr/>
          <p:nvPr/>
        </p:nvSpPr>
        <p:spPr>
          <a:xfrm>
            <a:off x="6413500" y="816324"/>
            <a:ext cx="343304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2C46-0F56-0C12-6AA8-0FB36079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(n) Function</a:t>
            </a:r>
            <a:endParaRPr lang="en-IN" dirty="0"/>
          </a:p>
        </p:txBody>
      </p:sp>
      <p:sp>
        <p:nvSpPr>
          <p:cNvPr id="910" name="Google Shape;910;p85"/>
          <p:cNvSpPr/>
          <p:nvPr/>
        </p:nvSpPr>
        <p:spPr>
          <a:xfrm>
            <a:off x="2837656" y="1561618"/>
            <a:ext cx="11296785" cy="103648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 generates a sequence of n integer numbers starting from 0 and ending with (n-1).</a:t>
            </a:r>
            <a:endParaRPr dirty="0"/>
          </a:p>
        </p:txBody>
      </p:sp>
      <p:grpSp>
        <p:nvGrpSpPr>
          <p:cNvPr id="911" name="Google Shape;911;p85"/>
          <p:cNvGrpSpPr/>
          <p:nvPr/>
        </p:nvGrpSpPr>
        <p:grpSpPr>
          <a:xfrm>
            <a:off x="4486403" y="3722204"/>
            <a:ext cx="7228110" cy="3288196"/>
            <a:chOff x="2373090" y="2922104"/>
            <a:chExt cx="7228110" cy="3288196"/>
          </a:xfrm>
        </p:grpSpPr>
        <p:grpSp>
          <p:nvGrpSpPr>
            <p:cNvPr id="912" name="Google Shape;912;p85"/>
            <p:cNvGrpSpPr/>
            <p:nvPr/>
          </p:nvGrpSpPr>
          <p:grpSpPr>
            <a:xfrm>
              <a:off x="2373090" y="2922104"/>
              <a:ext cx="7228110" cy="3288196"/>
              <a:chOff x="5980308" y="3604013"/>
              <a:chExt cx="4295383" cy="3542854"/>
            </a:xfrm>
          </p:grpSpPr>
          <p:grpSp>
            <p:nvGrpSpPr>
              <p:cNvPr id="913" name="Google Shape;913;p85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914" name="Google Shape;914;p85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5" name="Google Shape;915;p85"/>
                <p:cNvSpPr/>
                <p:nvPr/>
              </p:nvSpPr>
              <p:spPr>
                <a:xfrm>
                  <a:off x="6047496" y="3603132"/>
                  <a:ext cx="2937753" cy="34551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Example</a:t>
                  </a:r>
                  <a:endParaRPr dirty="0"/>
                </a:p>
              </p:txBody>
            </p:sp>
          </p:grpSp>
          <p:sp>
            <p:nvSpPr>
              <p:cNvPr id="916" name="Google Shape;916;p85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917" name="Google Shape;917;p85" descr="Table&#10;&#10;Description automatically generated with medium confidenc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32867" y="3912198"/>
              <a:ext cx="5727700" cy="10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7A1CBF56-4447-4170-C179-3496A3CA5D73}"/>
              </a:ext>
            </a:extLst>
          </p:cNvPr>
          <p:cNvSpPr/>
          <p:nvPr/>
        </p:nvSpPr>
        <p:spPr>
          <a:xfrm>
            <a:off x="6121400" y="816324"/>
            <a:ext cx="4026376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F5EC-34D4-5944-E2D9-EA3D273C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Range</a:t>
            </a: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(start, stop) Function</a:t>
            </a:r>
            <a:endParaRPr lang="en-IN" dirty="0"/>
          </a:p>
        </p:txBody>
      </p:sp>
      <p:sp>
        <p:nvSpPr>
          <p:cNvPr id="925" name="Google Shape;925;p86"/>
          <p:cNvSpPr/>
          <p:nvPr/>
        </p:nvSpPr>
        <p:spPr>
          <a:xfrm>
            <a:off x="2937752" y="1615359"/>
            <a:ext cx="11705347" cy="103648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 generates a sequence of integers starting with the start value and ending with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(stop-1).</a:t>
            </a:r>
            <a:endParaRPr lang="en-US" dirty="0"/>
          </a:p>
        </p:txBody>
      </p:sp>
      <p:grpSp>
        <p:nvGrpSpPr>
          <p:cNvPr id="926" name="Google Shape;926;p86"/>
          <p:cNvGrpSpPr/>
          <p:nvPr/>
        </p:nvGrpSpPr>
        <p:grpSpPr>
          <a:xfrm>
            <a:off x="4513945" y="3722204"/>
            <a:ext cx="7228110" cy="3288196"/>
            <a:chOff x="5980308" y="3604013"/>
            <a:chExt cx="4295383" cy="3542854"/>
          </a:xfrm>
        </p:grpSpPr>
        <p:grpSp>
          <p:nvGrpSpPr>
            <p:cNvPr id="927" name="Google Shape;927;p86"/>
            <p:cNvGrpSpPr/>
            <p:nvPr/>
          </p:nvGrpSpPr>
          <p:grpSpPr>
            <a:xfrm>
              <a:off x="5980308" y="3604013"/>
              <a:ext cx="4295383" cy="3542854"/>
              <a:chOff x="6047496" y="3603132"/>
              <a:chExt cx="4295383" cy="2383168"/>
            </a:xfrm>
          </p:grpSpPr>
          <p:sp>
            <p:nvSpPr>
              <p:cNvPr id="928" name="Google Shape;928;p86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9" name="Google Shape;929;p86"/>
              <p:cNvSpPr/>
              <p:nvPr/>
            </p:nvSpPr>
            <p:spPr>
              <a:xfrm>
                <a:off x="6047496" y="3603132"/>
                <a:ext cx="2937753" cy="345514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</a:t>
                </a:r>
                <a:endParaRPr dirty="0"/>
              </a:p>
            </p:txBody>
          </p:sp>
        </p:grpSp>
        <p:sp>
          <p:nvSpPr>
            <p:cNvPr id="930" name="Google Shape;930;p86"/>
            <p:cNvSpPr txBox="1"/>
            <p:nvPr/>
          </p:nvSpPr>
          <p:spPr>
            <a:xfrm>
              <a:off x="6977063" y="4257014"/>
              <a:ext cx="2404682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931" name="Google Shape;931;p86" descr="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2772" y="4876488"/>
            <a:ext cx="5689600" cy="9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Brandline_LVC">
            <a:extLst>
              <a:ext uri="{FF2B5EF4-FFF2-40B4-BE49-F238E27FC236}">
                <a16:creationId xmlns:a16="http://schemas.microsoft.com/office/drawing/2014/main" id="{FC18A537-AC52-F979-E075-67A3558BC636}"/>
              </a:ext>
            </a:extLst>
          </p:cNvPr>
          <p:cNvSpPr/>
          <p:nvPr/>
        </p:nvSpPr>
        <p:spPr>
          <a:xfrm>
            <a:off x="5118100" y="816324"/>
            <a:ext cx="6024642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0CA9-4473-E7B9-D6EC-DF888E49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Step in Range</a:t>
            </a:r>
            <a:endParaRPr lang="en-IN" dirty="0"/>
          </a:p>
        </p:txBody>
      </p:sp>
      <p:sp>
        <p:nvSpPr>
          <p:cNvPr id="939" name="Google Shape;939;p87"/>
          <p:cNvSpPr/>
          <p:nvPr/>
        </p:nvSpPr>
        <p:spPr>
          <a:xfrm>
            <a:off x="1612900" y="1520305"/>
            <a:ext cx="13030200" cy="103648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range() 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function has an optional step argument that specifies the increment of the sequence.</a:t>
            </a:r>
            <a:endParaRPr lang="en-US" dirty="0"/>
          </a:p>
        </p:txBody>
      </p:sp>
      <p:grpSp>
        <p:nvGrpSpPr>
          <p:cNvPr id="940" name="Google Shape;940;p87"/>
          <p:cNvGrpSpPr/>
          <p:nvPr/>
        </p:nvGrpSpPr>
        <p:grpSpPr>
          <a:xfrm>
            <a:off x="5802091" y="3420352"/>
            <a:ext cx="4651819" cy="2662345"/>
            <a:chOff x="4911281" y="3363688"/>
            <a:chExt cx="6433437" cy="3542854"/>
          </a:xfrm>
        </p:grpSpPr>
        <p:grpSp>
          <p:nvGrpSpPr>
            <p:cNvPr id="941" name="Google Shape;941;p87"/>
            <p:cNvGrpSpPr/>
            <p:nvPr/>
          </p:nvGrpSpPr>
          <p:grpSpPr>
            <a:xfrm>
              <a:off x="4911281" y="3363688"/>
              <a:ext cx="6433437" cy="3542854"/>
              <a:chOff x="5980308" y="3604013"/>
              <a:chExt cx="4295383" cy="3542854"/>
            </a:xfrm>
          </p:grpSpPr>
          <p:grpSp>
            <p:nvGrpSpPr>
              <p:cNvPr id="942" name="Google Shape;942;p87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943" name="Google Shape;943;p87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44" name="Google Shape;944;p87"/>
                <p:cNvSpPr/>
                <p:nvPr/>
              </p:nvSpPr>
              <p:spPr>
                <a:xfrm>
                  <a:off x="6047496" y="3603132"/>
                  <a:ext cx="2937753" cy="47672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Syntax</a:t>
                  </a:r>
                  <a:endParaRPr dirty="0"/>
                </a:p>
              </p:txBody>
            </p:sp>
          </p:grpSp>
          <p:sp>
            <p:nvSpPr>
              <p:cNvPr id="945" name="Google Shape;945;p87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46" name="Google Shape;946;p87"/>
            <p:cNvSpPr txBox="1"/>
            <p:nvPr/>
          </p:nvSpPr>
          <p:spPr>
            <a:xfrm>
              <a:off x="6163871" y="4655548"/>
              <a:ext cx="4654853" cy="5733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range(start, stop, step)</a:t>
              </a:r>
              <a:endParaRPr dirty="0"/>
            </a:p>
          </p:txBody>
        </p:sp>
      </p:grpSp>
      <p:sp>
        <p:nvSpPr>
          <p:cNvPr id="947" name="Google Shape;947;p87"/>
          <p:cNvSpPr txBox="1"/>
          <p:nvPr/>
        </p:nvSpPr>
        <p:spPr>
          <a:xfrm>
            <a:off x="2479676" y="6946263"/>
            <a:ext cx="11296649" cy="48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default increment is 1. The increment can be positive or negative, but not zero.</a:t>
            </a:r>
            <a:endParaRPr lang="en-US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5784EB3F-8F0F-5A0F-5380-896F58E6BC80}"/>
              </a:ext>
            </a:extLst>
          </p:cNvPr>
          <p:cNvSpPr/>
          <p:nvPr/>
        </p:nvSpPr>
        <p:spPr>
          <a:xfrm>
            <a:off x="6629401" y="816324"/>
            <a:ext cx="300442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A4AA-E635-4E40-4574-50AFDFEF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Step in Range: Example</a:t>
            </a:r>
            <a:endParaRPr lang="en-IN" dirty="0"/>
          </a:p>
        </p:txBody>
      </p:sp>
      <p:sp>
        <p:nvSpPr>
          <p:cNvPr id="955" name="Google Shape;955;p88"/>
          <p:cNvSpPr/>
          <p:nvPr/>
        </p:nvSpPr>
        <p:spPr>
          <a:xfrm>
            <a:off x="2526402" y="2484271"/>
            <a:ext cx="5910119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positive step value creates a forward sequence.</a:t>
            </a:r>
            <a:endParaRPr lang="en-US" dirty="0"/>
          </a:p>
        </p:txBody>
      </p:sp>
      <p:sp>
        <p:nvSpPr>
          <p:cNvPr id="956" name="Google Shape;956;p88"/>
          <p:cNvSpPr/>
          <p:nvPr/>
        </p:nvSpPr>
        <p:spPr>
          <a:xfrm>
            <a:off x="8516381" y="2490974"/>
            <a:ext cx="5910119" cy="99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 negative step value creates a reverse sequence.</a:t>
            </a:r>
            <a:endParaRPr lang="en-US" dirty="0"/>
          </a:p>
        </p:txBody>
      </p:sp>
      <p:grpSp>
        <p:nvGrpSpPr>
          <p:cNvPr id="957" name="Google Shape;957;p88"/>
          <p:cNvGrpSpPr/>
          <p:nvPr/>
        </p:nvGrpSpPr>
        <p:grpSpPr>
          <a:xfrm>
            <a:off x="2189846" y="3712981"/>
            <a:ext cx="5554394" cy="2866534"/>
            <a:chOff x="1389746" y="3781916"/>
            <a:chExt cx="5554394" cy="2866534"/>
          </a:xfrm>
        </p:grpSpPr>
        <p:pic>
          <p:nvPicPr>
            <p:cNvPr id="958" name="Google Shape;958;p88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64636" y="4790101"/>
              <a:ext cx="3991526" cy="8635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9" name="Google Shape;959;p88"/>
            <p:cNvGrpSpPr/>
            <p:nvPr/>
          </p:nvGrpSpPr>
          <p:grpSpPr>
            <a:xfrm>
              <a:off x="1389746" y="3781916"/>
              <a:ext cx="5554394" cy="2866534"/>
              <a:chOff x="5980308" y="3604013"/>
              <a:chExt cx="4295383" cy="3542854"/>
            </a:xfrm>
          </p:grpSpPr>
          <p:grpSp>
            <p:nvGrpSpPr>
              <p:cNvPr id="960" name="Google Shape;960;p88"/>
              <p:cNvGrpSpPr/>
              <p:nvPr/>
            </p:nvGrpSpPr>
            <p:grpSpPr>
              <a:xfrm>
                <a:off x="5980308" y="3604013"/>
                <a:ext cx="4295383" cy="3542854"/>
                <a:chOff x="6047496" y="3603132"/>
                <a:chExt cx="4295383" cy="2383168"/>
              </a:xfrm>
            </p:grpSpPr>
            <p:sp>
              <p:nvSpPr>
                <p:cNvPr id="961" name="Google Shape;961;p88"/>
                <p:cNvSpPr/>
                <p:nvPr/>
              </p:nvSpPr>
              <p:spPr>
                <a:xfrm>
                  <a:off x="6534282" y="3838411"/>
                  <a:ext cx="3808597" cy="2147889"/>
                </a:xfrm>
                <a:prstGeom prst="roundRect">
                  <a:avLst>
                    <a:gd name="adj" fmla="val 4033"/>
                  </a:avLst>
                </a:prstGeom>
                <a:noFill/>
                <a:ln w="25400" cap="flat" cmpd="sng">
                  <a:solidFill>
                    <a:srgbClr val="9CC2E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285750" marR="0" lvl="0" indent="-14605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200"/>
                    <a:buFont typeface="Arial"/>
                    <a:buNone/>
                  </a:pPr>
                  <a:endParaRPr sz="2200" b="0" i="0" u="none" strike="noStrike" cap="none" dirty="0">
                    <a:solidFill>
                      <a:srgbClr val="3F3F3F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62" name="Google Shape;962;p88"/>
                <p:cNvSpPr/>
                <p:nvPr/>
              </p:nvSpPr>
              <p:spPr>
                <a:xfrm>
                  <a:off x="6047496" y="3603132"/>
                  <a:ext cx="1502798" cy="396339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E75B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200" b="0" i="0" u="none" strike="noStrike" cap="none" dirty="0">
                      <a:solidFill>
                        <a:schemeClr val="lt1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Example</a:t>
                  </a:r>
                  <a:endParaRPr dirty="0"/>
                </a:p>
              </p:txBody>
            </p:sp>
          </p:grpSp>
          <p:sp>
            <p:nvSpPr>
              <p:cNvPr id="963" name="Google Shape;963;p88"/>
              <p:cNvSpPr txBox="1"/>
              <p:nvPr/>
            </p:nvSpPr>
            <p:spPr>
              <a:xfrm>
                <a:off x="6977063" y="4257014"/>
                <a:ext cx="240468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964" name="Google Shape;964;p88"/>
          <p:cNvGrpSpPr/>
          <p:nvPr/>
        </p:nvGrpSpPr>
        <p:grpSpPr>
          <a:xfrm>
            <a:off x="8160962" y="3719684"/>
            <a:ext cx="6084267" cy="2866534"/>
            <a:chOff x="8647571" y="3781916"/>
            <a:chExt cx="6084267" cy="2866534"/>
          </a:xfrm>
        </p:grpSpPr>
        <p:pic>
          <p:nvPicPr>
            <p:cNvPr id="965" name="Google Shape;965;p88" descr="Graphical user interface, applicati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37538" y="4828048"/>
              <a:ext cx="5194300" cy="952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6" name="Google Shape;966;p88"/>
            <p:cNvGrpSpPr/>
            <p:nvPr/>
          </p:nvGrpSpPr>
          <p:grpSpPr>
            <a:xfrm>
              <a:off x="8647571" y="3781916"/>
              <a:ext cx="6084267" cy="2866534"/>
              <a:chOff x="6047496" y="3603132"/>
              <a:chExt cx="4295383" cy="2383168"/>
            </a:xfrm>
          </p:grpSpPr>
          <p:sp>
            <p:nvSpPr>
              <p:cNvPr id="967" name="Google Shape;967;p88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8" name="Google Shape;968;p88"/>
              <p:cNvSpPr/>
              <p:nvPr/>
            </p:nvSpPr>
            <p:spPr>
              <a:xfrm>
                <a:off x="6047496" y="3603132"/>
                <a:ext cx="1502798" cy="396339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Example</a:t>
                </a:r>
                <a:endParaRPr dirty="0"/>
              </a:p>
            </p:txBody>
          </p:sp>
        </p:grpSp>
        <p:sp>
          <p:nvSpPr>
            <p:cNvPr id="969" name="Google Shape;969;p88"/>
            <p:cNvSpPr txBox="1"/>
            <p:nvPr/>
          </p:nvSpPr>
          <p:spPr>
            <a:xfrm>
              <a:off x="10101222" y="4310261"/>
              <a:ext cx="3506948" cy="348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945ABAB8-8368-B6E2-4E48-2106350FBE82}"/>
              </a:ext>
            </a:extLst>
          </p:cNvPr>
          <p:cNvSpPr/>
          <p:nvPr/>
        </p:nvSpPr>
        <p:spPr>
          <a:xfrm>
            <a:off x="5562600" y="816324"/>
            <a:ext cx="5135642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Assisted Practice: Conditional Statements and Loops</a:t>
            </a:r>
            <a:endParaRPr sz="28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12346938" y="2030013"/>
            <a:ext cx="3484882" cy="35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547B"/>
              </a:buClr>
              <a:buSzPts val="7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Duration: 10 mins</a:t>
            </a:r>
            <a:endParaRPr sz="2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905510" y="2646164"/>
            <a:ext cx="15350490" cy="255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Objective: 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 this demonstration, you will learn to use the </a:t>
            </a:r>
            <a:r>
              <a:rPr lang="en-US" sz="2200" i="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200" b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onditional </a:t>
            </a: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200" b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tatements and loops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200" b="1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Steps to perform: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Step 1: Demonstrate conditional statements using if, </a:t>
            </a:r>
            <a:r>
              <a:rPr lang="en-US" sz="2200" b="0" i="0" u="none" strike="noStrike" cap="none" dirty="0" err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elif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and else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Step 2: Demonstrate loops using for and while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D9994C-0859-FE11-8326-8650A0C9C74B}"/>
              </a:ext>
            </a:extLst>
          </p:cNvPr>
          <p:cNvGrpSpPr/>
          <p:nvPr/>
        </p:nvGrpSpPr>
        <p:grpSpPr>
          <a:xfrm>
            <a:off x="1194883" y="6207502"/>
            <a:ext cx="13866234" cy="1329344"/>
            <a:chOff x="1402796" y="7234084"/>
            <a:chExt cx="13866234" cy="1329344"/>
          </a:xfrm>
        </p:grpSpPr>
        <p:sp>
          <p:nvSpPr>
            <p:cNvPr id="8" name="Google Shape;441;p14">
              <a:extLst>
                <a:ext uri="{FF2B5EF4-FFF2-40B4-BE49-F238E27FC236}">
                  <a16:creationId xmlns:a16="http://schemas.microsoft.com/office/drawing/2014/main" id="{7B90E0E5-ADE5-D603-5C3C-218DA67D5F71}"/>
                </a:ext>
              </a:extLst>
            </p:cNvPr>
            <p:cNvSpPr/>
            <p:nvPr/>
          </p:nvSpPr>
          <p:spPr>
            <a:xfrm>
              <a:off x="1402796" y="7590971"/>
              <a:ext cx="13866234" cy="972457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200" b="0" i="0" u="none" strike="noStrike" cap="none" dirty="0">
                <a:solidFill>
                  <a:srgbClr val="404040"/>
                </a:solidFill>
                <a:latin typeface="Open Sans" panose="020B0606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EF58DE-3453-50EE-8A1A-ACC34EEE3160}"/>
                </a:ext>
              </a:extLst>
            </p:cNvPr>
            <p:cNvSpPr txBox="1"/>
            <p:nvPr/>
          </p:nvSpPr>
          <p:spPr>
            <a:xfrm>
              <a:off x="1701196" y="7658219"/>
              <a:ext cx="12965617" cy="846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0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Please refer to the </a:t>
              </a:r>
              <a:r>
                <a:rPr lang="en-US" sz="2200" b="1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Reference Material </a:t>
              </a:r>
              <a:r>
                <a:rPr lang="en-US" sz="2200" b="0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section to download the </a:t>
              </a:r>
              <a:r>
                <a:rPr lang="en-US" sz="2200" b="1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Jupyter </a:t>
              </a:r>
              <a:r>
                <a:rPr lang="en-US" sz="2200" b="1" dirty="0">
                  <a:solidFill>
                    <a:srgbClr val="404040"/>
                  </a:solidFill>
                  <a:latin typeface="Open Sans" panose="020B0606030504020204" pitchFamily="34" charset="0"/>
                </a:rPr>
                <a:t>N</a:t>
              </a:r>
              <a:r>
                <a:rPr lang="en-US" sz="2200" b="1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otebook </a:t>
              </a:r>
              <a:r>
                <a:rPr lang="en-US" sz="2200" b="0" i="0" u="none" strike="noStrike" dirty="0">
                  <a:solidFill>
                    <a:srgbClr val="404040"/>
                  </a:solidFill>
                  <a:effectLst/>
                  <a:latin typeface="Open Sans" panose="020B0606030504020204" pitchFamily="34" charset="0"/>
                </a:rPr>
                <a:t>files for the mentioned topic.</a:t>
              </a:r>
              <a:endParaRPr lang="en-US" sz="2200" b="0" dirty="0">
                <a:solidFill>
                  <a:srgbClr val="404040"/>
                </a:solidFill>
                <a:effectLst/>
                <a:latin typeface="Open Sans" panose="020B0606030504020204" pitchFamily="34" charset="0"/>
              </a:endParaRPr>
            </a:p>
          </p:txBody>
        </p:sp>
        <p:sp>
          <p:nvSpPr>
            <p:cNvPr id="10" name="Google Shape;438;p14">
              <a:extLst>
                <a:ext uri="{FF2B5EF4-FFF2-40B4-BE49-F238E27FC236}">
                  <a16:creationId xmlns:a16="http://schemas.microsoft.com/office/drawing/2014/main" id="{5A099A1C-4EA2-C0E0-CF82-E60666D7FB9A}"/>
                </a:ext>
              </a:extLst>
            </p:cNvPr>
            <p:cNvSpPr/>
            <p:nvPr/>
          </p:nvSpPr>
          <p:spPr>
            <a:xfrm>
              <a:off x="1653071" y="7234084"/>
              <a:ext cx="2018887" cy="449100"/>
            </a:xfrm>
            <a:prstGeom prst="roundRect">
              <a:avLst>
                <a:gd name="adj" fmla="val 16667"/>
              </a:avLst>
            </a:prstGeom>
            <a:solidFill>
              <a:srgbClr val="44AA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2200" b="0" i="0" u="none" strike="noStrike" cap="none" dirty="0">
                <a:solidFill>
                  <a:srgbClr val="404040"/>
                </a:solidFill>
                <a:latin typeface="Open Sans" panose="020B0606030504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39;p14">
              <a:extLst>
                <a:ext uri="{FF2B5EF4-FFF2-40B4-BE49-F238E27FC236}">
                  <a16:creationId xmlns:a16="http://schemas.microsoft.com/office/drawing/2014/main" id="{9D172ADA-FD96-A869-D9E3-7700F3E60233}"/>
                </a:ext>
              </a:extLst>
            </p:cNvPr>
            <p:cNvSpPr txBox="1"/>
            <p:nvPr/>
          </p:nvSpPr>
          <p:spPr>
            <a:xfrm>
              <a:off x="1937304" y="7240385"/>
              <a:ext cx="1450420" cy="4082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200" b="1" i="1" u="none" strike="noStrike" cap="none" dirty="0">
                  <a:solidFill>
                    <a:srgbClr val="404040"/>
                  </a:solidFill>
                  <a:latin typeface="Open Sans" panose="020B0606030504020204" pitchFamily="34" charset="0"/>
                  <a:ea typeface="Open Sans"/>
                  <a:cs typeface="Open Sans"/>
                  <a:sym typeface="Open Sans"/>
                </a:rPr>
                <a:t>Note</a:t>
              </a:r>
              <a:endParaRPr sz="2200" b="1" i="1" u="none" strike="noStrike" cap="none" dirty="0">
                <a:solidFill>
                  <a:srgbClr val="404040"/>
                </a:solidFill>
                <a:latin typeface="Open Sans" panose="020B0606030504020204" pitchFamily="34" charset="0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064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DB51B-1AC9-628E-7193-7EFF6DF751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2875" y="1967907"/>
            <a:ext cx="9036000" cy="1011600"/>
          </a:xfrm>
        </p:spPr>
        <p:txBody>
          <a:bodyPr/>
          <a:lstStyle/>
          <a:p>
            <a:r>
              <a:rPr lang="en-US" dirty="0">
                <a:sym typeface="Open Sans"/>
              </a:rPr>
              <a:t>If-else conditional constructs control the program's flow.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2911-9A60-46D4-D1E1-706B11299E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31913" y="2778667"/>
            <a:ext cx="9036050" cy="1011238"/>
          </a:xfrm>
        </p:spPr>
        <p:txBody>
          <a:bodyPr/>
          <a:lstStyle/>
          <a:p>
            <a:r>
              <a:rPr lang="en-US" dirty="0">
                <a:sym typeface="Open Sans"/>
              </a:rPr>
              <a:t>For and while loops repeatedly execute statements.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C866-E8A2-74F7-5FC8-53B7EA95AA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1912" y="3712433"/>
            <a:ext cx="10210513" cy="1011238"/>
          </a:xfrm>
        </p:spPr>
        <p:txBody>
          <a:bodyPr>
            <a:noAutofit/>
          </a:bodyPr>
          <a:lstStyle/>
          <a:p>
            <a:r>
              <a:rPr lang="en-US" dirty="0">
                <a:sym typeface="Open Sans"/>
              </a:rPr>
              <a:t>The break and continue statements skip certain statements inside the loop or terminate the loop immediately without checking the condition.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00B68-4734-2055-0EA5-6D41686AD8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3500" y="5026932"/>
            <a:ext cx="9034463" cy="1009650"/>
          </a:xfrm>
        </p:spPr>
        <p:txBody>
          <a:bodyPr/>
          <a:lstStyle/>
          <a:p>
            <a:r>
              <a:rPr lang="en-US" dirty="0">
                <a:sym typeface="Open Sans"/>
              </a:rPr>
              <a:t>Python supports the else clause with for and while loops.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3262B3-89B9-4A29-EF4F-D92D4DD7858B}"/>
              </a:ext>
            </a:extLst>
          </p:cNvPr>
          <p:cNvSpPr txBox="1">
            <a:spLocks/>
          </p:cNvSpPr>
          <p:nvPr/>
        </p:nvSpPr>
        <p:spPr>
          <a:xfrm>
            <a:off x="1331837" y="5822782"/>
            <a:ext cx="9034445" cy="1010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range function in Python generate</a:t>
            </a:r>
            <a:r>
              <a:rPr lang="en-US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 range of numbers and works with the for loop.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61F1A6-203F-2DEA-301D-D6DD732D7E85}"/>
              </a:ext>
            </a:extLst>
          </p:cNvPr>
          <p:cNvGrpSpPr/>
          <p:nvPr/>
        </p:nvGrpSpPr>
        <p:grpSpPr>
          <a:xfrm>
            <a:off x="834119" y="2054585"/>
            <a:ext cx="351220" cy="282105"/>
            <a:chOff x="856801" y="3908282"/>
            <a:chExt cx="351220" cy="282105"/>
          </a:xfrm>
        </p:grpSpPr>
        <p:sp>
          <p:nvSpPr>
            <p:cNvPr id="12" name="Isosceles Triangle 52">
              <a:extLst>
                <a:ext uri="{FF2B5EF4-FFF2-40B4-BE49-F238E27FC236}">
                  <a16:creationId xmlns:a16="http://schemas.microsoft.com/office/drawing/2014/main" id="{65F7040F-60AC-A50C-7C2A-D323E5550BA2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178DF9-B840-D470-49F6-A96F2032D870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EA9B3D-C330-C792-1FE0-45B6B727F19B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453C147-0080-3522-11D4-D6659C2F09E6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32CF3-A7F6-4B5D-201E-FF6E37B0BA2E}"/>
              </a:ext>
            </a:extLst>
          </p:cNvPr>
          <p:cNvGrpSpPr/>
          <p:nvPr/>
        </p:nvGrpSpPr>
        <p:grpSpPr>
          <a:xfrm>
            <a:off x="834119" y="5099364"/>
            <a:ext cx="351220" cy="282105"/>
            <a:chOff x="856801" y="3908282"/>
            <a:chExt cx="351220" cy="282105"/>
          </a:xfrm>
        </p:grpSpPr>
        <p:sp>
          <p:nvSpPr>
            <p:cNvPr id="17" name="Isosceles Triangle 52">
              <a:extLst>
                <a:ext uri="{FF2B5EF4-FFF2-40B4-BE49-F238E27FC236}">
                  <a16:creationId xmlns:a16="http://schemas.microsoft.com/office/drawing/2014/main" id="{C96E4368-8962-3864-CE1D-D35222C514C2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A857476-4471-AF15-C942-1AC1D6A97070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B319FB3-8CAE-E4F7-7F1C-8B5D83059B90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7D14C77-EA44-0DDB-8F6C-EECFA7ACCB9C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A119F-00EC-3BCE-1B9F-3F390E8B409E}"/>
              </a:ext>
            </a:extLst>
          </p:cNvPr>
          <p:cNvGrpSpPr/>
          <p:nvPr/>
        </p:nvGrpSpPr>
        <p:grpSpPr>
          <a:xfrm>
            <a:off x="834119" y="3761210"/>
            <a:ext cx="351220" cy="282105"/>
            <a:chOff x="856801" y="3908282"/>
            <a:chExt cx="351220" cy="282105"/>
          </a:xfrm>
        </p:grpSpPr>
        <p:sp>
          <p:nvSpPr>
            <p:cNvPr id="22" name="Isosceles Triangle 52">
              <a:extLst>
                <a:ext uri="{FF2B5EF4-FFF2-40B4-BE49-F238E27FC236}">
                  <a16:creationId xmlns:a16="http://schemas.microsoft.com/office/drawing/2014/main" id="{F9152BBB-CA34-5BCC-146A-C0635782D917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AD0B87A-0B69-B051-BFE9-9E34A0D365C5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E53799A-36BC-142E-1E43-B4EF489C0339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9A0BA2E-BC9D-F231-E70A-D196C741B593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05CD1E-DE2C-A1F3-26E5-C984F1B63B6A}"/>
              </a:ext>
            </a:extLst>
          </p:cNvPr>
          <p:cNvGrpSpPr/>
          <p:nvPr/>
        </p:nvGrpSpPr>
        <p:grpSpPr>
          <a:xfrm>
            <a:off x="834119" y="2891533"/>
            <a:ext cx="351220" cy="282105"/>
            <a:chOff x="856801" y="3908282"/>
            <a:chExt cx="351220" cy="282105"/>
          </a:xfrm>
        </p:grpSpPr>
        <p:sp>
          <p:nvSpPr>
            <p:cNvPr id="27" name="Isosceles Triangle 52">
              <a:extLst>
                <a:ext uri="{FF2B5EF4-FFF2-40B4-BE49-F238E27FC236}">
                  <a16:creationId xmlns:a16="http://schemas.microsoft.com/office/drawing/2014/main" id="{B2ABC329-3540-F275-511D-254752B6AF8B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AE77FD-85B0-9C14-5CC6-5D06305DDD37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92C2DB-CCEC-CF31-2CF7-7BB1E208B645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BD271A2-3D1F-5882-9853-F3D99196EAEC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EF6EA2-744D-BF39-4FF8-BF7144368A0B}"/>
              </a:ext>
            </a:extLst>
          </p:cNvPr>
          <p:cNvGrpSpPr/>
          <p:nvPr/>
        </p:nvGrpSpPr>
        <p:grpSpPr>
          <a:xfrm>
            <a:off x="834119" y="5904201"/>
            <a:ext cx="351220" cy="282105"/>
            <a:chOff x="856801" y="3908282"/>
            <a:chExt cx="351220" cy="282105"/>
          </a:xfrm>
        </p:grpSpPr>
        <p:sp>
          <p:nvSpPr>
            <p:cNvPr id="38" name="Isosceles Triangle 52">
              <a:extLst>
                <a:ext uri="{FF2B5EF4-FFF2-40B4-BE49-F238E27FC236}">
                  <a16:creationId xmlns:a16="http://schemas.microsoft.com/office/drawing/2014/main" id="{FEEB9FB3-146C-86A9-8FA2-5DB86E1B3979}"/>
                </a:ext>
              </a:extLst>
            </p:cNvPr>
            <p:cNvSpPr/>
            <p:nvPr/>
          </p:nvSpPr>
          <p:spPr>
            <a:xfrm rot="5400000">
              <a:off x="1042537" y="3991623"/>
              <a:ext cx="218861" cy="112106"/>
            </a:xfrm>
            <a:custGeom>
              <a:avLst/>
              <a:gdLst>
                <a:gd name="connsiteX0" fmla="*/ 0 w 1022741"/>
                <a:gd name="connsiteY0" fmla="*/ 703057 h 703057"/>
                <a:gd name="connsiteX1" fmla="*/ 511371 w 1022741"/>
                <a:gd name="connsiteY1" fmla="*/ 0 h 703057"/>
                <a:gd name="connsiteX2" fmla="*/ 1022741 w 1022741"/>
                <a:gd name="connsiteY2" fmla="*/ 703057 h 703057"/>
                <a:gd name="connsiteX3" fmla="*/ 0 w 1022741"/>
                <a:gd name="connsiteY3" fmla="*/ 703057 h 703057"/>
                <a:gd name="connsiteX0" fmla="*/ 0 w 914400"/>
                <a:gd name="connsiteY0" fmla="*/ 711724 h 711724"/>
                <a:gd name="connsiteX1" fmla="*/ 403030 w 914400"/>
                <a:gd name="connsiteY1" fmla="*/ 0 h 711724"/>
                <a:gd name="connsiteX2" fmla="*/ 914400 w 914400"/>
                <a:gd name="connsiteY2" fmla="*/ 703057 h 711724"/>
                <a:gd name="connsiteX3" fmla="*/ 0 w 914400"/>
                <a:gd name="connsiteY3" fmla="*/ 711724 h 711724"/>
                <a:gd name="connsiteX0" fmla="*/ 0 w 806058"/>
                <a:gd name="connsiteY0" fmla="*/ 711724 h 711724"/>
                <a:gd name="connsiteX1" fmla="*/ 403030 w 806058"/>
                <a:gd name="connsiteY1" fmla="*/ 0 h 711724"/>
                <a:gd name="connsiteX2" fmla="*/ 806058 w 806058"/>
                <a:gd name="connsiteY2" fmla="*/ 707390 h 711724"/>
                <a:gd name="connsiteX3" fmla="*/ 0 w 806058"/>
                <a:gd name="connsiteY3" fmla="*/ 711724 h 711724"/>
                <a:gd name="connsiteX0" fmla="*/ 0 w 689050"/>
                <a:gd name="connsiteY0" fmla="*/ 495041 h 707390"/>
                <a:gd name="connsiteX1" fmla="*/ 286022 w 689050"/>
                <a:gd name="connsiteY1" fmla="*/ 0 h 707390"/>
                <a:gd name="connsiteX2" fmla="*/ 689050 w 689050"/>
                <a:gd name="connsiteY2" fmla="*/ 707390 h 707390"/>
                <a:gd name="connsiteX3" fmla="*/ 0 w 689050"/>
                <a:gd name="connsiteY3" fmla="*/ 495041 h 707390"/>
                <a:gd name="connsiteX0" fmla="*/ 0 w 563374"/>
                <a:gd name="connsiteY0" fmla="*/ 495041 h 495041"/>
                <a:gd name="connsiteX1" fmla="*/ 286022 w 563374"/>
                <a:gd name="connsiteY1" fmla="*/ 0 h 495041"/>
                <a:gd name="connsiteX2" fmla="*/ 563374 w 563374"/>
                <a:gd name="connsiteY2" fmla="*/ 495041 h 495041"/>
                <a:gd name="connsiteX3" fmla="*/ 0 w 563374"/>
                <a:gd name="connsiteY3" fmla="*/ 495041 h 495041"/>
                <a:gd name="connsiteX0" fmla="*/ 0 w 563377"/>
                <a:gd name="connsiteY0" fmla="*/ 495041 h 495041"/>
                <a:gd name="connsiteX1" fmla="*/ 286022 w 563377"/>
                <a:gd name="connsiteY1" fmla="*/ 0 h 495041"/>
                <a:gd name="connsiteX2" fmla="*/ 563377 w 563377"/>
                <a:gd name="connsiteY2" fmla="*/ 490708 h 495041"/>
                <a:gd name="connsiteX3" fmla="*/ 0 w 563377"/>
                <a:gd name="connsiteY3" fmla="*/ 495041 h 495041"/>
                <a:gd name="connsiteX0" fmla="*/ 0 w 593712"/>
                <a:gd name="connsiteY0" fmla="*/ 495041 h 495041"/>
                <a:gd name="connsiteX1" fmla="*/ 286022 w 593712"/>
                <a:gd name="connsiteY1" fmla="*/ 0 h 495041"/>
                <a:gd name="connsiteX2" fmla="*/ 593712 w 593712"/>
                <a:gd name="connsiteY2" fmla="*/ 473374 h 495041"/>
                <a:gd name="connsiteX3" fmla="*/ 0 w 593712"/>
                <a:gd name="connsiteY3" fmla="*/ 495041 h 495041"/>
                <a:gd name="connsiteX0" fmla="*/ 0 w 632713"/>
                <a:gd name="connsiteY0" fmla="*/ 490707 h 490707"/>
                <a:gd name="connsiteX1" fmla="*/ 325023 w 632713"/>
                <a:gd name="connsiteY1" fmla="*/ 0 h 490707"/>
                <a:gd name="connsiteX2" fmla="*/ 632713 w 632713"/>
                <a:gd name="connsiteY2" fmla="*/ 473374 h 490707"/>
                <a:gd name="connsiteX3" fmla="*/ 0 w 632713"/>
                <a:gd name="connsiteY3" fmla="*/ 490707 h 490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713" h="490707">
                  <a:moveTo>
                    <a:pt x="0" y="490707"/>
                  </a:moveTo>
                  <a:lnTo>
                    <a:pt x="325023" y="0"/>
                  </a:lnTo>
                  <a:lnTo>
                    <a:pt x="632713" y="473374"/>
                  </a:lnTo>
                  <a:lnTo>
                    <a:pt x="0" y="490707"/>
                  </a:lnTo>
                  <a:close/>
                </a:path>
              </a:pathLst>
            </a:custGeom>
            <a:solidFill>
              <a:srgbClr val="007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D28AECA-745B-3D9A-8C36-320FF7E68CF3}"/>
                </a:ext>
              </a:extLst>
            </p:cNvPr>
            <p:cNvGrpSpPr/>
            <p:nvPr/>
          </p:nvGrpSpPr>
          <p:grpSpPr>
            <a:xfrm>
              <a:off x="856801" y="3908282"/>
              <a:ext cx="282105" cy="282105"/>
              <a:chOff x="9984259" y="2409568"/>
              <a:chExt cx="815546" cy="815546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A154819-3AF0-5711-4A87-7D12EBB555FC}"/>
                  </a:ext>
                </a:extLst>
              </p:cNvPr>
              <p:cNvSpPr/>
              <p:nvPr/>
            </p:nvSpPr>
            <p:spPr>
              <a:xfrm>
                <a:off x="9984259" y="2409568"/>
                <a:ext cx="815546" cy="8155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78EE"/>
                </a:solidFill>
              </a:ln>
              <a:effectLst>
                <a:outerShdw blurRad="38100" dir="10800000" sx="105000" sy="105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E46C20A-8071-FB17-68C7-828B9C22D423}"/>
                  </a:ext>
                </a:extLst>
              </p:cNvPr>
              <p:cNvSpPr/>
              <p:nvPr/>
            </p:nvSpPr>
            <p:spPr>
              <a:xfrm>
                <a:off x="10082990" y="2508299"/>
                <a:ext cx="618919" cy="618919"/>
              </a:xfrm>
              <a:prstGeom prst="ellipse">
                <a:avLst/>
              </a:prstGeom>
              <a:solidFill>
                <a:srgbClr val="0078EE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573D7C-E8BF-77EE-E4FD-5BD6F8767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break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3987AE-36A4-85F7-4356-EA834BA07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end</a:t>
            </a:r>
            <a:endParaRPr lang="en-US" dirty="0">
              <a:sym typeface="Arial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2C1405-BF40-39D7-5D1E-7C9820856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stop</a:t>
            </a:r>
            <a:endParaRPr lang="en-US" dirty="0">
              <a:sym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F4F79F0-7396-6D2E-57A4-A12F489ED0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exit</a:t>
            </a:r>
            <a:endParaRPr lang="en-US" dirty="0">
              <a:sym typeface="Arial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8C64CB-65B7-EDE3-1690-C04C5A3DC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015" y="578759"/>
            <a:ext cx="12401573" cy="1447009"/>
          </a:xfrm>
        </p:spPr>
        <p:txBody>
          <a:bodyPr/>
          <a:lstStyle/>
          <a:p>
            <a:r>
              <a:rPr lang="en-US" dirty="0">
                <a:sym typeface="Open Sans"/>
              </a:rPr>
              <a:t>Which of the following is used to terminate a loop early in Python?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F0C65A-E4A7-2095-1BF6-8B89CD643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Decision Control Structures in Python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F7EDCB1-D2F0-6D6A-A1C9-FCEC99649B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9CB05A-4FA9-9D9E-C851-A7C92FE069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In Python, the break statement is used to exit a loop early when a certain condition is met.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A8F0AB-A5BC-0B10-CF7D-FCCA57BED3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exit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98A5E6F-F6FA-33A4-E5C2-1BA5932B6B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stop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2597635-32B6-ABB0-5AE7-F6D672F9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end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C9E846-31B0-7D6F-1625-1861C35A3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break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0E87C3E-5668-E4C6-5AB1-315516E97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/>
          <a:lstStyle/>
          <a:p>
            <a:r>
              <a:rPr lang="en-US" dirty="0">
                <a:sym typeface="Open Sans"/>
              </a:rPr>
              <a:t>Which of the following is used to terminate a loop early in Python?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BC555B-5615-12C3-7DF0-B5FF8DBDFF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88" y="1197091"/>
            <a:ext cx="1147421" cy="826971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6121C5-8D1D-25F5-194C-3587D2562F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a&gt;=2 :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F4BEB0-8366-F823-DDFA-FCFFE6C7E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(a&gt;=2)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FB48EB-5590-6F42-643A-046F00361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a&gt;=22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80A6AE-C08B-DE5E-FBCB-C1CD44E6B9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a=&gt;22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0ADFEB-736A-61A3-F629-5A47B60966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015" y="578759"/>
            <a:ext cx="12401573" cy="1447009"/>
          </a:xfrm>
        </p:spPr>
        <p:txBody>
          <a:bodyPr/>
          <a:lstStyle/>
          <a:p>
            <a:r>
              <a:rPr lang="en-US" dirty="0">
                <a:sym typeface="Open Sans"/>
              </a:rPr>
              <a:t>Which one of the following is a valid Python if statement?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D998B9-A073-F0AA-7B60-0BFE8F3B9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91E6DED-3C8F-1724-57B4-7CF7B8AD9E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 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5CD185-291E-8E6D-E3EE-03651336B9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r>
              <a:rPr lang="en-US" dirty="0"/>
              <a:t>In Python, an if statement always ends with a colon.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C3229A-D20A-4471-FC63-B6F1D9AA3F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a=&gt;22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664C2E-781D-70AB-2786-73DCEA5804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a&gt;=22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73B7C81-BA49-9506-2325-1A9937553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(a&gt;=2)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F0E1DC9-C0B8-8C7C-D806-372087C01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if a&gt;=2 :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5549047-1077-2877-6D43-3AB537731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/>
          <a:lstStyle/>
          <a:p>
            <a:r>
              <a:rPr lang="en-US" dirty="0">
                <a:sym typeface="Open Sans"/>
              </a:rPr>
              <a:t>Which one of the following is a valid Python if statement?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6206BE-611A-7E2A-F2A8-BC262FE011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88" y="1197091"/>
            <a:ext cx="1147421" cy="826971"/>
          </a:xfrm>
        </p:spPr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A40EA7-DC98-5B71-6133-243A59CAE6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while loop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2E8D1E-BBF4-03A8-B88D-E78E67602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for loop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C29734-CFED-6A61-775B-B2EB05E99C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do-while loop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98A187-EB5F-5B0B-B3E4-B636325406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Both A and B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C17AC6-F65D-D3F8-5D72-8BF4739FA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015" y="578759"/>
            <a:ext cx="12401573" cy="1447009"/>
          </a:xfrm>
        </p:spPr>
        <p:txBody>
          <a:bodyPr/>
          <a:lstStyle/>
          <a:p>
            <a:r>
              <a:rPr lang="en-US" dirty="0">
                <a:sym typeface="Open Sans"/>
              </a:rPr>
              <a:t>Where can the continue statement be used?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E56F67-6DF4-559C-4F73-B91FA95F8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2390" y="1193800"/>
            <a:ext cx="1135063" cy="830263"/>
          </a:xfrm>
        </p:spPr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E57D18E-9CA6-FC3A-41D4-1A51EF61E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201" y="7277661"/>
            <a:ext cx="8834438" cy="584200"/>
          </a:xfrm>
        </p:spPr>
        <p:txBody>
          <a:bodyPr/>
          <a:lstStyle/>
          <a:p>
            <a:r>
              <a:rPr lang="en-US" dirty="0"/>
              <a:t>D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C9B88B-146E-59E9-2014-2078957D6B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925" y="7935913"/>
            <a:ext cx="13095288" cy="1004887"/>
          </a:xfrm>
        </p:spPr>
        <p:txBody>
          <a:bodyPr/>
          <a:lstStyle/>
          <a:p>
            <a:pPr lvl="0"/>
            <a:r>
              <a:rPr lang="en-US" dirty="0"/>
              <a:t>The continue statement can be used in both while and for loops.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FB7BFB-4D93-B41B-2F47-04A0ADFF8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Both A and B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E0EA050-469F-441A-EDC2-56D86DB3B3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34566" y="4568181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do-while loop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2B6CA47-7622-713C-6D87-6565468B6F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4566" y="3629064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for loop 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649ABC9-E9F4-50EA-7B9F-507F9CF710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0450" y="2698180"/>
            <a:ext cx="11250613" cy="836613"/>
          </a:xfrm>
        </p:spPr>
        <p:txBody>
          <a:bodyPr/>
          <a:lstStyle/>
          <a:p>
            <a:r>
              <a:rPr lang="en-US" dirty="0">
                <a:sym typeface="Open Sans"/>
              </a:rPr>
              <a:t>while loop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BBC017-DF99-EA5A-9E5C-749C91F96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6241" y="590549"/>
            <a:ext cx="12408327" cy="1434832"/>
          </a:xfrm>
        </p:spPr>
        <p:txBody>
          <a:bodyPr/>
          <a:lstStyle/>
          <a:p>
            <a:r>
              <a:rPr lang="en-US" dirty="0">
                <a:sym typeface="Open Sans"/>
              </a:rPr>
              <a:t>Where can the continue statement be used?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B5A5ED-FAF3-60D3-B870-5EB2CCC41C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62388" y="1197091"/>
            <a:ext cx="1147421" cy="826971"/>
          </a:xfrm>
        </p:spPr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9753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-10160" y="229878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Decision Control Structures: Decision-Making</a:t>
            </a:r>
            <a:endParaRPr sz="2800" b="1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1343608" y="1208495"/>
            <a:ext cx="14297771" cy="1102848"/>
          </a:xfrm>
          <a:prstGeom prst="roundRect">
            <a:avLst>
              <a:gd name="adj" fmla="val 1183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Decision-making is the process of making choices or performing tasks based on conditions. Decision control structures evaluate variables or expressions that return either True or False.</a:t>
            </a:r>
            <a:endParaRPr lang="en-US" dirty="0"/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4CCA2407-7D7F-032C-F933-93ECAB3944C5}"/>
              </a:ext>
            </a:extLst>
          </p:cNvPr>
          <p:cNvSpPr/>
          <p:nvPr/>
        </p:nvSpPr>
        <p:spPr>
          <a:xfrm>
            <a:off x="3844869" y="816352"/>
            <a:ext cx="8567533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1921D6A-593B-3759-3034-CFC9F857E1C0}"/>
              </a:ext>
            </a:extLst>
          </p:cNvPr>
          <p:cNvGrpSpPr/>
          <p:nvPr/>
        </p:nvGrpSpPr>
        <p:grpSpPr>
          <a:xfrm>
            <a:off x="5694159" y="2891416"/>
            <a:ext cx="5333156" cy="4679632"/>
            <a:chOff x="5723849" y="3504220"/>
            <a:chExt cx="5333156" cy="46796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4AF93DE-DBA7-3D36-D9E1-B1F85574534C}"/>
                </a:ext>
              </a:extLst>
            </p:cNvPr>
            <p:cNvCxnSpPr/>
            <p:nvPr/>
          </p:nvCxnSpPr>
          <p:spPr>
            <a:xfrm>
              <a:off x="7282245" y="5605111"/>
              <a:ext cx="0" cy="65614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216" name="Google Shape;216;p6"/>
            <p:cNvSpPr txBox="1"/>
            <p:nvPr/>
          </p:nvSpPr>
          <p:spPr>
            <a:xfrm>
              <a:off x="6718361" y="4216111"/>
              <a:ext cx="1153219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Condition</a:t>
              </a:r>
              <a:endParaRPr lang="en-US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6808232" y="6546027"/>
              <a:ext cx="1338084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Action/task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11" name="Google Shape;203;p6">
              <a:extLst>
                <a:ext uri="{FF2B5EF4-FFF2-40B4-BE49-F238E27FC236}">
                  <a16:creationId xmlns:a16="http://schemas.microsoft.com/office/drawing/2014/main" id="{6A9D2E5E-E892-0A2D-D3DE-530FFCF57E42}"/>
                </a:ext>
              </a:extLst>
            </p:cNvPr>
            <p:cNvSpPr/>
            <p:nvPr/>
          </p:nvSpPr>
          <p:spPr>
            <a:xfrm>
              <a:off x="9436064" y="6249046"/>
              <a:ext cx="1620941" cy="601755"/>
            </a:xfrm>
            <a:prstGeom prst="roundRect">
              <a:avLst>
                <a:gd name="adj" fmla="val 652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US" sz="1800" b="0" i="0" u="none" strike="noStrike" cap="none" dirty="0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Statement in </a:t>
              </a:r>
              <a:r>
                <a:rPr lang="en-US" sz="18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else</a:t>
              </a: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branch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" name="Google Shape;203;p6">
              <a:extLst>
                <a:ext uri="{FF2B5EF4-FFF2-40B4-BE49-F238E27FC236}">
                  <a16:creationId xmlns:a16="http://schemas.microsoft.com/office/drawing/2014/main" id="{43277F18-7E17-A526-5E01-C663CFEBD4A1}"/>
                </a:ext>
              </a:extLst>
            </p:cNvPr>
            <p:cNvSpPr/>
            <p:nvPr/>
          </p:nvSpPr>
          <p:spPr>
            <a:xfrm>
              <a:off x="6389169" y="6248006"/>
              <a:ext cx="1726369" cy="601755"/>
            </a:xfrm>
            <a:prstGeom prst="roundRect">
              <a:avLst>
                <a:gd name="adj" fmla="val 652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Statement in </a:t>
              </a:r>
              <a:r>
                <a:rPr lang="en-US" sz="1800" b="1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if</a:t>
              </a: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branch</a:t>
              </a:r>
            </a:p>
          </p:txBody>
        </p:sp>
        <p:sp>
          <p:nvSpPr>
            <p:cNvPr id="12" name="Google Shape;203;p6">
              <a:extLst>
                <a:ext uri="{FF2B5EF4-FFF2-40B4-BE49-F238E27FC236}">
                  <a16:creationId xmlns:a16="http://schemas.microsoft.com/office/drawing/2014/main" id="{2B4330E3-5EFB-F0BD-633D-B5F9596C96F5}"/>
                </a:ext>
              </a:extLst>
            </p:cNvPr>
            <p:cNvSpPr/>
            <p:nvPr/>
          </p:nvSpPr>
          <p:spPr>
            <a:xfrm>
              <a:off x="6569266" y="7582097"/>
              <a:ext cx="1418299" cy="601755"/>
            </a:xfrm>
            <a:prstGeom prst="flowChartTermina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Stop</a:t>
              </a:r>
            </a:p>
          </p:txBody>
        </p:sp>
        <p:sp>
          <p:nvSpPr>
            <p:cNvPr id="13" name="Google Shape;203;p6">
              <a:extLst>
                <a:ext uri="{FF2B5EF4-FFF2-40B4-BE49-F238E27FC236}">
                  <a16:creationId xmlns:a16="http://schemas.microsoft.com/office/drawing/2014/main" id="{ABD472FA-CDAC-DD33-CD6F-9A603D6AED7A}"/>
                </a:ext>
              </a:extLst>
            </p:cNvPr>
            <p:cNvSpPr/>
            <p:nvPr/>
          </p:nvSpPr>
          <p:spPr>
            <a:xfrm>
              <a:off x="6452589" y="4774187"/>
              <a:ext cx="1651509" cy="919822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" name="Google Shape;203;p6">
              <a:extLst>
                <a:ext uri="{FF2B5EF4-FFF2-40B4-BE49-F238E27FC236}">
                  <a16:creationId xmlns:a16="http://schemas.microsoft.com/office/drawing/2014/main" id="{964F0A3D-7EE5-2D17-797D-9ADDC4D82BDC}"/>
                </a:ext>
              </a:extLst>
            </p:cNvPr>
            <p:cNvSpPr/>
            <p:nvPr/>
          </p:nvSpPr>
          <p:spPr>
            <a:xfrm>
              <a:off x="6569193" y="3504220"/>
              <a:ext cx="1418299" cy="601755"/>
            </a:xfrm>
            <a:prstGeom prst="flowChartTerminato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Start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C4387-664E-1CA7-6361-431C814A1266}"/>
                </a:ext>
              </a:extLst>
            </p:cNvPr>
            <p:cNvSpPr txBox="1"/>
            <p:nvPr/>
          </p:nvSpPr>
          <p:spPr>
            <a:xfrm>
              <a:off x="5723849" y="5025471"/>
              <a:ext cx="2369255" cy="39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>
                <a:lnSpc>
                  <a:spcPct val="115000"/>
                </a:lnSpc>
                <a:buSzPct val="65000"/>
              </a:pPr>
              <a:r>
                <a:rPr lang="en-US" sz="1800" b="0" i="0" u="none" strike="noStrike" cap="none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Arial"/>
                  <a:cs typeface="Arial"/>
                </a:rPr>
                <a:t>Expression</a:t>
              </a:r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06F47EE5-C289-8761-999F-5666E184803B}"/>
                </a:ext>
              </a:extLst>
            </p:cNvPr>
            <p:cNvCxnSpPr>
              <a:cxnSpLocks/>
              <a:stCxn id="12" idx="3"/>
              <a:endCxn id="11" idx="2"/>
            </p:cNvCxnSpPr>
            <p:nvPr/>
          </p:nvCxnSpPr>
          <p:spPr>
            <a:xfrm flipV="1">
              <a:off x="7987565" y="6850801"/>
              <a:ext cx="2258970" cy="1032174"/>
            </a:xfrm>
            <a:prstGeom prst="bentConnector2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9351BDF-C201-3CE1-CA2B-3044E67B43F5}"/>
                </a:ext>
              </a:extLst>
            </p:cNvPr>
            <p:cNvCxnSpPr>
              <a:stCxn id="28" idx="3"/>
              <a:endCxn id="11" idx="0"/>
            </p:cNvCxnSpPr>
            <p:nvPr/>
          </p:nvCxnSpPr>
          <p:spPr>
            <a:xfrm>
              <a:off x="8093104" y="5220909"/>
              <a:ext cx="2153431" cy="1028137"/>
            </a:xfrm>
            <a:prstGeom prst="bentConnector2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7BC4DF2-8652-99B3-9929-5D1A3DE722B9}"/>
                </a:ext>
              </a:extLst>
            </p:cNvPr>
            <p:cNvCxnSpPr/>
            <p:nvPr/>
          </p:nvCxnSpPr>
          <p:spPr>
            <a:xfrm>
              <a:off x="7286318" y="4118047"/>
              <a:ext cx="0" cy="65614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C2BA5286-79C7-8A00-19C8-A0622CA515AE}"/>
                </a:ext>
              </a:extLst>
            </p:cNvPr>
            <p:cNvCxnSpPr/>
            <p:nvPr/>
          </p:nvCxnSpPr>
          <p:spPr>
            <a:xfrm>
              <a:off x="7282245" y="6850577"/>
              <a:ext cx="0" cy="731520"/>
            </a:xfrm>
            <a:prstGeom prst="straightConnector1">
              <a:avLst/>
            </a:prstGeom>
            <a:solidFill>
              <a:schemeClr val="bg1">
                <a:lumMod val="50000"/>
              </a:schemeClr>
            </a:solidFill>
            <a:ln w="1905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6B2AAA-6A64-ABE2-5BFE-C4BDC79E2FB0}"/>
              </a:ext>
            </a:extLst>
          </p:cNvPr>
          <p:cNvCxnSpPr/>
          <p:nvPr/>
        </p:nvCxnSpPr>
        <p:spPr>
          <a:xfrm>
            <a:off x="10104439" y="5905500"/>
            <a:ext cx="0" cy="914400"/>
          </a:xfrm>
          <a:prstGeom prst="straightConnector1">
            <a:avLst/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24" name="Google Shape;224;p7"/>
          <p:cNvSpPr txBox="1"/>
          <p:nvPr/>
        </p:nvSpPr>
        <p:spPr>
          <a:xfrm>
            <a:off x="-10160" y="229878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Decision Control Structures: Scenario</a:t>
            </a:r>
            <a:endParaRPr sz="2800" b="1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786978" y="3644586"/>
            <a:ext cx="6226411" cy="2668181"/>
          </a:xfrm>
          <a:prstGeom prst="roundRect">
            <a:avLst>
              <a:gd name="adj" fmla="val 3809"/>
            </a:avLst>
          </a:prstGeom>
          <a:noFill/>
          <a:ln w="25400" cap="flat" cmpd="sng">
            <a:solidFill>
              <a:srgbClr val="AEAB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20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</a:rPr>
              <a:t>Based on the weather, I can choose my activities for the day.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200" b="1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</a:rPr>
              <a:t>IF </a:t>
            </a:r>
            <a:r>
              <a:rPr lang="en-IN" sz="220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</a:rPr>
              <a:t>it rains tomorrow morning, I will clean my room and do chores.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200" b="1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</a:rPr>
              <a:t>ELSE</a:t>
            </a:r>
            <a:r>
              <a:rPr lang="en-IN" sz="220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Arial" panose="020B0604020202020204" pitchFamily="34" charset="0"/>
              </a:rPr>
              <a:t>, I will go swimming.</a:t>
            </a:r>
          </a:p>
        </p:txBody>
      </p:sp>
      <p:sp>
        <p:nvSpPr>
          <p:cNvPr id="6" name="Google Shape;216;p6">
            <a:extLst>
              <a:ext uri="{FF2B5EF4-FFF2-40B4-BE49-F238E27FC236}">
                <a16:creationId xmlns:a16="http://schemas.microsoft.com/office/drawing/2014/main" id="{6DEE4513-3F14-1F92-D9F6-4EAB53D86536}"/>
              </a:ext>
            </a:extLst>
          </p:cNvPr>
          <p:cNvSpPr txBox="1"/>
          <p:nvPr/>
        </p:nvSpPr>
        <p:spPr>
          <a:xfrm>
            <a:off x="8376953" y="3733623"/>
            <a:ext cx="11532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Condition</a:t>
            </a:r>
            <a:endParaRPr lang="en-US" sz="14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" name="Google Shape;216;p6">
            <a:extLst>
              <a:ext uri="{FF2B5EF4-FFF2-40B4-BE49-F238E27FC236}">
                <a16:creationId xmlns:a16="http://schemas.microsoft.com/office/drawing/2014/main" id="{3387D072-7DF4-77B0-EA49-779B53A80A78}"/>
              </a:ext>
            </a:extLst>
          </p:cNvPr>
          <p:cNvSpPr txBox="1"/>
          <p:nvPr/>
        </p:nvSpPr>
        <p:spPr>
          <a:xfrm>
            <a:off x="9568027" y="2857467"/>
            <a:ext cx="115321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Rain</a:t>
            </a:r>
            <a:endParaRPr lang="en-US" sz="14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" name="Google Shape;203;p6">
            <a:extLst>
              <a:ext uri="{FF2B5EF4-FFF2-40B4-BE49-F238E27FC236}">
                <a16:creationId xmlns:a16="http://schemas.microsoft.com/office/drawing/2014/main" id="{B73AAB11-1DC7-9119-4D26-37E3C8815B47}"/>
              </a:ext>
            </a:extLst>
          </p:cNvPr>
          <p:cNvSpPr/>
          <p:nvPr/>
        </p:nvSpPr>
        <p:spPr>
          <a:xfrm>
            <a:off x="12670559" y="5202192"/>
            <a:ext cx="1969715" cy="730565"/>
          </a:xfrm>
          <a:prstGeom prst="roundRect">
            <a:avLst>
              <a:gd name="adj" fmla="val 652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800" b="0" i="0" u="none" strike="noStrike" cap="none" dirty="0">
              <a:solidFill>
                <a:schemeClr val="l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Swimming</a:t>
            </a:r>
            <a:endParaRPr lang="en-US" sz="16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203;p6">
            <a:extLst>
              <a:ext uri="{FF2B5EF4-FFF2-40B4-BE49-F238E27FC236}">
                <a16:creationId xmlns:a16="http://schemas.microsoft.com/office/drawing/2014/main" id="{B4B8E6E9-09E8-939B-D07E-34646B58AD77}"/>
              </a:ext>
            </a:extLst>
          </p:cNvPr>
          <p:cNvSpPr/>
          <p:nvPr/>
        </p:nvSpPr>
        <p:spPr>
          <a:xfrm>
            <a:off x="9042503" y="5200929"/>
            <a:ext cx="2097827" cy="730565"/>
          </a:xfrm>
          <a:prstGeom prst="roundRect">
            <a:avLst>
              <a:gd name="adj" fmla="val 652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Clean room and do chores</a:t>
            </a:r>
          </a:p>
        </p:txBody>
      </p:sp>
      <p:sp>
        <p:nvSpPr>
          <p:cNvPr id="33" name="Google Shape;203;p6">
            <a:extLst>
              <a:ext uri="{FF2B5EF4-FFF2-40B4-BE49-F238E27FC236}">
                <a16:creationId xmlns:a16="http://schemas.microsoft.com/office/drawing/2014/main" id="{D74553A8-1BED-C954-4256-E0C57B57BAF7}"/>
              </a:ext>
            </a:extLst>
          </p:cNvPr>
          <p:cNvSpPr/>
          <p:nvPr/>
        </p:nvSpPr>
        <p:spPr>
          <a:xfrm>
            <a:off x="9258316" y="6820593"/>
            <a:ext cx="1723470" cy="730565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Arial"/>
                <a:cs typeface="Arial"/>
              </a:rPr>
              <a:t>Stop</a:t>
            </a:r>
          </a:p>
        </p:txBody>
      </p:sp>
      <p:sp>
        <p:nvSpPr>
          <p:cNvPr id="34" name="Google Shape;203;p6">
            <a:extLst>
              <a:ext uri="{FF2B5EF4-FFF2-40B4-BE49-F238E27FC236}">
                <a16:creationId xmlns:a16="http://schemas.microsoft.com/office/drawing/2014/main" id="{A51FD196-6F70-E6B4-8EC7-82FDC5BDA8C3}"/>
              </a:ext>
            </a:extLst>
          </p:cNvPr>
          <p:cNvSpPr/>
          <p:nvPr/>
        </p:nvSpPr>
        <p:spPr>
          <a:xfrm>
            <a:off x="9045138" y="3311220"/>
            <a:ext cx="2097827" cy="127508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Google Shape;203;p6">
            <a:extLst>
              <a:ext uri="{FF2B5EF4-FFF2-40B4-BE49-F238E27FC236}">
                <a16:creationId xmlns:a16="http://schemas.microsoft.com/office/drawing/2014/main" id="{3EBBEA25-D9AB-3937-D880-E87C153CB4E4}"/>
              </a:ext>
            </a:extLst>
          </p:cNvPr>
          <p:cNvSpPr/>
          <p:nvPr/>
        </p:nvSpPr>
        <p:spPr>
          <a:xfrm>
            <a:off x="9219177" y="1927261"/>
            <a:ext cx="1723470" cy="730565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Arial"/>
                <a:cs typeface="Arial"/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B7D6F-CBFB-B779-9EC3-9FF35BD8ADE2}"/>
              </a:ext>
            </a:extLst>
          </p:cNvPr>
          <p:cNvSpPr txBox="1"/>
          <p:nvPr/>
        </p:nvSpPr>
        <p:spPr>
          <a:xfrm>
            <a:off x="8436451" y="3458930"/>
            <a:ext cx="2406715" cy="92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>
              <a:lnSpc>
                <a:spcPct val="115000"/>
              </a:lnSpc>
              <a:buSzPct val="65000"/>
            </a:pPr>
            <a:r>
              <a:rPr 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Arial"/>
                <a:cs typeface="Arial"/>
              </a:rPr>
              <a:t>Rains tomorrow </a:t>
            </a:r>
          </a:p>
          <a:p>
            <a:pPr lvl="2" algn="ctr">
              <a:lnSpc>
                <a:spcPct val="115000"/>
              </a:lnSpc>
              <a:buSzPct val="65000"/>
            </a:pPr>
            <a:r>
              <a:rPr lang="en-US" sz="16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Arial"/>
                <a:cs typeface="Arial"/>
              </a:rPr>
              <a:t>morning?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EFC790-A43D-4884-6FF6-3AD55168C6B3}"/>
              </a:ext>
            </a:extLst>
          </p:cNvPr>
          <p:cNvSpPr txBox="1"/>
          <p:nvPr/>
        </p:nvSpPr>
        <p:spPr>
          <a:xfrm>
            <a:off x="10230551" y="4620950"/>
            <a:ext cx="1153219" cy="35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600" dirty="0">
                <a:solidFill>
                  <a:srgbClr val="404040"/>
                </a:solidFill>
                <a:latin typeface="Open Sans" panose="020B0606030504020204" pitchFamily="34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8397C0-85E1-E9E3-44A2-726470D7A484}"/>
              </a:ext>
            </a:extLst>
          </p:cNvPr>
          <p:cNvSpPr txBox="1"/>
          <p:nvPr/>
        </p:nvSpPr>
        <p:spPr>
          <a:xfrm>
            <a:off x="13779501" y="4582663"/>
            <a:ext cx="1153219" cy="35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600" dirty="0">
                <a:solidFill>
                  <a:srgbClr val="404040"/>
                </a:solidFill>
                <a:latin typeface="Open Sans" panose="020B0606030504020204" pitchFamily="34" charset="0"/>
              </a:rPr>
              <a:t>False</a:t>
            </a:r>
          </a:p>
        </p:txBody>
      </p:sp>
      <p:sp>
        <p:nvSpPr>
          <p:cNvPr id="7" name="Brandline_LVC">
            <a:extLst>
              <a:ext uri="{FF2B5EF4-FFF2-40B4-BE49-F238E27FC236}">
                <a16:creationId xmlns:a16="http://schemas.microsoft.com/office/drawing/2014/main" id="{5DAB852E-0DC0-DBC3-2533-01EBA3EEFF91}"/>
              </a:ext>
            </a:extLst>
          </p:cNvPr>
          <p:cNvSpPr/>
          <p:nvPr/>
        </p:nvSpPr>
        <p:spPr>
          <a:xfrm>
            <a:off x="4013200" y="816352"/>
            <a:ext cx="824118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4C44342-08C8-7EFD-AC47-195007F05A50}"/>
              </a:ext>
            </a:extLst>
          </p:cNvPr>
          <p:cNvCxnSpPr>
            <a:cxnSpLocks/>
            <a:stCxn id="34" idx="3"/>
            <a:endCxn id="28" idx="0"/>
          </p:cNvCxnSpPr>
          <p:nvPr/>
        </p:nvCxnSpPr>
        <p:spPr>
          <a:xfrm>
            <a:off x="11142965" y="3948763"/>
            <a:ext cx="2512452" cy="1253429"/>
          </a:xfrm>
          <a:prstGeom prst="bentConnector2">
            <a:avLst/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25EBDD4-AF84-2210-4C9F-47DEAD764FA4}"/>
              </a:ext>
            </a:extLst>
          </p:cNvPr>
          <p:cNvCxnSpPr>
            <a:cxnSpLocks/>
            <a:stCxn id="28" idx="2"/>
            <a:endCxn id="33" idx="3"/>
          </p:cNvCxnSpPr>
          <p:nvPr/>
        </p:nvCxnSpPr>
        <p:spPr>
          <a:xfrm rot="5400000">
            <a:off x="11692043" y="5222501"/>
            <a:ext cx="1253119" cy="2673631"/>
          </a:xfrm>
          <a:prstGeom prst="bentConnector2">
            <a:avLst/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B7406E-AAF5-ED0A-7C7F-1CCBA482F9E8}"/>
              </a:ext>
            </a:extLst>
          </p:cNvPr>
          <p:cNvCxnSpPr/>
          <p:nvPr/>
        </p:nvCxnSpPr>
        <p:spPr>
          <a:xfrm>
            <a:off x="10085389" y="2657826"/>
            <a:ext cx="0" cy="656140"/>
          </a:xfrm>
          <a:prstGeom prst="straightConnector1">
            <a:avLst/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21E429-FEFA-1331-2BB6-65013F55163C}"/>
              </a:ext>
            </a:extLst>
          </p:cNvPr>
          <p:cNvCxnSpPr/>
          <p:nvPr/>
        </p:nvCxnSpPr>
        <p:spPr>
          <a:xfrm>
            <a:off x="10104439" y="4562475"/>
            <a:ext cx="0" cy="656140"/>
          </a:xfrm>
          <a:prstGeom prst="straightConnector1">
            <a:avLst/>
          </a:prstGeom>
          <a:solidFill>
            <a:schemeClr val="bg1">
              <a:lumMod val="50000"/>
            </a:schemeClr>
          </a:solidFill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/>
        </p:nvSpPr>
        <p:spPr>
          <a:xfrm>
            <a:off x="-10160" y="229878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Decision Control Structures </a:t>
            </a:r>
            <a:endParaRPr sz="2800" b="1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1269939" y="1392338"/>
            <a:ext cx="13716000" cy="1425296"/>
          </a:xfrm>
          <a:prstGeom prst="roundRect">
            <a:avLst>
              <a:gd name="adj" fmla="val 11839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Python offers four types of decision control structures, they are: </a:t>
            </a:r>
            <a:endParaRPr lang="en-US"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6" name="Google Shape;346;p43"/>
          <p:cNvGrpSpPr/>
          <p:nvPr/>
        </p:nvGrpSpPr>
        <p:grpSpPr>
          <a:xfrm>
            <a:off x="4967823" y="6214162"/>
            <a:ext cx="2412896" cy="1362284"/>
            <a:chOff x="4286016" y="4693687"/>
            <a:chExt cx="2933475" cy="1488166"/>
          </a:xfrm>
        </p:grpSpPr>
        <p:sp>
          <p:nvSpPr>
            <p:cNvPr id="347" name="Google Shape;347;p43"/>
            <p:cNvSpPr/>
            <p:nvPr/>
          </p:nvSpPr>
          <p:spPr>
            <a:xfrm>
              <a:off x="4286016" y="5110265"/>
              <a:ext cx="1152128" cy="1071588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4411179" y="4693687"/>
              <a:ext cx="2808312" cy="1368152"/>
            </a:xfrm>
            <a:prstGeom prst="roundRect">
              <a:avLst>
                <a:gd name="adj" fmla="val 16667"/>
              </a:avLst>
            </a:prstGeom>
            <a:solidFill>
              <a:srgbClr val="CF5C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Nested-if statement</a:t>
              </a:r>
              <a:endParaRPr dirty="0"/>
            </a:p>
          </p:txBody>
        </p:sp>
      </p:grpSp>
      <p:sp>
        <p:nvSpPr>
          <p:cNvPr id="349" name="Google Shape;349;p43"/>
          <p:cNvSpPr/>
          <p:nvPr/>
        </p:nvSpPr>
        <p:spPr>
          <a:xfrm>
            <a:off x="5008255" y="3140275"/>
            <a:ext cx="947669" cy="980943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5100125" y="3250137"/>
            <a:ext cx="2309943" cy="1252422"/>
          </a:xfrm>
          <a:prstGeom prst="roundRect">
            <a:avLst>
              <a:gd name="adj" fmla="val 16667"/>
            </a:avLst>
          </a:prstGeom>
          <a:solidFill>
            <a:srgbClr val="3E98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</a:t>
            </a:r>
            <a:r>
              <a:rPr lang="en-US" sz="22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statement</a:t>
            </a:r>
            <a:endParaRPr sz="22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1" name="Google Shape;351;p43"/>
          <p:cNvGrpSpPr/>
          <p:nvPr/>
        </p:nvGrpSpPr>
        <p:grpSpPr>
          <a:xfrm>
            <a:off x="8836973" y="3137234"/>
            <a:ext cx="2412260" cy="1366152"/>
            <a:chOff x="8989931" y="1332434"/>
            <a:chExt cx="2932702" cy="1492392"/>
          </a:xfrm>
        </p:grpSpPr>
        <p:sp>
          <p:nvSpPr>
            <p:cNvPr id="352" name="Google Shape;352;p43"/>
            <p:cNvSpPr/>
            <p:nvPr/>
          </p:nvSpPr>
          <p:spPr>
            <a:xfrm>
              <a:off x="10770505" y="1332434"/>
              <a:ext cx="1152128" cy="1071588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8989931" y="1456674"/>
              <a:ext cx="2808312" cy="1368152"/>
            </a:xfrm>
            <a:prstGeom prst="roundRect">
              <a:avLst>
                <a:gd name="adj" fmla="val 16667"/>
              </a:avLst>
            </a:prstGeom>
            <a:solidFill>
              <a:srgbClr val="FF8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If-else</a:t>
              </a:r>
              <a:r>
                <a:rPr lang="en-US" sz="22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statement</a:t>
              </a:r>
              <a:endParaRPr dirty="0"/>
            </a:p>
          </p:txBody>
        </p:sp>
      </p:grpSp>
      <p:grpSp>
        <p:nvGrpSpPr>
          <p:cNvPr id="354" name="Google Shape;354;p43"/>
          <p:cNvGrpSpPr/>
          <p:nvPr/>
        </p:nvGrpSpPr>
        <p:grpSpPr>
          <a:xfrm>
            <a:off x="8883319" y="6238821"/>
            <a:ext cx="2404859" cy="1357934"/>
            <a:chOff x="9046279" y="4720625"/>
            <a:chExt cx="2923705" cy="1483414"/>
          </a:xfrm>
        </p:grpSpPr>
        <p:sp>
          <p:nvSpPr>
            <p:cNvPr id="355" name="Google Shape;355;p43"/>
            <p:cNvSpPr/>
            <p:nvPr/>
          </p:nvSpPr>
          <p:spPr>
            <a:xfrm>
              <a:off x="10817856" y="5132451"/>
              <a:ext cx="1152128" cy="1071588"/>
            </a:xfrm>
            <a:prstGeom prst="roundRect">
              <a:avLst>
                <a:gd name="adj" fmla="val 16667"/>
              </a:avLst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endParaRPr sz="22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9046279" y="4720625"/>
              <a:ext cx="2808312" cy="1368152"/>
            </a:xfrm>
            <a:prstGeom prst="roundRect">
              <a:avLst>
                <a:gd name="adj" fmla="val 16667"/>
              </a:avLst>
            </a:prstGeom>
            <a:solidFill>
              <a:srgbClr val="0284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If-elif-else statement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02BB3DF6-3D2B-D497-8DC8-FB4152BA805D}"/>
              </a:ext>
            </a:extLst>
          </p:cNvPr>
          <p:cNvSpPr/>
          <p:nvPr/>
        </p:nvSpPr>
        <p:spPr>
          <a:xfrm>
            <a:off x="5029200" y="816352"/>
            <a:ext cx="620720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0E5-8564-72B4-B69D-FE975397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If Statement</a:t>
            </a:r>
            <a:endParaRPr lang="en-IN" dirty="0"/>
          </a:p>
        </p:txBody>
      </p:sp>
      <p:sp>
        <p:nvSpPr>
          <p:cNvPr id="364" name="Google Shape;364;p9"/>
          <p:cNvSpPr/>
          <p:nvPr/>
        </p:nvSpPr>
        <p:spPr>
          <a:xfrm>
            <a:off x="2704289" y="1497781"/>
            <a:ext cx="10466962" cy="95331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Python uses the if statement to change the program's control flow.</a:t>
            </a:r>
            <a:endParaRPr lang="en-US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The indentation marks the block of code.</a:t>
            </a:r>
            <a:endParaRPr dirty="0"/>
          </a:p>
        </p:txBody>
      </p:sp>
      <p:sp>
        <p:nvSpPr>
          <p:cNvPr id="365" name="Google Shape;365;p9"/>
          <p:cNvSpPr/>
          <p:nvPr/>
        </p:nvSpPr>
        <p:spPr>
          <a:xfrm>
            <a:off x="7088025" y="4360368"/>
            <a:ext cx="8566123" cy="15024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buSzPts val="2200"/>
              <a:buFont typeface="Arial"/>
              <a:buChar char="•"/>
            </a:pPr>
            <a:r>
              <a:rPr lang="en-US" sz="2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A colon indicates the beginning of the block</a:t>
            </a: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US" sz="2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  <a:p>
            <a:pPr marL="342900" indent="-342900" algn="just">
              <a:lnSpc>
                <a:spcPct val="115000"/>
              </a:lnSpc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The block is usually indented by four spaces.</a:t>
            </a:r>
            <a:r>
              <a:rPr lang="en-US" sz="2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dirty="0"/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Each statement within the block must have the same indentation.</a:t>
            </a:r>
            <a:endParaRPr lang="en-US" dirty="0"/>
          </a:p>
        </p:txBody>
      </p:sp>
      <p:grpSp>
        <p:nvGrpSpPr>
          <p:cNvPr id="366" name="Google Shape;366;p9"/>
          <p:cNvGrpSpPr/>
          <p:nvPr/>
        </p:nvGrpSpPr>
        <p:grpSpPr>
          <a:xfrm>
            <a:off x="2305856" y="3810000"/>
            <a:ext cx="4295383" cy="2383168"/>
            <a:chOff x="10799959" y="3604013"/>
            <a:chExt cx="4295383" cy="2383168"/>
          </a:xfrm>
        </p:grpSpPr>
        <p:grpSp>
          <p:nvGrpSpPr>
            <p:cNvPr id="367" name="Google Shape;367;p9"/>
            <p:cNvGrpSpPr/>
            <p:nvPr/>
          </p:nvGrpSpPr>
          <p:grpSpPr>
            <a:xfrm>
              <a:off x="10799959" y="3604013"/>
              <a:ext cx="4295383" cy="2383168"/>
              <a:chOff x="6047496" y="3603132"/>
              <a:chExt cx="4295383" cy="2383168"/>
            </a:xfrm>
          </p:grpSpPr>
          <p:sp>
            <p:nvSpPr>
              <p:cNvPr id="368" name="Google Shape;368;p9"/>
              <p:cNvSpPr/>
              <p:nvPr/>
            </p:nvSpPr>
            <p:spPr>
              <a:xfrm>
                <a:off x="6534282" y="3838411"/>
                <a:ext cx="3808597" cy="2147889"/>
              </a:xfrm>
              <a:prstGeom prst="roundRect">
                <a:avLst>
                  <a:gd name="adj" fmla="val 4033"/>
                </a:avLst>
              </a:prstGeom>
              <a:noFill/>
              <a:ln w="25400" cap="flat" cmpd="sng">
                <a:solidFill>
                  <a:srgbClr val="9CC2E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285750" marR="0" lvl="0" indent="-1460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endParaRPr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6047496" y="3603132"/>
                <a:ext cx="2937753" cy="476726"/>
              </a:xfrm>
              <a:prstGeom prst="roundRect">
                <a:avLst>
                  <a:gd name="adj" fmla="val 16667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i="0" u="none" strike="noStrike" cap="none" dirty="0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Syntax</a:t>
                </a:r>
                <a:endParaRPr dirty="0"/>
              </a:p>
            </p:txBody>
          </p:sp>
        </p:grpSp>
        <p:sp>
          <p:nvSpPr>
            <p:cNvPr id="370" name="Google Shape;370;p9"/>
            <p:cNvSpPr txBox="1"/>
            <p:nvPr/>
          </p:nvSpPr>
          <p:spPr>
            <a:xfrm>
              <a:off x="12268835" y="4221366"/>
              <a:ext cx="2147887" cy="1625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if condition:</a:t>
              </a:r>
              <a:endParaRPr dirty="0"/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statement</a:t>
              </a:r>
              <a:endParaRPr dirty="0"/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statement</a:t>
              </a:r>
              <a:endParaRPr dirty="0"/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 dirty="0">
                  <a:solidFill>
                    <a:srgbClr val="3F3F3F"/>
                  </a:solidFill>
                  <a:latin typeface="Open Sans"/>
                  <a:ea typeface="Open Sans"/>
                  <a:cs typeface="Open Sans"/>
                  <a:sym typeface="Open Sans"/>
                </a:rPr>
                <a:t>    ……. </a:t>
              </a:r>
              <a:endParaRPr dirty="0"/>
            </a:p>
          </p:txBody>
        </p:sp>
      </p:grpSp>
      <p:sp>
        <p:nvSpPr>
          <p:cNvPr id="6" name="Brandline_LVC">
            <a:extLst>
              <a:ext uri="{FF2B5EF4-FFF2-40B4-BE49-F238E27FC236}">
                <a16:creationId xmlns:a16="http://schemas.microsoft.com/office/drawing/2014/main" id="{82D17014-1564-E942-AA76-15DA2619B870}"/>
              </a:ext>
            </a:extLst>
          </p:cNvPr>
          <p:cNvSpPr/>
          <p:nvPr/>
        </p:nvSpPr>
        <p:spPr>
          <a:xfrm>
            <a:off x="6743700" y="816324"/>
            <a:ext cx="277622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2320</Words>
  <Application>Microsoft Office PowerPoint</Application>
  <PresentationFormat>Custom</PresentationFormat>
  <Paragraphs>439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Open Sans</vt:lpstr>
      <vt:lpstr>Open Sans SemiBold</vt:lpstr>
      <vt:lpstr>Söhne</vt:lpstr>
      <vt:lpstr>2023_LVC</vt:lpstr>
      <vt:lpstr>PowerPoint Presentation</vt:lpstr>
      <vt:lpstr>PowerPoint Presentation</vt:lpstr>
      <vt:lpstr>PowerPoint Presentation</vt:lpstr>
      <vt:lpstr>Business Scenario</vt:lpstr>
      <vt:lpstr>PowerPoint Presentation</vt:lpstr>
      <vt:lpstr>PowerPoint Presentation</vt:lpstr>
      <vt:lpstr>PowerPoint Presentation</vt:lpstr>
      <vt:lpstr>PowerPoint Presentation</vt:lpstr>
      <vt:lpstr>If Statement</vt:lpstr>
      <vt:lpstr>If Statement: Example </vt:lpstr>
      <vt:lpstr>If-Else Statement</vt:lpstr>
      <vt:lpstr>If-Else Statement: Example </vt:lpstr>
      <vt:lpstr>If-Elif-Else Statement</vt:lpstr>
      <vt:lpstr>If-Elif-Else Statement: Example</vt:lpstr>
      <vt:lpstr>Nested-If</vt:lpstr>
      <vt:lpstr>Nested-If: Example</vt:lpstr>
      <vt:lpstr>True or False</vt:lpstr>
      <vt:lpstr>PowerPoint Presentation</vt:lpstr>
      <vt:lpstr>Loops</vt:lpstr>
      <vt:lpstr>Types of Loops</vt:lpstr>
      <vt:lpstr>Count Controlled Loop</vt:lpstr>
      <vt:lpstr>Condition Controlled Loop</vt:lpstr>
      <vt:lpstr>Collection Controlled Loop</vt:lpstr>
      <vt:lpstr>Loops in Python</vt:lpstr>
      <vt:lpstr>Loops in Python</vt:lpstr>
      <vt:lpstr>Loops in Python: Example</vt:lpstr>
      <vt:lpstr>Nested Loops</vt:lpstr>
      <vt:lpstr>Nested Loops: Flowchart</vt:lpstr>
      <vt:lpstr>Nested Loops: Example</vt:lpstr>
      <vt:lpstr>PowerPoint Presentation</vt:lpstr>
      <vt:lpstr>Loops Control Statements</vt:lpstr>
      <vt:lpstr>Loops Control Statements: Break</vt:lpstr>
      <vt:lpstr>Break: Example</vt:lpstr>
      <vt:lpstr>Loops Control Statements: Continue</vt:lpstr>
      <vt:lpstr>Continue: Example</vt:lpstr>
      <vt:lpstr>PowerPoint Presentation</vt:lpstr>
      <vt:lpstr>Loop Else Statement</vt:lpstr>
      <vt:lpstr>Loop Else Statement</vt:lpstr>
      <vt:lpstr>For Else Statement: Example</vt:lpstr>
      <vt:lpstr>While Else Statement: Example</vt:lpstr>
      <vt:lpstr>Range Function</vt:lpstr>
      <vt:lpstr>Range(n) Function</vt:lpstr>
      <vt:lpstr>Range(start, stop) Function</vt:lpstr>
      <vt:lpstr>Step in Range</vt:lpstr>
      <vt:lpstr>Step in Range: Example</vt:lpstr>
      <vt:lpstr>Assisted Practice: Conditional Statements and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Aishwarya B</cp:lastModifiedBy>
  <cp:revision>58</cp:revision>
  <dcterms:created xsi:type="dcterms:W3CDTF">2023-05-19T12:36:11Z</dcterms:created>
  <dcterms:modified xsi:type="dcterms:W3CDTF">2024-09-27T05:10:14Z</dcterms:modified>
</cp:coreProperties>
</file>