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1" r:id="rId26"/>
    <p:sldId id="282" r:id="rId27"/>
    <p:sldId id="280" r:id="rId28"/>
    <p:sldId id="283" r:id="rId29"/>
    <p:sldId id="286"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Adobe Arabic" panose="02040503050201020203" pitchFamily="18" charset="-78"/>
                <a:cs typeface="Adobe Arabic" panose="02040503050201020203" pitchFamily="18" charset="-78"/>
              </a:rPr>
              <a:t>Car price prediction</a:t>
            </a:r>
            <a:endParaRPr lang="en-US" b="1" dirty="0">
              <a:latin typeface="Adobe Arabic" panose="02040503050201020203" pitchFamily="18" charset="-78"/>
              <a:cs typeface="Adobe Arabic" panose="02040503050201020203" pitchFamily="18" charset="-78"/>
            </a:endParaRPr>
          </a:p>
        </p:txBody>
      </p:sp>
      <p:sp>
        <p:nvSpPr>
          <p:cNvPr id="3" name="Subtitle 2"/>
          <p:cNvSpPr>
            <a:spLocks noGrp="1"/>
          </p:cNvSpPr>
          <p:nvPr>
            <p:ph type="subTitle" idx="1"/>
          </p:nvPr>
        </p:nvSpPr>
        <p:spPr/>
        <p:txBody>
          <a:bodyPr/>
          <a:lstStyle/>
          <a:p>
            <a:r>
              <a:rPr lang="en-IN" dirty="0" smtClean="0"/>
              <a:t>Submitted by-</a:t>
            </a:r>
          </a:p>
          <a:p>
            <a:r>
              <a:rPr lang="en-IN" dirty="0" smtClean="0"/>
              <a:t>Ashish chand</a:t>
            </a:r>
            <a:endParaRPr lang="en-US" dirty="0"/>
          </a:p>
        </p:txBody>
      </p:sp>
    </p:spTree>
    <p:extLst>
      <p:ext uri="{BB962C8B-B14F-4D97-AF65-F5344CB8AC3E}">
        <p14:creationId xmlns:p14="http://schemas.microsoft.com/office/powerpoint/2010/main" val="421026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Eda</a:t>
            </a:r>
            <a:r>
              <a:rPr lang="en-IN" dirty="0" smtClean="0"/>
              <a:t> </a:t>
            </a:r>
            <a:r>
              <a:rPr lang="en-IN" dirty="0" err="1" smtClean="0"/>
              <a:t>contt</a:t>
            </a:r>
            <a:r>
              <a:rPr lang="en-IN" dirty="0" smtClean="0"/>
              <a:t>…</a:t>
            </a:r>
            <a:endParaRPr lang="en-US" dirty="0"/>
          </a:p>
        </p:txBody>
      </p:sp>
      <p:sp>
        <p:nvSpPr>
          <p:cNvPr id="3" name="Content Placeholder 2"/>
          <p:cNvSpPr>
            <a:spLocks noGrp="1"/>
          </p:cNvSpPr>
          <p:nvPr>
            <p:ph idx="1"/>
          </p:nvPr>
        </p:nvSpPr>
        <p:spPr>
          <a:xfrm>
            <a:off x="685801" y="2142067"/>
            <a:ext cx="10131425" cy="4318110"/>
          </a:xfrm>
        </p:spPr>
        <p:txBody>
          <a:bodyPr/>
          <a:lstStyle/>
          <a:p>
            <a:r>
              <a:rPr lang="en-IN" b="1" dirty="0">
                <a:latin typeface="Calibri" panose="020F0502020204030204" pitchFamily="34" charset="0"/>
                <a:cs typeface="Calibri" panose="020F0502020204030204" pitchFamily="34" charset="0"/>
              </a:rPr>
              <a:t>Bar Plot :</a:t>
            </a:r>
            <a:r>
              <a:rPr lang="en-IN" dirty="0">
                <a:latin typeface="Calibri" panose="020F0502020204030204" pitchFamily="34" charset="0"/>
                <a:cs typeface="Calibri" panose="020F0502020204030204" pitchFamily="34" charset="0"/>
              </a:rPr>
              <a:t> A bar plot or bar chart is a graph that represents the category of data with rectangular bars with lengths and heights that is proportional to the values which they represent. </a:t>
            </a:r>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52" y="2831975"/>
            <a:ext cx="5070764" cy="3461948"/>
          </a:xfrm>
          <a:prstGeom prst="rect">
            <a:avLst/>
          </a:prstGeom>
        </p:spPr>
      </p:pic>
    </p:spTree>
    <p:extLst>
      <p:ext uri="{BB962C8B-B14F-4D97-AF65-F5344CB8AC3E}">
        <p14:creationId xmlns:p14="http://schemas.microsoft.com/office/powerpoint/2010/main" val="233385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Data </a:t>
            </a:r>
            <a:r>
              <a:rPr lang="en-IN" dirty="0" err="1">
                <a:latin typeface="Calibri" panose="020F0502020204030204" pitchFamily="34" charset="0"/>
                <a:cs typeface="Calibri" panose="020F0502020204030204" pitchFamily="34" charset="0"/>
              </a:rPr>
              <a:t>Preprocessing</a:t>
            </a:r>
            <a:endParaRPr lang="en-US" dirty="0"/>
          </a:p>
        </p:txBody>
      </p:sp>
      <p:sp>
        <p:nvSpPr>
          <p:cNvPr id="3" name="Content Placeholder 2"/>
          <p:cNvSpPr>
            <a:spLocks noGrp="1"/>
          </p:cNvSpPr>
          <p:nvPr>
            <p:ph idx="1"/>
          </p:nvPr>
        </p:nvSpPr>
        <p:spPr/>
        <p:txBody>
          <a:bodyPr/>
          <a:lstStyle/>
          <a:p>
            <a:r>
              <a:rPr lang="en-IN" b="1" dirty="0"/>
              <a:t>Step 1</a:t>
            </a:r>
            <a:r>
              <a:rPr lang="en-IN" dirty="0"/>
              <a:t>: </a:t>
            </a:r>
            <a:r>
              <a:rPr lang="en-US" b="1" dirty="0"/>
              <a:t>Dropping unnecessary variables </a:t>
            </a:r>
          </a:p>
          <a:p>
            <a:pPr lvl="1"/>
            <a:r>
              <a:rPr lang="en-US" sz="1800" dirty="0"/>
              <a:t>remove those which are not actually related to our prediction like One Id number.</a:t>
            </a:r>
          </a:p>
          <a:p>
            <a:pPr marL="457200" lvl="1" indent="0">
              <a:buNone/>
            </a:pPr>
            <a:endParaRPr lang="en-US" sz="1400" dirty="0"/>
          </a:p>
          <a:p>
            <a:r>
              <a:rPr lang="en-IN" b="1" dirty="0"/>
              <a:t>Step 2: </a:t>
            </a:r>
            <a:r>
              <a:rPr lang="en-IN" b="1" dirty="0">
                <a:latin typeface="Calibri" panose="020F0502020204030204" pitchFamily="34" charset="0"/>
                <a:cs typeface="Calibri" panose="020F0502020204030204" pitchFamily="34" charset="0"/>
              </a:rPr>
              <a:t>Checking the correlation</a:t>
            </a:r>
            <a:endParaRPr lang="en-IN" b="1" dirty="0"/>
          </a:p>
          <a:p>
            <a:pPr lvl="1"/>
            <a:r>
              <a:rPr lang="en-IN" b="1" dirty="0"/>
              <a:t> </a:t>
            </a:r>
            <a:r>
              <a:rPr lang="en-IN" sz="1800" dirty="0">
                <a:latin typeface="Calibri" panose="020F0502020204030204" pitchFamily="34" charset="0"/>
                <a:cs typeface="Calibri" panose="020F0502020204030204" pitchFamily="34" charset="0"/>
              </a:rPr>
              <a:t>Now check the column which are highly correlated with the target column i.e. Target column.</a:t>
            </a:r>
          </a:p>
          <a:p>
            <a:pPr lvl="1"/>
            <a:r>
              <a:rPr lang="en-IN" sz="1800" dirty="0" smtClean="0">
                <a:latin typeface="Calibri" panose="020F0502020204030204" pitchFamily="34" charset="0"/>
                <a:cs typeface="Calibri" panose="020F0502020204030204" pitchFamily="34" charset="0"/>
              </a:rPr>
              <a:t>Manufacturing year ,Engine(in CC) and power(</a:t>
            </a:r>
            <a:r>
              <a:rPr lang="en-IN" sz="1800" dirty="0" err="1" smtClean="0">
                <a:latin typeface="Calibri" panose="020F0502020204030204" pitchFamily="34" charset="0"/>
                <a:cs typeface="Calibri" panose="020F0502020204030204" pitchFamily="34" charset="0"/>
              </a:rPr>
              <a:t>bhp</a:t>
            </a:r>
            <a:r>
              <a:rPr lang="en-IN" sz="1800" dirty="0" smtClean="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are </a:t>
            </a:r>
            <a:r>
              <a:rPr lang="en-IN" sz="1800" dirty="0" smtClean="0">
                <a:latin typeface="Calibri" panose="020F0502020204030204" pitchFamily="34" charset="0"/>
                <a:cs typeface="Calibri" panose="020F0502020204030204" pitchFamily="34" charset="0"/>
              </a:rPr>
              <a:t> high correlated </a:t>
            </a:r>
            <a:r>
              <a:rPr lang="en-IN" sz="1800" dirty="0">
                <a:latin typeface="Calibri" panose="020F0502020204030204" pitchFamily="34" charset="0"/>
                <a:cs typeface="Calibri" panose="020F0502020204030204" pitchFamily="34" charset="0"/>
              </a:rPr>
              <a:t>with the </a:t>
            </a:r>
            <a:r>
              <a:rPr lang="en-IN" sz="1800" dirty="0" smtClean="0">
                <a:latin typeface="Calibri" panose="020F0502020204030204" pitchFamily="34" charset="0"/>
                <a:cs typeface="Calibri" panose="020F0502020204030204" pitchFamily="34" charset="0"/>
              </a:rPr>
              <a:t>Price</a:t>
            </a:r>
            <a:r>
              <a:rPr lang="en-IN" sz="1800"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r>
              <a:rPr lang="en-IN" b="1" dirty="0" smtClean="0"/>
              <a:t>Step 3: </a:t>
            </a:r>
            <a:r>
              <a:rPr lang="en-IN" dirty="0" smtClean="0"/>
              <a:t>Changing the data type , </a:t>
            </a:r>
            <a:r>
              <a:rPr lang="en-IN" dirty="0"/>
              <a:t>convert the data type with the help of </a:t>
            </a:r>
            <a:r>
              <a:rPr lang="en-IN" dirty="0" err="1"/>
              <a:t>astype</a:t>
            </a:r>
            <a:r>
              <a:rPr lang="en-IN" dirty="0"/>
              <a:t>() function</a:t>
            </a:r>
            <a:endParaRPr lang="en-IN" dirty="0" smtClean="0"/>
          </a:p>
          <a:p>
            <a:r>
              <a:rPr lang="en-IN" b="1" dirty="0" smtClean="0"/>
              <a:t>Step 4: </a:t>
            </a:r>
            <a:r>
              <a:rPr lang="en-IN" dirty="0" smtClean="0"/>
              <a:t>Clean the column values.</a:t>
            </a:r>
          </a:p>
        </p:txBody>
      </p:sp>
    </p:spTree>
    <p:extLst>
      <p:ext uri="{BB962C8B-B14F-4D97-AF65-F5344CB8AC3E}">
        <p14:creationId xmlns:p14="http://schemas.microsoft.com/office/powerpoint/2010/main" val="191984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IN" dirty="0" smtClean="0"/>
              <a:t>Making the target column Normally distributed as it contains price whose values were in lakhs and thousands and when we remove lakhs it get widely distributed.</a:t>
            </a:r>
          </a:p>
          <a:p>
            <a:r>
              <a:rPr lang="en-IN" dirty="0" smtClean="0"/>
              <a:t>After that perform the Univariate , Bivariate Analysis of the data with the help of the graph.</a:t>
            </a:r>
          </a:p>
          <a:p>
            <a:r>
              <a:rPr lang="en-IN" dirty="0" smtClean="0"/>
              <a:t>Maserati is the very expensive vehicle.</a:t>
            </a:r>
          </a:p>
          <a:p>
            <a:r>
              <a:rPr lang="en-IN" dirty="0" smtClean="0"/>
              <a:t>Lamborghini has the highest power.</a:t>
            </a:r>
          </a:p>
          <a:p>
            <a:r>
              <a:rPr lang="en-IN" dirty="0" smtClean="0"/>
              <a:t>Maruti and  </a:t>
            </a:r>
            <a:r>
              <a:rPr lang="en-IN" dirty="0"/>
              <a:t>hyundai car brands has the most number of selling cars in India.</a:t>
            </a:r>
            <a:r>
              <a:rPr lang="en-IN" dirty="0" smtClean="0"/>
              <a:t>   </a:t>
            </a:r>
          </a:p>
          <a:p>
            <a:endParaRPr lang="en-IN" dirty="0"/>
          </a:p>
          <a:p>
            <a:endParaRPr lang="en-US" dirty="0"/>
          </a:p>
        </p:txBody>
      </p:sp>
    </p:spTree>
    <p:extLst>
      <p:ext uri="{BB962C8B-B14F-4D97-AF65-F5344CB8AC3E}">
        <p14:creationId xmlns:p14="http://schemas.microsoft.com/office/powerpoint/2010/main" val="185404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br>
              <a:rPr lang="en-IN" dirty="0" smtClean="0"/>
            </a:br>
            <a:endParaRPr lang="en-US" dirty="0"/>
          </a:p>
        </p:txBody>
      </p:sp>
      <p:sp>
        <p:nvSpPr>
          <p:cNvPr id="3" name="Content Placeholder 2"/>
          <p:cNvSpPr>
            <a:spLocks noGrp="1"/>
          </p:cNvSpPr>
          <p:nvPr>
            <p:ph idx="1"/>
          </p:nvPr>
        </p:nvSpPr>
        <p:spPr>
          <a:xfrm>
            <a:off x="685801" y="1330037"/>
            <a:ext cx="10441378" cy="5438898"/>
          </a:xfrm>
        </p:spPr>
        <p:txBody>
          <a:bodyPr/>
          <a:lstStyle/>
          <a:p>
            <a:r>
              <a:rPr lang="en-IN" b="1" dirty="0">
                <a:latin typeface="Calibri" panose="020F0502020204030204" pitchFamily="34" charset="0"/>
                <a:cs typeface="Calibri" panose="020F0502020204030204" pitchFamily="34" charset="0"/>
              </a:rPr>
              <a:t>Step 4 : Checking the relationship with features and </a:t>
            </a:r>
            <a:r>
              <a:rPr lang="en-IN" b="1" dirty="0" smtClean="0">
                <a:latin typeface="Calibri" panose="020F0502020204030204" pitchFamily="34" charset="0"/>
                <a:cs typeface="Calibri" panose="020F0502020204030204" pitchFamily="34" charset="0"/>
              </a:rPr>
              <a:t>price </a:t>
            </a:r>
            <a:r>
              <a:rPr lang="en-IN" b="1" dirty="0">
                <a:latin typeface="Calibri" panose="020F0502020204030204" pitchFamily="34" charset="0"/>
                <a:cs typeface="Calibri" panose="020F0502020204030204" pitchFamily="34" charset="0"/>
              </a:rPr>
              <a:t>graphically.</a:t>
            </a:r>
          </a:p>
          <a:p>
            <a:pPr lvl="1"/>
            <a:r>
              <a:rPr lang="en-IN" dirty="0">
                <a:latin typeface="Calibri" panose="020F0502020204030204" pitchFamily="34" charset="0"/>
                <a:cs typeface="Calibri" panose="020F0502020204030204" pitchFamily="34" charset="0"/>
              </a:rPr>
              <a:t>Using the </a:t>
            </a:r>
            <a:r>
              <a:rPr lang="en-IN" dirty="0" smtClean="0">
                <a:latin typeface="Calibri" panose="020F0502020204030204" pitchFamily="34" charset="0"/>
                <a:cs typeface="Calibri" panose="020F0502020204030204" pitchFamily="34" charset="0"/>
              </a:rPr>
              <a:t>plots </a:t>
            </a:r>
            <a:r>
              <a:rPr lang="en-IN" dirty="0">
                <a:latin typeface="Calibri" panose="020F0502020204030204" pitchFamily="34" charset="0"/>
                <a:cs typeface="Calibri" panose="020F0502020204030204" pitchFamily="34" charset="0"/>
              </a:rPr>
              <a:t>to check the relationship between the different columns and the target column </a:t>
            </a:r>
            <a:r>
              <a:rPr lang="en-IN" dirty="0" smtClean="0">
                <a:latin typeface="Calibri" panose="020F0502020204030204" pitchFamily="34" charset="0"/>
                <a:cs typeface="Calibri" panose="020F0502020204030204" pitchFamily="34" charset="0"/>
              </a:rPr>
              <a:t>(</a:t>
            </a:r>
            <a:r>
              <a:rPr lang="en-IN" dirty="0" err="1" smtClean="0">
                <a:latin typeface="Calibri" panose="020F0502020204030204" pitchFamily="34" charset="0"/>
                <a:cs typeface="Calibri" panose="020F0502020204030204" pitchFamily="34" charset="0"/>
              </a:rPr>
              <a:t>i.e.Price</a:t>
            </a:r>
            <a:r>
              <a:rPr lang="en-IN" dirty="0" smtClean="0">
                <a:latin typeface="Calibri" panose="020F0502020204030204" pitchFamily="34" charset="0"/>
                <a:cs typeface="Calibri" panose="020F0502020204030204" pitchFamily="34" charset="0"/>
              </a:rPr>
              <a:t>).</a:t>
            </a:r>
          </a:p>
          <a:p>
            <a:pPr lvl="1"/>
            <a:endParaRPr lang="en-IN" dirty="0" smtClean="0">
              <a:latin typeface="Calibri" panose="020F0502020204030204" pitchFamily="34" charset="0"/>
              <a:cs typeface="Calibri" panose="020F0502020204030204" pitchFamily="34" charset="0"/>
            </a:endParaRPr>
          </a:p>
          <a:p>
            <a:pPr lvl="1"/>
            <a:endParaRPr lang="en-IN" dirty="0">
              <a:latin typeface="Calibri" panose="020F0502020204030204" pitchFamily="34" charset="0"/>
              <a:cs typeface="Calibri" panose="020F0502020204030204" pitchFamily="34" charset="0"/>
            </a:endParaRPr>
          </a:p>
          <a:p>
            <a:pPr lvl="1"/>
            <a:endParaRPr lang="en-IN" dirty="0">
              <a:latin typeface="Calibri" panose="020F0502020204030204" pitchFamily="34" charset="0"/>
              <a:cs typeface="Calibri" panose="020F0502020204030204" pitchFamily="34" charset="0"/>
            </a:endParaRPr>
          </a:p>
          <a:p>
            <a:pPr lvl="1"/>
            <a:endParaRPr lang="en-IN" dirty="0" smtClean="0">
              <a:latin typeface="Calibri" panose="020F0502020204030204" pitchFamily="34" charset="0"/>
              <a:cs typeface="Calibri" panose="020F0502020204030204" pitchFamily="34" charset="0"/>
            </a:endParaRPr>
          </a:p>
          <a:p>
            <a:pPr lvl="1"/>
            <a:endParaRPr lang="en-IN" dirty="0">
              <a:latin typeface="Calibri" panose="020F0502020204030204" pitchFamily="34" charset="0"/>
              <a:cs typeface="Calibri" panose="020F0502020204030204" pitchFamily="34" charset="0"/>
            </a:endParaRPr>
          </a:p>
          <a:p>
            <a:pPr lvl="1"/>
            <a:endParaRPr lang="en-IN" dirty="0" smtClean="0">
              <a:latin typeface="Calibri" panose="020F0502020204030204" pitchFamily="34" charset="0"/>
              <a:cs typeface="Calibri" panose="020F0502020204030204" pitchFamily="34" charset="0"/>
            </a:endParaRPr>
          </a:p>
          <a:p>
            <a:pPr lvl="1"/>
            <a:endParaRPr lang="en-IN" dirty="0">
              <a:latin typeface="Calibri" panose="020F0502020204030204" pitchFamily="34" charset="0"/>
              <a:cs typeface="Calibri" panose="020F0502020204030204" pitchFamily="34" charset="0"/>
            </a:endParaRPr>
          </a:p>
          <a:p>
            <a:pPr lvl="1"/>
            <a:endParaRPr lang="en-IN" dirty="0">
              <a:latin typeface="Calibri" panose="020F0502020204030204" pitchFamily="34" charset="0"/>
              <a:cs typeface="Calibri" panose="020F0502020204030204" pitchFamily="34"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38" y="2839742"/>
            <a:ext cx="6318438" cy="37451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113" y="2786304"/>
            <a:ext cx="3526114" cy="3852002"/>
          </a:xfrm>
          <a:prstGeom prst="rect">
            <a:avLst/>
          </a:prstGeom>
        </p:spPr>
      </p:pic>
    </p:spTree>
    <p:extLst>
      <p:ext uri="{BB962C8B-B14F-4D97-AF65-F5344CB8AC3E}">
        <p14:creationId xmlns:p14="http://schemas.microsoft.com/office/powerpoint/2010/main" val="331335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contt</a:t>
            </a:r>
            <a:endParaRPr lang="en-US" dirty="0"/>
          </a:p>
        </p:txBody>
      </p:sp>
      <p:sp>
        <p:nvSpPr>
          <p:cNvPr id="3" name="Content Placeholder 2"/>
          <p:cNvSpPr>
            <a:spLocks noGrp="1"/>
          </p:cNvSpPr>
          <p:nvPr>
            <p:ph idx="1"/>
          </p:nvPr>
        </p:nvSpPr>
        <p:spPr>
          <a:xfrm>
            <a:off x="685801" y="2142067"/>
            <a:ext cx="10131425" cy="4401237"/>
          </a:xfrm>
        </p:spPr>
        <p:txBody>
          <a:bodyPr/>
          <a:lstStyle/>
          <a:p>
            <a:r>
              <a:rPr lang="en-IN" dirty="0"/>
              <a:t>Filling the missing values of columns with the </a:t>
            </a:r>
            <a:r>
              <a:rPr lang="en-IN" dirty="0" smtClean="0"/>
              <a:t>“with mean of the column”.</a:t>
            </a:r>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952354"/>
            <a:ext cx="4915586" cy="28388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513" y="3232844"/>
            <a:ext cx="5551552" cy="1657581"/>
          </a:xfrm>
          <a:prstGeom prst="rect">
            <a:avLst/>
          </a:prstGeom>
        </p:spPr>
      </p:pic>
    </p:spTree>
    <p:extLst>
      <p:ext uri="{BB962C8B-B14F-4D97-AF65-F5344CB8AC3E}">
        <p14:creationId xmlns:p14="http://schemas.microsoft.com/office/powerpoint/2010/main" val="158658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Checking </a:t>
            </a:r>
            <a:r>
              <a:rPr lang="en-IN" dirty="0" smtClean="0">
                <a:latin typeface="Calibri" panose="020F0502020204030204" pitchFamily="34" charset="0"/>
                <a:cs typeface="Calibri" panose="020F0502020204030204" pitchFamily="34" charset="0"/>
              </a:rPr>
              <a:t>the Price column </a:t>
            </a:r>
            <a:r>
              <a:rPr lang="en-IN" dirty="0">
                <a:latin typeface="Calibri" panose="020F0502020204030204" pitchFamily="34" charset="0"/>
                <a:cs typeface="Calibri" panose="020F0502020204030204" pitchFamily="34" charset="0"/>
              </a:rPr>
              <a:t>which is the target column:</a:t>
            </a:r>
          </a:p>
          <a:p>
            <a:pPr lvl="1"/>
            <a:r>
              <a:rPr lang="en-IN" sz="1800" dirty="0">
                <a:cs typeface="Calibri" panose="020F0502020204030204" pitchFamily="34" charset="0"/>
              </a:rPr>
              <a:t>Shows that the data is not normally distributed.</a:t>
            </a:r>
          </a:p>
          <a:p>
            <a:pPr lvl="1"/>
            <a:r>
              <a:rPr lang="en-IN" sz="1800" dirty="0">
                <a:cs typeface="Calibri" panose="020F0502020204030204" pitchFamily="34" charset="0"/>
              </a:rPr>
              <a:t>Performing the log transformation</a:t>
            </a:r>
          </a:p>
          <a:p>
            <a:pPr lvl="1"/>
            <a:r>
              <a:rPr lang="en-IN" sz="1800" dirty="0">
                <a:cs typeface="Calibri" panose="020F0502020204030204" pitchFamily="34" charset="0"/>
              </a:rPr>
              <a:t>Storing the value in actual column</a:t>
            </a:r>
            <a:r>
              <a:rPr lang="en-IN"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84942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34192"/>
          </a:xfrm>
        </p:spPr>
        <p:txBody>
          <a:bodyPr/>
          <a:lstStyle/>
          <a:p>
            <a:r>
              <a:rPr lang="en-IN" dirty="0" smtClean="0"/>
              <a:t>Contd..</a:t>
            </a:r>
            <a:endParaRPr lang="en-US" dirty="0"/>
          </a:p>
        </p:txBody>
      </p:sp>
      <p:sp>
        <p:nvSpPr>
          <p:cNvPr id="3" name="Content Placeholder 2"/>
          <p:cNvSpPr>
            <a:spLocks noGrp="1"/>
          </p:cNvSpPr>
          <p:nvPr>
            <p:ph idx="1"/>
          </p:nvPr>
        </p:nvSpPr>
        <p:spPr>
          <a:xfrm>
            <a:off x="410079" y="1258784"/>
            <a:ext cx="10131425" cy="4746173"/>
          </a:xfrm>
        </p:spPr>
        <p:txBody>
          <a:bodyPr/>
          <a:lstStyle/>
          <a:p>
            <a:r>
              <a:rPr lang="en-IN" dirty="0"/>
              <a:t>Representation of last steps</a:t>
            </a:r>
            <a:r>
              <a:rPr lang="en-IN" dirty="0" smtClean="0"/>
              <a:t>.</a:t>
            </a:r>
          </a:p>
          <a:p>
            <a:r>
              <a:rPr lang="en-IN" dirty="0">
                <a:latin typeface="Calibri" panose="020F0502020204030204" pitchFamily="34" charset="0"/>
                <a:cs typeface="Calibri" panose="020F0502020204030204" pitchFamily="34" charset="0"/>
              </a:rPr>
              <a:t>First fig. is before the log transformation in </a:t>
            </a:r>
            <a:r>
              <a:rPr lang="en-IN" dirty="0" smtClean="0">
                <a:latin typeface="Calibri" panose="020F0502020204030204" pitchFamily="34" charset="0"/>
                <a:cs typeface="Calibri" panose="020F0502020204030204" pitchFamily="34" charset="0"/>
              </a:rPr>
              <a:t>price</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Second fig. is after the log transformation in </a:t>
            </a:r>
            <a:r>
              <a:rPr lang="en-IN" dirty="0" smtClean="0">
                <a:latin typeface="Calibri" panose="020F0502020204030204" pitchFamily="34" charset="0"/>
                <a:cs typeface="Calibri" panose="020F0502020204030204" pitchFamily="34" charset="0"/>
              </a:rPr>
              <a:t>price</a:t>
            </a:r>
            <a:r>
              <a:rPr lang="en-I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30" y="2580828"/>
            <a:ext cx="4307077" cy="36497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931" y="2580828"/>
            <a:ext cx="5092649" cy="3649754"/>
          </a:xfrm>
          <a:prstGeom prst="rect">
            <a:avLst/>
          </a:prstGeom>
        </p:spPr>
      </p:pic>
    </p:spTree>
    <p:extLst>
      <p:ext uri="{BB962C8B-B14F-4D97-AF65-F5344CB8AC3E}">
        <p14:creationId xmlns:p14="http://schemas.microsoft.com/office/powerpoint/2010/main" val="372459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 cont.</a:t>
            </a:r>
            <a:endParaRPr lang="en-US" dirty="0"/>
          </a:p>
        </p:txBody>
      </p:sp>
      <p:sp>
        <p:nvSpPr>
          <p:cNvPr id="3" name="Content Placeholder 2"/>
          <p:cNvSpPr>
            <a:spLocks noGrp="1"/>
          </p:cNvSpPr>
          <p:nvPr>
            <p:ph idx="1"/>
          </p:nvPr>
        </p:nvSpPr>
        <p:spPr/>
        <p:txBody>
          <a:bodyPr/>
          <a:lstStyle/>
          <a:p>
            <a:r>
              <a:rPr lang="en-IN" dirty="0" smtClean="0">
                <a:latin typeface="Calibri" panose="020F0502020204030204" pitchFamily="34" charset="0"/>
                <a:cs typeface="Calibri" panose="020F0502020204030204" pitchFamily="34" charset="0"/>
              </a:rPr>
              <a:t>Checking </a:t>
            </a:r>
            <a:r>
              <a:rPr lang="en-IN" dirty="0" err="1" smtClean="0">
                <a:latin typeface="Calibri" panose="020F0502020204030204" pitchFamily="34" charset="0"/>
                <a:cs typeface="Calibri" panose="020F0502020204030204" pitchFamily="34" charset="0"/>
              </a:rPr>
              <a:t>skewness</a:t>
            </a:r>
            <a:r>
              <a:rPr lang="en-IN" dirty="0" smtClean="0">
                <a:latin typeface="Calibri" panose="020F0502020204030204" pitchFamily="34" charset="0"/>
                <a:cs typeface="Calibri" panose="020F0502020204030204" pitchFamily="34" charset="0"/>
              </a:rPr>
              <a:t> into the data And removing it with the help of log1p method.</a:t>
            </a:r>
          </a:p>
          <a:p>
            <a:r>
              <a:rPr lang="en-IN" dirty="0" smtClean="0">
                <a:latin typeface="Calibri" panose="020F0502020204030204" pitchFamily="34" charset="0"/>
                <a:cs typeface="Calibri" panose="020F0502020204030204" pitchFamily="34" charset="0"/>
              </a:rPr>
              <a:t>Converting </a:t>
            </a:r>
            <a:r>
              <a:rPr lang="en-IN" dirty="0">
                <a:latin typeface="Calibri" panose="020F0502020204030204" pitchFamily="34" charset="0"/>
                <a:cs typeface="Calibri" panose="020F0502020204030204" pitchFamily="34" charset="0"/>
              </a:rPr>
              <a:t>the categorical columns into numerical with the help of the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technique i.e. </a:t>
            </a:r>
            <a:r>
              <a:rPr lang="en-IN" dirty="0" smtClean="0">
                <a:latin typeface="Calibri" panose="020F0502020204030204" pitchFamily="34" charset="0"/>
                <a:cs typeface="Calibri" panose="020F0502020204030204" pitchFamily="34" charset="0"/>
              </a:rPr>
              <a:t>Label Encoder.</a:t>
            </a:r>
            <a:endParaRPr lang="en-IN" dirty="0">
              <a:latin typeface="Calibri" panose="020F0502020204030204" pitchFamily="34" charset="0"/>
              <a:cs typeface="Calibri" panose="020F0502020204030204" pitchFamily="34" charset="0"/>
            </a:endParaRPr>
          </a:p>
          <a:p>
            <a:r>
              <a:rPr lang="en-IN" dirty="0" err="1">
                <a:latin typeface="Calibri" panose="020F0502020204030204" pitchFamily="34" charset="0"/>
                <a:cs typeface="Calibri" panose="020F0502020204030204" pitchFamily="34" charset="0"/>
              </a:rPr>
              <a:t>Concating</a:t>
            </a:r>
            <a:r>
              <a:rPr lang="en-IN" dirty="0">
                <a:latin typeface="Calibri" panose="020F0502020204030204" pitchFamily="34" charset="0"/>
                <a:cs typeface="Calibri" panose="020F0502020204030204" pitchFamily="34" charset="0"/>
              </a:rPr>
              <a:t> the train and test data but dropping the target column and storing into a variable</a:t>
            </a:r>
            <a:r>
              <a:rPr lang="en-IN" dirty="0" smtClean="0">
                <a:latin typeface="Calibri" panose="020F0502020204030204" pitchFamily="34" charset="0"/>
                <a:cs typeface="Calibri" panose="020F0502020204030204" pitchFamily="34" charset="0"/>
              </a:rPr>
              <a:t>.</a:t>
            </a:r>
          </a:p>
          <a:p>
            <a:r>
              <a:rPr lang="en-IN" dirty="0" smtClean="0">
                <a:latin typeface="Calibri" panose="020F0502020204030204" pitchFamily="34" charset="0"/>
                <a:cs typeface="Calibri" panose="020F0502020204030204" pitchFamily="34" charset="0"/>
              </a:rPr>
              <a:t>Removing the outliers with the help of zscore method.</a:t>
            </a: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Splitting </a:t>
            </a:r>
            <a:r>
              <a:rPr lang="en-IN" dirty="0">
                <a:latin typeface="Calibri" panose="020F0502020204030204" pitchFamily="34" charset="0"/>
                <a:cs typeface="Calibri" panose="020F0502020204030204" pitchFamily="34" charset="0"/>
              </a:rPr>
              <a:t>the dataset into x and y  for the model training and predicting.</a:t>
            </a:r>
          </a:p>
          <a:p>
            <a:r>
              <a:rPr lang="en-IN" dirty="0">
                <a:latin typeface="Calibri" panose="020F0502020204030204" pitchFamily="34" charset="0"/>
                <a:cs typeface="Calibri" panose="020F0502020204030204" pitchFamily="34" charset="0"/>
              </a:rPr>
              <a:t>Where x variable contain all the dependent columns except target column. While y contains only Target column i.e. </a:t>
            </a:r>
            <a:r>
              <a:rPr lang="en-IN" dirty="0" smtClean="0">
                <a:latin typeface="Calibri" panose="020F0502020204030204" pitchFamily="34" charset="0"/>
                <a:cs typeface="Calibri" panose="020F0502020204030204" pitchFamily="34" charset="0"/>
              </a:rPr>
              <a:t>Price</a:t>
            </a:r>
            <a:r>
              <a:rPr lang="en-IN"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25580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a:t>
            </a:r>
            <a:r>
              <a:rPr lang="en-IN" dirty="0"/>
              <a:t>: </a:t>
            </a:r>
            <a:r>
              <a:rPr lang="en-IN" dirty="0">
                <a:latin typeface="Calibri" panose="020F0502020204030204" pitchFamily="34" charset="0"/>
                <a:cs typeface="Calibri" panose="020F0502020204030204" pitchFamily="34" charset="0"/>
              </a:rPr>
              <a:t>Splitting the dataset into Training and Testing for the model prediction.</a:t>
            </a:r>
          </a:p>
          <a:p>
            <a:r>
              <a:rPr lang="en-IN" b="1" dirty="0">
                <a:latin typeface="Calibri" panose="020F0502020204030204" pitchFamily="34" charset="0"/>
                <a:cs typeface="Calibri" panose="020F0502020204030204" pitchFamily="34" charset="0"/>
              </a:rPr>
              <a:t>Step 2</a:t>
            </a:r>
            <a:r>
              <a:rPr lang="en-IN" dirty="0">
                <a:latin typeface="Calibri" panose="020F0502020204030204" pitchFamily="34" charset="0"/>
                <a:cs typeface="Calibri" panose="020F0502020204030204" pitchFamily="34" charset="0"/>
              </a:rPr>
              <a:t>:  Using Machine learning Algorithm:</a:t>
            </a:r>
          </a:p>
          <a:p>
            <a:pPr lvl="1"/>
            <a:r>
              <a:rPr lang="en-IN" sz="14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Linear Regression</a:t>
            </a:r>
          </a:p>
          <a:p>
            <a:pPr lvl="1"/>
            <a:r>
              <a:rPr lang="en-IN" dirty="0">
                <a:latin typeface="Calibri" panose="020F0502020204030204" pitchFamily="34" charset="0"/>
                <a:cs typeface="Calibri" panose="020F0502020204030204" pitchFamily="34" charset="0"/>
              </a:rPr>
              <a:t>2.  Lasso</a:t>
            </a:r>
          </a:p>
          <a:p>
            <a:pPr lvl="1"/>
            <a:r>
              <a:rPr lang="en-IN" dirty="0">
                <a:latin typeface="Calibri" panose="020F0502020204030204" pitchFamily="34" charset="0"/>
                <a:cs typeface="Calibri" panose="020F0502020204030204" pitchFamily="34" charset="0"/>
              </a:rPr>
              <a:t>3.  Ridge </a:t>
            </a:r>
          </a:p>
          <a:p>
            <a:pPr lvl="1"/>
            <a:r>
              <a:rPr lang="en-IN" dirty="0">
                <a:latin typeface="Calibri" panose="020F0502020204030204" pitchFamily="34" charset="0"/>
                <a:cs typeface="Calibri" panose="020F0502020204030204" pitchFamily="34" charset="0"/>
              </a:rPr>
              <a:t>4.  </a:t>
            </a:r>
            <a:r>
              <a:rPr lang="en-IN" dirty="0" smtClean="0">
                <a:latin typeface="Calibri" panose="020F0502020204030204" pitchFamily="34" charset="0"/>
                <a:cs typeface="Calibri" panose="020F0502020204030204" pitchFamily="34" charset="0"/>
              </a:rPr>
              <a:t>SVR</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5.  Random Forest </a:t>
            </a:r>
            <a:r>
              <a:rPr lang="en-IN" dirty="0" smtClean="0">
                <a:latin typeface="Calibri" panose="020F0502020204030204" pitchFamily="34" charset="0"/>
                <a:cs typeface="Calibri" panose="020F0502020204030204" pitchFamily="34" charset="0"/>
              </a:rPr>
              <a:t>Regressor</a:t>
            </a:r>
          </a:p>
          <a:p>
            <a:pPr lvl="1"/>
            <a:r>
              <a:rPr lang="en-IN" dirty="0" smtClean="0">
                <a:latin typeface="Calibri" panose="020F0502020204030204" pitchFamily="34" charset="0"/>
                <a:cs typeface="Calibri" panose="020F0502020204030204" pitchFamily="34" charset="0"/>
              </a:rPr>
              <a:t>6. KNN</a:t>
            </a:r>
            <a:endParaRPr lang="en-US" dirty="0"/>
          </a:p>
          <a:p>
            <a:endParaRPr lang="en-US" dirty="0"/>
          </a:p>
        </p:txBody>
      </p:sp>
    </p:spTree>
    <p:extLst>
      <p:ext uri="{BB962C8B-B14F-4D97-AF65-F5344CB8AC3E}">
        <p14:creationId xmlns:p14="http://schemas.microsoft.com/office/powerpoint/2010/main" val="89213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Evaluation Metrics</a:t>
            </a:r>
            <a:endParaRPr lang="en-US" dirty="0"/>
          </a:p>
        </p:txBody>
      </p:sp>
      <p:sp>
        <p:nvSpPr>
          <p:cNvPr id="3" name="Content Placeholder 2"/>
          <p:cNvSpPr>
            <a:spLocks noGrp="1"/>
          </p:cNvSpPr>
          <p:nvPr>
            <p:ph idx="1"/>
          </p:nvPr>
        </p:nvSpPr>
        <p:spPr/>
        <p:txBody>
          <a:bodyPr>
            <a:normAutofit lnSpcReduction="10000"/>
          </a:bodyPr>
          <a:lstStyle/>
          <a:p>
            <a:pPr lvl="0"/>
            <a:r>
              <a:rPr lang="en-IN" b="1" dirty="0">
                <a:latin typeface="Calibri" panose="020F0502020204030204" pitchFamily="34" charset="0"/>
                <a:cs typeface="Calibri" panose="020F0502020204030204" pitchFamily="34" charset="0"/>
              </a:rPr>
              <a:t>Mean absolute error : (MAE) </a:t>
            </a:r>
            <a:r>
              <a:rPr lang="en-IN" dirty="0">
                <a:latin typeface="Calibri" panose="020F0502020204030204" pitchFamily="34" charset="0"/>
                <a:cs typeface="Calibri" panose="020F0502020204030204" pitchFamily="34" charset="0"/>
              </a:rPr>
              <a:t>represents the difference between the original and predicted values extracted by averaged the absolute difference over the data set.</a:t>
            </a:r>
            <a:r>
              <a:rPr lang="en-IN" b="1"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Mean squared error</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MSE</a:t>
            </a:r>
            <a:r>
              <a:rPr lang="en-IN" dirty="0">
                <a:latin typeface="Calibri" panose="020F0502020204030204" pitchFamily="34" charset="0"/>
                <a:cs typeface="Calibri" panose="020F0502020204030204" pitchFamily="34" charset="0"/>
              </a:rPr>
              <a:t>) represents the difference between the original and predicted values extracted by squared the average difference over the data set.</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Root Mean squared error</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RMSE</a:t>
            </a:r>
            <a:r>
              <a:rPr lang="en-IN" dirty="0">
                <a:latin typeface="Calibri" panose="020F0502020204030204" pitchFamily="34" charset="0"/>
                <a:cs typeface="Calibri" panose="020F0502020204030204" pitchFamily="34" charset="0"/>
              </a:rPr>
              <a:t>) is the error rate by the square root of MSE.</a:t>
            </a: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R2 score : R-squared (Coefficient of determination) </a:t>
            </a:r>
            <a:r>
              <a:rPr lang="en-IN" dirty="0">
                <a:latin typeface="Calibri" panose="020F0502020204030204" pitchFamily="34" charset="0"/>
                <a:cs typeface="Calibri" panose="020F0502020204030204" pitchFamily="34" charset="0"/>
              </a:rPr>
              <a:t>represents the coefficient of how well the values fit compared to the original values. The value from 0 to 1 interpreted as percentages. The higher the value is, the better the model is.</a:t>
            </a:r>
          </a:p>
          <a:p>
            <a:r>
              <a:rPr lang="en-IN" b="1" dirty="0">
                <a:latin typeface="Calibri" panose="020F0502020204030204" pitchFamily="34" charset="0"/>
                <a:cs typeface="Calibri" panose="020F0502020204030204" pitchFamily="34" charset="0"/>
              </a:rPr>
              <a:t>Cross</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validation</a:t>
            </a:r>
            <a:r>
              <a:rPr lang="en-IN"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b="1" dirty="0">
                <a:latin typeface="Calibri" panose="020F0502020204030204" pitchFamily="34" charset="0"/>
                <a:cs typeface="Calibri" panose="020F0502020204030204" pitchFamily="34" charset="0"/>
              </a:rPr>
              <a:t>Cross</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validation</a:t>
            </a:r>
            <a:r>
              <a:rPr lang="en-IN" dirty="0">
                <a:latin typeface="Calibri" panose="020F0502020204030204" pitchFamily="34" charset="0"/>
                <a:cs typeface="Calibri" panose="020F0502020204030204" pitchFamily="34" charset="0"/>
              </a:rPr>
              <a:t> is largely used in settings where the target is prediction and it is necessary to estimate the accuracy of the performance of a predictive model</a:t>
            </a:r>
            <a:r>
              <a:rPr lang="en-IN" sz="2800" dirty="0" smtClean="0"/>
              <a:t>.</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4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 price prediction : problem statement</a:t>
            </a:r>
            <a:endParaRPr lang="en-US" dirty="0"/>
          </a:p>
        </p:txBody>
      </p:sp>
      <p:sp>
        <p:nvSpPr>
          <p:cNvPr id="3" name="Content Placeholder 2"/>
          <p:cNvSpPr>
            <a:spLocks noGrp="1"/>
          </p:cNvSpPr>
          <p:nvPr>
            <p:ph idx="1"/>
          </p:nvPr>
        </p:nvSpPr>
        <p:spPr/>
        <p:txBody>
          <a:bodyPr/>
          <a:lstStyle/>
          <a:p>
            <a:r>
              <a:rPr lang="en-IN" dirty="0" smtClean="0"/>
              <a:t>Due to the covid -19, Many  businesses are going down. There Online business is must market now.</a:t>
            </a:r>
            <a:endParaRPr lang="en-US" dirty="0"/>
          </a:p>
          <a:p>
            <a:r>
              <a:rPr lang="en-IN" dirty="0" smtClean="0"/>
              <a:t>With </a:t>
            </a:r>
            <a:r>
              <a:rPr lang="en-IN" dirty="0"/>
              <a:t>the covid 19 impact in the market, we have seen lot of changes in the car market. Now some cars are in demand hence making them costly and some are not in demand hence cheaper. </a:t>
            </a:r>
            <a:endParaRPr lang="en-IN" dirty="0" smtClean="0"/>
          </a:p>
          <a:p>
            <a:r>
              <a:rPr lang="en-IN" dirty="0" smtClean="0"/>
              <a:t>One </a:t>
            </a:r>
            <a:r>
              <a:rPr lang="en-IN" dirty="0"/>
              <a:t>of our clients works with small traders, who sell used cars. With the change in market due to covid 19 impact, our client is facing problems with their previous car price valuation machine learning models. </a:t>
            </a:r>
            <a:endParaRPr lang="en-IN" dirty="0" smtClean="0"/>
          </a:p>
          <a:p>
            <a:r>
              <a:rPr lang="en-IN" dirty="0" smtClean="0"/>
              <a:t>So</a:t>
            </a:r>
            <a:r>
              <a:rPr lang="en-IN" dirty="0"/>
              <a:t>, they are looking for new machine learning models from new data. We have to make car price valuation model. </a:t>
            </a:r>
            <a:endParaRPr lang="en-US" dirty="0"/>
          </a:p>
        </p:txBody>
      </p:sp>
    </p:spTree>
    <p:extLst>
      <p:ext uri="{BB962C8B-B14F-4D97-AF65-F5344CB8AC3E}">
        <p14:creationId xmlns:p14="http://schemas.microsoft.com/office/powerpoint/2010/main" val="9990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Contt</a:t>
            </a:r>
            <a:r>
              <a:rPr lang="en-IN" dirty="0" smtClean="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 : Splitting the data into the train test dataset</a:t>
            </a:r>
            <a:r>
              <a:rPr lang="en-IN" b="1" dirty="0" smtClean="0">
                <a:latin typeface="Calibri" panose="020F0502020204030204" pitchFamily="34" charset="0"/>
                <a:cs typeface="Calibri" panose="020F0502020204030204" pitchFamily="34" charset="0"/>
              </a:rPr>
              <a:t>.</a:t>
            </a: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512" y="2903413"/>
            <a:ext cx="7297168" cy="2963987"/>
          </a:xfrm>
          <a:prstGeom prst="rect">
            <a:avLst/>
          </a:prstGeom>
        </p:spPr>
      </p:pic>
    </p:spTree>
    <p:extLst>
      <p:ext uri="{BB962C8B-B14F-4D97-AF65-F5344CB8AC3E}">
        <p14:creationId xmlns:p14="http://schemas.microsoft.com/office/powerpoint/2010/main" val="307484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t>
            </a:r>
            <a:r>
              <a:rPr lang="en-IN" dirty="0" err="1" smtClean="0"/>
              <a:t>contt</a:t>
            </a:r>
            <a:r>
              <a:rPr lang="en-IN" dirty="0" smtClean="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2:</a:t>
            </a:r>
            <a:r>
              <a:rPr lang="en-IN" dirty="0">
                <a:latin typeface="Calibri" panose="020F0502020204030204" pitchFamily="34" charset="0"/>
                <a:cs typeface="Calibri" panose="020F0502020204030204" pitchFamily="34" charset="0"/>
              </a:rPr>
              <a:t> Model Training </a:t>
            </a:r>
          </a:p>
          <a:p>
            <a:pPr lvl="1"/>
            <a:r>
              <a:rPr lang="en-IN" b="1" dirty="0">
                <a:latin typeface="Calibri" panose="020F0502020204030204" pitchFamily="34" charset="0"/>
                <a:cs typeface="Calibri" panose="020F0502020204030204" pitchFamily="34" charset="0"/>
              </a:rPr>
              <a:t>Creating a function and run all the models on it</a:t>
            </a:r>
            <a:r>
              <a:rPr lang="en-IN" b="1" dirty="0" smtClean="0">
                <a:latin typeface="Calibri" panose="020F0502020204030204" pitchFamily="34" charset="0"/>
                <a:cs typeface="Calibri" panose="020F0502020204030204" pitchFamily="34" charset="0"/>
              </a:rPr>
              <a:t>.</a:t>
            </a:r>
          </a:p>
          <a:p>
            <a:pPr lvl="1"/>
            <a:endParaRPr lang="en-IN" b="1" dirty="0">
              <a:latin typeface="Calibri" panose="020F0502020204030204" pitchFamily="34" charset="0"/>
              <a:cs typeface="Calibri" panose="020F0502020204030204" pitchFamily="34" charset="0"/>
            </a:endParaRPr>
          </a:p>
          <a:p>
            <a:pPr lvl="1"/>
            <a:endParaRPr lang="en-IN" b="1" dirty="0" smtClean="0">
              <a:latin typeface="Calibri" panose="020F0502020204030204" pitchFamily="34" charset="0"/>
              <a:cs typeface="Calibri" panose="020F0502020204030204" pitchFamily="34" charset="0"/>
            </a:endParaRPr>
          </a:p>
          <a:p>
            <a:pPr lvl="1"/>
            <a:endParaRPr lang="en-IN" b="1" dirty="0">
              <a:latin typeface="Calibri" panose="020F0502020204030204" pitchFamily="34" charset="0"/>
              <a:cs typeface="Calibri" panose="020F0502020204030204" pitchFamily="34" charset="0"/>
            </a:endParaRPr>
          </a:p>
          <a:p>
            <a:pPr lvl="1"/>
            <a:endParaRPr lang="en-IN" b="1" dirty="0" smtClean="0">
              <a:latin typeface="Calibri" panose="020F0502020204030204" pitchFamily="34" charset="0"/>
              <a:cs typeface="Calibri" panose="020F0502020204030204" pitchFamily="34" charset="0"/>
            </a:endParaRPr>
          </a:p>
          <a:p>
            <a:pPr lvl="1"/>
            <a:endParaRPr lang="en-IN" b="1" dirty="0">
              <a:latin typeface="Calibri" panose="020F0502020204030204" pitchFamily="34" charset="0"/>
              <a:cs typeface="Calibri" panose="020F0502020204030204" pitchFamily="34" charset="0"/>
            </a:endParaRPr>
          </a:p>
          <a:p>
            <a:pPr lvl="1"/>
            <a:endParaRPr lang="en-IN" b="1" dirty="0">
              <a:latin typeface="Calibri" panose="020F0502020204030204" pitchFamily="34" charset="0"/>
              <a:cs typeface="Calibri" panose="020F0502020204030204" pitchFamily="34"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613" y="3079465"/>
            <a:ext cx="6128595" cy="3297584"/>
          </a:xfrm>
          <a:prstGeom prst="rect">
            <a:avLst/>
          </a:prstGeom>
        </p:spPr>
      </p:pic>
    </p:spTree>
    <p:extLst>
      <p:ext uri="{BB962C8B-B14F-4D97-AF65-F5344CB8AC3E}">
        <p14:creationId xmlns:p14="http://schemas.microsoft.com/office/powerpoint/2010/main" val="209470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training</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1 . Linear Regression : </a:t>
            </a:r>
            <a:r>
              <a:rPr lang="en-IN" dirty="0"/>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r>
              <a:rPr lang="en-IN" dirty="0" smtClean="0"/>
              <a:t>.</a:t>
            </a:r>
          </a:p>
          <a:p>
            <a:endParaRPr lang="en-IN" dirty="0"/>
          </a:p>
          <a:p>
            <a:endParaRPr lang="en-IN" dirty="0" smtClean="0"/>
          </a:p>
          <a:p>
            <a:endParaRPr lang="en-IN" dirty="0"/>
          </a:p>
          <a:p>
            <a:endParaRPr lang="en-IN"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36" y="3223325"/>
            <a:ext cx="3641780" cy="3088409"/>
          </a:xfrm>
          <a:prstGeom prst="rect">
            <a:avLst/>
          </a:prstGeom>
        </p:spPr>
      </p:pic>
    </p:spTree>
    <p:extLst>
      <p:ext uri="{BB962C8B-B14F-4D97-AF65-F5344CB8AC3E}">
        <p14:creationId xmlns:p14="http://schemas.microsoft.com/office/powerpoint/2010/main" val="99292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2. </a:t>
            </a:r>
            <a:r>
              <a:rPr lang="en-IN" b="1" dirty="0"/>
              <a:t>Lasso : </a:t>
            </a:r>
            <a:r>
              <a:rPr lang="en-IN" dirty="0">
                <a:latin typeface="Calibri" panose="020F0502020204030204" pitchFamily="34" charset="0"/>
                <a:cs typeface="Calibri" panose="020F0502020204030204" pitchFamily="34" charset="0"/>
              </a:rPr>
              <a:t>Lasso regression is a regularization technique. Lasso Regression uses L1 regularization.</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It is used when we have more number of features because it automatically performs feature </a:t>
            </a:r>
            <a:r>
              <a:rPr lang="en-IN" dirty="0" smtClean="0">
                <a:latin typeface="Calibri" panose="020F0502020204030204" pitchFamily="34" charset="0"/>
                <a:cs typeface="Calibri" panose="020F0502020204030204" pitchFamily="34" charset="0"/>
              </a:rPr>
              <a:t>selection.</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803" y="2992439"/>
            <a:ext cx="6697684" cy="3267756"/>
          </a:xfrm>
          <a:prstGeom prst="rect">
            <a:avLst/>
          </a:prstGeom>
        </p:spPr>
      </p:pic>
    </p:spTree>
    <p:extLst>
      <p:ext uri="{BB962C8B-B14F-4D97-AF65-F5344CB8AC3E}">
        <p14:creationId xmlns:p14="http://schemas.microsoft.com/office/powerpoint/2010/main" val="150056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lvl="0"/>
            <a:r>
              <a:rPr lang="en-IN" b="1" dirty="0">
                <a:latin typeface="Calibri" panose="020F0502020204030204" pitchFamily="34" charset="0"/>
                <a:cs typeface="Calibri" panose="020F0502020204030204" pitchFamily="34" charset="0"/>
              </a:rPr>
              <a:t>Ridge</a:t>
            </a:r>
            <a:r>
              <a:rPr lang="en-IN" b="1" dirty="0"/>
              <a:t>: </a:t>
            </a:r>
            <a:r>
              <a:rPr lang="en-IN" dirty="0">
                <a:latin typeface="Calibri" panose="020F0502020204030204" pitchFamily="34" charset="0"/>
                <a:cs typeface="Calibri" panose="020F0502020204030204" pitchFamily="34" charset="0"/>
              </a:rPr>
              <a:t>Ridge regression is a model tuning method that is used to analyse any data that suffers from </a:t>
            </a:r>
            <a:r>
              <a:rPr lang="en-IN" dirty="0" err="1">
                <a:latin typeface="Calibri" panose="020F0502020204030204" pitchFamily="34" charset="0"/>
                <a:cs typeface="Calibri" panose="020F0502020204030204" pitchFamily="34" charset="0"/>
              </a:rPr>
              <a:t>multicollinearity</a:t>
            </a:r>
            <a:r>
              <a:rPr lang="en-IN" dirty="0">
                <a:latin typeface="Calibri" panose="020F0502020204030204" pitchFamily="34" charset="0"/>
                <a:cs typeface="Calibri" panose="020F0502020204030204" pitchFamily="34" charset="0"/>
              </a:rPr>
              <a:t>. This method performs L2 regularization. When the issue of </a:t>
            </a:r>
            <a:r>
              <a:rPr lang="en-IN" dirty="0" err="1">
                <a:latin typeface="Calibri" panose="020F0502020204030204" pitchFamily="34" charset="0"/>
                <a:cs typeface="Calibri" panose="020F0502020204030204" pitchFamily="34" charset="0"/>
              </a:rPr>
              <a:t>multicollinearity</a:t>
            </a:r>
            <a:r>
              <a:rPr lang="en-IN" dirty="0">
                <a:latin typeface="Calibri" panose="020F0502020204030204" pitchFamily="34" charset="0"/>
                <a:cs typeface="Calibri" panose="020F0502020204030204" pitchFamily="34" charset="0"/>
              </a:rPr>
              <a:t> occurs, least-squares are unbiased, and variances are large, this results in predicted values to be far away from the actual values</a:t>
            </a:r>
            <a:r>
              <a:rPr lang="en-IN" dirty="0" smtClean="0">
                <a:latin typeface="Calibri" panose="020F0502020204030204" pitchFamily="34" charset="0"/>
                <a:cs typeface="Calibri" panose="020F0502020204030204" pitchFamily="34" charset="0"/>
              </a:rPr>
              <a:t>.</a:t>
            </a: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704" y="3034770"/>
            <a:ext cx="4697248" cy="3487224"/>
          </a:xfrm>
          <a:prstGeom prst="rect">
            <a:avLst/>
          </a:prstGeom>
        </p:spPr>
      </p:pic>
    </p:spTree>
    <p:extLst>
      <p:ext uri="{BB962C8B-B14F-4D97-AF65-F5344CB8AC3E}">
        <p14:creationId xmlns:p14="http://schemas.microsoft.com/office/powerpoint/2010/main" val="1461625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7319"/>
          </a:xfrm>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a:xfrm>
            <a:off x="685801" y="1626919"/>
            <a:ext cx="10131425" cy="4441372"/>
          </a:xfrm>
        </p:spPr>
        <p:txBody>
          <a:bodyPr/>
          <a:lstStyle/>
          <a:p>
            <a:pPr lvl="0"/>
            <a:r>
              <a:rPr lang="en-IN" b="1" dirty="0"/>
              <a:t>Support Vector </a:t>
            </a:r>
            <a:r>
              <a:rPr lang="en-IN" b="1" dirty="0" smtClean="0"/>
              <a:t>machine</a:t>
            </a:r>
            <a:r>
              <a:rPr lang="en-US" dirty="0" smtClean="0"/>
              <a:t>: </a:t>
            </a:r>
            <a:r>
              <a:rPr lang="en-IN" dirty="0" smtClean="0"/>
              <a:t>Support </a:t>
            </a:r>
            <a:r>
              <a:rPr lang="en-IN" dirty="0"/>
              <a:t>Vector Regression is a supervised learning algorithm that is used to predict discrete values. Support Vector Regression uses the same principle as the SVMs. The basic idea behind SVR is to find the best fit line. In SVR, the best fit line is the </a:t>
            </a:r>
            <a:r>
              <a:rPr lang="en-IN" dirty="0" err="1"/>
              <a:t>hyperplane</a:t>
            </a:r>
            <a:r>
              <a:rPr lang="en-IN" dirty="0"/>
              <a:t> that has the maximum number of points</a:t>
            </a:r>
            <a:r>
              <a:rPr lang="en-IN" dirty="0" smtClean="0"/>
              <a:t>.</a:t>
            </a:r>
          </a:p>
          <a:p>
            <a:pPr lvl="0"/>
            <a:endParaRPr lang="en-IN" dirty="0"/>
          </a:p>
          <a:p>
            <a:pPr lvl="0"/>
            <a:endParaRPr lang="en-IN" dirty="0" smtClean="0"/>
          </a:p>
          <a:p>
            <a:pPr lvl="0"/>
            <a:endParaRPr lang="en-IN" dirty="0"/>
          </a:p>
          <a:p>
            <a:pPr lvl="0"/>
            <a:endParaRPr lang="en-IN" dirty="0" smtClean="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844" y="3027304"/>
            <a:ext cx="4344006" cy="2934109"/>
          </a:xfrm>
          <a:prstGeom prst="rect">
            <a:avLst/>
          </a:prstGeom>
        </p:spPr>
      </p:pic>
    </p:spTree>
    <p:extLst>
      <p:ext uri="{BB962C8B-B14F-4D97-AF65-F5344CB8AC3E}">
        <p14:creationId xmlns:p14="http://schemas.microsoft.com/office/powerpoint/2010/main" val="76552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Contt</a:t>
            </a:r>
            <a:r>
              <a:rPr lang="en-IN" dirty="0" smtClean="0"/>
              <a:t>..</a:t>
            </a:r>
            <a:endParaRPr lang="en-US" dirty="0"/>
          </a:p>
        </p:txBody>
      </p:sp>
      <p:sp>
        <p:nvSpPr>
          <p:cNvPr id="3" name="Content Placeholder 2"/>
          <p:cNvSpPr>
            <a:spLocks noGrp="1"/>
          </p:cNvSpPr>
          <p:nvPr>
            <p:ph idx="1"/>
          </p:nvPr>
        </p:nvSpPr>
        <p:spPr>
          <a:xfrm>
            <a:off x="685801" y="2142067"/>
            <a:ext cx="10131425" cy="4056852"/>
          </a:xfrm>
        </p:spPr>
        <p:txBody>
          <a:bodyPr/>
          <a:lstStyle/>
          <a:p>
            <a:pPr lvl="0"/>
            <a:r>
              <a:rPr lang="en-IN" b="1" dirty="0"/>
              <a:t>K- Nearest Neighbors </a:t>
            </a:r>
            <a:r>
              <a:rPr lang="en-IN" b="1" dirty="0" smtClean="0"/>
              <a:t>regression</a:t>
            </a:r>
            <a:r>
              <a:rPr lang="en-US" dirty="0" smtClean="0"/>
              <a:t>: </a:t>
            </a:r>
            <a:r>
              <a:rPr lang="en-IN" dirty="0" smtClean="0"/>
              <a:t>KNN </a:t>
            </a:r>
            <a:r>
              <a:rPr lang="en-IN" dirty="0"/>
              <a:t>regression is a non-parametric method that, in an intuitive manner, approximates the association between independent variables and the continuous outcome by averaging the observations in the same neighbourhood</a:t>
            </a:r>
            <a:r>
              <a:rPr lang="en-IN" dirty="0" smtClean="0"/>
              <a:t>.</a:t>
            </a:r>
          </a:p>
          <a:p>
            <a:pPr lvl="0"/>
            <a:endParaRPr lang="en-IN" dirty="0" smtClean="0"/>
          </a:p>
          <a:p>
            <a:pPr lvl="0"/>
            <a:endParaRPr lang="en-IN" dirty="0"/>
          </a:p>
          <a:p>
            <a:pPr lvl="0"/>
            <a:endParaRPr lang="en-IN" dirty="0" smtClean="0"/>
          </a:p>
          <a:p>
            <a:pPr lvl="0"/>
            <a:endParaRPr lang="en-IN" dirty="0"/>
          </a:p>
          <a:p>
            <a:pPr lvl="0"/>
            <a:endParaRPr lang="en-IN" dirty="0" smtClean="0"/>
          </a:p>
          <a:p>
            <a:pPr lvl="0"/>
            <a:endParaRPr lang="en-IN"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783" y="2998072"/>
            <a:ext cx="5844698" cy="3200847"/>
          </a:xfrm>
          <a:prstGeom prst="rect">
            <a:avLst/>
          </a:prstGeom>
        </p:spPr>
      </p:pic>
    </p:spTree>
    <p:extLst>
      <p:ext uri="{BB962C8B-B14F-4D97-AF65-F5344CB8AC3E}">
        <p14:creationId xmlns:p14="http://schemas.microsoft.com/office/powerpoint/2010/main" val="233926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39191"/>
          </a:xfrm>
        </p:spPr>
        <p:txBody>
          <a:bodyPr/>
          <a:lstStyle/>
          <a:p>
            <a:r>
              <a:rPr lang="en-IN" dirty="0" smtClean="0"/>
              <a:t>Cont..</a:t>
            </a:r>
            <a:endParaRPr lang="en-US" dirty="0"/>
          </a:p>
        </p:txBody>
      </p:sp>
      <p:sp>
        <p:nvSpPr>
          <p:cNvPr id="3" name="Content Placeholder 2"/>
          <p:cNvSpPr>
            <a:spLocks noGrp="1"/>
          </p:cNvSpPr>
          <p:nvPr>
            <p:ph idx="1"/>
          </p:nvPr>
        </p:nvSpPr>
        <p:spPr>
          <a:xfrm>
            <a:off x="685801" y="1448790"/>
            <a:ext cx="10131425" cy="5272643"/>
          </a:xfrm>
        </p:spPr>
        <p:txBody>
          <a:bodyPr/>
          <a:lstStyle/>
          <a:p>
            <a:pPr lvl="0"/>
            <a:r>
              <a:rPr lang="en-IN" b="1" dirty="0">
                <a:latin typeface="Calibri" panose="020F0502020204030204" pitchFamily="34" charset="0"/>
                <a:cs typeface="Calibri" panose="020F0502020204030204" pitchFamily="34" charset="0"/>
              </a:rPr>
              <a:t>Random Forest Regressor:</a:t>
            </a:r>
            <a:r>
              <a:rPr lang="en-US" dirty="0">
                <a:latin typeface="Calibri" panose="020F0502020204030204" pitchFamily="34" charset="0"/>
                <a:cs typeface="Calibri" panose="020F0502020204030204" pitchFamily="34" charset="0"/>
              </a:rPr>
              <a:t> </a:t>
            </a:r>
            <a:r>
              <a:rPr lang="en-IN" dirty="0"/>
              <a:t>Random forest is a supervised learning algorithm. The "forest" it builds, is an ensemble of decision trees, usually trained with the “bagging” method. The general idea of the bagging method is that a combination of learning models increases the overall result. Random Forest Regression is a supervised learning algorithm that uses ensemble learning method for regression. A Random Forest operates by constructing several decision trees during training time and outputting the mean of the classes as the prediction of all the trees</a:t>
            </a:r>
            <a:r>
              <a:rPr lang="en-IN" dirty="0" smtClean="0"/>
              <a:t>.</a:t>
            </a:r>
          </a:p>
          <a:p>
            <a:pPr lvl="0"/>
            <a:endParaRPr lang="en-IN" dirty="0" smtClean="0"/>
          </a:p>
          <a:p>
            <a:pPr lvl="0"/>
            <a:endParaRPr lang="en-IN" dirty="0"/>
          </a:p>
          <a:p>
            <a:pPr lvl="0"/>
            <a:endParaRPr lang="en-IN" dirty="0" smtClean="0"/>
          </a:p>
          <a:p>
            <a:pPr lvl="0"/>
            <a:endParaRPr lang="en-IN" dirty="0"/>
          </a:p>
          <a:p>
            <a:pPr lvl="0"/>
            <a:endParaRPr lang="en-IN" dirty="0" smtClean="0"/>
          </a:p>
          <a:p>
            <a:pPr lvl="0"/>
            <a:endParaRPr lang="en-IN" dirty="0"/>
          </a:p>
          <a:p>
            <a:pPr lvl="0"/>
            <a:endParaRPr lang="en-IN" dirty="0" smtClean="0"/>
          </a:p>
          <a:p>
            <a:pPr lvl="0"/>
            <a:endParaRPr lang="en-IN"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067" y="2929618"/>
            <a:ext cx="6225546" cy="3471182"/>
          </a:xfrm>
          <a:prstGeom prst="rect">
            <a:avLst/>
          </a:prstGeom>
        </p:spPr>
      </p:pic>
    </p:spTree>
    <p:extLst>
      <p:ext uri="{BB962C8B-B14F-4D97-AF65-F5344CB8AC3E}">
        <p14:creationId xmlns:p14="http://schemas.microsoft.com/office/powerpoint/2010/main" val="343257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195449"/>
          </a:xfrm>
        </p:spPr>
        <p:txBody>
          <a:bodyPr/>
          <a:lstStyle/>
          <a:p>
            <a:r>
              <a:rPr lang="en-IN" dirty="0" smtClean="0"/>
              <a:t>Prediction</a:t>
            </a:r>
            <a:endParaRPr lang="en-US" dirty="0"/>
          </a:p>
        </p:txBody>
      </p:sp>
      <p:sp>
        <p:nvSpPr>
          <p:cNvPr id="7" name="Content Placeholder 6"/>
          <p:cNvSpPr>
            <a:spLocks noGrp="1"/>
          </p:cNvSpPr>
          <p:nvPr>
            <p:ph idx="1"/>
          </p:nvPr>
        </p:nvSpPr>
        <p:spPr/>
        <p:txBody>
          <a:bodyPr/>
          <a:lstStyle/>
          <a:p>
            <a:r>
              <a:rPr lang="en-IN" dirty="0" smtClean="0"/>
              <a:t>Model Prediction 									</a:t>
            </a:r>
            <a:r>
              <a:rPr lang="en-IN" dirty="0"/>
              <a:t> </a:t>
            </a:r>
            <a:r>
              <a:rPr lang="en-IN" dirty="0" smtClean="0"/>
              <a:t>   Output: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530" y="2657756"/>
            <a:ext cx="3461609" cy="34704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868" y="2657756"/>
            <a:ext cx="3111449" cy="3470462"/>
          </a:xfrm>
          <a:prstGeom prst="rect">
            <a:avLst/>
          </a:prstGeom>
        </p:spPr>
      </p:pic>
    </p:spTree>
    <p:extLst>
      <p:ext uri="{BB962C8B-B14F-4D97-AF65-F5344CB8AC3E}">
        <p14:creationId xmlns:p14="http://schemas.microsoft.com/office/powerpoint/2010/main" val="3221330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685801" y="2142067"/>
            <a:ext cx="10131425" cy="4472489"/>
          </a:xfrm>
        </p:spPr>
        <p:txBody>
          <a:bodyPr>
            <a:normAutofit fontScale="92500" lnSpcReduction="10000"/>
          </a:bodyPr>
          <a:lstStyle/>
          <a:p>
            <a:endParaRPr lang="en-IN" dirty="0"/>
          </a:p>
          <a:p>
            <a:r>
              <a:rPr lang="en-IN" dirty="0"/>
              <a:t>- The prediction of Car price we find out that the  Price is Correlated with the </a:t>
            </a:r>
          </a:p>
          <a:p>
            <a:r>
              <a:rPr lang="en-IN" dirty="0"/>
              <a:t>    1. Manufacturing Year(The year or edition of the model)</a:t>
            </a:r>
          </a:p>
          <a:p>
            <a:r>
              <a:rPr lang="en-IN" dirty="0"/>
              <a:t>    2. Power(in </a:t>
            </a:r>
            <a:r>
              <a:rPr lang="en-IN" dirty="0" err="1"/>
              <a:t>bhp</a:t>
            </a:r>
            <a:r>
              <a:rPr lang="en-IN" dirty="0"/>
              <a:t>) of the car and</a:t>
            </a:r>
          </a:p>
          <a:p>
            <a:r>
              <a:rPr lang="en-IN" dirty="0"/>
              <a:t>    3. </a:t>
            </a:r>
            <a:r>
              <a:rPr lang="en-IN" dirty="0" smtClean="0"/>
              <a:t>Engine(CC) </a:t>
            </a:r>
            <a:r>
              <a:rPr lang="en-IN" dirty="0"/>
              <a:t>of the </a:t>
            </a:r>
            <a:r>
              <a:rPr lang="en-IN" dirty="0" smtClean="0"/>
              <a:t>car</a:t>
            </a:r>
            <a:endParaRPr lang="en-IN" dirty="0"/>
          </a:p>
          <a:p>
            <a:r>
              <a:rPr lang="en-IN" dirty="0"/>
              <a:t>That Means if the manufacturing year of the car is recent its price is will be </a:t>
            </a:r>
            <a:r>
              <a:rPr lang="en-IN" dirty="0" smtClean="0"/>
              <a:t>high</a:t>
            </a:r>
          </a:p>
          <a:p>
            <a:r>
              <a:rPr lang="en-IN" dirty="0" smtClean="0"/>
              <a:t>, </a:t>
            </a:r>
            <a:r>
              <a:rPr lang="en-IN" dirty="0"/>
              <a:t>i.e. the newer the car the higher will be the prices</a:t>
            </a:r>
            <a:r>
              <a:rPr lang="en-IN" dirty="0" smtClean="0"/>
              <a:t>.</a:t>
            </a:r>
            <a:endParaRPr lang="en-IN" dirty="0"/>
          </a:p>
          <a:p>
            <a:r>
              <a:rPr lang="en-IN" dirty="0"/>
              <a:t>- The Power of the </a:t>
            </a:r>
            <a:r>
              <a:rPr lang="en-IN" dirty="0" err="1"/>
              <a:t>Lamborgini</a:t>
            </a:r>
            <a:r>
              <a:rPr lang="en-IN" dirty="0"/>
              <a:t> is highest among the all, while the  Maserati is the expensive car producer.</a:t>
            </a:r>
          </a:p>
          <a:p>
            <a:endParaRPr lang="en-IN" dirty="0"/>
          </a:p>
          <a:p>
            <a:endParaRPr lang="en-IN" dirty="0"/>
          </a:p>
          <a:p>
            <a:endParaRPr lang="en-IN" dirty="0"/>
          </a:p>
          <a:p>
            <a:r>
              <a:rPr lang="en-IN" dirty="0"/>
              <a:t> </a:t>
            </a:r>
          </a:p>
          <a:p>
            <a:endParaRPr lang="en-US" dirty="0"/>
          </a:p>
        </p:txBody>
      </p:sp>
    </p:spTree>
    <p:extLst>
      <p:ext uri="{BB962C8B-B14F-4D97-AF65-F5344CB8AC3E}">
        <p14:creationId xmlns:p14="http://schemas.microsoft.com/office/powerpoint/2010/main" val="10860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The </a:t>
            </a:r>
            <a:r>
              <a:rPr lang="en-IN" dirty="0" smtClean="0">
                <a:latin typeface="Calibri" panose="020F0502020204030204" pitchFamily="34" charset="0"/>
                <a:cs typeface="Calibri" panose="020F0502020204030204" pitchFamily="34" charset="0"/>
              </a:rPr>
              <a:t>client who used to sell used cars is now having problem doing that .</a:t>
            </a:r>
            <a:endParaRPr lang="en-US" dirty="0"/>
          </a:p>
          <a:p>
            <a:r>
              <a:rPr lang="en-IN" dirty="0">
                <a:latin typeface="Calibri" panose="020F0502020204030204" pitchFamily="34" charset="0"/>
                <a:cs typeface="Calibri" panose="020F0502020204030204" pitchFamily="34" charset="0"/>
              </a:rPr>
              <a:t>We are required to model the price of </a:t>
            </a:r>
            <a:r>
              <a:rPr lang="en-IN" dirty="0" smtClean="0">
                <a:latin typeface="Calibri" panose="020F0502020204030204" pitchFamily="34" charset="0"/>
                <a:cs typeface="Calibri" panose="020F0502020204030204" pitchFamily="34" charset="0"/>
              </a:rPr>
              <a:t>cars with </a:t>
            </a:r>
            <a:r>
              <a:rPr lang="en-IN" dirty="0">
                <a:latin typeface="Calibri" panose="020F0502020204030204" pitchFamily="34" charset="0"/>
                <a:cs typeface="Calibri" panose="020F0502020204030204" pitchFamily="34" charset="0"/>
              </a:rPr>
              <a:t>the available independent variables. This model will then be used by the management to understand how exactly the prices vary with the variables. They can accordingly manipulate the strategy </a:t>
            </a:r>
            <a:r>
              <a:rPr lang="en-IN" dirty="0" smtClean="0">
                <a:latin typeface="Calibri" panose="020F0502020204030204" pitchFamily="34" charset="0"/>
                <a:cs typeface="Calibri" panose="020F0502020204030204" pitchFamily="34" charset="0"/>
              </a:rPr>
              <a:t>for selling the car and </a:t>
            </a:r>
            <a:r>
              <a:rPr lang="en-IN" dirty="0">
                <a:latin typeface="Calibri" panose="020F0502020204030204" pitchFamily="34" charset="0"/>
                <a:cs typeface="Calibri" panose="020F0502020204030204" pitchFamily="34" charset="0"/>
              </a:rPr>
              <a:t>concentrate on areas that will yield high returns.</a:t>
            </a:r>
          </a:p>
          <a:p>
            <a:r>
              <a:rPr lang="en-IN" dirty="0">
                <a:latin typeface="Calibri" panose="020F0502020204030204" pitchFamily="34" charset="0"/>
                <a:cs typeface="Calibri" panose="020F0502020204030204" pitchFamily="34" charset="0"/>
              </a:rPr>
              <a:t>Further, the model will be a good way for the management to understand the pricing dynamics of a new market </a:t>
            </a:r>
            <a:r>
              <a:rPr lang="en-IN"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0181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a:t>- Expensive company cars are sold before being driven much, while Mahindra-Renault cars are sold after driving </a:t>
            </a:r>
            <a:r>
              <a:rPr lang="en-IN"/>
              <a:t>many </a:t>
            </a:r>
            <a:r>
              <a:rPr lang="en-IN" smtClean="0"/>
              <a:t>kilometres.</a:t>
            </a:r>
            <a:endParaRPr lang="en-IN" dirty="0"/>
          </a:p>
          <a:p>
            <a:r>
              <a:rPr lang="en-IN" dirty="0"/>
              <a:t>- Maruti and hyundai  car brands has the most number of selling cars in India</a:t>
            </a:r>
            <a:r>
              <a:rPr lang="en-IN" dirty="0" smtClean="0"/>
              <a:t>.</a:t>
            </a:r>
            <a:endParaRPr lang="en-IN" dirty="0"/>
          </a:p>
          <a:p>
            <a:r>
              <a:rPr lang="en-IN" dirty="0"/>
              <a:t>- In this project we use different models like Linear Regression, Lasso, Ridge, SVR, KNN Regression and Random Forest Regression</a:t>
            </a:r>
            <a:r>
              <a:rPr lang="en-IN" dirty="0" smtClean="0"/>
              <a:t>.</a:t>
            </a:r>
          </a:p>
          <a:p>
            <a:r>
              <a:rPr lang="en-IN" dirty="0" smtClean="0"/>
              <a:t>- Random Forest is the best model for the testing and prediction.</a:t>
            </a:r>
            <a:endParaRPr lang="en-US" dirty="0"/>
          </a:p>
        </p:txBody>
      </p:sp>
    </p:spTree>
    <p:extLst>
      <p:ext uri="{BB962C8B-B14F-4D97-AF65-F5344CB8AC3E}">
        <p14:creationId xmlns:p14="http://schemas.microsoft.com/office/powerpoint/2010/main" val="69549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err="1">
                <a:latin typeface="Calibri" panose="020F0502020204030204" pitchFamily="34" charset="0"/>
                <a:cs typeface="Calibri" panose="020F0502020204030204" pitchFamily="34" charset="0"/>
              </a:rPr>
              <a:t>analyzing</a:t>
            </a:r>
            <a:r>
              <a:rPr lang="en-IN"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Matplotlib </a:t>
            </a:r>
            <a:r>
              <a:rPr lang="en-IN" dirty="0" smtClean="0">
                <a:latin typeface="Calibri" panose="020F0502020204030204" pitchFamily="34" charset="0"/>
                <a:cs typeface="Calibri" panose="020F0502020204030204" pitchFamily="34" charset="0"/>
              </a:rPr>
              <a:t>and Seaborn</a:t>
            </a:r>
            <a:r>
              <a:rPr lang="en-IN" dirty="0">
                <a:latin typeface="Calibri" panose="020F0502020204030204" pitchFamily="34" charset="0"/>
                <a:cs typeface="Calibri" panose="020F0502020204030204" pitchFamily="34" charset="0"/>
              </a:rPr>
              <a:t>.</a:t>
            </a:r>
          </a:p>
          <a:p>
            <a:endParaRPr lang="en-US" dirty="0"/>
          </a:p>
          <a:p>
            <a:endParaRPr lang="en-US" dirty="0"/>
          </a:p>
        </p:txBody>
      </p:sp>
    </p:spTree>
    <p:extLst>
      <p:ext uri="{BB962C8B-B14F-4D97-AF65-F5344CB8AC3E}">
        <p14:creationId xmlns:p14="http://schemas.microsoft.com/office/powerpoint/2010/main" val="239110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93569"/>
          </a:xfrm>
        </p:spPr>
        <p:txBody>
          <a:bodyPr/>
          <a:lstStyle/>
          <a:p>
            <a:r>
              <a:rPr lang="en-IN" dirty="0" err="1" smtClean="0"/>
              <a:t>Eda</a:t>
            </a:r>
            <a:r>
              <a:rPr lang="en-IN" dirty="0" smtClean="0"/>
              <a:t> </a:t>
            </a:r>
            <a:r>
              <a:rPr lang="en-IN" dirty="0" err="1" smtClean="0"/>
              <a:t>Contd</a:t>
            </a:r>
            <a:r>
              <a:rPr lang="en-IN" dirty="0" smtClean="0"/>
              <a:t>…</a:t>
            </a:r>
            <a:endParaRPr lang="en-US" dirty="0"/>
          </a:p>
        </p:txBody>
      </p:sp>
      <p:sp>
        <p:nvSpPr>
          <p:cNvPr id="3" name="Content Placeholder 2"/>
          <p:cNvSpPr>
            <a:spLocks noGrp="1"/>
          </p:cNvSpPr>
          <p:nvPr>
            <p:ph idx="1"/>
          </p:nvPr>
        </p:nvSpPr>
        <p:spPr>
          <a:xfrm>
            <a:off x="685801" y="1603169"/>
            <a:ext cx="10131425" cy="4500748"/>
          </a:xfrm>
        </p:spPr>
        <p:txBody>
          <a:bodyPr/>
          <a:lstStyle/>
          <a:p>
            <a:r>
              <a:rPr lang="en-IN" dirty="0">
                <a:latin typeface="Calibri" panose="020F0502020204030204" pitchFamily="34" charset="0"/>
                <a:cs typeface="Calibri" panose="020F0502020204030204" pitchFamily="34" charset="0"/>
              </a:rPr>
              <a:t>The plots we used are:</a:t>
            </a:r>
          </a:p>
          <a:p>
            <a:r>
              <a:rPr lang="en-IN" b="1" dirty="0"/>
              <a:t>1</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sym typeface="Wingdings" panose="05000000000000000000" pitchFamily="2" charset="2"/>
              </a:rPr>
              <a:t> </a:t>
            </a:r>
            <a:r>
              <a:rPr lang="en-IN" dirty="0" smtClean="0">
                <a:latin typeface="Calibri" panose="020F0502020204030204" pitchFamily="34" charset="0"/>
                <a:cs typeface="Calibri" panose="020F0502020204030204" pitchFamily="34" charset="0"/>
              </a:rPr>
              <a:t>A</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histogram</a:t>
            </a:r>
            <a:r>
              <a:rPr lang="en-IN" dirty="0">
                <a:latin typeface="Calibri" panose="020F0502020204030204" pitchFamily="34" charset="0"/>
                <a:cs typeface="Calibri" panose="020F0502020204030204" pitchFamily="34" charset="0"/>
              </a:rPr>
              <a:t> is representation of the distribution of numerical data, where the data are binned and the count for each bin is represented. Here histogram is used to check the distribution of data among the different numerical features</a:t>
            </a:r>
            <a:r>
              <a:rPr lang="en-IN" dirty="0" smtClean="0">
                <a:latin typeface="Calibri" panose="020F0502020204030204" pitchFamily="34" charset="0"/>
                <a:cs typeface="Calibri" panose="020F0502020204030204" pitchFamily="34" charset="0"/>
              </a:rPr>
              <a:t>.</a:t>
            </a: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834" y="3059711"/>
            <a:ext cx="4203865" cy="2889827"/>
          </a:xfrm>
          <a:prstGeom prst="rect">
            <a:avLst/>
          </a:prstGeom>
        </p:spPr>
      </p:pic>
    </p:spTree>
    <p:extLst>
      <p:ext uri="{BB962C8B-B14F-4D97-AF65-F5344CB8AC3E}">
        <p14:creationId xmlns:p14="http://schemas.microsoft.com/office/powerpoint/2010/main" val="220234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Visualizations..</a:t>
            </a:r>
            <a:endParaRPr lang="en-US" dirty="0"/>
          </a:p>
        </p:txBody>
      </p:sp>
      <p:sp>
        <p:nvSpPr>
          <p:cNvPr id="3" name="Content Placeholder 2"/>
          <p:cNvSpPr>
            <a:spLocks noGrp="1"/>
          </p:cNvSpPr>
          <p:nvPr>
            <p:ph idx="1"/>
          </p:nvPr>
        </p:nvSpPr>
        <p:spPr>
          <a:xfrm>
            <a:off x="567048" y="1762057"/>
            <a:ext cx="10131425" cy="4116229"/>
          </a:xfrm>
        </p:spPr>
        <p:txBody>
          <a:bodyPr/>
          <a:lstStyle/>
          <a:p>
            <a:r>
              <a:rPr lang="en-IN" b="1" dirty="0">
                <a:latin typeface="Calibri" panose="020F0502020204030204" pitchFamily="34" charset="0"/>
                <a:cs typeface="Calibri" panose="020F0502020204030204" pitchFamily="34" charset="0"/>
              </a:rPr>
              <a:t>2.Scatterplot</a:t>
            </a:r>
            <a:r>
              <a:rPr lang="en-IN" dirty="0">
                <a:latin typeface="Calibri" panose="020F0502020204030204" pitchFamily="34" charset="0"/>
                <a:cs typeface="Calibri" panose="020F0502020204030204" pitchFamily="34" charset="0"/>
              </a:rPr>
              <a:t> to see the distribution of data among two columns. Scatter plots are used to observe relationship between variables and uses dots to represent the relationship between them</a:t>
            </a:r>
            <a:r>
              <a:rPr lang="en-IN" dirty="0" smtClean="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705" y="2625656"/>
            <a:ext cx="4488872" cy="3166753"/>
          </a:xfrm>
          <a:prstGeom prst="rect">
            <a:avLst/>
          </a:prstGeom>
        </p:spPr>
      </p:pic>
    </p:spTree>
    <p:extLst>
      <p:ext uri="{BB962C8B-B14F-4D97-AF65-F5344CB8AC3E}">
        <p14:creationId xmlns:p14="http://schemas.microsoft.com/office/powerpoint/2010/main" val="177408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Eda</a:t>
            </a:r>
            <a:r>
              <a:rPr lang="en-IN" dirty="0" smtClean="0"/>
              <a:t> contd..</a:t>
            </a:r>
            <a:endParaRPr lang="en-US" dirty="0"/>
          </a:p>
        </p:txBody>
      </p:sp>
      <p:sp>
        <p:nvSpPr>
          <p:cNvPr id="3" name="Content Placeholder 2"/>
          <p:cNvSpPr>
            <a:spLocks noGrp="1"/>
          </p:cNvSpPr>
          <p:nvPr>
            <p:ph idx="1"/>
          </p:nvPr>
        </p:nvSpPr>
        <p:spPr>
          <a:xfrm>
            <a:off x="685801" y="2142067"/>
            <a:ext cx="10131425" cy="3938099"/>
          </a:xfrm>
        </p:spPr>
        <p:txBody>
          <a:bodyPr/>
          <a:lstStyle/>
          <a:p>
            <a:r>
              <a:rPr lang="en-IN" b="1" dirty="0" smtClean="0">
                <a:latin typeface="Calibri" panose="020F0502020204030204" pitchFamily="34" charset="0"/>
                <a:cs typeface="Calibri" panose="020F0502020204030204" pitchFamily="34" charset="0"/>
              </a:rPr>
              <a:t>3. Box</a:t>
            </a:r>
            <a:r>
              <a:rPr lang="en-IN" dirty="0" smtClean="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plot</a:t>
            </a:r>
            <a:r>
              <a:rPr lang="en-IN" dirty="0">
                <a:latin typeface="Calibri" panose="020F0502020204030204" pitchFamily="34" charset="0"/>
                <a:cs typeface="Calibri" panose="020F0502020204030204" pitchFamily="34" charset="0"/>
              </a:rPr>
              <a:t> : A Box Plot is also known as Whisker plot is created to display the summary of the set of data values having properties like minimum, first quartile, median, third quartile and maximum</a:t>
            </a:r>
            <a:r>
              <a:rPr lang="en-IN" dirty="0" smtClean="0">
                <a:latin typeface="Calibri" panose="020F0502020204030204" pitchFamily="34" charset="0"/>
                <a:cs typeface="Calibri" panose="020F0502020204030204" pitchFamily="34" charset="0"/>
              </a:rPr>
              <a:t>.</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463" y="2859309"/>
            <a:ext cx="4120738" cy="3220857"/>
          </a:xfrm>
          <a:prstGeom prst="rect">
            <a:avLst/>
          </a:prstGeom>
        </p:spPr>
      </p:pic>
    </p:spTree>
    <p:extLst>
      <p:ext uri="{BB962C8B-B14F-4D97-AF65-F5344CB8AC3E}">
        <p14:creationId xmlns:p14="http://schemas.microsoft.com/office/powerpoint/2010/main" val="311957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US" dirty="0"/>
          </a:p>
        </p:txBody>
      </p:sp>
      <p:sp>
        <p:nvSpPr>
          <p:cNvPr id="3" name="Content Placeholder 2"/>
          <p:cNvSpPr>
            <a:spLocks noGrp="1"/>
          </p:cNvSpPr>
          <p:nvPr>
            <p:ph idx="1"/>
          </p:nvPr>
        </p:nvSpPr>
        <p:spPr>
          <a:xfrm>
            <a:off x="685801" y="2142067"/>
            <a:ext cx="10131425" cy="4353736"/>
          </a:xfrm>
        </p:spPr>
        <p:txBody>
          <a:bodyPr/>
          <a:lstStyle/>
          <a:p>
            <a:pPr lvl="0"/>
            <a:r>
              <a:rPr lang="en-IN" b="1" dirty="0" smtClean="0">
                <a:latin typeface="Calibri" panose="020F0502020204030204" pitchFamily="34" charset="0"/>
                <a:cs typeface="Calibri" panose="020F0502020204030204" pitchFamily="34" charset="0"/>
              </a:rPr>
              <a:t>4.  Distribution </a:t>
            </a:r>
            <a:r>
              <a:rPr lang="en-IN" b="1" dirty="0">
                <a:latin typeface="Calibri" panose="020F0502020204030204" pitchFamily="34" charset="0"/>
                <a:cs typeface="Calibri" panose="020F0502020204030204" pitchFamily="34" charset="0"/>
              </a:rPr>
              <a:t>plot </a:t>
            </a:r>
            <a:r>
              <a:rPr lang="en-IN" dirty="0">
                <a:latin typeface="Calibri" panose="020F0502020204030204" pitchFamily="34" charset="0"/>
                <a:cs typeface="Calibri" panose="020F0502020204030204" pitchFamily="34" charset="0"/>
              </a:rPr>
              <a:t>:  The seaborn.distplot() function is used to plot the </a:t>
            </a:r>
            <a:r>
              <a:rPr lang="en-IN" dirty="0" err="1">
                <a:latin typeface="Calibri" panose="020F0502020204030204" pitchFamily="34" charset="0"/>
                <a:cs typeface="Calibri" panose="020F0502020204030204" pitchFamily="34" charset="0"/>
              </a:rPr>
              <a:t>distplot</a:t>
            </a:r>
            <a:r>
              <a:rPr lang="en-IN" dirty="0">
                <a:latin typeface="Calibri" panose="020F0502020204030204" pitchFamily="34" charset="0"/>
                <a:cs typeface="Calibri" panose="020F0502020204030204" pitchFamily="34" charset="0"/>
              </a:rPr>
              <a:t>. The </a:t>
            </a:r>
            <a:r>
              <a:rPr lang="en-IN" dirty="0" err="1">
                <a:latin typeface="Calibri" panose="020F0502020204030204" pitchFamily="34" charset="0"/>
                <a:cs typeface="Calibri" panose="020F0502020204030204" pitchFamily="34" charset="0"/>
              </a:rPr>
              <a:t>distplot</a:t>
            </a:r>
            <a:r>
              <a:rPr lang="en-IN" dirty="0">
                <a:latin typeface="Calibri" panose="020F0502020204030204" pitchFamily="34" charset="0"/>
                <a:cs typeface="Calibri" panose="020F0502020204030204" pitchFamily="34" charset="0"/>
              </a:rPr>
              <a:t> represents the </a:t>
            </a:r>
            <a:r>
              <a:rPr lang="en-IN" dirty="0" smtClean="0">
                <a:latin typeface="Calibri" panose="020F0502020204030204" pitchFamily="34" charset="0"/>
                <a:cs typeface="Calibri" panose="020F0502020204030204" pitchFamily="34" charset="0"/>
              </a:rPr>
              <a:t>univariate </a:t>
            </a:r>
            <a:r>
              <a:rPr lang="en-IN" dirty="0">
                <a:latin typeface="Calibri" panose="020F0502020204030204" pitchFamily="34" charset="0"/>
                <a:cs typeface="Calibri" panose="020F0502020204030204" pitchFamily="34" charset="0"/>
              </a:rPr>
              <a:t>distribution of data i.e. data distribution of a variable against the density distribution</a:t>
            </a:r>
            <a:r>
              <a:rPr lang="en-IN" dirty="0" smtClean="0">
                <a:latin typeface="Calibri" panose="020F0502020204030204" pitchFamily="34" charset="0"/>
                <a:cs typeface="Calibri" panose="020F0502020204030204" pitchFamily="34" charset="0"/>
              </a:rPr>
              <a:t>.</a:t>
            </a:r>
          </a:p>
          <a:p>
            <a:pPr lvl="0"/>
            <a:endParaRPr lang="en-IN" dirty="0">
              <a:latin typeface="Calibri" panose="020F0502020204030204" pitchFamily="34" charset="0"/>
              <a:cs typeface="Calibri" panose="020F0502020204030204" pitchFamily="34" charset="0"/>
            </a:endParaRPr>
          </a:p>
          <a:p>
            <a:pPr marL="3657600" lvl="8" indent="0">
              <a:buNone/>
            </a:pPr>
            <a:endParaRPr lang="en-IN" dirty="0" smtClean="0">
              <a:latin typeface="Calibri" panose="020F0502020204030204" pitchFamily="34" charset="0"/>
              <a:cs typeface="Calibri" panose="020F0502020204030204" pitchFamily="34" charset="0"/>
            </a:endParaRPr>
          </a:p>
          <a:p>
            <a:pPr marL="0" lvl="0" indent="0">
              <a:buNone/>
            </a:pPr>
            <a:endParaRPr lang="en-IN" dirty="0" smtClean="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949" y="2786481"/>
            <a:ext cx="4987637" cy="3519316"/>
          </a:xfrm>
          <a:prstGeom prst="rect">
            <a:avLst/>
          </a:prstGeom>
        </p:spPr>
      </p:pic>
    </p:spTree>
    <p:extLst>
      <p:ext uri="{BB962C8B-B14F-4D97-AF65-F5344CB8AC3E}">
        <p14:creationId xmlns:p14="http://schemas.microsoft.com/office/powerpoint/2010/main" val="353331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Eda</a:t>
            </a:r>
            <a:r>
              <a:rPr lang="en-IN" dirty="0" smtClean="0"/>
              <a:t>..</a:t>
            </a:r>
            <a:endParaRPr lang="en-US" dirty="0"/>
          </a:p>
        </p:txBody>
      </p:sp>
      <p:sp>
        <p:nvSpPr>
          <p:cNvPr id="3" name="Content Placeholder 2"/>
          <p:cNvSpPr>
            <a:spLocks noGrp="1"/>
          </p:cNvSpPr>
          <p:nvPr>
            <p:ph idx="1"/>
          </p:nvPr>
        </p:nvSpPr>
        <p:spPr>
          <a:xfrm>
            <a:off x="685800" y="1662546"/>
            <a:ext cx="10131425" cy="3903024"/>
          </a:xfrm>
        </p:spPr>
        <p:txBody>
          <a:bodyPr/>
          <a:lstStyle/>
          <a:p>
            <a:pPr lvl="0"/>
            <a:r>
              <a:rPr lang="en-IN" b="1" dirty="0">
                <a:latin typeface="Calibri" panose="020F0502020204030204" pitchFamily="34" charset="0"/>
                <a:cs typeface="Calibri" panose="020F0502020204030204" pitchFamily="34" charset="0"/>
              </a:rPr>
              <a:t>5. Heatmap</a:t>
            </a:r>
            <a:r>
              <a:rPr lang="en-IN" dirty="0">
                <a:latin typeface="Calibri" panose="020F0502020204030204" pitchFamily="34" charset="0"/>
                <a:cs typeface="Calibri" panose="020F0502020204030204" pitchFamily="34" charset="0"/>
              </a:rPr>
              <a:t> is used to see the correlation of columns</a:t>
            </a:r>
            <a:r>
              <a:rPr lang="en-IN" dirty="0" smtClean="0">
                <a:latin typeface="Calibri" panose="020F0502020204030204" pitchFamily="34" charset="0"/>
                <a:cs typeface="Calibri" panose="020F0502020204030204" pitchFamily="34" charset="0"/>
              </a:rPr>
              <a:t>.</a:t>
            </a: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US" dirty="0">
              <a:latin typeface="Calibri" panose="020F0502020204030204" pitchFamily="34" charset="0"/>
              <a:cs typeface="Calibri" panose="020F05020202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52" y="2065867"/>
            <a:ext cx="6705348" cy="4382434"/>
          </a:xfrm>
          <a:prstGeom prst="rect">
            <a:avLst/>
          </a:prstGeom>
        </p:spPr>
      </p:pic>
    </p:spTree>
    <p:extLst>
      <p:ext uri="{BB962C8B-B14F-4D97-AF65-F5344CB8AC3E}">
        <p14:creationId xmlns:p14="http://schemas.microsoft.com/office/powerpoint/2010/main" val="2834986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83</TotalTime>
  <Words>1515</Words>
  <Application>Microsoft Office PowerPoint</Application>
  <PresentationFormat>Widescreen</PresentationFormat>
  <Paragraphs>222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Adobe Arabic</vt:lpstr>
      <vt:lpstr>Arial</vt:lpstr>
      <vt:lpstr>Calibri</vt:lpstr>
      <vt:lpstr>Calibri Light</vt:lpstr>
      <vt:lpstr>Wingdings</vt:lpstr>
      <vt:lpstr>Celestial</vt:lpstr>
      <vt:lpstr>Car price prediction</vt:lpstr>
      <vt:lpstr>Car price prediction : problem statement</vt:lpstr>
      <vt:lpstr>Solution</vt:lpstr>
      <vt:lpstr>EXPLORATORY DATA ANALYSIS</vt:lpstr>
      <vt:lpstr>Eda Contd…</vt:lpstr>
      <vt:lpstr>Visualizations..</vt:lpstr>
      <vt:lpstr>Eda contd..</vt:lpstr>
      <vt:lpstr>EDA</vt:lpstr>
      <vt:lpstr>Eda..</vt:lpstr>
      <vt:lpstr>Eda contt…</vt:lpstr>
      <vt:lpstr>Data Preprocessing</vt:lpstr>
      <vt:lpstr>Cont..</vt:lpstr>
      <vt:lpstr>Cont. </vt:lpstr>
      <vt:lpstr>contt</vt:lpstr>
      <vt:lpstr>Contd..</vt:lpstr>
      <vt:lpstr>Contd..</vt:lpstr>
      <vt:lpstr>FE cont.</vt:lpstr>
      <vt:lpstr>Model selection</vt:lpstr>
      <vt:lpstr>Model Evaluation Metrics</vt:lpstr>
      <vt:lpstr>Contt..</vt:lpstr>
      <vt:lpstr>Model contt..</vt:lpstr>
      <vt:lpstr>Model training</vt:lpstr>
      <vt:lpstr>Contd..</vt:lpstr>
      <vt:lpstr>Contd..</vt:lpstr>
      <vt:lpstr>Contd…</vt:lpstr>
      <vt:lpstr>Contt..</vt:lpstr>
      <vt:lpstr>Cont..</vt:lpstr>
      <vt:lpstr>Prediction</vt:lpstr>
      <vt:lpstr>Conclusion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Microsoft account</dc:creator>
  <cp:lastModifiedBy>Microsoft account</cp:lastModifiedBy>
  <cp:revision>10</cp:revision>
  <dcterms:created xsi:type="dcterms:W3CDTF">2021-10-14T22:07:44Z</dcterms:created>
  <dcterms:modified xsi:type="dcterms:W3CDTF">2021-10-14T23:30:49Z</dcterms:modified>
</cp:coreProperties>
</file>