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6" r:id="rId29"/>
    <p:sldId id="287" r:id="rId30"/>
    <p:sldId id="288"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0" d="100"/>
          <a:sy n="80" d="100"/>
        </p:scale>
        <p:origin x="3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b="1" dirty="0" smtClean="0">
                <a:latin typeface="Calibri" panose="020F0502020204030204" pitchFamily="34" charset="0"/>
                <a:cs typeface="Calibri" panose="020F0502020204030204" pitchFamily="34" charset="0"/>
              </a:rPr>
              <a:t>HOUSING</a:t>
            </a:r>
            <a:r>
              <a:rPr lang="en-US" b="1" dirty="0">
                <a:latin typeface="Calibri" panose="020F0502020204030204" pitchFamily="34" charset="0"/>
                <a:cs typeface="Calibri" panose="020F0502020204030204" pitchFamily="34" charset="0"/>
              </a:rPr>
              <a:t>: PRICE PREDICTION </a:t>
            </a: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IN" dirty="0" smtClean="0">
                <a:solidFill>
                  <a:schemeClr val="tx2">
                    <a:lumMod val="10000"/>
                  </a:schemeClr>
                </a:solidFill>
                <a:latin typeface="Calibri" panose="020F0502020204030204" pitchFamily="34" charset="0"/>
                <a:cs typeface="Calibri" panose="020F0502020204030204" pitchFamily="34" charset="0"/>
              </a:rPr>
              <a:t>By- Ashish </a:t>
            </a:r>
            <a:r>
              <a:rPr lang="en-IN" dirty="0" err="1" smtClean="0">
                <a:solidFill>
                  <a:schemeClr val="tx2">
                    <a:lumMod val="10000"/>
                  </a:schemeClr>
                </a:solidFill>
                <a:latin typeface="Calibri" panose="020F0502020204030204" pitchFamily="34" charset="0"/>
                <a:cs typeface="Calibri" panose="020F0502020204030204" pitchFamily="34" charset="0"/>
              </a:rPr>
              <a:t>chand</a:t>
            </a:r>
            <a:endParaRPr lang="en-US" dirty="0">
              <a:solidFill>
                <a:schemeClr val="tx2">
                  <a:lumMod val="1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3713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Eda</a:t>
            </a:r>
            <a:r>
              <a:rPr lang="en-IN" dirty="0" smtClean="0"/>
              <a:t>..</a:t>
            </a:r>
            <a:endParaRPr lang="en-US" dirty="0"/>
          </a:p>
        </p:txBody>
      </p:sp>
      <p:sp>
        <p:nvSpPr>
          <p:cNvPr id="3" name="Content Placeholder 2"/>
          <p:cNvSpPr>
            <a:spLocks noGrp="1"/>
          </p:cNvSpPr>
          <p:nvPr>
            <p:ph idx="1"/>
          </p:nvPr>
        </p:nvSpPr>
        <p:spPr>
          <a:xfrm>
            <a:off x="1103312" y="2052918"/>
            <a:ext cx="8946541" cy="4668516"/>
          </a:xfrm>
        </p:spPr>
        <p:txBody>
          <a:bodyPr/>
          <a:lstStyle/>
          <a:p>
            <a:r>
              <a:rPr lang="en-IN" b="1" dirty="0">
                <a:latin typeface="Calibri" panose="020F0502020204030204" pitchFamily="34" charset="0"/>
                <a:cs typeface="Calibri" panose="020F0502020204030204" pitchFamily="34" charset="0"/>
              </a:rPr>
              <a:t>Bar Plot :</a:t>
            </a:r>
            <a:r>
              <a:rPr lang="en-IN" dirty="0">
                <a:latin typeface="Calibri" panose="020F0502020204030204" pitchFamily="34" charset="0"/>
                <a:cs typeface="Calibri" panose="020F0502020204030204" pitchFamily="34" charset="0"/>
              </a:rPr>
              <a:t> A bar plot or bar chart is a graph that represents the category of data with rectangular bars with lengths and heights that is proportional to the values which they represent. </a:t>
            </a:r>
            <a:endParaRPr lang="en-IN"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463" y="2991576"/>
            <a:ext cx="4919464" cy="3607606"/>
          </a:xfrm>
          <a:prstGeom prst="rect">
            <a:avLst/>
          </a:prstGeom>
        </p:spPr>
      </p:pic>
    </p:spTree>
    <p:extLst>
      <p:ext uri="{BB962C8B-B14F-4D97-AF65-F5344CB8AC3E}">
        <p14:creationId xmlns:p14="http://schemas.microsoft.com/office/powerpoint/2010/main" val="276755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Data </a:t>
            </a:r>
            <a:r>
              <a:rPr lang="en-IN" dirty="0" err="1" smtClean="0">
                <a:latin typeface="Calibri" panose="020F0502020204030204" pitchFamily="34" charset="0"/>
                <a:cs typeface="Calibri" panose="020F0502020204030204" pitchFamily="34" charset="0"/>
              </a:rPr>
              <a:t>Preprocessing</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IN" b="1" dirty="0"/>
              <a:t>Step 1</a:t>
            </a:r>
            <a:r>
              <a:rPr lang="en-IN" dirty="0"/>
              <a:t>: </a:t>
            </a:r>
            <a:r>
              <a:rPr lang="en-US" b="1" dirty="0"/>
              <a:t>Dropping unnecessary variables </a:t>
            </a:r>
          </a:p>
          <a:p>
            <a:pPr lvl="1"/>
            <a:r>
              <a:rPr lang="en-US" sz="1400" dirty="0"/>
              <a:t>remove those which are not actually related to our prediction like One </a:t>
            </a:r>
            <a:r>
              <a:rPr lang="en-US" sz="1400" dirty="0" smtClean="0"/>
              <a:t>Id number.</a:t>
            </a:r>
          </a:p>
          <a:p>
            <a:pPr marL="457200" lvl="1" indent="0">
              <a:buNone/>
            </a:pPr>
            <a:endParaRPr lang="en-US" sz="1400" dirty="0"/>
          </a:p>
          <a:p>
            <a:r>
              <a:rPr lang="en-IN" b="1" dirty="0"/>
              <a:t>Step 2: </a:t>
            </a:r>
            <a:r>
              <a:rPr lang="en-IN" b="1" dirty="0" smtClean="0">
                <a:latin typeface="Calibri" panose="020F0502020204030204" pitchFamily="34" charset="0"/>
                <a:cs typeface="Calibri" panose="020F0502020204030204" pitchFamily="34" charset="0"/>
              </a:rPr>
              <a:t>Checking the correlation</a:t>
            </a:r>
            <a:endParaRPr lang="en-IN" b="1" dirty="0"/>
          </a:p>
          <a:p>
            <a:pPr lvl="1"/>
            <a:r>
              <a:rPr lang="en-IN" b="1" dirty="0"/>
              <a:t> </a:t>
            </a:r>
            <a:r>
              <a:rPr lang="en-IN" dirty="0">
                <a:latin typeface="Calibri" panose="020F0502020204030204" pitchFamily="34" charset="0"/>
                <a:cs typeface="Calibri" panose="020F0502020204030204" pitchFamily="34" charset="0"/>
              </a:rPr>
              <a:t>Now </a:t>
            </a:r>
            <a:r>
              <a:rPr lang="en-IN" dirty="0" smtClean="0">
                <a:latin typeface="Calibri" panose="020F0502020204030204" pitchFamily="34" charset="0"/>
                <a:cs typeface="Calibri" panose="020F0502020204030204" pitchFamily="34" charset="0"/>
              </a:rPr>
              <a:t>check the column which are highly correlated with the target column i.e. Target column.</a:t>
            </a:r>
          </a:p>
          <a:p>
            <a:pPr lvl="1"/>
            <a:r>
              <a:rPr lang="en-IN" dirty="0" smtClean="0">
                <a:latin typeface="Calibri" panose="020F0502020204030204" pitchFamily="34" charset="0"/>
                <a:cs typeface="Calibri" panose="020F0502020204030204" pitchFamily="34" charset="0"/>
              </a:rPr>
              <a:t>Overall quality and living area in ground are highly positively correlated with the Sales Price. </a:t>
            </a:r>
          </a:p>
        </p:txBody>
      </p:sp>
    </p:spTree>
    <p:extLst>
      <p:ext uri="{BB962C8B-B14F-4D97-AF65-F5344CB8AC3E}">
        <p14:creationId xmlns:p14="http://schemas.microsoft.com/office/powerpoint/2010/main" val="41011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Cont..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IN" b="1" dirty="0" smtClean="0">
                <a:latin typeface="Calibri" panose="020F0502020204030204" pitchFamily="34" charset="0"/>
                <a:cs typeface="Calibri" panose="020F0502020204030204" pitchFamily="34" charset="0"/>
              </a:rPr>
              <a:t>Step 3 : Split the numerical and categorical columns.</a:t>
            </a:r>
          </a:p>
          <a:p>
            <a:pPr lvl="2"/>
            <a:r>
              <a:rPr lang="en-IN" dirty="0" smtClean="0">
                <a:latin typeface="Calibri" panose="020F0502020204030204" pitchFamily="34" charset="0"/>
                <a:cs typeface="Calibri" panose="020F0502020204030204" pitchFamily="34" charset="0"/>
              </a:rPr>
              <a:t>Split the categorical and numerical columns and visualize it with the help of </a:t>
            </a:r>
            <a:r>
              <a:rPr lang="en-IN" dirty="0" err="1" smtClean="0">
                <a:latin typeface="Calibri" panose="020F0502020204030204" pitchFamily="34" charset="0"/>
                <a:cs typeface="Calibri" panose="020F0502020204030204" pitchFamily="34" charset="0"/>
              </a:rPr>
              <a:t>matplotlib</a:t>
            </a:r>
            <a:r>
              <a:rPr lang="en-IN" dirty="0" smtClean="0">
                <a:latin typeface="Calibri" panose="020F0502020204030204" pitchFamily="34" charset="0"/>
                <a:cs typeface="Calibri" panose="020F0502020204030204" pitchFamily="34" charset="0"/>
              </a:rPr>
              <a:t> and </a:t>
            </a:r>
            <a:r>
              <a:rPr lang="en-IN" dirty="0" err="1" smtClean="0">
                <a:latin typeface="Calibri" panose="020F0502020204030204" pitchFamily="34" charset="0"/>
                <a:cs typeface="Calibri" panose="020F0502020204030204" pitchFamily="34" charset="0"/>
              </a:rPr>
              <a:t>seaborn</a:t>
            </a:r>
            <a:r>
              <a:rPr lang="en-IN" dirty="0" smtClean="0">
                <a:latin typeface="Calibri" panose="020F0502020204030204" pitchFamily="34" charset="0"/>
                <a:cs typeface="Calibri" panose="020F0502020204030204" pitchFamily="34" charset="0"/>
              </a:rPr>
              <a:t> library.</a:t>
            </a:r>
          </a:p>
          <a:p>
            <a:pPr lvl="2"/>
            <a:r>
              <a:rPr lang="en-IN" dirty="0">
                <a:latin typeface="Calibri" panose="020F0502020204030204" pitchFamily="34" charset="0"/>
                <a:cs typeface="Calibri" panose="020F0502020204030204" pitchFamily="34" charset="0"/>
              </a:rPr>
              <a:t>1. Discrete </a:t>
            </a:r>
            <a:r>
              <a:rPr lang="en-IN" dirty="0" smtClean="0">
                <a:latin typeface="Calibri" panose="020F0502020204030204" pitchFamily="34" charset="0"/>
                <a:cs typeface="Calibri" panose="020F0502020204030204" pitchFamily="34" charset="0"/>
              </a:rPr>
              <a:t>Variables</a:t>
            </a:r>
            <a:endParaRPr lang="en-IN" dirty="0">
              <a:latin typeface="Calibri" panose="020F0502020204030204" pitchFamily="34" charset="0"/>
              <a:cs typeface="Calibri" panose="020F0502020204030204" pitchFamily="34" charset="0"/>
            </a:endParaRPr>
          </a:p>
          <a:p>
            <a:pPr marL="914400" lvl="2" indent="0">
              <a:buNone/>
            </a:pP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If distinct values in numeric variable is &lt;25, those are considered as discrete</a:t>
            </a:r>
            <a:r>
              <a:rPr lang="en-IN" dirty="0" smtClean="0">
                <a:latin typeface="Calibri" panose="020F0502020204030204" pitchFamily="34" charset="0"/>
                <a:cs typeface="Calibri" panose="020F0502020204030204" pitchFamily="34" charset="0"/>
              </a:rPr>
              <a:t>, else </a:t>
            </a:r>
            <a:r>
              <a:rPr lang="en-IN" dirty="0">
                <a:latin typeface="Calibri" panose="020F0502020204030204" pitchFamily="34" charset="0"/>
                <a:cs typeface="Calibri" panose="020F0502020204030204" pitchFamily="34" charset="0"/>
              </a:rPr>
              <a:t>its </a:t>
            </a:r>
            <a:r>
              <a:rPr lang="en-IN" dirty="0" smtClean="0">
                <a:latin typeface="Calibri" panose="020F0502020204030204" pitchFamily="34" charset="0"/>
                <a:cs typeface="Calibri" panose="020F0502020204030204" pitchFamily="34" charset="0"/>
              </a:rPr>
              <a:t>		continuous.</a:t>
            </a:r>
          </a:p>
          <a:p>
            <a:pPr marL="914400" lvl="2" indent="0">
              <a:buNone/>
            </a:pPr>
            <a:r>
              <a:rPr lang="en-IN" dirty="0" smtClean="0">
                <a:latin typeface="Calibri" panose="020F0502020204030204" pitchFamily="34" charset="0"/>
                <a:cs typeface="Calibri" panose="020F0502020204030204" pitchFamily="34" charset="0"/>
              </a:rPr>
              <a:t>	Bar </a:t>
            </a:r>
            <a:r>
              <a:rPr lang="en-IN" dirty="0">
                <a:latin typeface="Calibri" panose="020F0502020204030204" pitchFamily="34" charset="0"/>
                <a:cs typeface="Calibri" panose="020F0502020204030204" pitchFamily="34" charset="0"/>
              </a:rPr>
              <a:t>Plot used for discrete </a:t>
            </a:r>
            <a:r>
              <a:rPr lang="en-IN" dirty="0" smtClean="0">
                <a:latin typeface="Calibri" panose="020F0502020204030204" pitchFamily="34" charset="0"/>
                <a:cs typeface="Calibri" panose="020F0502020204030204" pitchFamily="34" charset="0"/>
              </a:rPr>
              <a:t>variable.</a:t>
            </a:r>
            <a:endParaRPr lang="en-IN" dirty="0">
              <a:latin typeface="Calibri" panose="020F0502020204030204" pitchFamily="34" charset="0"/>
              <a:cs typeface="Calibri" panose="020F0502020204030204" pitchFamily="34" charset="0"/>
            </a:endParaRPr>
          </a:p>
          <a:p>
            <a:pPr lvl="2"/>
            <a:r>
              <a:rPr lang="en-IN" dirty="0">
                <a:latin typeface="Calibri" panose="020F0502020204030204" pitchFamily="34" charset="0"/>
                <a:cs typeface="Calibri" panose="020F0502020204030204" pitchFamily="34" charset="0"/>
              </a:rPr>
              <a:t>2.  </a:t>
            </a:r>
            <a:r>
              <a:rPr lang="en-IN" dirty="0" smtClean="0">
                <a:latin typeface="Calibri" panose="020F0502020204030204" pitchFamily="34" charset="0"/>
                <a:cs typeface="Calibri" panose="020F0502020204030204" pitchFamily="34" charset="0"/>
              </a:rPr>
              <a:t>Continuous </a:t>
            </a:r>
            <a:r>
              <a:rPr lang="en-IN" dirty="0">
                <a:latin typeface="Calibri" panose="020F0502020204030204" pitchFamily="34" charset="0"/>
                <a:cs typeface="Calibri" panose="020F0502020204030204" pitchFamily="34" charset="0"/>
              </a:rPr>
              <a:t>variable</a:t>
            </a:r>
          </a:p>
          <a:p>
            <a:pPr marL="914400" lvl="2" indent="0">
              <a:buNone/>
            </a:pP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Histogram Plot used for </a:t>
            </a:r>
            <a:r>
              <a:rPr lang="en-IN" dirty="0" smtClean="0">
                <a:latin typeface="Calibri" panose="020F0502020204030204" pitchFamily="34" charset="0"/>
                <a:cs typeface="Calibri" panose="020F0502020204030204" pitchFamily="34" charset="0"/>
              </a:rPr>
              <a:t>Continuous variable.</a:t>
            </a:r>
            <a:endParaRPr lang="en-IN" b="1"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749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IN" b="1" dirty="0" smtClean="0">
                <a:latin typeface="Calibri" panose="020F0502020204030204" pitchFamily="34" charset="0"/>
                <a:cs typeface="Calibri" panose="020F0502020204030204" pitchFamily="34" charset="0"/>
              </a:rPr>
              <a:t>Step 4 : Checking the relationship with features and Sale price graphically.</a:t>
            </a:r>
          </a:p>
          <a:p>
            <a:pPr lvl="1"/>
            <a:r>
              <a:rPr lang="en-IN" dirty="0" smtClean="0">
                <a:latin typeface="Calibri" panose="020F0502020204030204" pitchFamily="34" charset="0"/>
                <a:cs typeface="Calibri" panose="020F0502020204030204" pitchFamily="34" charset="0"/>
              </a:rPr>
              <a:t>Using the scatter plot to check the relationship between the different columns and the target column ( i.e. Sale Price).</a:t>
            </a:r>
          </a:p>
          <a:p>
            <a:pPr marL="457200" lvl="1" indent="0">
              <a:buNone/>
            </a:pPr>
            <a:endParaRPr lang="en-IN" dirty="0" smtClean="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207" y="3145955"/>
            <a:ext cx="3991203" cy="27106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402" y="3145955"/>
            <a:ext cx="3960231" cy="2710625"/>
          </a:xfrm>
          <a:prstGeom prst="rect">
            <a:avLst/>
          </a:prstGeom>
        </p:spPr>
      </p:pic>
    </p:spTree>
    <p:extLst>
      <p:ext uri="{BB962C8B-B14F-4D97-AF65-F5344CB8AC3E}">
        <p14:creationId xmlns:p14="http://schemas.microsoft.com/office/powerpoint/2010/main" val="4287657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Cont..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03312" y="2052918"/>
            <a:ext cx="8946541" cy="4549763"/>
          </a:xfrm>
        </p:spPr>
        <p:txBody>
          <a:bodyPr/>
          <a:lstStyle/>
          <a:p>
            <a:r>
              <a:rPr lang="en-IN" dirty="0" smtClean="0">
                <a:latin typeface="Calibri" panose="020F0502020204030204" pitchFamily="34" charset="0"/>
                <a:cs typeface="Calibri" panose="020F0502020204030204" pitchFamily="34" charset="0"/>
              </a:rPr>
              <a:t>Step 5 : Checking outliers, not removing now.</a:t>
            </a:r>
          </a:p>
          <a:p>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293" y="2514827"/>
            <a:ext cx="5913911" cy="3818876"/>
          </a:xfrm>
          <a:prstGeom prst="rect">
            <a:avLst/>
          </a:prstGeom>
        </p:spPr>
      </p:pic>
    </p:spTree>
    <p:extLst>
      <p:ext uri="{BB962C8B-B14F-4D97-AF65-F5344CB8AC3E}">
        <p14:creationId xmlns:p14="http://schemas.microsoft.com/office/powerpoint/2010/main" val="388915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Feature Engineering</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55023" y="2052918"/>
            <a:ext cx="9761517" cy="4454760"/>
          </a:xfrm>
        </p:spPr>
        <p:txBody>
          <a:bodyPr/>
          <a:lstStyle/>
          <a:p>
            <a:r>
              <a:rPr lang="en-IN" b="1" dirty="0" smtClean="0">
                <a:latin typeface="Calibri" panose="020F0502020204030204" pitchFamily="34" charset="0"/>
                <a:cs typeface="Calibri" panose="020F0502020204030204" pitchFamily="34" charset="0"/>
              </a:rPr>
              <a:t>Outliers Handling</a:t>
            </a:r>
            <a:r>
              <a:rPr lang="en-IN" dirty="0" smtClean="0"/>
              <a:t>:</a:t>
            </a:r>
            <a:r>
              <a:rPr lang="en-IN" dirty="0">
                <a:latin typeface="Calibri" panose="020F0502020204030204" pitchFamily="34" charset="0"/>
                <a:cs typeface="Calibri" panose="020F0502020204030204" pitchFamily="34" charset="0"/>
              </a:rPr>
              <a:t> </a:t>
            </a:r>
            <a:r>
              <a:rPr lang="en-IN" sz="1600" dirty="0">
                <a:latin typeface="Calibri" panose="020F0502020204030204" pitchFamily="34" charset="0"/>
                <a:cs typeface="Calibri" panose="020F0502020204030204" pitchFamily="34" charset="0"/>
              </a:rPr>
              <a:t>Outliers removal is not always safe. We decided to delete these two as they are very huge and really bad ( extremely large areas for very low prices).</a:t>
            </a:r>
            <a:endParaRPr lang="en-IN" sz="1600"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559" y="2843613"/>
            <a:ext cx="4986367" cy="33478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926" y="2843613"/>
            <a:ext cx="4667266" cy="3347882"/>
          </a:xfrm>
          <a:prstGeom prst="rect">
            <a:avLst/>
          </a:prstGeom>
        </p:spPr>
      </p:pic>
    </p:spTree>
    <p:extLst>
      <p:ext uri="{BB962C8B-B14F-4D97-AF65-F5344CB8AC3E}">
        <p14:creationId xmlns:p14="http://schemas.microsoft.com/office/powerpoint/2010/main" val="2088716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21703"/>
          </a:xfrm>
        </p:spPr>
        <p:txBody>
          <a:bodyPr/>
          <a:lstStyle/>
          <a:p>
            <a:r>
              <a:rPr lang="en-IN" dirty="0" smtClean="0">
                <a:latin typeface="Calibri" panose="020F0502020204030204" pitchFamily="34" charset="0"/>
                <a:cs typeface="Calibri" panose="020F0502020204030204" pitchFamily="34" charset="0"/>
              </a:rPr>
              <a:t>CONT..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03312" y="1853248"/>
            <a:ext cx="8946541" cy="4832560"/>
          </a:xfrm>
        </p:spPr>
        <p:txBody>
          <a:bodyPr>
            <a:normAutofit fontScale="70000" lnSpcReduction="20000"/>
          </a:bodyPr>
          <a:lstStyle/>
          <a:p>
            <a:r>
              <a:rPr lang="en-IN" b="1" dirty="0" smtClean="0">
                <a:latin typeface="Calibri" panose="020F0502020204030204" pitchFamily="34" charset="0"/>
                <a:cs typeface="Calibri" panose="020F0502020204030204" pitchFamily="34" charset="0"/>
              </a:rPr>
              <a:t>Filling the missing  columns values.</a:t>
            </a:r>
          </a:p>
          <a:p>
            <a:r>
              <a:rPr lang="en-IN" b="1" dirty="0" err="1">
                <a:latin typeface="Calibri" panose="020F0502020204030204" pitchFamily="34" charset="0"/>
                <a:cs typeface="Calibri" panose="020F0502020204030204" pitchFamily="34" charset="0"/>
              </a:rPr>
              <a:t>PoolQC</a:t>
            </a:r>
            <a:r>
              <a:rPr lang="en-IN" b="1" dirty="0">
                <a:latin typeface="Calibri" panose="020F0502020204030204" pitchFamily="34" charset="0"/>
                <a:cs typeface="Calibri" panose="020F0502020204030204" pitchFamily="34" charset="0"/>
              </a:rPr>
              <a:t> : data description says NA means "No Pool". That make sense, given the huge ratio of missing value (+99%) and majority of houses have no Pool at all in general.</a:t>
            </a:r>
          </a:p>
          <a:p>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MiscFeature</a:t>
            </a:r>
            <a:r>
              <a:rPr lang="en-IN" b="1" dirty="0">
                <a:latin typeface="Calibri" panose="020F0502020204030204" pitchFamily="34" charset="0"/>
                <a:cs typeface="Calibri" panose="020F0502020204030204" pitchFamily="34" charset="0"/>
              </a:rPr>
              <a:t> : data description says NA means "no </a:t>
            </a:r>
            <a:r>
              <a:rPr lang="en-IN" b="1" dirty="0" err="1">
                <a:latin typeface="Calibri" panose="020F0502020204030204" pitchFamily="34" charset="0"/>
                <a:cs typeface="Calibri" panose="020F0502020204030204" pitchFamily="34" charset="0"/>
              </a:rPr>
              <a:t>misc</a:t>
            </a:r>
            <a:r>
              <a:rPr lang="en-IN" b="1" dirty="0">
                <a:latin typeface="Calibri" panose="020F0502020204030204" pitchFamily="34" charset="0"/>
                <a:cs typeface="Calibri" panose="020F0502020204030204" pitchFamily="34" charset="0"/>
              </a:rPr>
              <a:t> feature"</a:t>
            </a:r>
          </a:p>
          <a:p>
            <a:r>
              <a:rPr lang="en-IN" b="1" dirty="0">
                <a:latin typeface="Calibri" panose="020F0502020204030204" pitchFamily="34" charset="0"/>
                <a:cs typeface="Calibri" panose="020F0502020204030204" pitchFamily="34" charset="0"/>
              </a:rPr>
              <a:t>- Alley : data description says NA means "no alley access"</a:t>
            </a:r>
          </a:p>
          <a:p>
            <a:r>
              <a:rPr lang="en-IN" b="1" dirty="0">
                <a:latin typeface="Calibri" panose="020F0502020204030204" pitchFamily="34" charset="0"/>
                <a:cs typeface="Calibri" panose="020F0502020204030204" pitchFamily="34" charset="0"/>
              </a:rPr>
              <a:t>- Fence : data description says NA means "no fence"</a:t>
            </a:r>
          </a:p>
          <a:p>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FireplaceQu</a:t>
            </a:r>
            <a:r>
              <a:rPr lang="en-IN" b="1" dirty="0">
                <a:latin typeface="Calibri" panose="020F0502020204030204" pitchFamily="34" charset="0"/>
                <a:cs typeface="Calibri" panose="020F0502020204030204" pitchFamily="34" charset="0"/>
              </a:rPr>
              <a:t> : data description says NA means "no fireplace"</a:t>
            </a:r>
          </a:p>
          <a:p>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GarageType</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GarageFinish</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GarageQual</a:t>
            </a:r>
            <a:r>
              <a:rPr lang="en-IN" b="1" dirty="0">
                <a:latin typeface="Calibri" panose="020F0502020204030204" pitchFamily="34" charset="0"/>
                <a:cs typeface="Calibri" panose="020F0502020204030204" pitchFamily="34" charset="0"/>
              </a:rPr>
              <a:t> and </a:t>
            </a:r>
            <a:r>
              <a:rPr lang="en-IN" b="1" dirty="0" err="1">
                <a:latin typeface="Calibri" panose="020F0502020204030204" pitchFamily="34" charset="0"/>
                <a:cs typeface="Calibri" panose="020F0502020204030204" pitchFamily="34" charset="0"/>
              </a:rPr>
              <a:t>GarageCond</a:t>
            </a:r>
            <a:r>
              <a:rPr lang="en-IN" b="1" dirty="0">
                <a:latin typeface="Calibri" panose="020F0502020204030204" pitchFamily="34" charset="0"/>
                <a:cs typeface="Calibri" panose="020F0502020204030204" pitchFamily="34" charset="0"/>
              </a:rPr>
              <a:t> : Replacing missing data with None/Missing value</a:t>
            </a:r>
          </a:p>
          <a:p>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GarageYrBlt</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GarageArea</a:t>
            </a:r>
            <a:r>
              <a:rPr lang="en-IN" b="1" dirty="0">
                <a:latin typeface="Calibri" panose="020F0502020204030204" pitchFamily="34" charset="0"/>
                <a:cs typeface="Calibri" panose="020F0502020204030204" pitchFamily="34" charset="0"/>
              </a:rPr>
              <a:t> and </a:t>
            </a:r>
            <a:r>
              <a:rPr lang="en-IN" b="1" dirty="0" err="1">
                <a:latin typeface="Calibri" panose="020F0502020204030204" pitchFamily="34" charset="0"/>
                <a:cs typeface="Calibri" panose="020F0502020204030204" pitchFamily="34" charset="0"/>
              </a:rPr>
              <a:t>GarageCars</a:t>
            </a:r>
            <a:r>
              <a:rPr lang="en-IN" b="1" dirty="0">
                <a:latin typeface="Calibri" panose="020F0502020204030204" pitchFamily="34" charset="0"/>
                <a:cs typeface="Calibri" panose="020F0502020204030204" pitchFamily="34" charset="0"/>
              </a:rPr>
              <a:t> : Replacing missing data with 0 (Since No garage = no cars in such garage.)</a:t>
            </a:r>
          </a:p>
          <a:p>
            <a:r>
              <a:rPr lang="en-IN" b="1" dirty="0">
                <a:latin typeface="Calibri" panose="020F0502020204030204" pitchFamily="34" charset="0"/>
                <a:cs typeface="Calibri" panose="020F0502020204030204" pitchFamily="34" charset="0"/>
              </a:rPr>
              <a:t>- BsmtFinSF1, BsmtFinSF2, </a:t>
            </a:r>
            <a:r>
              <a:rPr lang="en-IN" b="1" dirty="0" err="1">
                <a:latin typeface="Calibri" panose="020F0502020204030204" pitchFamily="34" charset="0"/>
                <a:cs typeface="Calibri" panose="020F0502020204030204" pitchFamily="34" charset="0"/>
              </a:rPr>
              <a:t>BsmtUnfSF</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TotalBsmtSF</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BsmtFullBath</a:t>
            </a:r>
            <a:r>
              <a:rPr lang="en-IN" b="1" dirty="0">
                <a:latin typeface="Calibri" panose="020F0502020204030204" pitchFamily="34" charset="0"/>
                <a:cs typeface="Calibri" panose="020F0502020204030204" pitchFamily="34" charset="0"/>
              </a:rPr>
              <a:t> and </a:t>
            </a:r>
            <a:r>
              <a:rPr lang="en-IN" b="1" dirty="0" err="1">
                <a:latin typeface="Calibri" panose="020F0502020204030204" pitchFamily="34" charset="0"/>
                <a:cs typeface="Calibri" panose="020F0502020204030204" pitchFamily="34" charset="0"/>
              </a:rPr>
              <a:t>BsmtHalfBath</a:t>
            </a:r>
            <a:r>
              <a:rPr lang="en-IN" b="1" dirty="0">
                <a:latin typeface="Calibri" panose="020F0502020204030204" pitchFamily="34" charset="0"/>
                <a:cs typeface="Calibri" panose="020F0502020204030204" pitchFamily="34" charset="0"/>
              </a:rPr>
              <a:t> : missing values are likely zero for having no basement</a:t>
            </a:r>
          </a:p>
          <a:p>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BsmtQual</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BsmtCond</a:t>
            </a: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BsmtExposure</a:t>
            </a:r>
            <a:r>
              <a:rPr lang="en-IN" b="1" dirty="0">
                <a:latin typeface="Calibri" panose="020F0502020204030204" pitchFamily="34" charset="0"/>
                <a:cs typeface="Calibri" panose="020F0502020204030204" pitchFamily="34" charset="0"/>
              </a:rPr>
              <a:t>, BsmtFinType1 and BsmtFinType2 : For all these categorical basement-related features, </a:t>
            </a:r>
            <a:r>
              <a:rPr lang="en-IN" b="1" dirty="0" err="1">
                <a:latin typeface="Calibri" panose="020F0502020204030204" pitchFamily="34" charset="0"/>
                <a:cs typeface="Calibri" panose="020F0502020204030204" pitchFamily="34" charset="0"/>
              </a:rPr>
              <a:t>NaN</a:t>
            </a:r>
            <a:r>
              <a:rPr lang="en-IN" b="1" dirty="0">
                <a:latin typeface="Calibri" panose="020F0502020204030204" pitchFamily="34" charset="0"/>
                <a:cs typeface="Calibri" panose="020F0502020204030204" pitchFamily="34" charset="0"/>
              </a:rPr>
              <a:t> means that there is no basement.</a:t>
            </a:r>
          </a:p>
          <a:p>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MasVnrArea</a:t>
            </a:r>
            <a:r>
              <a:rPr lang="en-IN" b="1" dirty="0">
                <a:latin typeface="Calibri" panose="020F0502020204030204" pitchFamily="34" charset="0"/>
                <a:cs typeface="Calibri" panose="020F0502020204030204" pitchFamily="34" charset="0"/>
              </a:rPr>
              <a:t> and </a:t>
            </a:r>
            <a:r>
              <a:rPr lang="en-IN" b="1" dirty="0" err="1">
                <a:latin typeface="Calibri" panose="020F0502020204030204" pitchFamily="34" charset="0"/>
                <a:cs typeface="Calibri" panose="020F0502020204030204" pitchFamily="34" charset="0"/>
              </a:rPr>
              <a:t>MasVnrType</a:t>
            </a:r>
            <a:r>
              <a:rPr lang="en-IN" b="1" dirty="0">
                <a:latin typeface="Calibri" panose="020F0502020204030204" pitchFamily="34" charset="0"/>
                <a:cs typeface="Calibri" panose="020F0502020204030204" pitchFamily="34" charset="0"/>
              </a:rPr>
              <a:t> : NA most likely means no masonry veneer for these houses. We can fill 0 for the area and None for the type.</a:t>
            </a:r>
          </a:p>
          <a:p>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MSZoning</a:t>
            </a:r>
            <a:r>
              <a:rPr lang="en-IN" b="1" dirty="0">
                <a:latin typeface="Calibri" panose="020F0502020204030204" pitchFamily="34" charset="0"/>
                <a:cs typeface="Calibri" panose="020F0502020204030204" pitchFamily="34" charset="0"/>
              </a:rPr>
              <a:t> (The general zoning classification) : 'RL' is by far the most common value. So we can fill in missing values with 'RL</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4237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Cont..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IN" dirty="0" smtClean="0"/>
              <a:t>Filling the missing values of columns with the “None”.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357" y="2890762"/>
            <a:ext cx="6858957" cy="1076475"/>
          </a:xfrm>
          <a:prstGeom prst="rect">
            <a:avLst/>
          </a:prstGeom>
        </p:spPr>
      </p:pic>
    </p:spTree>
    <p:extLst>
      <p:ext uri="{BB962C8B-B14F-4D97-AF65-F5344CB8AC3E}">
        <p14:creationId xmlns:p14="http://schemas.microsoft.com/office/powerpoint/2010/main" val="3403290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 </a:t>
            </a:r>
            <a:r>
              <a:rPr lang="en-IN" dirty="0" err="1" smtClean="0"/>
              <a:t>contt</a:t>
            </a:r>
            <a:r>
              <a:rPr lang="en-IN" dirty="0" smtClean="0"/>
              <a:t>..</a:t>
            </a:r>
            <a:endParaRPr lang="en-US" dirty="0"/>
          </a:p>
        </p:txBody>
      </p:sp>
      <p:sp>
        <p:nvSpPr>
          <p:cNvPr id="3" name="Content Placeholder 2"/>
          <p:cNvSpPr>
            <a:spLocks noGrp="1"/>
          </p:cNvSpPr>
          <p:nvPr>
            <p:ph idx="1"/>
          </p:nvPr>
        </p:nvSpPr>
        <p:spPr/>
        <p:txBody>
          <a:bodyPr/>
          <a:lstStyle/>
          <a:p>
            <a:r>
              <a:rPr lang="en-IN" dirty="0" smtClean="0">
                <a:latin typeface="Calibri" panose="020F0502020204030204" pitchFamily="34" charset="0"/>
                <a:cs typeface="Calibri" panose="020F0502020204030204" pitchFamily="34" charset="0"/>
              </a:rPr>
              <a:t>Checking the </a:t>
            </a:r>
            <a:r>
              <a:rPr lang="en-IN" dirty="0" err="1" smtClean="0">
                <a:latin typeface="Calibri" panose="020F0502020204030204" pitchFamily="34" charset="0"/>
                <a:cs typeface="Calibri" panose="020F0502020204030204" pitchFamily="34" charset="0"/>
              </a:rPr>
              <a:t>SalePrice</a:t>
            </a:r>
            <a:r>
              <a:rPr lang="en-IN" dirty="0" smtClean="0">
                <a:latin typeface="Calibri" panose="020F0502020204030204" pitchFamily="34" charset="0"/>
                <a:cs typeface="Calibri" panose="020F0502020204030204" pitchFamily="34" charset="0"/>
              </a:rPr>
              <a:t> column which is the target column:</a:t>
            </a:r>
          </a:p>
          <a:p>
            <a:pPr lvl="1"/>
            <a:r>
              <a:rPr lang="en-IN" dirty="0" smtClean="0">
                <a:latin typeface="Calibri" panose="020F0502020204030204" pitchFamily="34" charset="0"/>
                <a:cs typeface="Calibri" panose="020F0502020204030204" pitchFamily="34" charset="0"/>
              </a:rPr>
              <a:t>Shows that the data is not normally distributed.</a:t>
            </a:r>
          </a:p>
          <a:p>
            <a:pPr lvl="1"/>
            <a:r>
              <a:rPr lang="en-IN" dirty="0" smtClean="0">
                <a:latin typeface="Calibri" panose="020F0502020204030204" pitchFamily="34" charset="0"/>
                <a:cs typeface="Calibri" panose="020F0502020204030204" pitchFamily="34" charset="0"/>
              </a:rPr>
              <a:t>Performing the log transformation</a:t>
            </a:r>
          </a:p>
          <a:p>
            <a:pPr lvl="1"/>
            <a:r>
              <a:rPr lang="en-IN" dirty="0" smtClean="0">
                <a:latin typeface="Calibri" panose="020F0502020204030204" pitchFamily="34" charset="0"/>
                <a:cs typeface="Calibri" panose="020F0502020204030204" pitchFamily="34" charset="0"/>
              </a:rPr>
              <a:t>Storing the value in actual column.</a:t>
            </a:r>
          </a:p>
          <a:p>
            <a:pPr lvl="1"/>
            <a:r>
              <a:rPr lang="en-IN" dirty="0" smtClean="0">
                <a:latin typeface="Calibri" panose="020F0502020204030204" pitchFamily="34" charset="0"/>
                <a:cs typeface="Calibri" panose="020F0502020204030204" pitchFamily="34" charset="0"/>
              </a:rPr>
              <a:t>Checking the correlated column </a:t>
            </a:r>
            <a:r>
              <a:rPr lang="en-IN" dirty="0" err="1" smtClean="0">
                <a:latin typeface="Calibri" panose="020F0502020204030204" pitchFamily="34" charset="0"/>
                <a:cs typeface="Calibri" panose="020F0502020204030204" pitchFamily="34" charset="0"/>
              </a:rPr>
              <a:t>GrLivArea</a:t>
            </a:r>
            <a:r>
              <a:rPr lang="en-IN" dirty="0" smtClean="0">
                <a:latin typeface="Calibri" panose="020F0502020204030204" pitchFamily="34" charset="0"/>
                <a:cs typeface="Calibri" panose="020F0502020204030204" pitchFamily="34" charset="0"/>
              </a:rPr>
              <a:t> and check the distribution</a:t>
            </a:r>
          </a:p>
          <a:p>
            <a:pPr lvl="1"/>
            <a:r>
              <a:rPr lang="en-IN" dirty="0" smtClean="0">
                <a:latin typeface="Calibri" panose="020F0502020204030204" pitchFamily="34" charset="0"/>
                <a:cs typeface="Calibri" panose="020F0502020204030204" pitchFamily="34" charset="0"/>
              </a:rPr>
              <a:t>The data is not normally distributed, it is rightly skewed</a:t>
            </a:r>
          </a:p>
          <a:p>
            <a:pPr lvl="1"/>
            <a:r>
              <a:rPr lang="en-IN" dirty="0">
                <a:latin typeface="Calibri" panose="020F0502020204030204" pitchFamily="34" charset="0"/>
                <a:cs typeface="Calibri" panose="020F0502020204030204" pitchFamily="34" charset="0"/>
              </a:rPr>
              <a:t>P</a:t>
            </a:r>
            <a:r>
              <a:rPr lang="en-IN" dirty="0" smtClean="0">
                <a:latin typeface="Calibri" panose="020F0502020204030204" pitchFamily="34" charset="0"/>
                <a:cs typeface="Calibri" panose="020F0502020204030204" pitchFamily="34" charset="0"/>
              </a:rPr>
              <a:t>erforming the Boxcox1p and </a:t>
            </a:r>
            <a:r>
              <a:rPr lang="en-IN" dirty="0" err="1" smtClean="0">
                <a:latin typeface="Calibri" panose="020F0502020204030204" pitchFamily="34" charset="0"/>
                <a:cs typeface="Calibri" panose="020F0502020204030204" pitchFamily="34" charset="0"/>
              </a:rPr>
              <a:t>Boxcox_normmax</a:t>
            </a:r>
            <a:r>
              <a:rPr lang="en-IN" dirty="0" smtClean="0">
                <a:latin typeface="Calibri" panose="020F0502020204030204" pitchFamily="34" charset="0"/>
                <a:cs typeface="Calibri" panose="020F0502020204030204" pitchFamily="34" charset="0"/>
              </a:rPr>
              <a:t> method.</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539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4820"/>
          </a:xfrm>
        </p:spPr>
        <p:txBody>
          <a:bodyPr/>
          <a:lstStyle/>
          <a:p>
            <a:r>
              <a:rPr lang="en-IN" dirty="0" smtClean="0">
                <a:latin typeface="Calibri" panose="020F0502020204030204" pitchFamily="34" charset="0"/>
                <a:cs typeface="Calibri" panose="020F0502020204030204" pitchFamily="34" charset="0"/>
              </a:rPr>
              <a:t>FE cont..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98764" y="1377538"/>
            <a:ext cx="10664041" cy="5296394"/>
          </a:xfrm>
        </p:spPr>
        <p:txBody>
          <a:bodyPr/>
          <a:lstStyle/>
          <a:p>
            <a:r>
              <a:rPr lang="en-IN" dirty="0" smtClean="0"/>
              <a:t>Representation of last steps.</a:t>
            </a:r>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latin typeface="Calibri" panose="020F0502020204030204" pitchFamily="34" charset="0"/>
                <a:cs typeface="Calibri" panose="020F0502020204030204" pitchFamily="34" charset="0"/>
              </a:rPr>
              <a:t>First fig. is before the log transformation in sales price.</a:t>
            </a:r>
          </a:p>
          <a:p>
            <a:r>
              <a:rPr lang="en-IN" dirty="0" smtClean="0">
                <a:latin typeface="Calibri" panose="020F0502020204030204" pitchFamily="34" charset="0"/>
                <a:cs typeface="Calibri" panose="020F0502020204030204" pitchFamily="34" charset="0"/>
              </a:rPr>
              <a:t>Second fig. is after the log transformation in Sales price.</a:t>
            </a: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4" y="1960251"/>
            <a:ext cx="4849708" cy="36567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472" y="1960250"/>
            <a:ext cx="5618264" cy="3656779"/>
          </a:xfrm>
          <a:prstGeom prst="rect">
            <a:avLst/>
          </a:prstGeom>
        </p:spPr>
      </p:pic>
    </p:spTree>
    <p:extLst>
      <p:ext uri="{BB962C8B-B14F-4D97-AF65-F5344CB8AC3E}">
        <p14:creationId xmlns:p14="http://schemas.microsoft.com/office/powerpoint/2010/main" val="353238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Housing price prediction problem statement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endParaRPr lang="en-US" dirty="0"/>
          </a:p>
          <a:p>
            <a:r>
              <a:rPr lang="en-IN" dirty="0"/>
              <a:t> </a:t>
            </a:r>
            <a:r>
              <a:rPr lang="en-IN" dirty="0">
                <a:latin typeface="Calibri" panose="020F0502020204030204" pitchFamily="34" charset="0"/>
                <a:cs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a:t>
            </a:r>
            <a:endParaRPr lang="en-IN" dirty="0" smtClean="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r>
              <a:rPr lang="en-IN" dirty="0" smtClean="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Which variables are important to predict the price of variable? </a:t>
            </a:r>
          </a:p>
          <a:p>
            <a:r>
              <a:rPr lang="en-IN" dirty="0">
                <a:latin typeface="Calibri" panose="020F0502020204030204" pitchFamily="34" charset="0"/>
                <a:cs typeface="Calibri" panose="020F0502020204030204" pitchFamily="34" charset="0"/>
              </a:rPr>
              <a:t> How do these variables describe the price of the house? </a:t>
            </a:r>
          </a:p>
          <a:p>
            <a:endParaRPr lang="en-IN"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118524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0705"/>
          </a:xfrm>
        </p:spPr>
        <p:txBody>
          <a:bodyPr/>
          <a:lstStyle/>
          <a:p>
            <a:r>
              <a:rPr lang="en-IN" dirty="0" smtClean="0"/>
              <a:t>FE cont.</a:t>
            </a:r>
            <a:endParaRPr lang="en-US" dirty="0"/>
          </a:p>
        </p:txBody>
      </p:sp>
      <p:sp>
        <p:nvSpPr>
          <p:cNvPr id="3" name="Content Placeholder 2"/>
          <p:cNvSpPr>
            <a:spLocks noGrp="1"/>
          </p:cNvSpPr>
          <p:nvPr>
            <p:ph idx="1"/>
          </p:nvPr>
        </p:nvSpPr>
        <p:spPr>
          <a:xfrm>
            <a:off x="498764" y="1567544"/>
            <a:ext cx="10842171" cy="4680856"/>
          </a:xfrm>
        </p:spPr>
        <p:txBody>
          <a:bodyPr/>
          <a:lstStyle/>
          <a:p>
            <a:r>
              <a:rPr lang="en-IN" sz="1800" dirty="0" smtClean="0">
                <a:latin typeface="Calibri" panose="020F0502020204030204" pitchFamily="34" charset="0"/>
                <a:cs typeface="Calibri" panose="020F0502020204030204" pitchFamily="34" charset="0"/>
              </a:rPr>
              <a:t>Similarly for the </a:t>
            </a:r>
            <a:r>
              <a:rPr lang="en-IN" sz="1800" dirty="0" err="1" smtClean="0">
                <a:latin typeface="Calibri" panose="020F0502020204030204" pitchFamily="34" charset="0"/>
                <a:cs typeface="Calibri" panose="020F0502020204030204" pitchFamily="34" charset="0"/>
              </a:rPr>
              <a:t>GrLivArea</a:t>
            </a:r>
            <a:r>
              <a:rPr lang="en-IN" sz="1800" dirty="0" smtClean="0">
                <a:latin typeface="Calibri" panose="020F0502020204030204" pitchFamily="34" charset="0"/>
                <a:cs typeface="Calibri" panose="020F0502020204030204" pitchFamily="34" charset="0"/>
              </a:rPr>
              <a:t>(Ground Living Area)</a:t>
            </a:r>
          </a:p>
          <a:p>
            <a:endParaRPr lang="en-IN" sz="1800" dirty="0" smtClean="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endParaRPr lang="en-IN" sz="1800" dirty="0" smtClean="0">
              <a:latin typeface="Calibri" panose="020F0502020204030204" pitchFamily="34" charset="0"/>
              <a:cs typeface="Calibri" panose="020F0502020204030204" pitchFamily="34" charset="0"/>
            </a:endParaRPr>
          </a:p>
          <a:p>
            <a:r>
              <a:rPr lang="en-IN" sz="1800" dirty="0" smtClean="0">
                <a:latin typeface="Calibri" panose="020F0502020204030204" pitchFamily="34" charset="0"/>
                <a:cs typeface="Calibri" panose="020F0502020204030204" pitchFamily="34" charset="0"/>
              </a:rPr>
              <a:t>Fig 1 shows the right skewed data in column </a:t>
            </a:r>
            <a:r>
              <a:rPr lang="en-IN" sz="1800" dirty="0" err="1" smtClean="0">
                <a:latin typeface="Calibri" panose="020F0502020204030204" pitchFamily="34" charset="0"/>
                <a:cs typeface="Calibri" panose="020F0502020204030204" pitchFamily="34" charset="0"/>
              </a:rPr>
              <a:t>GrlivArea</a:t>
            </a:r>
            <a:r>
              <a:rPr lang="en-IN" sz="1800" dirty="0" smtClean="0">
                <a:latin typeface="Calibri" panose="020F0502020204030204" pitchFamily="34" charset="0"/>
                <a:cs typeface="Calibri" panose="020F0502020204030204" pitchFamily="34" charset="0"/>
              </a:rPr>
              <a:t> while fig.2 shows distribution of data in </a:t>
            </a:r>
            <a:r>
              <a:rPr lang="en-IN" sz="1800" dirty="0" err="1" smtClean="0">
                <a:latin typeface="Calibri" panose="020F0502020204030204" pitchFamily="34" charset="0"/>
                <a:cs typeface="Calibri" panose="020F0502020204030204" pitchFamily="34" charset="0"/>
              </a:rPr>
              <a:t>GrLivArea</a:t>
            </a:r>
            <a:r>
              <a:rPr lang="en-IN" sz="1800" dirty="0" smtClean="0">
                <a:latin typeface="Calibri" panose="020F0502020204030204" pitchFamily="34" charset="0"/>
                <a:cs typeface="Calibri" panose="020F0502020204030204" pitchFamily="34" charset="0"/>
              </a:rPr>
              <a:t> after using the boxcox1p and </a:t>
            </a:r>
            <a:r>
              <a:rPr lang="en-IN" sz="1800" dirty="0" err="1" smtClean="0">
                <a:latin typeface="Calibri" panose="020F0502020204030204" pitchFamily="34" charset="0"/>
                <a:cs typeface="Calibri" panose="020F0502020204030204" pitchFamily="34" charset="0"/>
              </a:rPr>
              <a:t>boxcox_normmax</a:t>
            </a:r>
            <a:r>
              <a:rPr lang="en-IN" sz="1800" dirty="0" smtClean="0">
                <a:latin typeface="Calibri" panose="020F0502020204030204" pitchFamily="34" charset="0"/>
                <a:cs typeface="Calibri" panose="020F0502020204030204" pitchFamily="34" charset="0"/>
              </a:rPr>
              <a:t> methods.</a:t>
            </a:r>
            <a:endParaRPr lang="en-IN" sz="18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4" y="1972280"/>
            <a:ext cx="5533901" cy="35184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665" y="1972280"/>
            <a:ext cx="5066373" cy="3518426"/>
          </a:xfrm>
          <a:prstGeom prst="rect">
            <a:avLst/>
          </a:prstGeom>
        </p:spPr>
      </p:pic>
    </p:spTree>
    <p:extLst>
      <p:ext uri="{BB962C8B-B14F-4D97-AF65-F5344CB8AC3E}">
        <p14:creationId xmlns:p14="http://schemas.microsoft.com/office/powerpoint/2010/main" val="598134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FE </a:t>
            </a:r>
            <a:r>
              <a:rPr lang="en-IN" dirty="0" err="1" smtClean="0">
                <a:latin typeface="Calibri" panose="020F0502020204030204" pitchFamily="34" charset="0"/>
                <a:cs typeface="Calibri" panose="020F0502020204030204" pitchFamily="34" charset="0"/>
              </a:rPr>
              <a:t>contt</a:t>
            </a:r>
            <a:r>
              <a:rPr lang="en-IN"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IN" dirty="0" smtClean="0">
                <a:latin typeface="Calibri" panose="020F0502020204030204" pitchFamily="34" charset="0"/>
                <a:cs typeface="Calibri" panose="020F0502020204030204" pitchFamily="34" charset="0"/>
              </a:rPr>
              <a:t>Converting the categorical columns into numerical with the help of the </a:t>
            </a:r>
            <a:r>
              <a:rPr lang="en-IN" dirty="0" err="1" smtClean="0">
                <a:latin typeface="Calibri" panose="020F0502020204030204" pitchFamily="34" charset="0"/>
                <a:cs typeface="Calibri" panose="020F0502020204030204" pitchFamily="34" charset="0"/>
              </a:rPr>
              <a:t>preprocessing</a:t>
            </a:r>
            <a:r>
              <a:rPr lang="en-IN" dirty="0" smtClean="0">
                <a:latin typeface="Calibri" panose="020F0502020204030204" pitchFamily="34" charset="0"/>
                <a:cs typeface="Calibri" panose="020F0502020204030204" pitchFamily="34" charset="0"/>
              </a:rPr>
              <a:t> technique i.e. </a:t>
            </a:r>
            <a:r>
              <a:rPr lang="en-IN" dirty="0" err="1" smtClean="0">
                <a:latin typeface="Calibri" panose="020F0502020204030204" pitchFamily="34" charset="0"/>
                <a:cs typeface="Calibri" panose="020F0502020204030204" pitchFamily="34" charset="0"/>
              </a:rPr>
              <a:t>OneHotencoder</a:t>
            </a:r>
            <a:r>
              <a:rPr lang="en-IN" dirty="0" smtClean="0">
                <a:latin typeface="Calibri" panose="020F0502020204030204" pitchFamily="34" charset="0"/>
                <a:cs typeface="Calibri" panose="020F0502020204030204" pitchFamily="34" charset="0"/>
              </a:rPr>
              <a:t>.</a:t>
            </a:r>
          </a:p>
          <a:p>
            <a:r>
              <a:rPr lang="en-IN" dirty="0" err="1" smtClean="0">
                <a:latin typeface="Calibri" panose="020F0502020204030204" pitchFamily="34" charset="0"/>
                <a:cs typeface="Calibri" panose="020F0502020204030204" pitchFamily="34" charset="0"/>
              </a:rPr>
              <a:t>Concating</a:t>
            </a:r>
            <a:r>
              <a:rPr lang="en-IN" dirty="0" smtClean="0">
                <a:latin typeface="Calibri" panose="020F0502020204030204" pitchFamily="34" charset="0"/>
                <a:cs typeface="Calibri" panose="020F0502020204030204" pitchFamily="34" charset="0"/>
              </a:rPr>
              <a:t> the train and test data but dropping the target column</a:t>
            </a: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and storing into a variable.</a:t>
            </a:r>
          </a:p>
          <a:p>
            <a:r>
              <a:rPr lang="en-IN" dirty="0" smtClean="0">
                <a:latin typeface="Calibri" panose="020F0502020204030204" pitchFamily="34" charset="0"/>
                <a:cs typeface="Calibri" panose="020F0502020204030204" pitchFamily="34" charset="0"/>
              </a:rPr>
              <a:t>Removing the </a:t>
            </a:r>
            <a:r>
              <a:rPr lang="en-IN" dirty="0" err="1" smtClean="0">
                <a:latin typeface="Calibri" panose="020F0502020204030204" pitchFamily="34" charset="0"/>
                <a:cs typeface="Calibri" panose="020F0502020204030204" pitchFamily="34" charset="0"/>
              </a:rPr>
              <a:t>skewness</a:t>
            </a:r>
            <a:r>
              <a:rPr lang="en-IN" dirty="0" smtClean="0">
                <a:latin typeface="Calibri" panose="020F0502020204030204" pitchFamily="34" charset="0"/>
                <a:cs typeface="Calibri" panose="020F0502020204030204" pitchFamily="34" charset="0"/>
              </a:rPr>
              <a:t> from the </a:t>
            </a:r>
            <a:r>
              <a:rPr lang="en-IN" dirty="0" err="1" smtClean="0">
                <a:latin typeface="Calibri" panose="020F0502020204030204" pitchFamily="34" charset="0"/>
                <a:cs typeface="Calibri" panose="020F0502020204030204" pitchFamily="34" charset="0"/>
              </a:rPr>
              <a:t>dataframe</a:t>
            </a:r>
            <a:r>
              <a:rPr lang="en-IN" dirty="0" smtClean="0">
                <a:latin typeface="Calibri" panose="020F0502020204030204" pitchFamily="34" charset="0"/>
                <a:cs typeface="Calibri" panose="020F0502020204030204" pitchFamily="34" charset="0"/>
              </a:rPr>
              <a:t>, by using boxcox1p and </a:t>
            </a:r>
            <a:r>
              <a:rPr lang="en-IN" dirty="0" err="1" smtClean="0">
                <a:latin typeface="Calibri" panose="020F0502020204030204" pitchFamily="34" charset="0"/>
                <a:cs typeface="Calibri" panose="020F0502020204030204" pitchFamily="34" charset="0"/>
              </a:rPr>
              <a:t>boxcox_normmax</a:t>
            </a:r>
            <a:r>
              <a:rPr lang="en-IN" dirty="0" smtClean="0">
                <a:latin typeface="Calibri" panose="020F0502020204030204" pitchFamily="34" charset="0"/>
                <a:cs typeface="Calibri" panose="020F0502020204030204" pitchFamily="34" charset="0"/>
              </a:rPr>
              <a:t> methods.</a:t>
            </a:r>
          </a:p>
          <a:p>
            <a:r>
              <a:rPr lang="en-IN" dirty="0" smtClean="0">
                <a:latin typeface="Calibri" panose="020F0502020204030204" pitchFamily="34" charset="0"/>
                <a:cs typeface="Calibri" panose="020F0502020204030204" pitchFamily="34" charset="0"/>
              </a:rPr>
              <a:t>Splitting the dataset into x and y  for the model training and predicting.</a:t>
            </a:r>
          </a:p>
          <a:p>
            <a:r>
              <a:rPr lang="en-IN" dirty="0" smtClean="0">
                <a:latin typeface="Calibri" panose="020F0502020204030204" pitchFamily="34" charset="0"/>
                <a:cs typeface="Calibri" panose="020F0502020204030204" pitchFamily="34" charset="0"/>
              </a:rPr>
              <a:t>Where x variable contain all the dependent columns except target column. While y contains only Target column i.e. Sale Price.</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488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anose="020F0502020204030204" pitchFamily="34" charset="0"/>
                <a:cs typeface="Calibri" panose="020F0502020204030204" pitchFamily="34" charset="0"/>
              </a:rPr>
              <a:t>MODEL SELECTION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Step 1</a:t>
            </a:r>
            <a:r>
              <a:rPr lang="en-IN" dirty="0"/>
              <a:t>: </a:t>
            </a:r>
            <a:r>
              <a:rPr lang="en-IN" sz="1800" dirty="0">
                <a:latin typeface="Calibri" panose="020F0502020204030204" pitchFamily="34" charset="0"/>
                <a:cs typeface="Calibri" panose="020F0502020204030204" pitchFamily="34" charset="0"/>
              </a:rPr>
              <a:t>Splitting the dataset into Training and Testing for the model prediction.</a:t>
            </a:r>
          </a:p>
          <a:p>
            <a:r>
              <a:rPr lang="en-IN" b="1" dirty="0">
                <a:latin typeface="Calibri" panose="020F0502020204030204" pitchFamily="34" charset="0"/>
                <a:cs typeface="Calibri" panose="020F0502020204030204" pitchFamily="34" charset="0"/>
              </a:rPr>
              <a:t>Step 2</a:t>
            </a:r>
            <a:r>
              <a:rPr lang="en-IN" sz="1800" dirty="0">
                <a:latin typeface="Calibri" panose="020F0502020204030204" pitchFamily="34" charset="0"/>
                <a:cs typeface="Calibri" panose="020F0502020204030204" pitchFamily="34" charset="0"/>
              </a:rPr>
              <a:t>:  Using Machine learning Algorithm:</a:t>
            </a:r>
          </a:p>
          <a:p>
            <a:pPr lvl="1"/>
            <a:r>
              <a:rPr lang="en-IN" sz="1400" dirty="0">
                <a:latin typeface="Calibri" panose="020F0502020204030204" pitchFamily="34" charset="0"/>
                <a:cs typeface="Calibri" panose="020F0502020204030204" pitchFamily="34" charset="0"/>
              </a:rPr>
              <a:t>1</a:t>
            </a: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Linear Regression</a:t>
            </a:r>
            <a:endParaRPr lang="en-IN" dirty="0">
              <a:latin typeface="Calibri" panose="020F0502020204030204" pitchFamily="34" charset="0"/>
              <a:cs typeface="Calibri" panose="020F0502020204030204" pitchFamily="34" charset="0"/>
            </a:endParaRPr>
          </a:p>
          <a:p>
            <a:pPr lvl="1"/>
            <a:r>
              <a:rPr lang="en-IN" dirty="0">
                <a:latin typeface="Calibri" panose="020F0502020204030204" pitchFamily="34" charset="0"/>
                <a:cs typeface="Calibri" panose="020F0502020204030204" pitchFamily="34" charset="0"/>
              </a:rPr>
              <a:t>2.  </a:t>
            </a:r>
            <a:r>
              <a:rPr lang="en-IN" dirty="0" smtClean="0">
                <a:latin typeface="Calibri" panose="020F0502020204030204" pitchFamily="34" charset="0"/>
                <a:cs typeface="Calibri" panose="020F0502020204030204" pitchFamily="34" charset="0"/>
              </a:rPr>
              <a:t>Lasso</a:t>
            </a:r>
            <a:endParaRPr lang="en-IN" dirty="0">
              <a:latin typeface="Calibri" panose="020F0502020204030204" pitchFamily="34" charset="0"/>
              <a:cs typeface="Calibri" panose="020F0502020204030204" pitchFamily="34" charset="0"/>
            </a:endParaRPr>
          </a:p>
          <a:p>
            <a:pPr lvl="1"/>
            <a:r>
              <a:rPr lang="en-IN" dirty="0">
                <a:latin typeface="Calibri" panose="020F0502020204030204" pitchFamily="34" charset="0"/>
                <a:cs typeface="Calibri" panose="020F0502020204030204" pitchFamily="34" charset="0"/>
              </a:rPr>
              <a:t>3.  </a:t>
            </a:r>
            <a:r>
              <a:rPr lang="en-IN" dirty="0" smtClean="0">
                <a:latin typeface="Calibri" panose="020F0502020204030204" pitchFamily="34" charset="0"/>
                <a:cs typeface="Calibri" panose="020F0502020204030204" pitchFamily="34" charset="0"/>
              </a:rPr>
              <a:t>Ridge </a:t>
            </a:r>
            <a:endParaRPr lang="en-IN" dirty="0">
              <a:latin typeface="Calibri" panose="020F0502020204030204" pitchFamily="34" charset="0"/>
              <a:cs typeface="Calibri" panose="020F0502020204030204" pitchFamily="34" charset="0"/>
            </a:endParaRPr>
          </a:p>
          <a:p>
            <a:pPr lvl="1"/>
            <a:r>
              <a:rPr lang="en-IN" dirty="0">
                <a:latin typeface="Calibri" panose="020F0502020204030204" pitchFamily="34" charset="0"/>
                <a:cs typeface="Calibri" panose="020F0502020204030204" pitchFamily="34" charset="0"/>
              </a:rPr>
              <a:t>4.  Decision Tree </a:t>
            </a:r>
            <a:r>
              <a:rPr lang="en-IN" dirty="0" err="1" smtClean="0">
                <a:latin typeface="Calibri" panose="020F0502020204030204" pitchFamily="34" charset="0"/>
                <a:cs typeface="Calibri" panose="020F0502020204030204" pitchFamily="34" charset="0"/>
              </a:rPr>
              <a:t>Regressor</a:t>
            </a:r>
            <a:endParaRPr lang="en-IN" dirty="0">
              <a:latin typeface="Calibri" panose="020F0502020204030204" pitchFamily="34" charset="0"/>
              <a:cs typeface="Calibri" panose="020F0502020204030204" pitchFamily="34" charset="0"/>
            </a:endParaRPr>
          </a:p>
          <a:p>
            <a:pPr lvl="1"/>
            <a:r>
              <a:rPr lang="en-IN" dirty="0">
                <a:latin typeface="Calibri" panose="020F0502020204030204" pitchFamily="34" charset="0"/>
                <a:cs typeface="Calibri" panose="020F0502020204030204" pitchFamily="34" charset="0"/>
              </a:rPr>
              <a:t>5.  Random Forest </a:t>
            </a:r>
            <a:r>
              <a:rPr lang="en-IN" dirty="0" err="1">
                <a:latin typeface="Calibri" panose="020F0502020204030204" pitchFamily="34" charset="0"/>
                <a:cs typeface="Calibri" panose="020F0502020204030204" pitchFamily="34" charset="0"/>
              </a:rPr>
              <a:t>Regressor</a:t>
            </a:r>
            <a:endParaRPr lang="en-US" dirty="0"/>
          </a:p>
        </p:txBody>
      </p:sp>
    </p:spTree>
    <p:extLst>
      <p:ext uri="{BB962C8B-B14F-4D97-AF65-F5344CB8AC3E}">
        <p14:creationId xmlns:p14="http://schemas.microsoft.com/office/powerpoint/2010/main" val="2387425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anose="020F0502020204030204" pitchFamily="34" charset="0"/>
                <a:cs typeface="Calibri" panose="020F0502020204030204" pitchFamily="34" charset="0"/>
              </a:rPr>
              <a:t>Model Evaluation Metrics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Autofit/>
          </a:bodyPr>
          <a:lstStyle/>
          <a:p>
            <a:pPr lvl="0"/>
            <a:r>
              <a:rPr lang="en-IN" sz="1800" b="1" dirty="0">
                <a:latin typeface="Calibri" panose="020F0502020204030204" pitchFamily="34" charset="0"/>
                <a:cs typeface="Calibri" panose="020F0502020204030204" pitchFamily="34" charset="0"/>
              </a:rPr>
              <a:t>Mean absolute error : (MAE) </a:t>
            </a:r>
            <a:r>
              <a:rPr lang="en-IN" sz="1800" dirty="0">
                <a:latin typeface="Calibri" panose="020F0502020204030204" pitchFamily="34" charset="0"/>
                <a:cs typeface="Calibri" panose="020F0502020204030204" pitchFamily="34" charset="0"/>
              </a:rPr>
              <a:t>represents the difference between the original and predicted values extracted by averaged the absolute difference over the data set.</a:t>
            </a:r>
            <a:r>
              <a:rPr lang="en-IN" sz="1800" b="1" dirty="0">
                <a:latin typeface="Calibri" panose="020F0502020204030204" pitchFamily="34" charset="0"/>
                <a:cs typeface="Calibri" panose="020F0502020204030204" pitchFamily="34" charset="0"/>
              </a:rPr>
              <a:t>  </a:t>
            </a:r>
            <a:endParaRPr lang="en-US" sz="1800" dirty="0">
              <a:latin typeface="Calibri" panose="020F0502020204030204" pitchFamily="34" charset="0"/>
              <a:cs typeface="Calibri" panose="020F0502020204030204" pitchFamily="34" charset="0"/>
            </a:endParaRPr>
          </a:p>
          <a:p>
            <a:pPr lvl="0"/>
            <a:r>
              <a:rPr lang="en-IN" sz="1800" b="1" dirty="0">
                <a:latin typeface="Calibri" panose="020F0502020204030204" pitchFamily="34" charset="0"/>
                <a:cs typeface="Calibri" panose="020F0502020204030204" pitchFamily="34" charset="0"/>
              </a:rPr>
              <a:t>Mean squared error</a:t>
            </a:r>
            <a:r>
              <a:rPr lang="en-IN" sz="1800" dirty="0">
                <a:latin typeface="Calibri" panose="020F0502020204030204" pitchFamily="34" charset="0"/>
                <a:cs typeface="Calibri" panose="020F0502020204030204" pitchFamily="34" charset="0"/>
              </a:rPr>
              <a:t>: (</a:t>
            </a:r>
            <a:r>
              <a:rPr lang="en-IN" sz="1800" b="1" dirty="0">
                <a:latin typeface="Calibri" panose="020F0502020204030204" pitchFamily="34" charset="0"/>
                <a:cs typeface="Calibri" panose="020F0502020204030204" pitchFamily="34" charset="0"/>
              </a:rPr>
              <a:t>MSE</a:t>
            </a:r>
            <a:r>
              <a:rPr lang="en-IN" sz="1800" dirty="0">
                <a:latin typeface="Calibri" panose="020F0502020204030204" pitchFamily="34" charset="0"/>
                <a:cs typeface="Calibri" panose="020F0502020204030204" pitchFamily="34" charset="0"/>
              </a:rPr>
              <a:t>) represents the difference between the original and predicted values extracted by squared the average difference over the data set</a:t>
            </a:r>
            <a:r>
              <a:rPr lang="en-IN"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pPr lvl="0"/>
            <a:r>
              <a:rPr lang="en-IN" sz="1800" b="1" dirty="0">
                <a:latin typeface="Calibri" panose="020F0502020204030204" pitchFamily="34" charset="0"/>
                <a:cs typeface="Calibri" panose="020F0502020204030204" pitchFamily="34" charset="0"/>
              </a:rPr>
              <a:t>Root Mean squared error</a:t>
            </a:r>
            <a:r>
              <a:rPr lang="en-IN" sz="1800" dirty="0">
                <a:latin typeface="Calibri" panose="020F0502020204030204" pitchFamily="34" charset="0"/>
                <a:cs typeface="Calibri" panose="020F0502020204030204" pitchFamily="34" charset="0"/>
              </a:rPr>
              <a:t>: (</a:t>
            </a:r>
            <a:r>
              <a:rPr lang="en-IN" sz="1800" b="1" dirty="0">
                <a:latin typeface="Calibri" panose="020F0502020204030204" pitchFamily="34" charset="0"/>
                <a:cs typeface="Calibri" panose="020F0502020204030204" pitchFamily="34" charset="0"/>
              </a:rPr>
              <a:t>RMSE</a:t>
            </a:r>
            <a:r>
              <a:rPr lang="en-IN" sz="1800" dirty="0">
                <a:latin typeface="Calibri" panose="020F0502020204030204" pitchFamily="34" charset="0"/>
                <a:cs typeface="Calibri" panose="020F0502020204030204" pitchFamily="34" charset="0"/>
              </a:rPr>
              <a:t>) is the error rate by the square root of MSE</a:t>
            </a:r>
            <a:r>
              <a:rPr lang="en-IN"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pPr lvl="0"/>
            <a:r>
              <a:rPr lang="en-IN" sz="1800" b="1" dirty="0">
                <a:latin typeface="Calibri" panose="020F0502020204030204" pitchFamily="34" charset="0"/>
                <a:cs typeface="Calibri" panose="020F0502020204030204" pitchFamily="34" charset="0"/>
              </a:rPr>
              <a:t>R2 score : R-squared (Coefficient of determination) </a:t>
            </a:r>
            <a:r>
              <a:rPr lang="en-IN" sz="1800" dirty="0">
                <a:latin typeface="Calibri" panose="020F0502020204030204" pitchFamily="34" charset="0"/>
                <a:cs typeface="Calibri" panose="020F0502020204030204" pitchFamily="34" charset="0"/>
              </a:rPr>
              <a:t>represents the coefficient of how well the values fit compared to the original values. The value from 0 to 1 interpreted as percentages. The higher the value is, the better the model is</a:t>
            </a:r>
            <a:r>
              <a:rPr lang="en-IN" sz="1800" dirty="0" smtClean="0">
                <a:latin typeface="Calibri" panose="020F0502020204030204" pitchFamily="34" charset="0"/>
                <a:cs typeface="Calibri" panose="020F0502020204030204" pitchFamily="34" charset="0"/>
              </a:rPr>
              <a:t>.</a:t>
            </a:r>
          </a:p>
          <a:p>
            <a:r>
              <a:rPr lang="en-IN" sz="1800" b="1" dirty="0">
                <a:latin typeface="Calibri" panose="020F0502020204030204" pitchFamily="34" charset="0"/>
                <a:cs typeface="Calibri" panose="020F0502020204030204" pitchFamily="34" charset="0"/>
              </a:rPr>
              <a:t>Cross</a:t>
            </a:r>
            <a:r>
              <a:rPr lang="en-IN" sz="1800" dirty="0">
                <a:latin typeface="Calibri" panose="020F0502020204030204" pitchFamily="34" charset="0"/>
                <a:cs typeface="Calibri" panose="020F0502020204030204" pitchFamily="34" charset="0"/>
              </a:rPr>
              <a:t>-</a:t>
            </a:r>
            <a:r>
              <a:rPr lang="en-IN" sz="1800" b="1" dirty="0">
                <a:latin typeface="Calibri" panose="020F0502020204030204" pitchFamily="34" charset="0"/>
                <a:cs typeface="Calibri" panose="020F0502020204030204" pitchFamily="34" charset="0"/>
              </a:rPr>
              <a:t>validation</a:t>
            </a:r>
            <a:r>
              <a:rPr lang="en-IN" sz="1800" dirty="0">
                <a:latin typeface="Calibri" panose="020F0502020204030204" pitchFamily="34" charset="0"/>
                <a:cs typeface="Calibri" panose="020F0502020204030204" pitchFamily="34" charset="0"/>
              </a:rPr>
              <a:t> is a technique that is used for the assessment of how the results of statistical analysis generalize to an independent data set. </a:t>
            </a:r>
            <a:r>
              <a:rPr lang="en-IN" sz="1800" b="1" dirty="0">
                <a:latin typeface="Calibri" panose="020F0502020204030204" pitchFamily="34" charset="0"/>
                <a:cs typeface="Calibri" panose="020F0502020204030204" pitchFamily="34" charset="0"/>
              </a:rPr>
              <a:t>Cross</a:t>
            </a:r>
            <a:r>
              <a:rPr lang="en-IN" sz="1800" dirty="0">
                <a:latin typeface="Calibri" panose="020F0502020204030204" pitchFamily="34" charset="0"/>
                <a:cs typeface="Calibri" panose="020F0502020204030204" pitchFamily="34" charset="0"/>
              </a:rPr>
              <a:t>-</a:t>
            </a:r>
            <a:r>
              <a:rPr lang="en-IN" sz="1800" b="1" dirty="0">
                <a:latin typeface="Calibri" panose="020F0502020204030204" pitchFamily="34" charset="0"/>
                <a:cs typeface="Calibri" panose="020F0502020204030204" pitchFamily="34" charset="0"/>
              </a:rPr>
              <a:t>validation</a:t>
            </a:r>
            <a:r>
              <a:rPr lang="en-IN" sz="1800" dirty="0">
                <a:latin typeface="Calibri" panose="020F0502020204030204" pitchFamily="34" charset="0"/>
                <a:cs typeface="Calibri" panose="020F0502020204030204" pitchFamily="34" charset="0"/>
              </a:rPr>
              <a:t> is largely used in settings where the target is prediction and it is necessary to estimate the accuracy of the performance of a predictive model</a:t>
            </a:r>
            <a:r>
              <a:rPr lang="en-IN" sz="2800" dirty="0"/>
              <a:t>.</a:t>
            </a:r>
            <a:endParaRPr lang="en-US" sz="2800" b="1" dirty="0">
              <a:latin typeface="Calibri" panose="020F0502020204030204" pitchFamily="34" charset="0"/>
              <a:cs typeface="Calibri" panose="020F0502020204030204" pitchFamily="34" charset="0"/>
            </a:endParaRPr>
          </a:p>
          <a:p>
            <a:pPr lvl="0"/>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732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IN" b="1" dirty="0" smtClean="0">
                <a:latin typeface="Calibri" panose="020F0502020204030204" pitchFamily="34" charset="0"/>
                <a:cs typeface="Calibri" panose="020F0502020204030204" pitchFamily="34" charset="0"/>
              </a:rPr>
              <a:t>Step 1 : </a:t>
            </a:r>
            <a:r>
              <a:rPr lang="en-IN" sz="1800" b="1" dirty="0" smtClean="0">
                <a:latin typeface="Calibri" panose="020F0502020204030204" pitchFamily="34" charset="0"/>
                <a:cs typeface="Calibri" panose="020F0502020204030204" pitchFamily="34" charset="0"/>
              </a:rPr>
              <a:t>Splitting the data into the train test dataset.</a:t>
            </a:r>
          </a:p>
          <a:p>
            <a:endParaRPr lang="en-US" sz="1800"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756" y="2611240"/>
            <a:ext cx="7542368" cy="3314548"/>
          </a:xfrm>
          <a:prstGeom prst="rect">
            <a:avLst/>
          </a:prstGeom>
        </p:spPr>
      </p:pic>
    </p:spTree>
    <p:extLst>
      <p:ext uri="{BB962C8B-B14F-4D97-AF65-F5344CB8AC3E}">
        <p14:creationId xmlns:p14="http://schemas.microsoft.com/office/powerpoint/2010/main" val="75743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Cont. </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IN" b="1" dirty="0" smtClean="0">
                <a:latin typeface="Calibri" panose="020F0502020204030204" pitchFamily="34" charset="0"/>
                <a:cs typeface="Calibri" panose="020F0502020204030204" pitchFamily="34" charset="0"/>
              </a:rPr>
              <a:t>Step 2:</a:t>
            </a:r>
            <a:r>
              <a:rPr lang="en-IN" dirty="0" smtClean="0">
                <a:latin typeface="Calibri" panose="020F0502020204030204" pitchFamily="34" charset="0"/>
                <a:cs typeface="Calibri" panose="020F0502020204030204" pitchFamily="34" charset="0"/>
              </a:rPr>
              <a:t> </a:t>
            </a:r>
            <a:r>
              <a:rPr lang="en-IN" sz="1800" dirty="0" smtClean="0">
                <a:latin typeface="Calibri" panose="020F0502020204030204" pitchFamily="34" charset="0"/>
                <a:cs typeface="Calibri" panose="020F0502020204030204" pitchFamily="34" charset="0"/>
              </a:rPr>
              <a:t>Model Training </a:t>
            </a:r>
          </a:p>
          <a:p>
            <a:pPr lvl="1"/>
            <a:r>
              <a:rPr lang="en-IN" b="1" dirty="0" smtClean="0">
                <a:latin typeface="Calibri" panose="020F0502020204030204" pitchFamily="34" charset="0"/>
                <a:cs typeface="Calibri" panose="020F0502020204030204" pitchFamily="34" charset="0"/>
              </a:rPr>
              <a:t>Creating a function and run all the models on it.</a:t>
            </a:r>
          </a:p>
          <a:p>
            <a:pPr lvl="1"/>
            <a:endParaRPr lang="en-US"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196" y="3007430"/>
            <a:ext cx="7253290" cy="3018519"/>
          </a:xfrm>
          <a:prstGeom prst="rect">
            <a:avLst/>
          </a:prstGeom>
        </p:spPr>
      </p:pic>
    </p:spTree>
    <p:extLst>
      <p:ext uri="{BB962C8B-B14F-4D97-AF65-F5344CB8AC3E}">
        <p14:creationId xmlns:p14="http://schemas.microsoft.com/office/powerpoint/2010/main" val="3246762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Model training</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03312" y="2052918"/>
            <a:ext cx="8946541" cy="4805082"/>
          </a:xfrm>
        </p:spPr>
        <p:txBody>
          <a:bodyPr/>
          <a:lstStyle/>
          <a:p>
            <a:r>
              <a:rPr lang="en-IN" b="1" dirty="0" smtClean="0">
                <a:latin typeface="Calibri" panose="020F0502020204030204" pitchFamily="34" charset="0"/>
                <a:cs typeface="Calibri" panose="020F0502020204030204" pitchFamily="34" charset="0"/>
              </a:rPr>
              <a:t>1 . Linear Regression : </a:t>
            </a:r>
            <a:r>
              <a:rPr lang="en-IN" sz="1600" dirty="0"/>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r>
              <a:rPr lang="en-IN" dirty="0"/>
              <a:t>.</a:t>
            </a:r>
            <a:endParaRPr lang="en-US" dirty="0"/>
          </a:p>
          <a:p>
            <a:endParaRPr lang="en-US"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797" y="3281934"/>
            <a:ext cx="5700155" cy="3334215"/>
          </a:xfrm>
          <a:prstGeom prst="rect">
            <a:avLst/>
          </a:prstGeom>
        </p:spPr>
      </p:pic>
    </p:spTree>
    <p:extLst>
      <p:ext uri="{BB962C8B-B14F-4D97-AF65-F5344CB8AC3E}">
        <p14:creationId xmlns:p14="http://schemas.microsoft.com/office/powerpoint/2010/main" val="2242569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Calibri" panose="020F0502020204030204" pitchFamily="34" charset="0"/>
                <a:cs typeface="Calibri" panose="020F0502020204030204" pitchFamily="34" charset="0"/>
              </a:rPr>
              <a:t>Contt</a:t>
            </a:r>
            <a:r>
              <a:rPr lang="en-IN"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04293" y="1853248"/>
            <a:ext cx="8946541" cy="4805082"/>
          </a:xfrm>
        </p:spPr>
        <p:txBody>
          <a:bodyPr/>
          <a:lstStyle/>
          <a:p>
            <a:r>
              <a:rPr lang="en-IN" dirty="0" smtClean="0">
                <a:latin typeface="Calibri" panose="020F0502020204030204" pitchFamily="34" charset="0"/>
                <a:cs typeface="Calibri" panose="020F0502020204030204" pitchFamily="34" charset="0"/>
              </a:rPr>
              <a:t>2. </a:t>
            </a:r>
            <a:r>
              <a:rPr lang="en-IN" b="1" dirty="0"/>
              <a:t>Lasso : </a:t>
            </a:r>
            <a:r>
              <a:rPr lang="en-IN" sz="1600" dirty="0" smtClean="0">
                <a:latin typeface="Calibri" panose="020F0502020204030204" pitchFamily="34" charset="0"/>
                <a:cs typeface="Calibri" panose="020F0502020204030204" pitchFamily="34" charset="0"/>
              </a:rPr>
              <a:t>Lasso </a:t>
            </a:r>
            <a:r>
              <a:rPr lang="en-IN" sz="1600" dirty="0">
                <a:latin typeface="Calibri" panose="020F0502020204030204" pitchFamily="34" charset="0"/>
                <a:cs typeface="Calibri" panose="020F0502020204030204" pitchFamily="34" charset="0"/>
              </a:rPr>
              <a:t>regression is a regularization </a:t>
            </a:r>
            <a:r>
              <a:rPr lang="en-IN" sz="1600" dirty="0" smtClean="0">
                <a:latin typeface="Calibri" panose="020F0502020204030204" pitchFamily="34" charset="0"/>
                <a:cs typeface="Calibri" panose="020F0502020204030204" pitchFamily="34" charset="0"/>
              </a:rPr>
              <a:t>technique. Lasso </a:t>
            </a:r>
            <a:r>
              <a:rPr lang="en-IN" sz="1600" dirty="0">
                <a:latin typeface="Calibri" panose="020F0502020204030204" pitchFamily="34" charset="0"/>
                <a:cs typeface="Calibri" panose="020F0502020204030204" pitchFamily="34" charset="0"/>
              </a:rPr>
              <a:t>Regression uses L1 </a:t>
            </a:r>
            <a:r>
              <a:rPr lang="en-IN" sz="1600" dirty="0" smtClean="0">
                <a:latin typeface="Calibri" panose="020F0502020204030204" pitchFamily="34" charset="0"/>
                <a:cs typeface="Calibri" panose="020F0502020204030204" pitchFamily="34" charset="0"/>
              </a:rPr>
              <a:t>regularization.</a:t>
            </a:r>
            <a:r>
              <a:rPr lang="en-US" sz="1600" dirty="0">
                <a:latin typeface="Calibri" panose="020F0502020204030204" pitchFamily="34" charset="0"/>
                <a:cs typeface="Calibri" panose="020F0502020204030204" pitchFamily="34" charset="0"/>
              </a:rPr>
              <a:t> </a:t>
            </a:r>
            <a:r>
              <a:rPr lang="en-IN" sz="1600" dirty="0" smtClean="0">
                <a:latin typeface="Calibri" panose="020F0502020204030204" pitchFamily="34" charset="0"/>
                <a:cs typeface="Calibri" panose="020F0502020204030204" pitchFamily="34" charset="0"/>
              </a:rPr>
              <a:t>It </a:t>
            </a:r>
            <a:r>
              <a:rPr lang="en-IN" sz="1600" dirty="0">
                <a:latin typeface="Calibri" panose="020F0502020204030204" pitchFamily="34" charset="0"/>
                <a:cs typeface="Calibri" panose="020F0502020204030204" pitchFamily="34" charset="0"/>
              </a:rPr>
              <a:t>is used when we have more number of features because it automatically performs feature selection.</a:t>
            </a:r>
            <a:endParaRPr lang="en-US" sz="1600" dirty="0">
              <a:latin typeface="Calibri" panose="020F0502020204030204" pitchFamily="34" charset="0"/>
              <a:cs typeface="Calibri" panose="020F0502020204030204" pitchFamily="34" charset="0"/>
            </a:endParaRPr>
          </a:p>
          <a:p>
            <a:pPr lvl="0"/>
            <a:endParaRPr lang="en-US" sz="16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708" y="2709167"/>
            <a:ext cx="7793710" cy="2825622"/>
          </a:xfrm>
          <a:prstGeom prst="rect">
            <a:avLst/>
          </a:prstGeom>
        </p:spPr>
      </p:pic>
    </p:spTree>
    <p:extLst>
      <p:ext uri="{BB962C8B-B14F-4D97-AF65-F5344CB8AC3E}">
        <p14:creationId xmlns:p14="http://schemas.microsoft.com/office/powerpoint/2010/main" val="1416504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Cont.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03312" y="2052918"/>
            <a:ext cx="8946541" cy="4442885"/>
          </a:xfrm>
        </p:spPr>
        <p:txBody>
          <a:bodyPr/>
          <a:lstStyle/>
          <a:p>
            <a:pPr lvl="0"/>
            <a:r>
              <a:rPr lang="en-IN" b="1" dirty="0">
                <a:latin typeface="Calibri" panose="020F0502020204030204" pitchFamily="34" charset="0"/>
                <a:cs typeface="Calibri" panose="020F0502020204030204" pitchFamily="34" charset="0"/>
              </a:rPr>
              <a:t>Ridge</a:t>
            </a:r>
            <a:r>
              <a:rPr lang="en-IN" b="1" dirty="0"/>
              <a:t>: </a:t>
            </a:r>
            <a:r>
              <a:rPr lang="en-IN" sz="1600" dirty="0" smtClean="0">
                <a:latin typeface="Calibri" panose="020F0502020204030204" pitchFamily="34" charset="0"/>
                <a:cs typeface="Calibri" panose="020F0502020204030204" pitchFamily="34" charset="0"/>
              </a:rPr>
              <a:t>Ridge </a:t>
            </a:r>
            <a:r>
              <a:rPr lang="en-IN" sz="1600" dirty="0">
                <a:latin typeface="Calibri" panose="020F0502020204030204" pitchFamily="34" charset="0"/>
                <a:cs typeface="Calibri" panose="020F0502020204030204" pitchFamily="34" charset="0"/>
              </a:rPr>
              <a:t>regression is a model tuning method that is used to analyse any data that suffers from </a:t>
            </a:r>
            <a:r>
              <a:rPr lang="en-IN" sz="1600" dirty="0" err="1">
                <a:latin typeface="Calibri" panose="020F0502020204030204" pitchFamily="34" charset="0"/>
                <a:cs typeface="Calibri" panose="020F0502020204030204" pitchFamily="34" charset="0"/>
              </a:rPr>
              <a:t>multicollinearity</a:t>
            </a:r>
            <a:r>
              <a:rPr lang="en-IN" sz="1600" dirty="0">
                <a:latin typeface="Calibri" panose="020F0502020204030204" pitchFamily="34" charset="0"/>
                <a:cs typeface="Calibri" panose="020F0502020204030204" pitchFamily="34" charset="0"/>
              </a:rPr>
              <a:t>. This method performs L2 regularization. When the issue of </a:t>
            </a:r>
            <a:r>
              <a:rPr lang="en-IN" sz="1600" dirty="0" err="1">
                <a:latin typeface="Calibri" panose="020F0502020204030204" pitchFamily="34" charset="0"/>
                <a:cs typeface="Calibri" panose="020F0502020204030204" pitchFamily="34" charset="0"/>
              </a:rPr>
              <a:t>multicollinearity</a:t>
            </a:r>
            <a:r>
              <a:rPr lang="en-IN" sz="1600" dirty="0">
                <a:latin typeface="Calibri" panose="020F0502020204030204" pitchFamily="34" charset="0"/>
                <a:cs typeface="Calibri" panose="020F0502020204030204" pitchFamily="34" charset="0"/>
              </a:rPr>
              <a:t> occurs, least-squares are unbiased, and variances are large, this results in predicted values to be far away from the actual values</a:t>
            </a:r>
            <a:r>
              <a:rPr lang="en-IN" sz="1600" dirty="0" smtClean="0">
                <a:latin typeface="Calibri" panose="020F0502020204030204" pitchFamily="34" charset="0"/>
                <a:cs typeface="Calibri" panose="020F0502020204030204" pitchFamily="34" charset="0"/>
              </a:rPr>
              <a:t>.</a:t>
            </a:r>
          </a:p>
          <a:p>
            <a:pPr lvl="0"/>
            <a:endParaRPr lang="en-US" sz="160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121" y="3319974"/>
            <a:ext cx="8016766" cy="3020432"/>
          </a:xfrm>
          <a:prstGeom prst="rect">
            <a:avLst/>
          </a:prstGeom>
        </p:spPr>
      </p:pic>
    </p:spTree>
    <p:extLst>
      <p:ext uri="{BB962C8B-B14F-4D97-AF65-F5344CB8AC3E}">
        <p14:creationId xmlns:p14="http://schemas.microsoft.com/office/powerpoint/2010/main" val="3420019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Cont..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IN" b="1" dirty="0">
                <a:latin typeface="Calibri" panose="020F0502020204030204" pitchFamily="34" charset="0"/>
                <a:cs typeface="Calibri" panose="020F0502020204030204" pitchFamily="34" charset="0"/>
              </a:rPr>
              <a:t>Decision Tree </a:t>
            </a:r>
            <a:r>
              <a:rPr lang="en-IN" b="1" dirty="0" err="1" smtClean="0">
                <a:latin typeface="Calibri" panose="020F0502020204030204" pitchFamily="34" charset="0"/>
                <a:cs typeface="Calibri" panose="020F0502020204030204" pitchFamily="34" charset="0"/>
              </a:rPr>
              <a:t>Regressor</a:t>
            </a:r>
            <a:r>
              <a:rPr lang="en-IN" b="1"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IN" sz="1600" dirty="0" smtClean="0"/>
              <a:t>Decision </a:t>
            </a:r>
            <a:r>
              <a:rPr lang="en-IN" sz="1600" dirty="0"/>
              <a:t>tree builds regression or classification models in the form of a tree structure. It breaks down a dataset into smaller and smaller subsets while at the same time an associated decision tree is incrementally </a:t>
            </a:r>
            <a:r>
              <a:rPr lang="en-IN" sz="1600" dirty="0" smtClean="0"/>
              <a:t>developed. </a:t>
            </a:r>
            <a:r>
              <a:rPr lang="en-IN" sz="1600" dirty="0"/>
              <a:t>The topmost decision node in a tree which corresponds to the best predictor called root node. Decision trees can handle both categorical and numerical data.</a:t>
            </a:r>
            <a:endParaRPr lang="en-US" sz="1600" dirty="0"/>
          </a:p>
          <a:p>
            <a:pPr lvl="0"/>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641" y="3448228"/>
            <a:ext cx="7591661" cy="3096929"/>
          </a:xfrm>
          <a:prstGeom prst="rect">
            <a:avLst/>
          </a:prstGeom>
        </p:spPr>
      </p:pic>
    </p:spTree>
    <p:extLst>
      <p:ext uri="{BB962C8B-B14F-4D97-AF65-F5344CB8AC3E}">
        <p14:creationId xmlns:p14="http://schemas.microsoft.com/office/powerpoint/2010/main" val="40644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Solution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IN" dirty="0" smtClean="0">
                <a:latin typeface="Calibri" panose="020F0502020204030204" pitchFamily="34" charset="0"/>
                <a:cs typeface="Calibri" panose="020F0502020204030204" pitchFamily="34" charset="0"/>
              </a:rPr>
              <a:t>The </a:t>
            </a:r>
            <a:r>
              <a:rPr lang="en-IN" dirty="0">
                <a:latin typeface="Calibri" panose="020F0502020204030204" pitchFamily="34" charset="0"/>
                <a:cs typeface="Calibri" panose="020F0502020204030204" pitchFamily="34" charset="0"/>
              </a:rPr>
              <a:t>company is looking at prospective properties to buy houses to enter the market. </a:t>
            </a:r>
            <a:r>
              <a:rPr lang="en-IN" dirty="0" smtClean="0">
                <a:latin typeface="Calibri" panose="020F0502020204030204" pitchFamily="34" charset="0"/>
                <a:cs typeface="Calibri" panose="020F0502020204030204" pitchFamily="34" charset="0"/>
              </a:rPr>
              <a:t>We are </a:t>
            </a:r>
            <a:r>
              <a:rPr lang="en-IN" dirty="0">
                <a:latin typeface="Calibri" panose="020F0502020204030204" pitchFamily="34" charset="0"/>
                <a:cs typeface="Calibri" panose="020F0502020204030204" pitchFamily="34" charset="0"/>
              </a:rPr>
              <a:t>required to build a model using Machine Learning in order to predict the actual value of the prospective properties and decide whether to invest in them or not. For this company wants to know: </a:t>
            </a:r>
            <a:r>
              <a:rPr lang="en-IN" dirty="0" smtClean="0">
                <a:latin typeface="Calibri" panose="020F0502020204030204" pitchFamily="34" charset="0"/>
                <a:cs typeface="Calibri" panose="020F0502020204030204" pitchFamily="34" charset="0"/>
              </a:rPr>
              <a:t> </a:t>
            </a:r>
            <a:endParaRPr lang="en-US" dirty="0"/>
          </a:p>
          <a:p>
            <a:r>
              <a:rPr lang="en-IN" dirty="0" smtClean="0">
                <a:latin typeface="Calibri" panose="020F0502020204030204" pitchFamily="34" charset="0"/>
                <a:cs typeface="Calibri" panose="020F0502020204030204" pitchFamily="34" charset="0"/>
              </a:rPr>
              <a:t>We are </a:t>
            </a:r>
            <a:r>
              <a:rPr lang="en-IN" dirty="0">
                <a:latin typeface="Calibri" panose="020F0502020204030204" pitchFamily="34" charset="0"/>
                <a:cs typeface="Calibri" panose="020F0502020204030204" pitchFamily="34" charset="0"/>
              </a:rPr>
              <a:t>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a:t>
            </a:r>
            <a:r>
              <a:rPr lang="en-IN" dirty="0" smtClean="0">
                <a:latin typeface="Calibri" panose="020F0502020204030204" pitchFamily="34" charset="0"/>
                <a:cs typeface="Calibri" panose="020F0502020204030204" pitchFamily="34" charset="0"/>
              </a:rPr>
              <a:t>.</a:t>
            </a:r>
          </a:p>
          <a:p>
            <a:r>
              <a:rPr lang="en-IN" dirty="0" smtClean="0">
                <a:latin typeface="Calibri" panose="020F0502020204030204" pitchFamily="34" charset="0"/>
                <a:cs typeface="Calibri" panose="020F0502020204030204" pitchFamily="34" charset="0"/>
              </a:rPr>
              <a:t>Further</a:t>
            </a:r>
            <a:r>
              <a:rPr lang="en-IN" dirty="0">
                <a:latin typeface="Calibri" panose="020F0502020204030204" pitchFamily="34" charset="0"/>
                <a:cs typeface="Calibri" panose="020F0502020204030204" pitchFamily="34" charset="0"/>
              </a:rPr>
              <a:t>, the model will be a good way for the management to understand the pricing dynamics of a new market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4710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Cont..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04293" y="1853248"/>
            <a:ext cx="8946541" cy="5004752"/>
          </a:xfrm>
        </p:spPr>
        <p:txBody>
          <a:bodyPr/>
          <a:lstStyle/>
          <a:p>
            <a:pPr lvl="0"/>
            <a:r>
              <a:rPr lang="en-IN" b="1" dirty="0">
                <a:latin typeface="Calibri" panose="020F0502020204030204" pitchFamily="34" charset="0"/>
                <a:cs typeface="Calibri" panose="020F0502020204030204" pitchFamily="34" charset="0"/>
              </a:rPr>
              <a:t>Random Forest </a:t>
            </a:r>
            <a:r>
              <a:rPr lang="en-IN" b="1" dirty="0" err="1" smtClean="0">
                <a:latin typeface="Calibri" panose="020F0502020204030204" pitchFamily="34" charset="0"/>
                <a:cs typeface="Calibri" panose="020F0502020204030204" pitchFamily="34" charset="0"/>
              </a:rPr>
              <a:t>Regressor</a:t>
            </a:r>
            <a:r>
              <a:rPr lang="en-IN" b="1"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IN" sz="1600" dirty="0" smtClean="0"/>
              <a:t>Random </a:t>
            </a:r>
            <a:r>
              <a:rPr lang="en-IN" sz="1600" dirty="0"/>
              <a:t>forest is a supervised learning algorithm. The "forest" it builds, is an ensemble of decision trees, usually trained with the “bagging” method. The general idea of the bagging method is that a combination of learning models increases the overall result. Random Forest Regression is a supervised learning algorithm that uses ensemble learning method for regression. A Random Forest operates by constructing several decision trees during training time and outputting the mean of the classes as the prediction of all the trees</a:t>
            </a:r>
            <a:r>
              <a:rPr lang="en-IN" sz="1600" dirty="0" smtClean="0"/>
              <a:t>.</a:t>
            </a:r>
          </a:p>
          <a:p>
            <a:pPr lvl="0"/>
            <a:endParaRPr lang="en-US" sz="16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682" y="3713516"/>
            <a:ext cx="6169877" cy="2728848"/>
          </a:xfrm>
          <a:prstGeom prst="rect">
            <a:avLst/>
          </a:prstGeom>
        </p:spPr>
      </p:pic>
    </p:spTree>
    <p:extLst>
      <p:ext uri="{BB962C8B-B14F-4D97-AF65-F5344CB8AC3E}">
        <p14:creationId xmlns:p14="http://schemas.microsoft.com/office/powerpoint/2010/main" val="3015178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Prediction</a:t>
            </a:r>
            <a:endParaRPr lang="en-US" dirty="0">
              <a:latin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p:txBody>
          <a:bodyPr/>
          <a:lstStyle/>
          <a:p>
            <a:r>
              <a:rPr lang="en-IN" dirty="0" smtClean="0"/>
              <a:t>Model prediction: 							Output: </a:t>
            </a:r>
          </a:p>
          <a:p>
            <a:endParaRPr lang="en-IN" dirty="0" smtClean="0"/>
          </a:p>
          <a:p>
            <a:endParaRPr lang="en-US" dirty="0"/>
          </a:p>
        </p:txBody>
      </p:sp>
      <p:pic>
        <p:nvPicPr>
          <p:cNvPr id="6" name="Picture 5"/>
          <p:cNvPicPr>
            <a:picLocks noChangeAspect="1"/>
          </p:cNvPicPr>
          <p:nvPr/>
        </p:nvPicPr>
        <p:blipFill>
          <a:blip r:embed="rId2"/>
          <a:stretch>
            <a:fillRect/>
          </a:stretch>
        </p:blipFill>
        <p:spPr>
          <a:xfrm>
            <a:off x="1360505" y="2448074"/>
            <a:ext cx="3484627" cy="37577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325" y="2448073"/>
            <a:ext cx="4559108" cy="3757717"/>
          </a:xfrm>
          <a:prstGeom prst="rect">
            <a:avLst/>
          </a:prstGeom>
        </p:spPr>
      </p:pic>
    </p:spTree>
    <p:extLst>
      <p:ext uri="{BB962C8B-B14F-4D97-AF65-F5344CB8AC3E}">
        <p14:creationId xmlns:p14="http://schemas.microsoft.com/office/powerpoint/2010/main" val="2735702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Conclusion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IN" sz="1600" dirty="0" smtClean="0">
                <a:latin typeface="Calibri" panose="020F0502020204030204" pitchFamily="34" charset="0"/>
                <a:cs typeface="Calibri" panose="020F0502020204030204" pitchFamily="34" charset="0"/>
              </a:rPr>
              <a:t>The </a:t>
            </a:r>
            <a:r>
              <a:rPr lang="en-IN" sz="1600" dirty="0">
                <a:latin typeface="Calibri" panose="020F0502020204030204" pitchFamily="34" charset="0"/>
                <a:cs typeface="Calibri" panose="020F0502020204030204" pitchFamily="34" charset="0"/>
              </a:rPr>
              <a:t>prediction of House price we find out that the  Sales Price is highly dependent on the </a:t>
            </a:r>
          </a:p>
          <a:p>
            <a:r>
              <a:rPr lang="en-IN" sz="1600" dirty="0">
                <a:latin typeface="Calibri" panose="020F0502020204030204" pitchFamily="34" charset="0"/>
                <a:cs typeface="Calibri" panose="020F0502020204030204" pitchFamily="34" charset="0"/>
              </a:rPr>
              <a:t>    1. </a:t>
            </a:r>
            <a:r>
              <a:rPr lang="en-IN" sz="1600" dirty="0" err="1">
                <a:latin typeface="Calibri" panose="020F0502020204030204" pitchFamily="34" charset="0"/>
                <a:cs typeface="Calibri" panose="020F0502020204030204" pitchFamily="34" charset="0"/>
              </a:rPr>
              <a:t>OverallQual</a:t>
            </a:r>
            <a:r>
              <a:rPr lang="en-IN" sz="1600" dirty="0">
                <a:latin typeface="Calibri" panose="020F0502020204030204" pitchFamily="34" charset="0"/>
                <a:cs typeface="Calibri" panose="020F0502020204030204" pitchFamily="34" charset="0"/>
              </a:rPr>
              <a:t>(Overall material and finish quality) and </a:t>
            </a:r>
          </a:p>
          <a:p>
            <a:r>
              <a:rPr lang="en-IN" sz="1600" dirty="0">
                <a:latin typeface="Calibri" panose="020F0502020204030204" pitchFamily="34" charset="0"/>
                <a:cs typeface="Calibri" panose="020F0502020204030204" pitchFamily="34" charset="0"/>
              </a:rPr>
              <a:t>    2. </a:t>
            </a:r>
            <a:r>
              <a:rPr lang="en-IN" sz="1600" dirty="0" err="1">
                <a:latin typeface="Calibri" panose="020F0502020204030204" pitchFamily="34" charset="0"/>
                <a:cs typeface="Calibri" panose="020F0502020204030204" pitchFamily="34" charset="0"/>
              </a:rPr>
              <a:t>GrLivArea</a:t>
            </a:r>
            <a:r>
              <a:rPr lang="en-IN" sz="1600" dirty="0">
                <a:latin typeface="Calibri" panose="020F0502020204030204" pitchFamily="34" charset="0"/>
                <a:cs typeface="Calibri" panose="020F0502020204030204" pitchFamily="34" charset="0"/>
              </a:rPr>
              <a:t>( Above grade (ground) living area square feet</a:t>
            </a:r>
            <a:r>
              <a:rPr lang="en-IN" sz="1600" dirty="0" smtClean="0">
                <a:latin typeface="Calibri" panose="020F0502020204030204" pitchFamily="34" charset="0"/>
                <a:cs typeface="Calibri" panose="020F0502020204030204" pitchFamily="34" charset="0"/>
              </a:rPr>
              <a:t>)</a:t>
            </a:r>
            <a:endParaRPr lang="en-IN" sz="1600" dirty="0">
              <a:latin typeface="Calibri" panose="020F0502020204030204" pitchFamily="34" charset="0"/>
              <a:cs typeface="Calibri" panose="020F0502020204030204" pitchFamily="34" charset="0"/>
            </a:endParaRPr>
          </a:p>
          <a:p>
            <a:r>
              <a:rPr lang="en-IN" sz="1600" dirty="0" smtClean="0">
                <a:latin typeface="Calibri" panose="020F0502020204030204" pitchFamily="34" charset="0"/>
                <a:cs typeface="Calibri" panose="020F0502020204030204" pitchFamily="34" charset="0"/>
              </a:rPr>
              <a:t>That </a:t>
            </a:r>
            <a:r>
              <a:rPr lang="en-IN" sz="1600" dirty="0">
                <a:latin typeface="Calibri" panose="020F0502020204030204" pitchFamily="34" charset="0"/>
                <a:cs typeface="Calibri" panose="020F0502020204030204" pitchFamily="34" charset="0"/>
              </a:rPr>
              <a:t>Means if the Overall Quality of the Material and Finishing of the Home is good , it's Sale Price will be high and Similarly, if the Ground living area square feet is high, Price will increase </a:t>
            </a:r>
            <a:r>
              <a:rPr lang="en-IN" sz="1600" dirty="0" err="1" smtClean="0">
                <a:latin typeface="Calibri" panose="020F0502020204030204" pitchFamily="34" charset="0"/>
                <a:cs typeface="Calibri" panose="020F0502020204030204" pitchFamily="34" charset="0"/>
              </a:rPr>
              <a:t>accordingily</a:t>
            </a:r>
            <a:r>
              <a:rPr lang="en-IN" sz="1600" dirty="0" smtClean="0">
                <a:latin typeface="Calibri" panose="020F0502020204030204" pitchFamily="34" charset="0"/>
                <a:cs typeface="Calibri" panose="020F0502020204030204" pitchFamily="34" charset="0"/>
              </a:rPr>
              <a:t>.</a:t>
            </a:r>
          </a:p>
          <a:p>
            <a:r>
              <a:rPr lang="en-IN" sz="1600" dirty="0" err="1" smtClean="0">
                <a:latin typeface="Calibri" panose="020F0502020204030204" pitchFamily="34" charset="0"/>
                <a:cs typeface="Calibri" panose="020F0502020204030204" pitchFamily="34" charset="0"/>
              </a:rPr>
              <a:t>PoolQc</a:t>
            </a:r>
            <a:r>
              <a:rPr lang="en-IN" sz="1600" dirty="0" smtClean="0">
                <a:latin typeface="Calibri" panose="020F0502020204030204" pitchFamily="34" charset="0"/>
                <a:cs typeface="Calibri" panose="020F0502020204030204" pitchFamily="34" charset="0"/>
              </a:rPr>
              <a:t>(</a:t>
            </a:r>
            <a:r>
              <a:rPr lang="en-IN" sz="1600" dirty="0" err="1" smtClean="0">
                <a:latin typeface="Calibri" panose="020F0502020204030204" pitchFamily="34" charset="0"/>
                <a:cs typeface="Calibri" panose="020F0502020204030204" pitchFamily="34" charset="0"/>
              </a:rPr>
              <a:t>PoolQuality</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MiscFeature</a:t>
            </a:r>
            <a:r>
              <a:rPr lang="en-IN" sz="1600" dirty="0">
                <a:latin typeface="Calibri" panose="020F0502020204030204" pitchFamily="34" charset="0"/>
                <a:cs typeface="Calibri" panose="020F0502020204030204" pitchFamily="34" charset="0"/>
              </a:rPr>
              <a:t>(Miscellaneous feature not covered in other categories) and Alley have the highest number of missing values, as many homes have no pools</a:t>
            </a:r>
            <a:r>
              <a:rPr lang="en-IN" sz="1600" dirty="0" smtClean="0">
                <a:latin typeface="Calibri" panose="020F0502020204030204" pitchFamily="34" charset="0"/>
                <a:cs typeface="Calibri" panose="020F0502020204030204" pitchFamily="34" charset="0"/>
              </a:rPr>
              <a:t>.</a:t>
            </a:r>
          </a:p>
          <a:p>
            <a:r>
              <a:rPr lang="en-IN" sz="1600" dirty="0">
                <a:latin typeface="Calibri" panose="020F0502020204030204" pitchFamily="34" charset="0"/>
                <a:cs typeface="Calibri" panose="020F0502020204030204" pitchFamily="34" charset="0"/>
              </a:rPr>
              <a:t> In this project we use different models like Linear Regression, Lasso, Ridge, </a:t>
            </a:r>
            <a:r>
              <a:rPr lang="en-IN" sz="1600" dirty="0" err="1">
                <a:latin typeface="Calibri" panose="020F0502020204030204" pitchFamily="34" charset="0"/>
                <a:cs typeface="Calibri" panose="020F0502020204030204" pitchFamily="34" charset="0"/>
              </a:rPr>
              <a:t>DecisionTree</a:t>
            </a:r>
            <a:r>
              <a:rPr lang="en-IN" sz="1600" dirty="0">
                <a:latin typeface="Calibri" panose="020F0502020204030204" pitchFamily="34" charset="0"/>
                <a:cs typeface="Calibri" panose="020F0502020204030204" pitchFamily="34" charset="0"/>
              </a:rPr>
              <a:t> Regression and Random Forest Regression</a:t>
            </a:r>
            <a:r>
              <a:rPr lang="en-IN" sz="1600" dirty="0" smtClean="0">
                <a:latin typeface="Calibri" panose="020F0502020204030204" pitchFamily="34" charset="0"/>
                <a:cs typeface="Calibri" panose="020F0502020204030204" pitchFamily="34" charset="0"/>
              </a:rPr>
              <a:t>.</a:t>
            </a:r>
          </a:p>
          <a:p>
            <a:r>
              <a:rPr lang="en-IN" sz="1600" dirty="0">
                <a:latin typeface="Calibri" panose="020F0502020204030204" pitchFamily="34" charset="0"/>
                <a:cs typeface="Calibri" panose="020F0502020204030204" pitchFamily="34" charset="0"/>
              </a:rPr>
              <a:t>Here we select the </a:t>
            </a:r>
            <a:r>
              <a:rPr lang="en-IN" sz="1600" dirty="0" err="1">
                <a:latin typeface="Calibri" panose="020F0502020204030204" pitchFamily="34" charset="0"/>
                <a:cs typeface="Calibri" panose="020F0502020204030204" pitchFamily="34" charset="0"/>
              </a:rPr>
              <a:t>RandomForestRegressor</a:t>
            </a:r>
            <a:r>
              <a:rPr lang="en-IN" sz="1600">
                <a:latin typeface="Calibri" panose="020F0502020204030204" pitchFamily="34" charset="0"/>
                <a:cs typeface="Calibri" panose="020F0502020204030204" pitchFamily="34" charset="0"/>
              </a:rPr>
              <a:t> model for our final model training and testing as it gives the very less root mean squared error value and also its R2 score is highest among the all models we </a:t>
            </a:r>
            <a:r>
              <a:rPr lang="en-IN" sz="1600">
                <a:latin typeface="Calibri" panose="020F0502020204030204" pitchFamily="34" charset="0"/>
                <a:cs typeface="Calibri" panose="020F0502020204030204" pitchFamily="34" charset="0"/>
              </a:rPr>
              <a:t>choose</a:t>
            </a:r>
            <a:r>
              <a:rPr lang="en-IN" sz="1600" smtClean="0">
                <a:latin typeface="Calibri" panose="020F0502020204030204" pitchFamily="34" charset="0"/>
                <a:cs typeface="Calibri" panose="020F0502020204030204" pitchFamily="34" charset="0"/>
              </a:rPr>
              <a:t>.</a:t>
            </a:r>
            <a:endParaRPr lang="en-IN" sz="14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698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panose="020F0502020204030204" pitchFamily="34" charset="0"/>
              </a:rPr>
              <a:t>EXPLORATORY</a:t>
            </a:r>
            <a:r>
              <a:rPr lang="en-US"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DATA ANALYSIS</a:t>
            </a:r>
            <a:endParaRPr lang="en-US" dirty="0"/>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Exploratory Data Analysis(EDA) </a:t>
            </a:r>
            <a:r>
              <a:rPr lang="en-IN" dirty="0">
                <a:latin typeface="Calibri" panose="020F0502020204030204" pitchFamily="34" charset="0"/>
                <a:cs typeface="Calibri" panose="020F0502020204030204" pitchFamily="34" charset="0"/>
              </a:rPr>
              <a:t>is an approach of </a:t>
            </a:r>
            <a:r>
              <a:rPr lang="en-IN" dirty="0" err="1">
                <a:latin typeface="Calibri" panose="020F0502020204030204" pitchFamily="34" charset="0"/>
                <a:cs typeface="Calibri" panose="020F0502020204030204" pitchFamily="34" charset="0"/>
              </a:rPr>
              <a:t>analyzing</a:t>
            </a:r>
            <a:r>
              <a:rPr lang="en-IN" dirty="0">
                <a:latin typeface="Calibri" panose="020F0502020204030204" pitchFamily="34" charset="0"/>
                <a:cs typeface="Calibri" panose="020F0502020204030204" pitchFamily="34" charset="0"/>
              </a:rPr>
              <a:t> data sets to summarize their main characteristics, often using statistical graphics and other data visualization methods.</a:t>
            </a:r>
          </a:p>
          <a:p>
            <a:r>
              <a:rPr lang="en-IN" dirty="0">
                <a:latin typeface="Calibri" panose="020F0502020204030204" pitchFamily="34" charset="0"/>
                <a:cs typeface="Calibri" panose="020F0502020204030204" pitchFamily="34" charset="0"/>
              </a:rPr>
              <a:t>Here we check our data and understand what kind of data is present to us, it is supervised or unsupervised and then check the output/ target column is continuous or categorical. </a:t>
            </a:r>
          </a:p>
          <a:p>
            <a:r>
              <a:rPr lang="en-IN" dirty="0">
                <a:latin typeface="Calibri" panose="020F0502020204030204" pitchFamily="34" charset="0"/>
                <a:cs typeface="Calibri" panose="020F0502020204030204" pitchFamily="34" charset="0"/>
              </a:rPr>
              <a:t>Then  visualize our data with the help of different plots with the help of python libraries such as </a:t>
            </a:r>
            <a:r>
              <a:rPr lang="en-IN" dirty="0" err="1">
                <a:latin typeface="Calibri" panose="020F0502020204030204" pitchFamily="34" charset="0"/>
                <a:cs typeface="Calibri" panose="020F0502020204030204" pitchFamily="34" charset="0"/>
              </a:rPr>
              <a:t>Matplotlib</a:t>
            </a:r>
            <a:r>
              <a:rPr lang="en-IN" dirty="0">
                <a:latin typeface="Calibri" panose="020F0502020204030204" pitchFamily="34" charset="0"/>
                <a:cs typeface="Calibri" panose="020F0502020204030204" pitchFamily="34" charset="0"/>
              </a:rPr>
              <a:t> as </a:t>
            </a:r>
            <a:r>
              <a:rPr lang="en-IN" dirty="0" err="1">
                <a:latin typeface="Calibri" panose="020F0502020204030204" pitchFamily="34" charset="0"/>
                <a:cs typeface="Calibri" panose="020F0502020204030204" pitchFamily="34" charset="0"/>
              </a:rPr>
              <a:t>Seaborn</a:t>
            </a:r>
            <a:r>
              <a:rPr lang="en-IN" dirty="0">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142932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EDA contd..</a:t>
            </a:r>
            <a:endParaRPr lang="en-US" dirty="0"/>
          </a:p>
        </p:txBody>
      </p:sp>
      <p:sp>
        <p:nvSpPr>
          <p:cNvPr id="3" name="Content Placeholder 2"/>
          <p:cNvSpPr>
            <a:spLocks noGrp="1"/>
          </p:cNvSpPr>
          <p:nvPr>
            <p:ph idx="1"/>
          </p:nvPr>
        </p:nvSpPr>
        <p:spPr>
          <a:xfrm>
            <a:off x="1103312" y="2052918"/>
            <a:ext cx="8946541" cy="4585388"/>
          </a:xfrm>
        </p:spPr>
        <p:txBody>
          <a:bodyPr/>
          <a:lstStyle/>
          <a:p>
            <a:r>
              <a:rPr lang="en-IN" dirty="0">
                <a:latin typeface="Calibri" panose="020F0502020204030204" pitchFamily="34" charset="0"/>
                <a:cs typeface="Calibri" panose="020F0502020204030204" pitchFamily="34" charset="0"/>
              </a:rPr>
              <a:t>The plots we used are:</a:t>
            </a:r>
          </a:p>
          <a:p>
            <a:r>
              <a:rPr lang="en-IN" b="1" dirty="0" smtClean="0"/>
              <a:t>1</a:t>
            </a:r>
            <a:r>
              <a:rPr lang="en-IN" dirty="0">
                <a:latin typeface="Calibri" panose="020F0502020204030204" pitchFamily="34" charset="0"/>
                <a:cs typeface="Calibri" panose="020F0502020204030204" pitchFamily="34" charset="0"/>
              </a:rPr>
              <a:t> A </a:t>
            </a:r>
            <a:r>
              <a:rPr lang="en-IN" b="1" dirty="0">
                <a:latin typeface="Calibri" panose="020F0502020204030204" pitchFamily="34" charset="0"/>
                <a:cs typeface="Calibri" panose="020F0502020204030204" pitchFamily="34" charset="0"/>
              </a:rPr>
              <a:t>histogram</a:t>
            </a:r>
            <a:r>
              <a:rPr lang="en-IN" dirty="0">
                <a:latin typeface="Calibri" panose="020F0502020204030204" pitchFamily="34" charset="0"/>
                <a:cs typeface="Calibri" panose="020F0502020204030204" pitchFamily="34" charset="0"/>
              </a:rPr>
              <a:t> is representation of the distribution of numerical data, where the data are binned and the count for each bin is represented. Here histogram is used to check the distribution of data among the different numerical </a:t>
            </a:r>
            <a:r>
              <a:rPr lang="en-IN" dirty="0" smtClean="0">
                <a:latin typeface="Calibri" panose="020F0502020204030204" pitchFamily="34" charset="0"/>
                <a:cs typeface="Calibri" panose="020F0502020204030204" pitchFamily="34" charset="0"/>
              </a:rPr>
              <a:t>features.</a:t>
            </a:r>
            <a:endParaRPr lang="en-IN"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451" y="3523340"/>
            <a:ext cx="5896854" cy="3114965"/>
          </a:xfrm>
          <a:prstGeom prst="rect">
            <a:avLst/>
          </a:prstGeom>
        </p:spPr>
      </p:pic>
    </p:spTree>
    <p:extLst>
      <p:ext uri="{BB962C8B-B14F-4D97-AF65-F5344CB8AC3E}">
        <p14:creationId xmlns:p14="http://schemas.microsoft.com/office/powerpoint/2010/main" val="12836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Visualization..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IN" b="1" dirty="0" smtClean="0">
                <a:latin typeface="Calibri" panose="020F0502020204030204" pitchFamily="34" charset="0"/>
                <a:cs typeface="Calibri" panose="020F0502020204030204" pitchFamily="34" charset="0"/>
              </a:rPr>
              <a:t>2.Scatterplot</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to see the distribution of data among two columns. Scatter plots are used to observe relationship between variables and uses dots to represent the relationship between them</a:t>
            </a:r>
            <a:r>
              <a:rPr lang="en-IN"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471" y="3162199"/>
            <a:ext cx="5118265" cy="3086199"/>
          </a:xfrm>
          <a:prstGeom prst="rect">
            <a:avLst/>
          </a:prstGeom>
        </p:spPr>
      </p:pic>
    </p:spTree>
    <p:extLst>
      <p:ext uri="{BB962C8B-B14F-4D97-AF65-F5344CB8AC3E}">
        <p14:creationId xmlns:p14="http://schemas.microsoft.com/office/powerpoint/2010/main" val="3227971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Calibri" panose="020F0502020204030204" pitchFamily="34" charset="0"/>
                <a:cs typeface="Calibri" panose="020F0502020204030204" pitchFamily="34" charset="0"/>
              </a:rPr>
              <a:t>Eda</a:t>
            </a:r>
            <a:r>
              <a:rPr lang="en-IN" dirty="0" smtClean="0">
                <a:latin typeface="Calibri" panose="020F0502020204030204" pitchFamily="34" charset="0"/>
                <a:cs typeface="Calibri" panose="020F0502020204030204" pitchFamily="34" charset="0"/>
              </a:rPr>
              <a:t> </a:t>
            </a:r>
            <a:r>
              <a:rPr lang="en-IN" dirty="0" err="1" smtClean="0">
                <a:latin typeface="Calibri" panose="020F0502020204030204" pitchFamily="34" charset="0"/>
                <a:cs typeface="Calibri" panose="020F0502020204030204" pitchFamily="34" charset="0"/>
              </a:rPr>
              <a:t>contt</a:t>
            </a:r>
            <a:r>
              <a:rPr lang="en-IN"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03312" y="2052918"/>
            <a:ext cx="8946541" cy="4466635"/>
          </a:xfrm>
        </p:spPr>
        <p:txBody>
          <a:bodyPr/>
          <a:lstStyle/>
          <a:p>
            <a:r>
              <a:rPr lang="en-IN" b="1" dirty="0">
                <a:latin typeface="Calibri" panose="020F0502020204030204" pitchFamily="34" charset="0"/>
                <a:cs typeface="Calibri" panose="020F0502020204030204" pitchFamily="34" charset="0"/>
              </a:rPr>
              <a:t>Box</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plot</a:t>
            </a:r>
            <a:r>
              <a:rPr lang="en-IN" dirty="0">
                <a:latin typeface="Calibri" panose="020F0502020204030204" pitchFamily="34" charset="0"/>
                <a:cs typeface="Calibri" panose="020F0502020204030204" pitchFamily="34" charset="0"/>
              </a:rPr>
              <a:t> : A Box Plot is also known as Whisker plot is created to display the summary of the set of data values having properties like minimum, first quartile, median, third quartile and </a:t>
            </a:r>
            <a:r>
              <a:rPr lang="en-IN" dirty="0" smtClean="0">
                <a:latin typeface="Calibri" panose="020F0502020204030204" pitchFamily="34" charset="0"/>
                <a:cs typeface="Calibri" panose="020F0502020204030204" pitchFamily="34" charset="0"/>
              </a:rPr>
              <a:t>maximum.</a:t>
            </a:r>
            <a:endParaRPr lang="en-US"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12" y="3073465"/>
            <a:ext cx="6692083" cy="3351086"/>
          </a:xfrm>
          <a:prstGeom prst="rect">
            <a:avLst/>
          </a:prstGeom>
        </p:spPr>
      </p:pic>
    </p:spTree>
    <p:extLst>
      <p:ext uri="{BB962C8B-B14F-4D97-AF65-F5344CB8AC3E}">
        <p14:creationId xmlns:p14="http://schemas.microsoft.com/office/powerpoint/2010/main" val="3771951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EDA..</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03312" y="2052918"/>
            <a:ext cx="8946541" cy="4549763"/>
          </a:xfrm>
        </p:spPr>
        <p:txBody>
          <a:bodyPr/>
          <a:lstStyle/>
          <a:p>
            <a:pPr lvl="0"/>
            <a:r>
              <a:rPr lang="en-IN" b="1" dirty="0">
                <a:latin typeface="Calibri" panose="020F0502020204030204" pitchFamily="34" charset="0"/>
                <a:cs typeface="Calibri" panose="020F0502020204030204" pitchFamily="34" charset="0"/>
              </a:rPr>
              <a:t>Distribution plot </a:t>
            </a: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The </a:t>
            </a:r>
            <a:r>
              <a:rPr lang="en-IN" dirty="0" err="1">
                <a:latin typeface="Calibri" panose="020F0502020204030204" pitchFamily="34" charset="0"/>
                <a:cs typeface="Calibri" panose="020F0502020204030204" pitchFamily="34" charset="0"/>
              </a:rPr>
              <a:t>seaborn.distplot</a:t>
            </a:r>
            <a:r>
              <a:rPr lang="en-IN" dirty="0">
                <a:latin typeface="Calibri" panose="020F0502020204030204" pitchFamily="34" charset="0"/>
                <a:cs typeface="Calibri" panose="020F0502020204030204" pitchFamily="34" charset="0"/>
              </a:rPr>
              <a:t>() function is used to plot the </a:t>
            </a:r>
            <a:r>
              <a:rPr lang="en-IN" dirty="0" err="1">
                <a:latin typeface="Calibri" panose="020F0502020204030204" pitchFamily="34" charset="0"/>
                <a:cs typeface="Calibri" panose="020F0502020204030204" pitchFamily="34" charset="0"/>
              </a:rPr>
              <a:t>distplot</a:t>
            </a:r>
            <a:r>
              <a:rPr lang="en-IN" dirty="0">
                <a:latin typeface="Calibri" panose="020F0502020204030204" pitchFamily="34" charset="0"/>
                <a:cs typeface="Calibri" panose="020F0502020204030204" pitchFamily="34" charset="0"/>
              </a:rPr>
              <a:t>. The </a:t>
            </a:r>
            <a:r>
              <a:rPr lang="en-IN" dirty="0" err="1">
                <a:latin typeface="Calibri" panose="020F0502020204030204" pitchFamily="34" charset="0"/>
                <a:cs typeface="Calibri" panose="020F0502020204030204" pitchFamily="34" charset="0"/>
              </a:rPr>
              <a:t>distplot</a:t>
            </a:r>
            <a:r>
              <a:rPr lang="en-IN" dirty="0">
                <a:latin typeface="Calibri" panose="020F0502020204030204" pitchFamily="34" charset="0"/>
                <a:cs typeface="Calibri" panose="020F0502020204030204" pitchFamily="34" charset="0"/>
              </a:rPr>
              <a:t> represents the </a:t>
            </a:r>
            <a:r>
              <a:rPr lang="en-IN" dirty="0" err="1">
                <a:latin typeface="Calibri" panose="020F0502020204030204" pitchFamily="34" charset="0"/>
                <a:cs typeface="Calibri" panose="020F0502020204030204" pitchFamily="34" charset="0"/>
              </a:rPr>
              <a:t>univariate</a:t>
            </a:r>
            <a:r>
              <a:rPr lang="en-IN" dirty="0">
                <a:latin typeface="Calibri" panose="020F0502020204030204" pitchFamily="34" charset="0"/>
                <a:cs typeface="Calibri" panose="020F0502020204030204" pitchFamily="34" charset="0"/>
              </a:rPr>
              <a:t> distribution of data i.e. data distribution of a variable against the density distribution.</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260" y="3132839"/>
            <a:ext cx="4580698" cy="3291711"/>
          </a:xfrm>
          <a:prstGeom prst="rect">
            <a:avLst/>
          </a:prstGeom>
        </p:spPr>
      </p:pic>
    </p:spTree>
    <p:extLst>
      <p:ext uri="{BB962C8B-B14F-4D97-AF65-F5344CB8AC3E}">
        <p14:creationId xmlns:p14="http://schemas.microsoft.com/office/powerpoint/2010/main" val="296450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US" dirty="0"/>
          </a:p>
        </p:txBody>
      </p:sp>
      <p:sp>
        <p:nvSpPr>
          <p:cNvPr id="3" name="Content Placeholder 2"/>
          <p:cNvSpPr>
            <a:spLocks noGrp="1"/>
          </p:cNvSpPr>
          <p:nvPr>
            <p:ph idx="1"/>
          </p:nvPr>
        </p:nvSpPr>
        <p:spPr>
          <a:xfrm>
            <a:off x="1103312" y="2052918"/>
            <a:ext cx="8946541" cy="4597264"/>
          </a:xfrm>
        </p:spPr>
        <p:txBody>
          <a:bodyPr/>
          <a:lstStyle/>
          <a:p>
            <a:pPr lvl="0"/>
            <a:r>
              <a:rPr lang="en-IN" b="1" dirty="0" smtClean="0">
                <a:latin typeface="Calibri" panose="020F0502020204030204" pitchFamily="34" charset="0"/>
                <a:cs typeface="Calibri" panose="020F0502020204030204" pitchFamily="34" charset="0"/>
              </a:rPr>
              <a:t>5. Heatmap</a:t>
            </a:r>
            <a:r>
              <a:rPr lang="en-IN" dirty="0" smtClean="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is used to see the correlation of columns.</a:t>
            </a:r>
            <a:endParaRPr lang="en-US" dirty="0">
              <a:latin typeface="Calibri" panose="020F0502020204030204" pitchFamily="34" charset="0"/>
              <a:cs typeface="Calibri" panose="020F0502020204030204" pitchFamily="34" charset="0"/>
            </a:endParaRPr>
          </a:p>
          <a:p>
            <a:pPr marL="0" indent="0">
              <a:buNone/>
            </a:pPr>
            <a:r>
              <a:rPr lang="en-IN" dirty="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591" y="2498188"/>
            <a:ext cx="7370279" cy="4056759"/>
          </a:xfrm>
          <a:prstGeom prst="rect">
            <a:avLst/>
          </a:prstGeom>
        </p:spPr>
      </p:pic>
    </p:spTree>
    <p:extLst>
      <p:ext uri="{BB962C8B-B14F-4D97-AF65-F5344CB8AC3E}">
        <p14:creationId xmlns:p14="http://schemas.microsoft.com/office/powerpoint/2010/main" val="2086831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117</TotalTime>
  <Words>1778</Words>
  <Application>Microsoft Office PowerPoint</Application>
  <PresentationFormat>Widescreen</PresentationFormat>
  <Paragraphs>145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Wingdings 3</vt:lpstr>
      <vt:lpstr>Ion</vt:lpstr>
      <vt:lpstr> HOUSING: PRICE PREDICTION </vt:lpstr>
      <vt:lpstr>Housing price prediction problem statement</vt:lpstr>
      <vt:lpstr>Solution</vt:lpstr>
      <vt:lpstr>EXPLORATORY DATA ANALYSIS</vt:lpstr>
      <vt:lpstr>EDA contd..</vt:lpstr>
      <vt:lpstr>Visualization..</vt:lpstr>
      <vt:lpstr>Eda contt..</vt:lpstr>
      <vt:lpstr>EDA..</vt:lpstr>
      <vt:lpstr>EDA..</vt:lpstr>
      <vt:lpstr>Eda..</vt:lpstr>
      <vt:lpstr>Data Preprocessing</vt:lpstr>
      <vt:lpstr>Cont..</vt:lpstr>
      <vt:lpstr>Cont.</vt:lpstr>
      <vt:lpstr>Cont..</vt:lpstr>
      <vt:lpstr>Feature Engineering</vt:lpstr>
      <vt:lpstr>CONT..</vt:lpstr>
      <vt:lpstr>Cont..</vt:lpstr>
      <vt:lpstr>FE contt..</vt:lpstr>
      <vt:lpstr>FE cont..</vt:lpstr>
      <vt:lpstr>FE cont.</vt:lpstr>
      <vt:lpstr>FE contt.</vt:lpstr>
      <vt:lpstr>MODEL SELECTION</vt:lpstr>
      <vt:lpstr>Model Evaluation Metrics</vt:lpstr>
      <vt:lpstr>Cont.</vt:lpstr>
      <vt:lpstr>Cont. </vt:lpstr>
      <vt:lpstr>Model training</vt:lpstr>
      <vt:lpstr>Contt.</vt:lpstr>
      <vt:lpstr>Cont.</vt:lpstr>
      <vt:lpstr>Cont..</vt:lpstr>
      <vt:lpstr>Cont..</vt:lpstr>
      <vt:lpstr>Prediction</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Microsoft account</dc:creator>
  <cp:lastModifiedBy>Microsoft account</cp:lastModifiedBy>
  <cp:revision>13</cp:revision>
  <dcterms:created xsi:type="dcterms:W3CDTF">2021-09-14T20:56:01Z</dcterms:created>
  <dcterms:modified xsi:type="dcterms:W3CDTF">2021-09-14T22:53:19Z</dcterms:modified>
</cp:coreProperties>
</file>