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42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5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7424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76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165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52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28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01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5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49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51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41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30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38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33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70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84732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smtClean="0">
                <a:latin typeface="Calibri" panose="020F0502020204030204" pitchFamily="34" charset="0"/>
                <a:cs typeface="Calibri" panose="020F0502020204030204" pitchFamily="34" charset="0"/>
              </a:rPr>
              <a:t>FLIGHT PRICE PREDICTION</a:t>
            </a:r>
            <a:endParaRPr lang="en-US" sz="48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IN" dirty="0" smtClean="0">
                <a:latin typeface="Calibri" panose="020F0502020204030204" pitchFamily="34" charset="0"/>
                <a:cs typeface="Calibri" panose="020F0502020204030204" pitchFamily="34" charset="0"/>
              </a:rPr>
              <a:t>SUBMITTED BY-</a:t>
            </a:r>
          </a:p>
          <a:p>
            <a:r>
              <a:rPr lang="en-IN" dirty="0" smtClean="0">
                <a:latin typeface="Calibri" panose="020F0502020204030204" pitchFamily="34" charset="0"/>
                <a:cs typeface="Calibri" panose="020F0502020204030204" pitchFamily="34" charset="0"/>
              </a:rPr>
              <a:t>ASHISH CHAND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1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Data </a:t>
            </a:r>
            <a:r>
              <a:rPr lang="en-IN" dirty="0" err="1">
                <a:latin typeface="Calibri" panose="020F0502020204030204" pitchFamily="34" charset="0"/>
                <a:cs typeface="Calibri" panose="020F0502020204030204" pitchFamily="34" charset="0"/>
              </a:rPr>
              <a:t>Preprocessing</a:t>
            </a:r>
            <a:endParaRPr lang="en-US" dirty="0"/>
          </a:p>
        </p:txBody>
      </p:sp>
      <p:sp>
        <p:nvSpPr>
          <p:cNvPr id="3" name="Content Placeholder 2"/>
          <p:cNvSpPr>
            <a:spLocks noGrp="1"/>
          </p:cNvSpPr>
          <p:nvPr>
            <p:ph idx="1"/>
          </p:nvPr>
        </p:nvSpPr>
        <p:spPr/>
        <p:txBody>
          <a:bodyPr>
            <a:normAutofit lnSpcReduction="10000"/>
          </a:bodyPr>
          <a:lstStyle/>
          <a:p>
            <a:r>
              <a:rPr lang="en-IN" b="1" dirty="0"/>
              <a:t>Step 1</a:t>
            </a:r>
            <a:r>
              <a:rPr lang="en-IN" dirty="0"/>
              <a:t>: </a:t>
            </a:r>
            <a:r>
              <a:rPr lang="en-US" b="1" dirty="0"/>
              <a:t>Dropping unnecessary variables </a:t>
            </a:r>
          </a:p>
          <a:p>
            <a:pPr lvl="1"/>
            <a:r>
              <a:rPr lang="en-US" sz="1800" dirty="0"/>
              <a:t>remove those which are not actually related to our prediction like One </a:t>
            </a:r>
            <a:r>
              <a:rPr lang="en-US" sz="1800" dirty="0" smtClean="0"/>
              <a:t>Unnamed number</a:t>
            </a:r>
            <a:r>
              <a:rPr lang="en-US" sz="1800" dirty="0"/>
              <a:t>.</a:t>
            </a:r>
          </a:p>
          <a:p>
            <a:pPr marL="457200" lvl="1" indent="0">
              <a:buNone/>
            </a:pPr>
            <a:endParaRPr lang="en-US" sz="1400" dirty="0"/>
          </a:p>
          <a:p>
            <a:r>
              <a:rPr lang="en-IN" b="1" dirty="0"/>
              <a:t>Step 2: </a:t>
            </a:r>
            <a:r>
              <a:rPr lang="en-IN" b="1" dirty="0">
                <a:latin typeface="Calibri" panose="020F0502020204030204" pitchFamily="34" charset="0"/>
                <a:cs typeface="Calibri" panose="020F0502020204030204" pitchFamily="34" charset="0"/>
              </a:rPr>
              <a:t>Checking the correlation</a:t>
            </a:r>
            <a:endParaRPr lang="en-IN" b="1" dirty="0"/>
          </a:p>
          <a:p>
            <a:pPr lvl="1"/>
            <a:r>
              <a:rPr lang="en-IN" b="1" dirty="0"/>
              <a:t> </a:t>
            </a:r>
            <a:r>
              <a:rPr lang="en-IN" sz="1800" dirty="0">
                <a:latin typeface="Calibri" panose="020F0502020204030204" pitchFamily="34" charset="0"/>
                <a:cs typeface="Calibri" panose="020F0502020204030204" pitchFamily="34" charset="0"/>
              </a:rPr>
              <a:t>Now check the column which are highly correlated with the target column i.e. Target column.</a:t>
            </a:r>
          </a:p>
          <a:p>
            <a:pPr lvl="1"/>
            <a:r>
              <a:rPr lang="en-IN" sz="1800" dirty="0" smtClean="0">
                <a:latin typeface="Calibri" panose="020F0502020204030204" pitchFamily="34" charset="0"/>
                <a:cs typeface="Calibri" panose="020F0502020204030204" pitchFamily="34" charset="0"/>
              </a:rPr>
              <a:t>Duration and Number of stops </a:t>
            </a:r>
            <a:r>
              <a:rPr lang="en-IN" sz="1800" dirty="0">
                <a:latin typeface="Calibri" panose="020F0502020204030204" pitchFamily="34" charset="0"/>
                <a:cs typeface="Calibri" panose="020F0502020204030204" pitchFamily="34" charset="0"/>
              </a:rPr>
              <a:t>are  high correlated with the Price.</a:t>
            </a:r>
            <a:r>
              <a:rPr lang="en-IN" dirty="0">
                <a:latin typeface="Calibri" panose="020F0502020204030204" pitchFamily="34" charset="0"/>
                <a:cs typeface="Calibri" panose="020F0502020204030204" pitchFamily="34" charset="0"/>
              </a:rPr>
              <a:t> </a:t>
            </a:r>
          </a:p>
          <a:p>
            <a:r>
              <a:rPr lang="en-IN" b="1" dirty="0"/>
              <a:t>Step 3: </a:t>
            </a:r>
            <a:r>
              <a:rPr lang="en-IN" dirty="0"/>
              <a:t>Changing the data type , convert the data type with the help of </a:t>
            </a:r>
            <a:r>
              <a:rPr lang="en-IN" dirty="0" err="1"/>
              <a:t>astype</a:t>
            </a:r>
            <a:r>
              <a:rPr lang="en-IN" dirty="0"/>
              <a:t>() function</a:t>
            </a:r>
          </a:p>
          <a:p>
            <a:r>
              <a:rPr lang="en-IN" b="1" dirty="0"/>
              <a:t>Step 4: </a:t>
            </a:r>
            <a:r>
              <a:rPr lang="en-IN" dirty="0"/>
              <a:t>Clean the column values.</a:t>
            </a:r>
            <a:endParaRPr lang="en-US" dirty="0"/>
          </a:p>
        </p:txBody>
      </p:sp>
    </p:spTree>
    <p:extLst>
      <p:ext uri="{BB962C8B-B14F-4D97-AF65-F5344CB8AC3E}">
        <p14:creationId xmlns:p14="http://schemas.microsoft.com/office/powerpoint/2010/main" val="220170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endParaRPr lang="en-US" dirty="0"/>
          </a:p>
        </p:txBody>
      </p:sp>
      <p:sp>
        <p:nvSpPr>
          <p:cNvPr id="3" name="Content Placeholder 2"/>
          <p:cNvSpPr>
            <a:spLocks noGrp="1"/>
          </p:cNvSpPr>
          <p:nvPr>
            <p:ph idx="1"/>
          </p:nvPr>
        </p:nvSpPr>
        <p:spPr/>
        <p:txBody>
          <a:bodyPr/>
          <a:lstStyle/>
          <a:p>
            <a:r>
              <a:rPr lang="en-IN" dirty="0"/>
              <a:t>After that perform the Univariate , Bivariate Analysis of the data with the help of the </a:t>
            </a:r>
            <a:r>
              <a:rPr lang="en-IN" dirty="0" smtClean="0"/>
              <a:t>graph</a:t>
            </a:r>
            <a:r>
              <a:rPr lang="en-IN" dirty="0"/>
              <a:t>.</a:t>
            </a:r>
          </a:p>
          <a:p>
            <a:r>
              <a:rPr lang="en-IN" dirty="0" smtClean="0"/>
              <a:t>Air India and Vistara Airlines have the very expensive flight ticket.</a:t>
            </a:r>
            <a:endParaRPr lang="en-IN" dirty="0"/>
          </a:p>
          <a:p>
            <a:r>
              <a:rPr lang="en-IN" dirty="0" smtClean="0"/>
              <a:t>Flight ticket frequently to get the maximize profits and fill more seats as soon as possible.</a:t>
            </a:r>
            <a:endParaRPr lang="en-IN" dirty="0"/>
          </a:p>
          <a:p>
            <a:r>
              <a:rPr lang="en-IN" dirty="0" smtClean="0"/>
              <a:t>Early morning flights are less expensive.   </a:t>
            </a:r>
            <a:endParaRPr lang="en-IN" dirty="0"/>
          </a:p>
          <a:p>
            <a:endParaRPr lang="en-US" dirty="0"/>
          </a:p>
        </p:txBody>
      </p:sp>
    </p:spTree>
    <p:extLst>
      <p:ext uri="{BB962C8B-B14F-4D97-AF65-F5344CB8AC3E}">
        <p14:creationId xmlns:p14="http://schemas.microsoft.com/office/powerpoint/2010/main" val="210485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Converting the categorical columns into numerical with the help of the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technique i.e. Label Encoder.</a:t>
            </a:r>
          </a:p>
          <a:p>
            <a:r>
              <a:rPr lang="en-IN" dirty="0" err="1">
                <a:latin typeface="Calibri" panose="020F0502020204030204" pitchFamily="34" charset="0"/>
                <a:cs typeface="Calibri" panose="020F0502020204030204" pitchFamily="34" charset="0"/>
              </a:rPr>
              <a:t>Concating</a:t>
            </a:r>
            <a:r>
              <a:rPr lang="en-IN" dirty="0">
                <a:latin typeface="Calibri" panose="020F0502020204030204" pitchFamily="34" charset="0"/>
                <a:cs typeface="Calibri" panose="020F0502020204030204" pitchFamily="34" charset="0"/>
              </a:rPr>
              <a:t> the train and test data but dropping the target column and storing into a variable.</a:t>
            </a:r>
          </a:p>
          <a:p>
            <a:r>
              <a:rPr lang="en-IN" dirty="0" smtClean="0">
                <a:latin typeface="Calibri" panose="020F0502020204030204" pitchFamily="34" charset="0"/>
                <a:cs typeface="Calibri" panose="020F0502020204030204" pitchFamily="34" charset="0"/>
              </a:rPr>
              <a:t>Splitting </a:t>
            </a:r>
            <a:r>
              <a:rPr lang="en-IN" dirty="0">
                <a:latin typeface="Calibri" panose="020F0502020204030204" pitchFamily="34" charset="0"/>
                <a:cs typeface="Calibri" panose="020F0502020204030204" pitchFamily="34" charset="0"/>
              </a:rPr>
              <a:t>the dataset into x and y  for the model training and predicting.</a:t>
            </a:r>
          </a:p>
          <a:p>
            <a:r>
              <a:rPr lang="en-IN" dirty="0">
                <a:latin typeface="Calibri" panose="020F0502020204030204" pitchFamily="34" charset="0"/>
                <a:cs typeface="Calibri" panose="020F0502020204030204" pitchFamily="34" charset="0"/>
              </a:rPr>
              <a:t>Where x variable contain all the dependent columns except target column. While y contains only Target column i.e. Price.</a:t>
            </a:r>
            <a:endParaRPr lang="en-US" dirty="0"/>
          </a:p>
        </p:txBody>
      </p:sp>
    </p:spTree>
    <p:extLst>
      <p:ext uri="{BB962C8B-B14F-4D97-AF65-F5344CB8AC3E}">
        <p14:creationId xmlns:p14="http://schemas.microsoft.com/office/powerpoint/2010/main" val="141828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a:t>
            </a:r>
            <a:r>
              <a:rPr lang="en-IN" dirty="0"/>
              <a:t>: </a:t>
            </a:r>
            <a:r>
              <a:rPr lang="en-IN" dirty="0">
                <a:latin typeface="Calibri" panose="020F0502020204030204" pitchFamily="34" charset="0"/>
                <a:cs typeface="Calibri" panose="020F0502020204030204" pitchFamily="34" charset="0"/>
              </a:rPr>
              <a:t>Splitting the dataset into Training and Testing for the model prediction.</a:t>
            </a:r>
          </a:p>
          <a:p>
            <a:r>
              <a:rPr lang="en-IN" b="1" dirty="0">
                <a:latin typeface="Calibri" panose="020F0502020204030204" pitchFamily="34" charset="0"/>
                <a:cs typeface="Calibri" panose="020F0502020204030204" pitchFamily="34" charset="0"/>
              </a:rPr>
              <a:t>Step 2</a:t>
            </a:r>
            <a:r>
              <a:rPr lang="en-IN" dirty="0">
                <a:latin typeface="Calibri" panose="020F0502020204030204" pitchFamily="34" charset="0"/>
                <a:cs typeface="Calibri" panose="020F0502020204030204" pitchFamily="34" charset="0"/>
              </a:rPr>
              <a:t>:  Using Machine learning Algorithm:</a:t>
            </a:r>
          </a:p>
          <a:p>
            <a:pPr lvl="1"/>
            <a:r>
              <a:rPr lang="en-IN" sz="14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Linear Regression</a:t>
            </a:r>
          </a:p>
          <a:p>
            <a:pPr lvl="1"/>
            <a:r>
              <a:rPr lang="en-IN" dirty="0">
                <a:latin typeface="Calibri" panose="020F0502020204030204" pitchFamily="34" charset="0"/>
                <a:cs typeface="Calibri" panose="020F0502020204030204" pitchFamily="34" charset="0"/>
              </a:rPr>
              <a:t>2.  Lasso</a:t>
            </a:r>
          </a:p>
          <a:p>
            <a:pPr lvl="1"/>
            <a:r>
              <a:rPr lang="en-IN" dirty="0">
                <a:latin typeface="Calibri" panose="020F0502020204030204" pitchFamily="34" charset="0"/>
                <a:cs typeface="Calibri" panose="020F0502020204030204" pitchFamily="34" charset="0"/>
              </a:rPr>
              <a:t>3.  Ridge </a:t>
            </a:r>
          </a:p>
          <a:p>
            <a:pPr lvl="1"/>
            <a:r>
              <a:rPr lang="en-IN" dirty="0">
                <a:latin typeface="Calibri" panose="020F0502020204030204" pitchFamily="34" charset="0"/>
                <a:cs typeface="Calibri" panose="020F0502020204030204" pitchFamily="34" charset="0"/>
              </a:rPr>
              <a:t>4.  SVR</a:t>
            </a:r>
          </a:p>
          <a:p>
            <a:pPr lvl="1"/>
            <a:r>
              <a:rPr lang="en-IN" dirty="0">
                <a:latin typeface="Calibri" panose="020F0502020204030204" pitchFamily="34" charset="0"/>
                <a:cs typeface="Calibri" panose="020F0502020204030204" pitchFamily="34" charset="0"/>
              </a:rPr>
              <a:t>5.  Random Forest Regressor</a:t>
            </a:r>
          </a:p>
          <a:p>
            <a:pPr lvl="1"/>
            <a:r>
              <a:rPr lang="en-IN" dirty="0">
                <a:latin typeface="Calibri" panose="020F0502020204030204" pitchFamily="34" charset="0"/>
                <a:cs typeface="Calibri" panose="020F0502020204030204" pitchFamily="34" charset="0"/>
              </a:rPr>
              <a:t>6. KNN</a:t>
            </a:r>
            <a:endParaRPr lang="en-US" dirty="0"/>
          </a:p>
          <a:p>
            <a:endParaRPr lang="en-US" dirty="0"/>
          </a:p>
        </p:txBody>
      </p:sp>
    </p:spTree>
    <p:extLst>
      <p:ext uri="{BB962C8B-B14F-4D97-AF65-F5344CB8AC3E}">
        <p14:creationId xmlns:p14="http://schemas.microsoft.com/office/powerpoint/2010/main" val="15377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Evaluation Metrics</a:t>
            </a:r>
            <a:endParaRPr lang="en-US" dirty="0"/>
          </a:p>
        </p:txBody>
      </p:sp>
      <p:sp>
        <p:nvSpPr>
          <p:cNvPr id="3" name="Content Placeholder 2"/>
          <p:cNvSpPr>
            <a:spLocks noGrp="1"/>
          </p:cNvSpPr>
          <p:nvPr>
            <p:ph idx="1"/>
          </p:nvPr>
        </p:nvSpPr>
        <p:spPr/>
        <p:txBody>
          <a:bodyPr>
            <a:normAutofit fontScale="92500" lnSpcReduction="10000"/>
          </a:bodyPr>
          <a:lstStyle/>
          <a:p>
            <a:pPr lvl="0"/>
            <a:r>
              <a:rPr lang="en-IN" b="1" dirty="0">
                <a:latin typeface="Calibri" panose="020F0502020204030204" pitchFamily="34" charset="0"/>
                <a:cs typeface="Calibri" panose="020F0502020204030204" pitchFamily="34" charset="0"/>
              </a:rPr>
              <a:t>Mean absolute error : (MAE) </a:t>
            </a:r>
            <a:r>
              <a:rPr lang="en-IN" dirty="0">
                <a:latin typeface="Calibri" panose="020F0502020204030204" pitchFamily="34" charset="0"/>
                <a:cs typeface="Calibri" panose="020F0502020204030204" pitchFamily="34" charset="0"/>
              </a:rPr>
              <a:t>represents the difference between the original and predicted values extracted by averaged the absolute difference over the data set.</a:t>
            </a:r>
            <a:r>
              <a:rPr lang="en-IN" b="1"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Mean squared error</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MSE</a:t>
            </a:r>
            <a:r>
              <a:rPr lang="en-IN" dirty="0">
                <a:latin typeface="Calibri" panose="020F0502020204030204" pitchFamily="34" charset="0"/>
                <a:cs typeface="Calibri" panose="020F0502020204030204" pitchFamily="34" charset="0"/>
              </a:rPr>
              <a:t>) represents the difference between the original and predicted values extracted by squared the average difference over the data set.</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Root Mean squared error</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RMSE</a:t>
            </a:r>
            <a:r>
              <a:rPr lang="en-IN" dirty="0">
                <a:latin typeface="Calibri" panose="020F0502020204030204" pitchFamily="34" charset="0"/>
                <a:cs typeface="Calibri" panose="020F0502020204030204" pitchFamily="34" charset="0"/>
              </a:rPr>
              <a:t>) is the error rate by the square root of MSE.</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R2 score : R-squared (Coefficient of determination) </a:t>
            </a:r>
            <a:r>
              <a:rPr lang="en-IN" dirty="0">
                <a:latin typeface="Calibri" panose="020F0502020204030204" pitchFamily="34" charset="0"/>
                <a:cs typeface="Calibri" panose="020F0502020204030204" pitchFamily="34" charset="0"/>
              </a:rPr>
              <a:t>represents the coefficient of how well the values fit compared to the original values. The value from 0 to 1 interpreted as percentages. The higher the value is, the better the model is.</a:t>
            </a:r>
          </a:p>
          <a:p>
            <a:r>
              <a:rPr lang="en-IN" b="1" dirty="0">
                <a:latin typeface="Calibri" panose="020F0502020204030204" pitchFamily="34" charset="0"/>
                <a:cs typeface="Calibri" panose="020F0502020204030204" pitchFamily="34" charset="0"/>
              </a:rPr>
              <a:t>Cross</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validation</a:t>
            </a:r>
            <a:r>
              <a:rPr lang="en-IN"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b="1" dirty="0">
                <a:latin typeface="Calibri" panose="020F0502020204030204" pitchFamily="34" charset="0"/>
                <a:cs typeface="Calibri" panose="020F0502020204030204" pitchFamily="34" charset="0"/>
              </a:rPr>
              <a:t>Cross</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validation</a:t>
            </a:r>
            <a:r>
              <a:rPr lang="en-IN" dirty="0">
                <a:latin typeface="Calibri" panose="020F0502020204030204" pitchFamily="34" charset="0"/>
                <a:cs typeface="Calibri" panose="020F0502020204030204" pitchFamily="34" charset="0"/>
              </a:rPr>
              <a:t> is largely used in settings where the target is prediction and it is necessary to estimate the accuracy </a:t>
            </a:r>
            <a:r>
              <a:rPr lang="en-IN" dirty="0" smtClean="0">
                <a:latin typeface="Calibri" panose="020F0502020204030204" pitchFamily="34" charset="0"/>
                <a:cs typeface="Calibri" panose="020F0502020204030204" pitchFamily="34" charset="0"/>
              </a:rPr>
              <a:t>of the </a:t>
            </a:r>
            <a:r>
              <a:rPr lang="en-IN" dirty="0">
                <a:latin typeface="Calibri" panose="020F0502020204030204" pitchFamily="34" charset="0"/>
                <a:cs typeface="Calibri" panose="020F0502020204030204" pitchFamily="34" charset="0"/>
              </a:rPr>
              <a:t>performance of a predictive model</a:t>
            </a:r>
            <a:r>
              <a:rPr lang="en-IN" sz="2800" dirty="0"/>
              <a:t>.</a:t>
            </a:r>
            <a:endParaRPr lang="en-US" dirty="0"/>
          </a:p>
        </p:txBody>
      </p:sp>
    </p:spTree>
    <p:extLst>
      <p:ext uri="{BB962C8B-B14F-4D97-AF65-F5344CB8AC3E}">
        <p14:creationId xmlns:p14="http://schemas.microsoft.com/office/powerpoint/2010/main" val="377727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Model Building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 : Splitting the data into the train test dataset.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026" y="2997900"/>
            <a:ext cx="7763958" cy="885949"/>
          </a:xfrm>
          <a:prstGeom prst="rect">
            <a:avLst/>
          </a:prstGeom>
        </p:spPr>
      </p:pic>
    </p:spTree>
    <p:extLst>
      <p:ext uri="{BB962C8B-B14F-4D97-AF65-F5344CB8AC3E}">
        <p14:creationId xmlns:p14="http://schemas.microsoft.com/office/powerpoint/2010/main" val="213649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Model </a:t>
            </a:r>
            <a:r>
              <a:rPr lang="en-IN" dirty="0" err="1" smtClean="0">
                <a:latin typeface="Calibri" panose="020F0502020204030204" pitchFamily="34" charset="0"/>
                <a:cs typeface="Calibri" panose="020F0502020204030204" pitchFamily="34" charset="0"/>
              </a:rPr>
              <a:t>contt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600"/>
            <a:ext cx="8915400" cy="4724400"/>
          </a:xfrm>
        </p:spPr>
        <p:txBody>
          <a:bodyPr/>
          <a:lstStyle/>
          <a:p>
            <a:r>
              <a:rPr lang="en-IN" b="1" dirty="0">
                <a:latin typeface="Calibri" panose="020F0502020204030204" pitchFamily="34" charset="0"/>
                <a:cs typeface="Calibri" panose="020F0502020204030204" pitchFamily="34" charset="0"/>
              </a:rPr>
              <a:t>Step 2:</a:t>
            </a:r>
            <a:r>
              <a:rPr lang="en-IN" dirty="0">
                <a:latin typeface="Calibri" panose="020F0502020204030204" pitchFamily="34" charset="0"/>
                <a:cs typeface="Calibri" panose="020F0502020204030204" pitchFamily="34" charset="0"/>
              </a:rPr>
              <a:t> Model Training </a:t>
            </a:r>
          </a:p>
          <a:p>
            <a:pPr lvl="1"/>
            <a:r>
              <a:rPr lang="en-IN" b="1" dirty="0">
                <a:latin typeface="Calibri" panose="020F0502020204030204" pitchFamily="34" charset="0"/>
                <a:cs typeface="Calibri" panose="020F0502020204030204" pitchFamily="34" charset="0"/>
              </a:rPr>
              <a:t>Creating a function and run all the models on it.</a:t>
            </a:r>
            <a:endParaRPr lang="en-US" dirty="0"/>
          </a:p>
        </p:txBody>
      </p:sp>
      <p:pic>
        <p:nvPicPr>
          <p:cNvPr id="4" name="Picture 3"/>
          <p:cNvPicPr>
            <a:picLocks noChangeAspect="1"/>
          </p:cNvPicPr>
          <p:nvPr/>
        </p:nvPicPr>
        <p:blipFill>
          <a:blip r:embed="rId2"/>
          <a:stretch>
            <a:fillRect/>
          </a:stretch>
        </p:blipFill>
        <p:spPr>
          <a:xfrm>
            <a:off x="2983726" y="2919326"/>
            <a:ext cx="6552260" cy="3523631"/>
          </a:xfrm>
          <a:prstGeom prst="rect">
            <a:avLst/>
          </a:prstGeom>
        </p:spPr>
      </p:pic>
    </p:spTree>
    <p:extLst>
      <p:ext uri="{BB962C8B-B14F-4D97-AF65-F5344CB8AC3E}">
        <p14:creationId xmlns:p14="http://schemas.microsoft.com/office/powerpoint/2010/main" val="70243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training</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Linear Regression : </a:t>
            </a:r>
            <a:r>
              <a:rPr lang="en-IN" sz="1600" dirty="0">
                <a:latin typeface="Calibri" panose="020F0502020204030204" pitchFamily="34" charset="0"/>
                <a:cs typeface="Calibri" panose="020F0502020204030204" pitchFamily="34" charset="0"/>
              </a:rPr>
              <a:t>Linear regression analysis is used to predict the value of a variable based on the value of another variable. The variable you want to predict is called the dependent variable. The variable you </a:t>
            </a:r>
            <a:r>
              <a:rPr lang="en-IN" sz="1600" dirty="0" smtClean="0">
                <a:latin typeface="Calibri" panose="020F0502020204030204" pitchFamily="34" charset="0"/>
                <a:cs typeface="Calibri" panose="020F0502020204030204" pitchFamily="34" charset="0"/>
              </a:rPr>
              <a:t>are </a:t>
            </a:r>
            <a:r>
              <a:rPr lang="en-IN" sz="1600" dirty="0">
                <a:latin typeface="Calibri" panose="020F0502020204030204" pitchFamily="34" charset="0"/>
                <a:cs typeface="Calibri" panose="020F0502020204030204" pitchFamily="34" charset="0"/>
              </a:rPr>
              <a:t>using to predict the other variable's value is called the independent variable</a:t>
            </a:r>
            <a:r>
              <a:rPr lang="en-IN" sz="1600" dirty="0" smtClean="0">
                <a:latin typeface="Calibri" panose="020F0502020204030204" pitchFamily="34" charset="0"/>
                <a:cs typeface="Calibri" panose="020F0502020204030204" pitchFamily="34" charset="0"/>
              </a:rPr>
              <a:t>. </a:t>
            </a:r>
          </a:p>
          <a:p>
            <a:endParaRPr lang="en-US" sz="1600" dirty="0">
              <a:latin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00032" y="2955607"/>
            <a:ext cx="4812348" cy="2955615"/>
          </a:xfrm>
          <a:prstGeom prst="rect">
            <a:avLst/>
          </a:prstGeom>
        </p:spPr>
      </p:pic>
    </p:spTree>
    <p:extLst>
      <p:ext uri="{BB962C8B-B14F-4D97-AF65-F5344CB8AC3E}">
        <p14:creationId xmlns:p14="http://schemas.microsoft.com/office/powerpoint/2010/main" val="236283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Machine learning algorithms..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1905000"/>
            <a:ext cx="8915400" cy="4724401"/>
          </a:xfrm>
        </p:spPr>
        <p:txBody>
          <a:bodyPr>
            <a:normAutofit/>
          </a:bodyPr>
          <a:lstStyle/>
          <a:p>
            <a:pPr lvl="0"/>
            <a:r>
              <a:rPr lang="en-IN" b="1" dirty="0"/>
              <a:t>Lasso :</a:t>
            </a:r>
            <a:r>
              <a:rPr lang="en-IN" sz="1600" b="1" dirty="0">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Lasso </a:t>
            </a:r>
            <a:r>
              <a:rPr lang="en-IN" sz="1600" dirty="0">
                <a:latin typeface="Calibri" panose="020F0502020204030204" pitchFamily="34" charset="0"/>
                <a:cs typeface="Calibri" panose="020F0502020204030204" pitchFamily="34" charset="0"/>
              </a:rPr>
              <a:t>regression is a regularization technique. It is used over regression methods for a more accurate prediction. This model uses shrinkage. Shrinkage is where data values are shrunk towards a central point as the mean. </a:t>
            </a:r>
            <a:r>
              <a:rPr lang="en-IN" sz="1600" dirty="0" smtClean="0">
                <a:latin typeface="Calibri" panose="020F0502020204030204" pitchFamily="34" charset="0"/>
                <a:cs typeface="Calibri" panose="020F0502020204030204" pitchFamily="34" charset="0"/>
              </a:rPr>
              <a:t>The </a:t>
            </a:r>
            <a:r>
              <a:rPr lang="en-IN" sz="1600" dirty="0">
                <a:latin typeface="Calibri" panose="020F0502020204030204" pitchFamily="34" charset="0"/>
                <a:cs typeface="Calibri" panose="020F0502020204030204" pitchFamily="34" charset="0"/>
              </a:rPr>
              <a:t>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 Lasso Regression uses L1 </a:t>
            </a:r>
            <a:r>
              <a:rPr lang="en-IN" sz="1600" dirty="0" err="1" smtClean="0">
                <a:latin typeface="Calibri" panose="020F0502020204030204" pitchFamily="34" charset="0"/>
                <a:cs typeface="Calibri" panose="020F0502020204030204" pitchFamily="34" charset="0"/>
              </a:rPr>
              <a:t>regularization.It</a:t>
            </a:r>
            <a:r>
              <a:rPr lang="en-IN" sz="1600" dirty="0" smtClean="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is used when we have more number of features because it automatically performs feature selection</a:t>
            </a:r>
            <a:r>
              <a:rPr lang="en-IN" sz="1600" dirty="0" smtClean="0">
                <a:latin typeface="Calibri" panose="020F0502020204030204" pitchFamily="34" charset="0"/>
                <a:cs typeface="Calibri" panose="020F0502020204030204" pitchFamily="34" charset="0"/>
              </a:rPr>
              <a:t>.</a:t>
            </a:r>
          </a:p>
          <a:p>
            <a:pPr lvl="0"/>
            <a:endParaRPr lang="en-US" sz="1600"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stretch>
            <a:fillRect/>
          </a:stretch>
        </p:blipFill>
        <p:spPr>
          <a:xfrm>
            <a:off x="2898320" y="3677915"/>
            <a:ext cx="5331280" cy="2821248"/>
          </a:xfrm>
          <a:prstGeom prst="rect">
            <a:avLst/>
          </a:prstGeom>
        </p:spPr>
      </p:pic>
    </p:spTree>
    <p:extLst>
      <p:ext uri="{BB962C8B-B14F-4D97-AF65-F5344CB8AC3E}">
        <p14:creationId xmlns:p14="http://schemas.microsoft.com/office/powerpoint/2010/main" val="286554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Algorithms..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1905000"/>
            <a:ext cx="8915400" cy="4006222"/>
          </a:xfrm>
        </p:spPr>
        <p:txBody>
          <a:bodyPr/>
          <a:lstStyle/>
          <a:p>
            <a:pPr lvl="0"/>
            <a:r>
              <a:rPr lang="en-IN" b="1" dirty="0">
                <a:latin typeface="Calibri" panose="020F0502020204030204" pitchFamily="34" charset="0"/>
                <a:cs typeface="Calibri" panose="020F0502020204030204" pitchFamily="34" charset="0"/>
              </a:rPr>
              <a:t>Ridge: </a:t>
            </a:r>
            <a:r>
              <a:rPr lang="en-IN" sz="1600" dirty="0">
                <a:latin typeface="Calibri" panose="020F0502020204030204" pitchFamily="34" charset="0"/>
                <a:cs typeface="Calibri" panose="020F0502020204030204" pitchFamily="34" charset="0"/>
              </a:rPr>
              <a:t>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r>
              <a:rPr lang="en-IN" dirty="0" smtClean="0">
                <a:latin typeface="Calibri" panose="020F0502020204030204" pitchFamily="34" charset="0"/>
                <a:cs typeface="Calibri" panose="020F0502020204030204" pitchFamily="34" charset="0"/>
              </a:rPr>
              <a:t>.</a:t>
            </a:r>
          </a:p>
          <a:p>
            <a:pPr lvl="0"/>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81077" y="2988432"/>
            <a:ext cx="4429125" cy="2922790"/>
          </a:xfrm>
          <a:prstGeom prst="rect">
            <a:avLst/>
          </a:prstGeom>
        </p:spPr>
      </p:pic>
    </p:spTree>
    <p:extLst>
      <p:ext uri="{BB962C8B-B14F-4D97-AF65-F5344CB8AC3E}">
        <p14:creationId xmlns:p14="http://schemas.microsoft.com/office/powerpoint/2010/main" val="247210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FLIGHT PRICE PREDICTION : PROBLEM STATEMENT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US" dirty="0"/>
          </a:p>
          <a:p>
            <a:r>
              <a:rPr lang="en-IN" dirty="0"/>
              <a:t> </a:t>
            </a:r>
            <a:r>
              <a:rPr lang="en-IN" dirty="0">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r>
              <a:rPr lang="en-IN" dirty="0" smtClean="0">
                <a:latin typeface="Calibri" panose="020F0502020204030204" pitchFamily="34" charset="0"/>
                <a:cs typeface="Calibri" panose="020F0502020204030204" pitchFamily="34" charset="0"/>
              </a:rPr>
              <a:t>– </a:t>
            </a:r>
          </a:p>
          <a:p>
            <a:pPr lvl="1"/>
            <a:r>
              <a:rPr lang="en-IN" dirty="0" smtClean="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Time of purchase patterns (making sure last-minute purchases are expensive) </a:t>
            </a:r>
          </a:p>
          <a:p>
            <a:pPr lvl="1"/>
            <a:r>
              <a:rPr lang="en-IN" dirty="0">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 </a:t>
            </a:r>
          </a:p>
          <a:p>
            <a:endParaRPr lang="en-US" dirty="0"/>
          </a:p>
        </p:txBody>
      </p:sp>
    </p:spTree>
    <p:extLst>
      <p:ext uri="{BB962C8B-B14F-4D97-AF65-F5344CB8AC3E}">
        <p14:creationId xmlns:p14="http://schemas.microsoft.com/office/powerpoint/2010/main" val="765580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Algorithm contd..</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599"/>
            <a:ext cx="8915400" cy="4136571"/>
          </a:xfrm>
        </p:spPr>
        <p:txBody>
          <a:bodyPr/>
          <a:lstStyle/>
          <a:p>
            <a:pPr lvl="0"/>
            <a:r>
              <a:rPr lang="en-IN" b="1" dirty="0"/>
              <a:t>Support Vector </a:t>
            </a:r>
            <a:r>
              <a:rPr lang="en-IN" b="1" dirty="0" smtClean="0"/>
              <a:t>machine</a:t>
            </a:r>
            <a:r>
              <a:rPr lang="en-US" dirty="0"/>
              <a:t>:</a:t>
            </a:r>
            <a:r>
              <a:rPr lang="en-IN" sz="1600" dirty="0" smtClean="0">
                <a:latin typeface="Calibri" panose="020F0502020204030204" pitchFamily="34" charset="0"/>
                <a:cs typeface="Calibri" panose="020F0502020204030204" pitchFamily="34" charset="0"/>
              </a:rPr>
              <a:t>Support </a:t>
            </a:r>
            <a:r>
              <a:rPr lang="en-IN" sz="1600" dirty="0">
                <a:latin typeface="Calibri" panose="020F0502020204030204" pitchFamily="34" charset="0"/>
                <a:cs typeface="Calibri" panose="020F0502020204030204" pitchFamily="34" charset="0"/>
              </a:rPr>
              <a:t>Vector Regression is a supervised learning algorithm that is used to predict discrete values. Support Vector Regression uses the same principle as the SVMs. The basic idea behind SVR is to find the best fit line. In SVR, the best fit line is the hyperplane that has the maximum number of points</a:t>
            </a:r>
            <a:r>
              <a:rPr lang="en-IN" sz="1600" dirty="0" smtClean="0">
                <a:latin typeface="Calibri" panose="020F0502020204030204" pitchFamily="34" charset="0"/>
                <a:cs typeface="Calibri" panose="020F0502020204030204" pitchFamily="34" charset="0"/>
              </a:rPr>
              <a:t>.</a:t>
            </a:r>
          </a:p>
          <a:p>
            <a:pPr lvl="0"/>
            <a:endParaRPr lang="en-US" sz="1600" dirty="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85148" y="3169469"/>
            <a:ext cx="4757564" cy="2934446"/>
          </a:xfrm>
          <a:prstGeom prst="rect">
            <a:avLst/>
          </a:prstGeom>
        </p:spPr>
      </p:pic>
    </p:spTree>
    <p:extLst>
      <p:ext uri="{BB962C8B-B14F-4D97-AF65-F5344CB8AC3E}">
        <p14:creationId xmlns:p14="http://schemas.microsoft.com/office/powerpoint/2010/main" val="148303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Alg. Contd..</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600"/>
            <a:ext cx="8915400" cy="4006222"/>
          </a:xfrm>
        </p:spPr>
        <p:txBody>
          <a:bodyPr/>
          <a:lstStyle/>
          <a:p>
            <a:pPr lvl="0"/>
            <a:r>
              <a:rPr lang="en-IN" b="1" dirty="0"/>
              <a:t>K- Nearest Neighbors </a:t>
            </a:r>
            <a:r>
              <a:rPr lang="en-IN" b="1" dirty="0" smtClean="0"/>
              <a:t>regression</a:t>
            </a:r>
            <a:r>
              <a:rPr lang="en-US" dirty="0" smtClean="0"/>
              <a:t>: </a:t>
            </a:r>
            <a:r>
              <a:rPr lang="en-IN" sz="1600" dirty="0" smtClean="0">
                <a:latin typeface="Calibri" panose="020F0502020204030204" pitchFamily="34" charset="0"/>
                <a:cs typeface="Calibri" panose="020F0502020204030204" pitchFamily="34" charset="0"/>
              </a:rPr>
              <a:t>KNN </a:t>
            </a:r>
            <a:r>
              <a:rPr lang="en-IN" sz="1600" dirty="0">
                <a:latin typeface="Calibri" panose="020F0502020204030204" pitchFamily="34" charset="0"/>
                <a:cs typeface="Calibri" panose="020F0502020204030204" pitchFamily="34" charset="0"/>
              </a:rPr>
              <a:t>regression is a non-parametric method that, in an intuitive manner, approximates the association between independent variables and the continuous outcome by averaging the observations in the same neighbourhood</a:t>
            </a:r>
            <a:r>
              <a:rPr lang="en-IN"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91777" y="3091822"/>
            <a:ext cx="4048125" cy="3048000"/>
          </a:xfrm>
          <a:prstGeom prst="rect">
            <a:avLst/>
          </a:prstGeom>
        </p:spPr>
      </p:pic>
    </p:spTree>
    <p:extLst>
      <p:ext uri="{BB962C8B-B14F-4D97-AF65-F5344CB8AC3E}">
        <p14:creationId xmlns:p14="http://schemas.microsoft.com/office/powerpoint/2010/main" val="259805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Alg. Contd..</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599"/>
            <a:ext cx="8915400" cy="4207823"/>
          </a:xfrm>
        </p:spPr>
        <p:txBody>
          <a:bodyPr/>
          <a:lstStyle/>
          <a:p>
            <a:r>
              <a:rPr lang="en-IN" b="1" dirty="0">
                <a:latin typeface="Calibri" panose="020F0502020204030204" pitchFamily="34" charset="0"/>
                <a:cs typeface="Calibri" panose="020F0502020204030204" pitchFamily="34" charset="0"/>
              </a:rPr>
              <a:t>Random Forest </a:t>
            </a:r>
            <a:r>
              <a:rPr lang="en-IN" b="1" dirty="0" smtClean="0">
                <a:latin typeface="Calibri" panose="020F0502020204030204" pitchFamily="34" charset="0"/>
                <a:cs typeface="Calibri" panose="020F0502020204030204" pitchFamily="34" charset="0"/>
              </a:rPr>
              <a:t>Regressor</a:t>
            </a:r>
            <a:r>
              <a:rPr lang="en-IN" dirty="0" smtClean="0">
                <a:latin typeface="Calibri" panose="020F0502020204030204" pitchFamily="34" charset="0"/>
                <a:cs typeface="Calibri" panose="020F0502020204030204" pitchFamily="34" charset="0"/>
              </a:rPr>
              <a:t>:</a:t>
            </a:r>
            <a:r>
              <a:rPr lang="en-IN" sz="1600" dirty="0" smtClean="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is a supervised learning algorithm. The "forest" it builds, is an ensemble of decision trees, usually trained with the “bagging” method. The general idea of the bagging method is that a combination of learning models increases the overall result. Random Forest Regression is a supervised learning algorithm that uses ensemble learning method for regression. A Random Forest operates by constructing several decision trees during training time and outputting the mean of the classes as the prediction of all the trees</a:t>
            </a:r>
            <a:r>
              <a:rPr lang="en-IN"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52614" y="3754391"/>
            <a:ext cx="4445713" cy="2587031"/>
          </a:xfrm>
          <a:prstGeom prst="rect">
            <a:avLst/>
          </a:prstGeom>
        </p:spPr>
      </p:pic>
    </p:spTree>
    <p:extLst>
      <p:ext uri="{BB962C8B-B14F-4D97-AF65-F5344CB8AC3E}">
        <p14:creationId xmlns:p14="http://schemas.microsoft.com/office/powerpoint/2010/main" val="678299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MODEL PREDICTION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599"/>
            <a:ext cx="8915400" cy="4350327"/>
          </a:xfrm>
        </p:spPr>
        <p:txBody>
          <a:bodyPr/>
          <a:lstStyle/>
          <a:p>
            <a:r>
              <a:rPr lang="en-IN" dirty="0" smtClean="0">
                <a:latin typeface="Calibri" panose="020F0502020204030204" pitchFamily="34" charset="0"/>
                <a:cs typeface="Calibri" panose="020F0502020204030204" pitchFamily="34" charset="0"/>
              </a:rPr>
              <a:t>Model prediction:</a:t>
            </a: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562" y="2632929"/>
            <a:ext cx="4152505" cy="3674656"/>
          </a:xfrm>
          <a:prstGeom prst="rect">
            <a:avLst/>
          </a:prstGeom>
        </p:spPr>
      </p:pic>
    </p:spTree>
    <p:extLst>
      <p:ext uri="{BB962C8B-B14F-4D97-AF65-F5344CB8AC3E}">
        <p14:creationId xmlns:p14="http://schemas.microsoft.com/office/powerpoint/2010/main" val="147485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711"/>
          </a:xfrm>
        </p:spPr>
        <p:txBody>
          <a:bodyPr/>
          <a:lstStyle/>
          <a:p>
            <a:r>
              <a:rPr lang="en-IN" dirty="0" smtClean="0">
                <a:latin typeface="Calibri" panose="020F0502020204030204" pitchFamily="34" charset="0"/>
                <a:cs typeface="Calibri" panose="020F0502020204030204" pitchFamily="34" charset="0"/>
              </a:rPr>
              <a:t>Prediction Contdd.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1781299"/>
            <a:ext cx="8915400" cy="4702627"/>
          </a:xfrm>
        </p:spPr>
        <p:txBody>
          <a:bodyPr/>
          <a:lstStyle/>
          <a:p>
            <a:r>
              <a:rPr lang="en-IN" dirty="0" smtClean="0">
                <a:latin typeface="Calibri" panose="020F0502020204030204" pitchFamily="34" charset="0"/>
                <a:cs typeface="Calibri" panose="020F0502020204030204" pitchFamily="34" charset="0"/>
              </a:rPr>
              <a:t>Lets visualize the prediction:</a:t>
            </a: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606" y="2243255"/>
            <a:ext cx="4168585" cy="4014193"/>
          </a:xfrm>
          <a:prstGeom prst="rect">
            <a:avLst/>
          </a:prstGeom>
        </p:spPr>
      </p:pic>
    </p:spTree>
    <p:extLst>
      <p:ext uri="{BB962C8B-B14F-4D97-AF65-F5344CB8AC3E}">
        <p14:creationId xmlns:p14="http://schemas.microsoft.com/office/powerpoint/2010/main" val="2403202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CONCLUSIONS: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sz="1600" dirty="0">
                <a:latin typeface="Calibri" panose="020F0502020204030204" pitchFamily="34" charset="0"/>
                <a:cs typeface="Calibri" panose="020F0502020204030204" pitchFamily="34" charset="0"/>
              </a:rPr>
              <a:t>The prediction of Flight price we find out that the  Price is Correlated with the </a:t>
            </a:r>
          </a:p>
          <a:p>
            <a:pPr lvl="1"/>
            <a:r>
              <a:rPr lang="en-IN" dirty="0" smtClean="0">
                <a:latin typeface="Calibri" panose="020F0502020204030204" pitchFamily="34" charset="0"/>
                <a:cs typeface="Calibri" panose="020F0502020204030204" pitchFamily="34" charset="0"/>
              </a:rPr>
              <a:t> 1</a:t>
            </a:r>
            <a:r>
              <a:rPr lang="en-IN" dirty="0">
                <a:latin typeface="Calibri" panose="020F0502020204030204" pitchFamily="34" charset="0"/>
                <a:cs typeface="Calibri" panose="020F0502020204030204" pitchFamily="34" charset="0"/>
              </a:rPr>
              <a:t>. Duration of the flight</a:t>
            </a:r>
          </a:p>
          <a:p>
            <a:pPr lvl="1"/>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2. Number of stops between the </a:t>
            </a:r>
            <a:r>
              <a:rPr lang="en-IN" dirty="0" smtClean="0">
                <a:latin typeface="Calibri" panose="020F0502020204030204" pitchFamily="34" charset="0"/>
                <a:cs typeface="Calibri" panose="020F0502020204030204" pitchFamily="34" charset="0"/>
              </a:rPr>
              <a:t>flights</a:t>
            </a:r>
            <a:endParaRPr lang="en-IN"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That </a:t>
            </a:r>
            <a:r>
              <a:rPr lang="en-IN" sz="1600" dirty="0">
                <a:latin typeface="Calibri" panose="020F0502020204030204" pitchFamily="34" charset="0"/>
                <a:cs typeface="Calibri" panose="020F0502020204030204" pitchFamily="34" charset="0"/>
              </a:rPr>
              <a:t>Means if the Duration of the flight is more the price of the flights increases and also when the number of stops is more the price also increases in that case</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Airfares </a:t>
            </a:r>
            <a:r>
              <a:rPr lang="en-IN" sz="1600" dirty="0">
                <a:latin typeface="Calibri" panose="020F0502020204030204" pitchFamily="34" charset="0"/>
                <a:cs typeface="Calibri" panose="020F0502020204030204" pitchFamily="34" charset="0"/>
              </a:rPr>
              <a:t>move in small increments </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The </a:t>
            </a:r>
            <a:r>
              <a:rPr lang="en-IN" sz="1600" dirty="0">
                <a:latin typeface="Calibri" panose="020F0502020204030204" pitchFamily="34" charset="0"/>
                <a:cs typeface="Calibri" panose="020F0502020204030204" pitchFamily="34" charset="0"/>
              </a:rPr>
              <a:t>ticket-fares tend to go up with time</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Near </a:t>
            </a:r>
            <a:r>
              <a:rPr lang="en-IN" sz="1600" dirty="0">
                <a:latin typeface="Calibri" panose="020F0502020204030204" pitchFamily="34" charset="0"/>
                <a:cs typeface="Calibri" panose="020F0502020204030204" pitchFamily="34" charset="0"/>
              </a:rPr>
              <a:t>the departure date flight prices are very high</a:t>
            </a:r>
            <a:r>
              <a:rPr lang="en-IN" dirty="0"/>
              <a:t>.</a:t>
            </a:r>
            <a:endParaRPr lang="en-US" dirty="0"/>
          </a:p>
        </p:txBody>
      </p:sp>
    </p:spTree>
    <p:extLst>
      <p:ext uri="{BB962C8B-B14F-4D97-AF65-F5344CB8AC3E}">
        <p14:creationId xmlns:p14="http://schemas.microsoft.com/office/powerpoint/2010/main" val="25736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CONCLUSIONS:</a:t>
            </a:r>
            <a:br>
              <a:rPr lang="en-IN" b="1" dirty="0" smtClean="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92924" y="1905000"/>
            <a:ext cx="8911687" cy="4006222"/>
          </a:xfrm>
        </p:spPr>
        <p:txBody>
          <a:bodyPr>
            <a:normAutofit/>
          </a:bodyPr>
          <a:lstStyle/>
          <a:p>
            <a:r>
              <a:rPr lang="en-IN" sz="1600" dirty="0">
                <a:latin typeface="Calibri" panose="020F0502020204030204" pitchFamily="34" charset="0"/>
                <a:cs typeface="Calibri" panose="020F0502020204030204" pitchFamily="34" charset="0"/>
              </a:rPr>
              <a:t>The best time to buy a cheap ticket to get less risk is to buy 10-20 days earlier of travelling date or more earlier than that </a:t>
            </a:r>
            <a:r>
              <a:rPr lang="en-IN" sz="1600" dirty="0" smtClean="0">
                <a:latin typeface="Calibri" panose="020F0502020204030204" pitchFamily="34" charset="0"/>
                <a:cs typeface="Calibri" panose="020F0502020204030204" pitchFamily="34" charset="0"/>
              </a:rPr>
              <a:t>,1 </a:t>
            </a:r>
            <a:r>
              <a:rPr lang="en-IN" sz="1600" dirty="0">
                <a:latin typeface="Calibri" panose="020F0502020204030204" pitchFamily="34" charset="0"/>
                <a:cs typeface="Calibri" panose="020F0502020204030204" pitchFamily="34" charset="0"/>
              </a:rPr>
              <a:t>month before is also good</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Air </a:t>
            </a:r>
            <a:r>
              <a:rPr lang="en-IN" sz="1600" dirty="0">
                <a:latin typeface="Calibri" panose="020F0502020204030204" pitchFamily="34" charset="0"/>
                <a:cs typeface="Calibri" panose="020F0502020204030204" pitchFamily="34" charset="0"/>
              </a:rPr>
              <a:t>India and vistara flights tickets are very expensive</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The </a:t>
            </a:r>
            <a:r>
              <a:rPr lang="en-IN" sz="1600" dirty="0">
                <a:latin typeface="Calibri" panose="020F0502020204030204" pitchFamily="34" charset="0"/>
                <a:cs typeface="Calibri" panose="020F0502020204030204" pitchFamily="34" charset="0"/>
              </a:rPr>
              <a:t>early morning flights are less expensive, after that increases</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In </a:t>
            </a:r>
            <a:r>
              <a:rPr lang="en-IN" sz="1600" dirty="0">
                <a:latin typeface="Calibri" panose="020F0502020204030204" pitchFamily="34" charset="0"/>
                <a:cs typeface="Calibri" panose="020F0502020204030204" pitchFamily="34" charset="0"/>
              </a:rPr>
              <a:t>this project we use different models like Linear Regression, Lasso, Ridge, SVR, KNN Regression and Random Forest Regression.</a:t>
            </a:r>
          </a:p>
          <a:p>
            <a:r>
              <a:rPr lang="en-IN" sz="1600" dirty="0" smtClean="0">
                <a:latin typeface="Calibri" panose="020F0502020204030204" pitchFamily="34" charset="0"/>
                <a:cs typeface="Calibri" panose="020F0502020204030204" pitchFamily="34" charset="0"/>
              </a:rPr>
              <a:t>Here </a:t>
            </a:r>
            <a:r>
              <a:rPr lang="en-IN" sz="1600" dirty="0">
                <a:latin typeface="Calibri" panose="020F0502020204030204" pitchFamily="34" charset="0"/>
                <a:cs typeface="Calibri" panose="020F0502020204030204" pitchFamily="34" charset="0"/>
              </a:rPr>
              <a:t>we select the </a:t>
            </a:r>
            <a:r>
              <a:rPr lang="en-IN" sz="1600" dirty="0" smtClean="0">
                <a:latin typeface="Calibri" panose="020F0502020204030204" pitchFamily="34" charset="0"/>
                <a:cs typeface="Calibri" panose="020F0502020204030204" pitchFamily="34" charset="0"/>
              </a:rPr>
              <a:t>RandomForestRegressor </a:t>
            </a:r>
            <a:r>
              <a:rPr lang="en-IN" sz="1600" dirty="0">
                <a:latin typeface="Calibri" panose="020F0502020204030204" pitchFamily="34" charset="0"/>
                <a:cs typeface="Calibri" panose="020F0502020204030204" pitchFamily="34" charset="0"/>
              </a:rPr>
              <a:t>model for our final model training and testing as it gives the R2 score which is highest among the all models we choose.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887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SOLUTION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US" dirty="0"/>
          </a:p>
          <a:p>
            <a:r>
              <a:rPr lang="en-IN" dirty="0">
                <a:latin typeface="Calibri" panose="020F0502020204030204" pitchFamily="34" charset="0"/>
                <a:cs typeface="Calibri" panose="020F0502020204030204" pitchFamily="34" charset="0"/>
              </a:rPr>
              <a:t> work on a project </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collect </a:t>
            </a:r>
            <a:r>
              <a:rPr lang="en-IN" dirty="0">
                <a:latin typeface="Calibri" panose="020F0502020204030204" pitchFamily="34" charset="0"/>
                <a:cs typeface="Calibri" panose="020F0502020204030204" pitchFamily="34" charset="0"/>
              </a:rPr>
              <a:t>data of flight fares with other features and work to make a model to predict fares of flights. </a:t>
            </a:r>
            <a:endParaRPr lang="en-US" dirty="0"/>
          </a:p>
          <a:p>
            <a:r>
              <a:rPr lang="en-IN" dirty="0"/>
              <a:t> </a:t>
            </a:r>
            <a:r>
              <a:rPr lang="en-IN" dirty="0">
                <a:latin typeface="Calibri" panose="020F0502020204030204" pitchFamily="34" charset="0"/>
                <a:cs typeface="Calibri" panose="020F0502020204030204" pitchFamily="34" charset="0"/>
              </a:rPr>
              <a:t>After collecting the data, you need to build a machine learning model. Before model building do all data pre-processing steps. </a:t>
            </a:r>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Try </a:t>
            </a:r>
            <a:r>
              <a:rPr lang="en-IN" dirty="0">
                <a:latin typeface="Calibri" panose="020F0502020204030204" pitchFamily="34" charset="0"/>
                <a:cs typeface="Calibri" panose="020F0502020204030204" pitchFamily="34" charset="0"/>
              </a:rPr>
              <a:t>different models with different hyper parameters and select the best model. </a:t>
            </a:r>
            <a:endParaRPr lang="en-IN" dirty="0" smtClean="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754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smtClean="0">
                <a:latin typeface="Calibri" panose="020F0502020204030204" pitchFamily="34" charset="0"/>
                <a:cs typeface="Calibri" panose="020F0502020204030204" pitchFamily="34" charset="0"/>
              </a:rPr>
              <a:t>analysing </a:t>
            </a:r>
            <a:r>
              <a:rPr lang="en-IN" dirty="0">
                <a:latin typeface="Calibri" panose="020F0502020204030204" pitchFamily="34" charset="0"/>
                <a:cs typeface="Calibri" panose="020F0502020204030204" pitchFamily="34" charset="0"/>
              </a:rPr>
              <a:t>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Matplotlib and Seaborn.</a:t>
            </a:r>
            <a:endParaRPr lang="en-US" dirty="0"/>
          </a:p>
        </p:txBody>
      </p:sp>
    </p:spTree>
    <p:extLst>
      <p:ext uri="{BB962C8B-B14F-4D97-AF65-F5344CB8AC3E}">
        <p14:creationId xmlns:p14="http://schemas.microsoft.com/office/powerpoint/2010/main" val="85479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EDA(VISUALIZATION)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dirty="0" smtClean="0">
                <a:latin typeface="Calibri" panose="020F0502020204030204" pitchFamily="34" charset="0"/>
                <a:cs typeface="Calibri" panose="020F0502020204030204" pitchFamily="34" charset="0"/>
              </a:rPr>
              <a:t>The plots used are- </a:t>
            </a:r>
          </a:p>
          <a:p>
            <a:r>
              <a:rPr lang="en-IN" b="1" dirty="0">
                <a:latin typeface="Calibri" panose="020F0502020204030204" pitchFamily="34" charset="0"/>
                <a:cs typeface="Calibri" panose="020F0502020204030204" pitchFamily="34" charset="0"/>
              </a:rPr>
              <a:t>Countplot</a:t>
            </a:r>
            <a:r>
              <a:rPr lang="en-IN" dirty="0">
                <a:latin typeface="Calibri" panose="020F0502020204030204" pitchFamily="34" charset="0"/>
                <a:cs typeface="Calibri" panose="020F0502020204030204" pitchFamily="34" charset="0"/>
              </a:rPr>
              <a:t>: The countplot is majorly used for showing the observational count in different category based bins with the help of bars.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85062" y="3229610"/>
            <a:ext cx="4191000" cy="2501900"/>
          </a:xfrm>
          <a:prstGeom prst="rect">
            <a:avLst/>
          </a:prstGeom>
        </p:spPr>
      </p:pic>
    </p:spTree>
    <p:extLst>
      <p:ext uri="{BB962C8B-B14F-4D97-AF65-F5344CB8AC3E}">
        <p14:creationId xmlns:p14="http://schemas.microsoft.com/office/powerpoint/2010/main" val="253442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EDA CONTT.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2133600"/>
            <a:ext cx="8915400" cy="4724400"/>
          </a:xfrm>
        </p:spPr>
        <p:txBody>
          <a:bodyPr/>
          <a:lstStyle/>
          <a:p>
            <a:pPr lvl="0"/>
            <a:r>
              <a:rPr lang="en-IN" b="1" dirty="0">
                <a:latin typeface="Calibri" panose="020F0502020204030204" pitchFamily="34" charset="0"/>
                <a:cs typeface="Calibri" panose="020F0502020204030204" pitchFamily="34" charset="0"/>
              </a:rPr>
              <a:t>Scatterplot</a:t>
            </a:r>
            <a:r>
              <a:rPr lang="en-IN" dirty="0">
                <a:latin typeface="Calibri" panose="020F0502020204030204" pitchFamily="34" charset="0"/>
                <a:cs typeface="Calibri" panose="020F0502020204030204" pitchFamily="34" charset="0"/>
              </a:rPr>
              <a:t> to see the distribution of data among two columns. Scatter plots are used to observe relationship between variables and uses dots to represent the relationship between them. The scatter() method in the </a:t>
            </a:r>
            <a:r>
              <a:rPr lang="en-IN" dirty="0" err="1">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library is used to draw a scatter plot. Scatter plots are widely used to represent relation among variables and how change in one affects the other.</a:t>
            </a:r>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47695" y="3610927"/>
            <a:ext cx="4845050" cy="2790825"/>
          </a:xfrm>
          <a:prstGeom prst="rect">
            <a:avLst/>
          </a:prstGeom>
        </p:spPr>
      </p:pic>
    </p:spTree>
    <p:extLst>
      <p:ext uri="{BB962C8B-B14F-4D97-AF65-F5344CB8AC3E}">
        <p14:creationId xmlns:p14="http://schemas.microsoft.com/office/powerpoint/2010/main" val="210655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EDA CONTT..</a:t>
            </a:r>
            <a:endParaRPr lang="en-US"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1"/>
          </p:nvPr>
        </p:nvSpPr>
        <p:spPr/>
        <p:txBody>
          <a:bodyPr>
            <a:normAutofit/>
          </a:bodyPr>
          <a:lstStyle/>
          <a:p>
            <a:r>
              <a:rPr lang="en-IN" b="1" dirty="0">
                <a:latin typeface="Calibri" panose="020F0502020204030204" pitchFamily="34" charset="0"/>
                <a:cs typeface="Calibri" panose="020F0502020204030204" pitchFamily="34" charset="0"/>
              </a:rPr>
              <a:t>Box </a:t>
            </a:r>
            <a:r>
              <a:rPr lang="en-IN" b="1" dirty="0" smtClean="0">
                <a:latin typeface="Calibri" panose="020F0502020204030204" pitchFamily="34" charset="0"/>
                <a:cs typeface="Calibri" panose="020F0502020204030204" pitchFamily="34" charset="0"/>
              </a:rPr>
              <a:t>plot- </a:t>
            </a:r>
            <a:r>
              <a:rPr lang="en-IN" sz="1400" dirty="0">
                <a:latin typeface="Calibri" panose="020F0502020204030204" pitchFamily="34" charset="0"/>
                <a:cs typeface="Calibri" panose="020F0502020204030204" pitchFamily="34" charset="0"/>
              </a:rPr>
              <a:t>A Box Plot is also known as Whisker plot is created to display the summary of the set of data values having properties like minimum, first </a:t>
            </a:r>
            <a:r>
              <a:rPr lang="en-IN" sz="1400" dirty="0" smtClean="0">
                <a:latin typeface="Calibri" panose="020F0502020204030204" pitchFamily="34" charset="0"/>
                <a:cs typeface="Calibri" panose="020F0502020204030204" pitchFamily="34" charset="0"/>
              </a:rPr>
              <a:t>quartile</a:t>
            </a:r>
            <a:r>
              <a:rPr lang="en-IN" sz="1400" dirty="0">
                <a:latin typeface="Calibri" panose="020F0502020204030204" pitchFamily="34" charset="0"/>
                <a:cs typeface="Calibri" panose="020F0502020204030204" pitchFamily="34" charset="0"/>
              </a:rPr>
              <a:t>, median, third quartile and </a:t>
            </a:r>
            <a:r>
              <a:rPr lang="en-IN" sz="1400" dirty="0" smtClean="0">
                <a:latin typeface="Calibri" panose="020F0502020204030204" pitchFamily="34" charset="0"/>
                <a:cs typeface="Calibri" panose="020F0502020204030204" pitchFamily="34" charset="0"/>
              </a:rPr>
              <a:t>maximum.</a:t>
            </a:r>
          </a:p>
          <a:p>
            <a:endParaRPr lang="en-US" sz="1400" dirty="0">
              <a:latin typeface="Calibri" panose="020F0502020204030204" pitchFamily="34" charset="0"/>
              <a:cs typeface="Calibri" panose="020F0502020204030204" pitchFamily="34" charset="0"/>
            </a:endParaRPr>
          </a:p>
        </p:txBody>
      </p:sp>
      <p:sp>
        <p:nvSpPr>
          <p:cNvPr id="5" name="Content Placeholder 4"/>
          <p:cNvSpPr>
            <a:spLocks noGrp="1"/>
          </p:cNvSpPr>
          <p:nvPr>
            <p:ph sz="half" idx="2"/>
          </p:nvPr>
        </p:nvSpPr>
        <p:spPr/>
        <p:txBody>
          <a:bodyPr>
            <a:normAutofit/>
          </a:bodyPr>
          <a:lstStyle/>
          <a:p>
            <a:pPr lvl="0"/>
            <a:r>
              <a:rPr lang="en-IN" b="1" dirty="0"/>
              <a:t>Bar Plot :</a:t>
            </a:r>
            <a:r>
              <a:rPr lang="en-IN" dirty="0"/>
              <a:t> </a:t>
            </a:r>
            <a:r>
              <a:rPr lang="en-IN" sz="1400" dirty="0" smtClean="0">
                <a:latin typeface="Calibri" panose="020F0502020204030204" pitchFamily="34" charset="0"/>
                <a:cs typeface="Calibri" panose="020F0502020204030204" pitchFamily="34" charset="0"/>
              </a:rPr>
              <a:t> </a:t>
            </a:r>
            <a:r>
              <a:rPr lang="en-IN" sz="1400" dirty="0">
                <a:latin typeface="Calibri" panose="020F0502020204030204" pitchFamily="34" charset="0"/>
                <a:cs typeface="Calibri" panose="020F0502020204030204" pitchFamily="34" charset="0"/>
              </a:rPr>
              <a:t>A bar plot or bar chart is a graph that represents the category of data with rectangular bars with lengths and heights that is proportional to the values which they represent. The bar plots can be </a:t>
            </a:r>
            <a:r>
              <a:rPr lang="en-IN" sz="1400" dirty="0" smtClean="0">
                <a:latin typeface="Calibri" panose="020F0502020204030204" pitchFamily="34" charset="0"/>
                <a:cs typeface="Calibri" panose="020F0502020204030204" pitchFamily="34" charset="0"/>
              </a:rPr>
              <a:t>plotted  </a:t>
            </a:r>
            <a:r>
              <a:rPr lang="en-IN" sz="1400" dirty="0">
                <a:latin typeface="Calibri" panose="020F0502020204030204" pitchFamily="34" charset="0"/>
                <a:cs typeface="Calibri" panose="020F0502020204030204" pitchFamily="34" charset="0"/>
              </a:rPr>
              <a:t>horizontally or </a:t>
            </a:r>
            <a:r>
              <a:rPr lang="en-IN" sz="1400" dirty="0" smtClean="0">
                <a:latin typeface="Calibri" panose="020F0502020204030204" pitchFamily="34" charset="0"/>
                <a:cs typeface="Calibri" panose="020F0502020204030204" pitchFamily="34" charset="0"/>
              </a:rPr>
              <a:t>vertically.</a:t>
            </a:r>
          </a:p>
          <a:p>
            <a:pPr lvl="0"/>
            <a:endParaRPr lang="en-US" sz="1400" dirty="0">
              <a:latin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878382" y="3286124"/>
            <a:ext cx="3783675" cy="195089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544642" y="3371441"/>
            <a:ext cx="3713166" cy="2233712"/>
          </a:xfrm>
          <a:prstGeom prst="rect">
            <a:avLst/>
          </a:prstGeom>
        </p:spPr>
      </p:pic>
    </p:spTree>
    <p:extLst>
      <p:ext uri="{BB962C8B-B14F-4D97-AF65-F5344CB8AC3E}">
        <p14:creationId xmlns:p14="http://schemas.microsoft.com/office/powerpoint/2010/main" val="135418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432" y="624110"/>
            <a:ext cx="9450180" cy="1280890"/>
          </a:xfrm>
        </p:spPr>
        <p:txBody>
          <a:bodyPr/>
          <a:lstStyle/>
          <a:p>
            <a:r>
              <a:rPr lang="en-IN" dirty="0" smtClean="0">
                <a:latin typeface="Calibri" panose="020F0502020204030204" pitchFamily="34" charset="0"/>
                <a:cs typeface="Calibri" panose="020F0502020204030204" pitchFamily="34" charset="0"/>
              </a:rPr>
              <a:t>EDA contd.</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2054432" y="2118843"/>
            <a:ext cx="4845132" cy="4163203"/>
          </a:xfrm>
        </p:spPr>
        <p:txBody>
          <a:bodyPr/>
          <a:lstStyle/>
          <a:p>
            <a:r>
              <a:rPr lang="en-IN" b="1" dirty="0">
                <a:latin typeface="Calibri" panose="020F0502020204030204" pitchFamily="34" charset="0"/>
                <a:cs typeface="Calibri" panose="020F0502020204030204" pitchFamily="34" charset="0"/>
              </a:rPr>
              <a:t>Line plot</a:t>
            </a:r>
            <a:r>
              <a:rPr lang="en-IN" b="1" dirty="0"/>
              <a:t>: </a:t>
            </a:r>
            <a:r>
              <a:rPr lang="en-IN" sz="1600" dirty="0" smtClean="0">
                <a:latin typeface="Calibri" panose="020F0502020204030204" pitchFamily="34" charset="0"/>
                <a:cs typeface="Calibri" panose="020F0502020204030204" pitchFamily="34" charset="0"/>
              </a:rPr>
              <a:t>also </a:t>
            </a:r>
            <a:r>
              <a:rPr lang="en-IN" sz="1600" dirty="0">
                <a:latin typeface="Calibri" panose="020F0502020204030204" pitchFamily="34" charset="0"/>
                <a:cs typeface="Calibri" panose="020F0502020204030204" pitchFamily="34" charset="0"/>
              </a:rPr>
              <a:t>known as a </a:t>
            </a:r>
            <a:r>
              <a:rPr lang="en-IN" sz="1600" dirty="0" smtClean="0">
                <a:latin typeface="Calibri" panose="020F0502020204030204" pitchFamily="34" charset="0"/>
                <a:cs typeface="Calibri" panose="020F0502020204030204" pitchFamily="34" charset="0"/>
              </a:rPr>
              <a:t>line chart, is </a:t>
            </a:r>
            <a:r>
              <a:rPr lang="en-IN" sz="1600" dirty="0">
                <a:latin typeface="Calibri" panose="020F0502020204030204" pitchFamily="34" charset="0"/>
                <a:cs typeface="Calibri" panose="020F0502020204030204" pitchFamily="34" charset="0"/>
              </a:rPr>
              <a:t>a graph that uses lines to connect individual data points. A line graph displays </a:t>
            </a:r>
            <a:r>
              <a:rPr lang="en-IN" sz="1600" dirty="0" smtClean="0">
                <a:latin typeface="Calibri" panose="020F0502020204030204" pitchFamily="34" charset="0"/>
                <a:cs typeface="Calibri" panose="020F0502020204030204" pitchFamily="34" charset="0"/>
              </a:rPr>
              <a:t>quantitative values over a specified time interval.</a:t>
            </a:r>
          </a:p>
          <a:p>
            <a:endParaRPr lang="en-US" sz="1400"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7101444" y="2126221"/>
            <a:ext cx="4868883" cy="4405207"/>
          </a:xfrm>
        </p:spPr>
        <p:txBody>
          <a:bodyPr/>
          <a:lstStyle/>
          <a:p>
            <a:r>
              <a:rPr lang="en-IN" b="1" dirty="0">
                <a:latin typeface="Calibri" panose="020F0502020204030204" pitchFamily="34" charset="0"/>
                <a:cs typeface="Calibri" panose="020F0502020204030204" pitchFamily="34" charset="0"/>
              </a:rPr>
              <a:t>Catplot: </a:t>
            </a:r>
            <a:r>
              <a:rPr lang="en-IN" sz="1600" dirty="0">
                <a:latin typeface="Calibri" panose="020F0502020204030204" pitchFamily="34" charset="0"/>
                <a:cs typeface="Calibri" panose="020F0502020204030204" pitchFamily="34" charset="0"/>
              </a:rPr>
              <a:t>Catplot is a relatively new addition to Seaborn that simplifies plotting that involves categorical </a:t>
            </a:r>
            <a:r>
              <a:rPr lang="en-IN" sz="1600" dirty="0" smtClean="0">
                <a:latin typeface="Calibri" panose="020F0502020204030204" pitchFamily="34" charset="0"/>
                <a:cs typeface="Calibri" panose="020F0502020204030204" pitchFamily="34" charset="0"/>
              </a:rPr>
              <a:t>variables.</a:t>
            </a:r>
          </a:p>
          <a:p>
            <a:endParaRPr lang="en-US" sz="1600" dirty="0">
              <a:latin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96852" y="3212275"/>
            <a:ext cx="4298949" cy="267788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160738" y="3375560"/>
            <a:ext cx="4714587" cy="2514600"/>
          </a:xfrm>
          <a:prstGeom prst="rect">
            <a:avLst/>
          </a:prstGeom>
        </p:spPr>
      </p:pic>
    </p:spTree>
    <p:extLst>
      <p:ext uri="{BB962C8B-B14F-4D97-AF65-F5344CB8AC3E}">
        <p14:creationId xmlns:p14="http://schemas.microsoft.com/office/powerpoint/2010/main" val="24238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r>
              <a:rPr lang="en-IN" dirty="0" smtClean="0">
                <a:latin typeface="Calibri" panose="020F0502020204030204" pitchFamily="34" charset="0"/>
                <a:cs typeface="Calibri" panose="020F0502020204030204" pitchFamily="34" charset="0"/>
              </a:rPr>
              <a:t> cont.</a:t>
            </a:r>
            <a:endParaRPr lang="en-US" dirty="0"/>
          </a:p>
        </p:txBody>
      </p:sp>
      <p:sp>
        <p:nvSpPr>
          <p:cNvPr id="3" name="Content Placeholder 2"/>
          <p:cNvSpPr>
            <a:spLocks noGrp="1"/>
          </p:cNvSpPr>
          <p:nvPr>
            <p:ph idx="1"/>
          </p:nvPr>
        </p:nvSpPr>
        <p:spPr>
          <a:xfrm>
            <a:off x="2589212" y="2133600"/>
            <a:ext cx="8915400" cy="4053444"/>
          </a:xfrm>
        </p:spPr>
        <p:txBody>
          <a:bodyPr/>
          <a:lstStyle/>
          <a:p>
            <a:r>
              <a:rPr lang="en-IN" b="1" dirty="0"/>
              <a:t>Heatmap </a:t>
            </a:r>
            <a:r>
              <a:rPr lang="en-IN" dirty="0"/>
              <a:t>is </a:t>
            </a:r>
            <a:r>
              <a:rPr lang="en-IN" dirty="0" smtClean="0"/>
              <a:t>used </a:t>
            </a:r>
            <a:r>
              <a:rPr lang="en-IN" dirty="0"/>
              <a:t>to see the correlation of columns</a:t>
            </a:r>
            <a:r>
              <a:rPr lang="en-IN" dirty="0" smtClean="0"/>
              <a:t>.</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59352" y="2465275"/>
            <a:ext cx="4693285" cy="3552825"/>
          </a:xfrm>
          <a:prstGeom prst="rect">
            <a:avLst/>
          </a:prstGeom>
        </p:spPr>
      </p:pic>
    </p:spTree>
    <p:extLst>
      <p:ext uri="{BB962C8B-B14F-4D97-AF65-F5344CB8AC3E}">
        <p14:creationId xmlns:p14="http://schemas.microsoft.com/office/powerpoint/2010/main" val="40015858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TotalTime>
  <Words>1485</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Wisp</vt:lpstr>
      <vt:lpstr>FLIGHT PRICE PREDICTION</vt:lpstr>
      <vt:lpstr>FLIGHT PRICE PREDICTION : PROBLEM STATEMENT</vt:lpstr>
      <vt:lpstr>SOLUTION</vt:lpstr>
      <vt:lpstr>EXPLORATORY DATA ANALYSIS</vt:lpstr>
      <vt:lpstr>EDA(VISUALIZATION)</vt:lpstr>
      <vt:lpstr>EDA CONTT.</vt:lpstr>
      <vt:lpstr>EDA CONTT..</vt:lpstr>
      <vt:lpstr>EDA contd.</vt:lpstr>
      <vt:lpstr>EDA cont.</vt:lpstr>
      <vt:lpstr>Data Preprocessing</vt:lpstr>
      <vt:lpstr>Cont..</vt:lpstr>
      <vt:lpstr>FEATURE ENGINEERING</vt:lpstr>
      <vt:lpstr>Model selection</vt:lpstr>
      <vt:lpstr>Model Evaluation Metrics</vt:lpstr>
      <vt:lpstr>Model Building</vt:lpstr>
      <vt:lpstr>Model contt</vt:lpstr>
      <vt:lpstr>Model training</vt:lpstr>
      <vt:lpstr>Machine learning algorithms..</vt:lpstr>
      <vt:lpstr>Algorithms..</vt:lpstr>
      <vt:lpstr>Algorithm contd..</vt:lpstr>
      <vt:lpstr>Alg. Contd..</vt:lpstr>
      <vt:lpstr>Alg. Contd..</vt:lpstr>
      <vt:lpstr>MODEL PREDICTION</vt:lpstr>
      <vt:lpstr>Prediction Contdd. </vt:lpstr>
      <vt:lpstr>CONCLUSIONS:</vt:lpstr>
      <vt:lpstr>CONCLUSIONS: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Microsoft account</dc:creator>
  <cp:lastModifiedBy>Microsoft account</cp:lastModifiedBy>
  <cp:revision>13</cp:revision>
  <dcterms:created xsi:type="dcterms:W3CDTF">2021-10-27T09:38:12Z</dcterms:created>
  <dcterms:modified xsi:type="dcterms:W3CDTF">2021-10-27T10:38:05Z</dcterms:modified>
</cp:coreProperties>
</file>