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44" r:id="rId1"/>
  </p:sldMasterIdLst>
  <p:notesMasterIdLst>
    <p:notesMasterId r:id="rId22"/>
  </p:notesMasterIdLst>
  <p:handoutMasterIdLst>
    <p:handoutMasterId r:id="rId23"/>
  </p:handoutMasterIdLst>
  <p:sldIdLst>
    <p:sldId id="256" r:id="rId2"/>
    <p:sldId id="257" r:id="rId3"/>
    <p:sldId id="278" r:id="rId4"/>
    <p:sldId id="260" r:id="rId5"/>
    <p:sldId id="261" r:id="rId6"/>
    <p:sldId id="258" r:id="rId7"/>
    <p:sldId id="292" r:id="rId8"/>
    <p:sldId id="262" r:id="rId9"/>
    <p:sldId id="286" r:id="rId10"/>
    <p:sldId id="285" r:id="rId11"/>
    <p:sldId id="276" r:id="rId12"/>
    <p:sldId id="268" r:id="rId13"/>
    <p:sldId id="282" r:id="rId14"/>
    <p:sldId id="290" r:id="rId15"/>
    <p:sldId id="289" r:id="rId16"/>
    <p:sldId id="288" r:id="rId17"/>
    <p:sldId id="281" r:id="rId18"/>
    <p:sldId id="269" r:id="rId19"/>
    <p:sldId id="280" r:id="rId20"/>
    <p:sldId id="279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8617" autoAdjust="0"/>
    <p:restoredTop sz="94660"/>
  </p:normalViewPr>
  <p:slideViewPr>
    <p:cSldViewPr>
      <p:cViewPr varScale="1">
        <p:scale>
          <a:sx n="76" d="100"/>
          <a:sy n="76" d="100"/>
        </p:scale>
        <p:origin x="1631" y="53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IN"/>
              <a:t>Your Project Title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04A5F8-AF43-47EC-BE3C-E01A3A548D42}" type="datetimeFigureOut">
              <a:rPr lang="en-IN" smtClean="0"/>
              <a:t>07-10-2025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C53D6A9-A478-4C46-8045-6C4CFE344B0A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1792328"/>
      </p:ext>
    </p:extLst>
  </p:cSld>
  <p:clrMap bg1="lt1" tx1="dk1" bg2="lt2" tx2="dk2" accent1="accent1" accent2="accent2" accent3="accent3" accent4="accent4" accent5="accent5" accent6="accent6" hlink="hlink" folHlink="folHlink"/>
  <p:hf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r>
              <a:rPr lang="en-US"/>
              <a:t>Your Project Title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436FAD-717A-4DF4-B934-0540FD0F5829}" type="datetimeFigureOut">
              <a:rPr lang="en-US" smtClean="0"/>
              <a:pPr/>
              <a:t>10/7/2025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3FEDE34-6F7D-4DA6-9185-CDADD0C74871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3986814"/>
      </p:ext>
    </p:extLst>
  </p:cSld>
  <p:clrMap bg1="lt1" tx1="dk1" bg2="lt2" tx2="dk2" accent1="accent1" accent2="accent2" accent3="accent3" accent4="accent4" accent5="accent5" accent6="accent6" hlink="hlink" folHlink="folHlink"/>
  <p:hf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EDE34-6F7D-4DA6-9185-CDADD0C7487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Your Project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77699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3FEDE34-6F7D-4DA6-9185-CDADD0C7487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Header Placeholder 4"/>
          <p:cNvSpPr>
            <a:spLocks noGrp="1"/>
          </p:cNvSpPr>
          <p:nvPr>
            <p:ph type="hdr" sz="quarter" idx="11"/>
          </p:nvPr>
        </p:nvSpPr>
        <p:spPr/>
        <p:txBody>
          <a:bodyPr/>
          <a:lstStyle/>
          <a:p>
            <a:r>
              <a:rPr lang="en-US"/>
              <a:t>Your Project Title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25459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F78814-58DB-4B01-95AF-F8FADECA42F1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FC31B51-EDF8-47DC-9BFF-07A56B89AD05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411655-8556-4CA7-AFF4-7C95D18DA55C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C9A49-8330-4416-A17C-029921C862B5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0BAA940-97E7-46EF-9A5E-2F654EE63F96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2096A8-49C7-4B52-9024-A3057844BEB2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2925257-BD86-41D0-9B27-1749DABF6793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EE8CA1-8BDB-4837-8F0B-40BEE7889E78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37C1-53DC-42AA-AC92-00F064388952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1D93C1-1823-4BF7-91FD-80EB148FC349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68CE518-0274-433B-B006-FAD88609B5F2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05135B-9E23-4E77-A59E-95BB52D78D46}" type="datetime1">
              <a:rPr lang="en-US" smtClean="0"/>
              <a:t>10/7/2025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161C815-E3C8-4F84-A404-75109D49E891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45" r:id="rId1"/>
    <p:sldLayoutId id="2147483746" r:id="rId2"/>
    <p:sldLayoutId id="2147483747" r:id="rId3"/>
    <p:sldLayoutId id="2147483748" r:id="rId4"/>
    <p:sldLayoutId id="2147483749" r:id="rId5"/>
    <p:sldLayoutId id="2147483750" r:id="rId6"/>
    <p:sldLayoutId id="2147483751" r:id="rId7"/>
    <p:sldLayoutId id="2147483752" r:id="rId8"/>
    <p:sldLayoutId id="2147483753" r:id="rId9"/>
    <p:sldLayoutId id="2147483754" r:id="rId10"/>
    <p:sldLayoutId id="2147483755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228600" y="1981200"/>
            <a:ext cx="8458200" cy="19812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  </a:t>
            </a:r>
          </a:p>
          <a:p>
            <a:pPr lvl="0" algn="ctr">
              <a:spcBef>
                <a:spcPct val="0"/>
              </a:spcBef>
              <a:defRPr/>
            </a:pP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Project Review</a:t>
            </a:r>
            <a:r>
              <a:rPr kumimoji="0" lang="en-US" altLang="en-US" sz="3500" b="0" i="0" u="none" strike="noStrike" kern="1200" cap="none" spc="0" normalizeH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 </a:t>
            </a:r>
            <a:r>
              <a:rPr kumimoji="0" lang="en-US" altLang="en-US" sz="3500" b="0" i="0" u="none" strike="noStrike" kern="1200" cap="none" spc="0" normalizeH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2</a:t>
            </a:r>
            <a: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altLang="en-US" sz="35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alt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/>
            </a:r>
            <a:br>
              <a:rPr kumimoji="0" lang="en-US" alt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</a:br>
            <a:r>
              <a:rPr kumimoji="0" lang="en-US" alt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“</a:t>
            </a:r>
            <a:r>
              <a:rPr lang="en-US" sz="3600" dirty="0"/>
              <a:t>Legal-Advice Web Agent</a:t>
            </a:r>
            <a:r>
              <a:rPr kumimoji="0" lang="en-US" altLang="en-US" sz="35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ea typeface="+mj-ea"/>
                <a:cs typeface="Times New Roman" pitchFamily="18" charset="0"/>
              </a:rPr>
              <a:t>”</a:t>
            </a:r>
          </a:p>
        </p:txBody>
      </p:sp>
      <p:sp>
        <p:nvSpPr>
          <p:cNvPr id="5" name="Subtitle 2"/>
          <p:cNvSpPr txBox="1">
            <a:spLocks/>
          </p:cNvSpPr>
          <p:nvPr/>
        </p:nvSpPr>
        <p:spPr>
          <a:xfrm>
            <a:off x="2667000" y="5791200"/>
            <a:ext cx="3854450" cy="457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8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 typeface="Arial" pitchFamily="34" charset="0"/>
              <a:buNone/>
              <a:tabLst/>
              <a:defRPr/>
            </a:pPr>
            <a:r>
              <a:rPr kumimoji="0" lang="en-GB" altLang="en-US" sz="2000" b="1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Guided By </a:t>
            </a: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: </a:t>
            </a:r>
            <a:r>
              <a:rPr kumimoji="0" lang="en-GB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Dr.</a:t>
            </a: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Vinod</a:t>
            </a: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r>
              <a:rPr kumimoji="0" lang="en-GB" alt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Wadne</a:t>
            </a:r>
            <a:r>
              <a:rPr kumimoji="0" lang="en-GB" alt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imes New Roman" pitchFamily="18" charset="0"/>
                <a:cs typeface="Times New Roman" pitchFamily="18" charset="0"/>
              </a:rPr>
              <a:t> </a:t>
            </a:r>
            <a:endParaRPr kumimoji="0" lang="en-GB" altLang="en-US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" name="Rectangle 4"/>
          <p:cNvSpPr>
            <a:spLocks noChangeArrowheads="1"/>
          </p:cNvSpPr>
          <p:nvPr/>
        </p:nvSpPr>
        <p:spPr bwMode="auto">
          <a:xfrm>
            <a:off x="1353659" y="150776"/>
            <a:ext cx="6481132" cy="13849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ctr" eaLnBrk="1" hangingPunct="1"/>
            <a:endParaRPr lang="en-US" altLang="en-US" sz="2800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 eaLnBrk="1" hangingPunct="1"/>
            <a:r>
              <a:rPr lang="en-US" altLang="en-US" dirty="0">
                <a:latin typeface="Times New Roman" pitchFamily="18" charset="0"/>
                <a:cs typeface="Times New Roman" pitchFamily="18" charset="0"/>
              </a:rPr>
              <a:t> JSPM’s </a:t>
            </a:r>
          </a:p>
          <a:p>
            <a:pPr algn="ctr" eaLnBrk="1" hangingPunct="1"/>
            <a:r>
              <a:rPr lang="en-US" altLang="en-US" sz="2200" dirty="0">
                <a:latin typeface="Times New Roman" pitchFamily="18" charset="0"/>
                <a:cs typeface="Times New Roman" pitchFamily="18" charset="0"/>
              </a:rPr>
              <a:t>Bhivarabai Sawant Institute of Technology &amp; Research </a:t>
            </a:r>
            <a:br>
              <a:rPr lang="en-US" altLang="en-US" sz="2200" dirty="0">
                <a:latin typeface="Times New Roman" pitchFamily="18" charset="0"/>
                <a:cs typeface="Times New Roman" pitchFamily="18" charset="0"/>
              </a:rPr>
            </a:br>
            <a:r>
              <a:rPr lang="en-GB" altLang="en-US" sz="1400" b="1" dirty="0">
                <a:latin typeface="Times New Roman" pitchFamily="18" charset="0"/>
                <a:cs typeface="Times New Roman" pitchFamily="18" charset="0"/>
              </a:rPr>
              <a:t>Accredited with  NBA  &amp; ‘A+’ Grade by NAAC</a:t>
            </a:r>
            <a:r>
              <a:rPr lang="en-GB" altLang="en-US" sz="1400" dirty="0">
                <a:latin typeface="Times New Roman" pitchFamily="18" charset="0"/>
                <a:cs typeface="Times New Roman" pitchFamily="18" charset="0"/>
              </a:rPr>
              <a:t> </a:t>
            </a:r>
            <a:endParaRPr lang="en-IN" altLang="en-US" sz="1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2514600" y="4191000"/>
            <a:ext cx="4191000" cy="1219200"/>
          </a:xfrm>
          <a:prstGeom prst="rect">
            <a:avLst/>
          </a:prstGeom>
        </p:spPr>
        <p:txBody>
          <a:bodyPr anchor="b">
            <a:normAutofit fontScale="25000" lnSpcReduction="20000"/>
          </a:bodyPr>
          <a:lstStyle/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defRPr/>
            </a:pPr>
            <a:r>
              <a:rPr lang="en-GB" sz="2400" dirty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GB" sz="7200" b="1" dirty="0">
                <a:latin typeface="Times New Roman" pitchFamily="18" charset="0"/>
                <a:cs typeface="Times New Roman" pitchFamily="18" charset="0"/>
              </a:rPr>
              <a:t>Presented By </a:t>
            </a:r>
            <a:r>
              <a:rPr lang="en-GB" sz="2400" b="1" dirty="0">
                <a:latin typeface="Times New Roman" pitchFamily="18" charset="0"/>
                <a:cs typeface="Times New Roman" pitchFamily="18" charset="0"/>
              </a:rPr>
              <a:t>: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defRPr/>
            </a:pPr>
            <a:r>
              <a:rPr lang="en-GB" sz="6400" dirty="0" err="1">
                <a:latin typeface="Times New Roman" pitchFamily="18" charset="0"/>
                <a:cs typeface="Times New Roman" pitchFamily="18" charset="0"/>
              </a:rPr>
              <a:t>Mr.Nitesh</a:t>
            </a:r>
            <a:r>
              <a:rPr lang="en-GB" sz="6400" dirty="0">
                <a:latin typeface="Times New Roman" pitchFamily="18" charset="0"/>
                <a:cs typeface="Times New Roman" pitchFamily="18" charset="0"/>
              </a:rPr>
              <a:t> Ranjankar (BE2539)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defRPr/>
            </a:pPr>
            <a:r>
              <a:rPr lang="en-GB" sz="6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6400" dirty="0" err="1">
                <a:latin typeface="Times New Roman" pitchFamily="18" charset="0"/>
                <a:cs typeface="Times New Roman" pitchFamily="18" charset="0"/>
              </a:rPr>
              <a:t>Mr.Ashish</a:t>
            </a:r>
            <a:r>
              <a:rPr lang="en-GB" sz="6400" dirty="0">
                <a:latin typeface="Times New Roman" pitchFamily="18" charset="0"/>
                <a:cs typeface="Times New Roman" pitchFamily="18" charset="0"/>
              </a:rPr>
              <a:t> Deshmukh (BE2508)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defRPr/>
            </a:pPr>
            <a:r>
              <a:rPr lang="en-GB" sz="6400" dirty="0" err="1">
                <a:latin typeface="Times New Roman" pitchFamily="18" charset="0"/>
                <a:cs typeface="Times New Roman" pitchFamily="18" charset="0"/>
              </a:rPr>
              <a:t>Ms.Prachi</a:t>
            </a:r>
            <a:r>
              <a:rPr lang="en-GB" sz="6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6400" dirty="0" err="1">
                <a:latin typeface="Times New Roman" pitchFamily="18" charset="0"/>
                <a:cs typeface="Times New Roman" pitchFamily="18" charset="0"/>
              </a:rPr>
              <a:t>Janjire</a:t>
            </a:r>
            <a:r>
              <a:rPr lang="en-GB" sz="6400" dirty="0">
                <a:latin typeface="Times New Roman" pitchFamily="18" charset="0"/>
                <a:cs typeface="Times New Roman" pitchFamily="18" charset="0"/>
              </a:rPr>
              <a:t> ( BE2515)</a:t>
            </a:r>
          </a:p>
          <a:p>
            <a:pPr algn="ctr" eaLnBrk="1" fontAlgn="auto" hangingPunct="1">
              <a:spcBef>
                <a:spcPct val="20000"/>
              </a:spcBef>
              <a:spcAft>
                <a:spcPts val="0"/>
              </a:spcAft>
              <a:buClr>
                <a:schemeClr val="accent1"/>
              </a:buClr>
              <a:buSzPct val="70000"/>
              <a:buFont typeface="Wingdings 2"/>
              <a:buNone/>
              <a:defRPr/>
            </a:pPr>
            <a:r>
              <a:rPr lang="en-GB" sz="6400" dirty="0" err="1">
                <a:latin typeface="Times New Roman" pitchFamily="18" charset="0"/>
                <a:cs typeface="Times New Roman" pitchFamily="18" charset="0"/>
              </a:rPr>
              <a:t>Ms.Sakshi</a:t>
            </a:r>
            <a:r>
              <a:rPr lang="en-GB" sz="6400" dirty="0"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GB" sz="6400" dirty="0" err="1">
                <a:latin typeface="Times New Roman" pitchFamily="18" charset="0"/>
                <a:cs typeface="Times New Roman" pitchFamily="18" charset="0"/>
              </a:rPr>
              <a:t>Kokate</a:t>
            </a:r>
            <a:r>
              <a:rPr lang="en-GB" sz="6400" dirty="0">
                <a:latin typeface="Times New Roman" pitchFamily="18" charset="0"/>
                <a:cs typeface="Times New Roman" pitchFamily="18" charset="0"/>
              </a:rPr>
              <a:t> (BE2519)</a:t>
            </a:r>
          </a:p>
        </p:txBody>
      </p:sp>
      <p:sp>
        <p:nvSpPr>
          <p:cNvPr id="10" name="Rectangle 1"/>
          <p:cNvSpPr>
            <a:spLocks noChangeArrowheads="1"/>
          </p:cNvSpPr>
          <p:nvPr/>
        </p:nvSpPr>
        <p:spPr bwMode="auto">
          <a:xfrm>
            <a:off x="1828800" y="1676400"/>
            <a:ext cx="5843779" cy="52322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eaLnBrk="1" hangingPunct="1"/>
            <a:r>
              <a:rPr lang="en-US" altLang="en-US" sz="2800" dirty="0">
                <a:latin typeface="Times New Roman" pitchFamily="18" charset="0"/>
                <a:cs typeface="Times New Roman" pitchFamily="18" charset="0"/>
              </a:rPr>
              <a:t>Department of Information Technology</a:t>
            </a:r>
          </a:p>
        </p:txBody>
      </p:sp>
      <p:pic>
        <p:nvPicPr>
          <p:cNvPr id="19" name="Picture 3" descr="C:\Users\HODCOMP\Desktop\CE3AF389D59DDB81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7700333" y="330656"/>
            <a:ext cx="1173992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AutoShape 2" descr="Image result for sppu logo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1" name="Picture 3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55576" y="318656"/>
            <a:ext cx="1198083" cy="11291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1</a:t>
            </a:fld>
            <a:endParaRPr lang="en-US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Methodologies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The user submits a case </a:t>
            </a:r>
            <a:r>
              <a:rPr lang="en-US" sz="2400" dirty="0" smtClean="0"/>
              <a:t>summary</a:t>
            </a:r>
            <a:r>
              <a:rPr lang="en-US" sz="2400" dirty="0"/>
              <a:t>.</a:t>
            </a:r>
            <a:endParaRPr lang="en-US" sz="2400" dirty="0" smtClean="0"/>
          </a:p>
          <a:p>
            <a:r>
              <a:rPr lang="en-US" sz="2400" dirty="0" smtClean="0"/>
              <a:t>The </a:t>
            </a:r>
            <a:r>
              <a:rPr lang="en-US" sz="2400" dirty="0"/>
              <a:t>system first cleans and processes the text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Then it classifies the type of case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After that, the AI predicts the possible outcome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The system also retrieves similar past judgments from a dataset</a:t>
            </a:r>
            <a:r>
              <a:rPr lang="en-US" sz="2400" dirty="0" smtClean="0"/>
              <a:t>.</a:t>
            </a:r>
            <a:endParaRPr lang="en-US" sz="2400" dirty="0"/>
          </a:p>
          <a:p>
            <a:r>
              <a:rPr lang="en-US" sz="2400" dirty="0"/>
              <a:t>Finally, it explains the result with reasoning and references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26793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="" xmlns:a16="http://schemas.microsoft.com/office/drawing/2014/main" id="{DD43BF4B-6E1C-4AA7-A216-4415F444D2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9100" y="-152400"/>
            <a:ext cx="8229600" cy="1143000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System Architecture: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Content Placeholder 4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87" y="1600200"/>
            <a:ext cx="7370626" cy="4525963"/>
          </a:xfrm>
        </p:spPr>
      </p:pic>
    </p:spTree>
    <p:extLst>
      <p:ext uri="{BB962C8B-B14F-4D97-AF65-F5344CB8AC3E}">
        <p14:creationId xmlns:p14="http://schemas.microsoft.com/office/powerpoint/2010/main" val="1002139414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274638"/>
            <a:ext cx="5943600" cy="1143000"/>
          </a:xfrm>
        </p:spPr>
        <p:txBody>
          <a:bodyPr>
            <a:no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Hardware/Software Requirements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just">
              <a:buNone/>
            </a:pPr>
            <a:r>
              <a:rPr lang="en-US" sz="2400" b="1" u="sng" dirty="0">
                <a:latin typeface="+mj-lt"/>
                <a:cs typeface="Times New Roman" pitchFamily="18" charset="0"/>
              </a:rPr>
              <a:t>Hardware Requirements : </a:t>
            </a:r>
            <a:r>
              <a:rPr lang="en-US" sz="2400" dirty="0">
                <a:latin typeface="+mj-lt"/>
                <a:cs typeface="Times New Roman" pitchFamily="18" charset="0"/>
              </a:rPr>
              <a:t> </a:t>
            </a:r>
            <a:endParaRPr lang="en-US" sz="2000" dirty="0">
              <a:latin typeface="+mj-lt"/>
              <a:cs typeface="Times New Roman" pitchFamily="18" charset="0"/>
            </a:endParaRPr>
          </a:p>
          <a:p>
            <a:r>
              <a:rPr lang="en-US" sz="2000" dirty="0"/>
              <a:t>Normal PC/Laptop for development</a:t>
            </a:r>
          </a:p>
          <a:p>
            <a:r>
              <a:rPr lang="en-US" sz="2000" dirty="0"/>
              <a:t>Internet connection</a:t>
            </a:r>
          </a:p>
          <a:p>
            <a:r>
              <a:rPr lang="en-US" sz="2000" dirty="0"/>
              <a:t>Optional: Free GPU via Google </a:t>
            </a:r>
            <a:r>
              <a:rPr lang="en-US" sz="2000" dirty="0" err="1"/>
              <a:t>Colab</a:t>
            </a:r>
            <a:r>
              <a:rPr lang="en-US" sz="2000" dirty="0"/>
              <a:t> (for heavy testing)</a:t>
            </a:r>
          </a:p>
          <a:p>
            <a:pPr algn="just">
              <a:buNone/>
            </a:pPr>
            <a:r>
              <a:rPr lang="en-US" sz="2000" b="1" dirty="0">
                <a:latin typeface="+mj-lt"/>
                <a:cs typeface="Times New Roman" pitchFamily="18" charset="0"/>
              </a:rPr>
              <a:t> </a:t>
            </a:r>
            <a:r>
              <a:rPr lang="en-US" sz="2400" b="1" u="sng" dirty="0">
                <a:latin typeface="+mj-lt"/>
                <a:cs typeface="Times New Roman" pitchFamily="18" charset="0"/>
              </a:rPr>
              <a:t>Software Requirements :</a:t>
            </a:r>
          </a:p>
          <a:p>
            <a:r>
              <a:rPr lang="en-US" sz="2200" dirty="0"/>
              <a:t>Frontend → Next.js, Tailwind CSS</a:t>
            </a:r>
          </a:p>
          <a:p>
            <a:r>
              <a:rPr lang="en-US" sz="2200" dirty="0"/>
              <a:t>Backend → Flask (Python)</a:t>
            </a:r>
          </a:p>
          <a:p>
            <a:r>
              <a:rPr lang="en-US" sz="2200" dirty="0"/>
              <a:t>AI/ML → </a:t>
            </a:r>
            <a:r>
              <a:rPr lang="en-US" sz="2200" dirty="0" err="1"/>
              <a:t>HuggingFace</a:t>
            </a:r>
            <a:r>
              <a:rPr lang="en-US" sz="2200" dirty="0"/>
              <a:t> Transformers</a:t>
            </a:r>
          </a:p>
          <a:p>
            <a:r>
              <a:rPr lang="en-US" sz="2200" dirty="0"/>
              <a:t>Database → MongoDB / PostgreSQL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359898" y="1447800"/>
            <a:ext cx="83820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65125" marR="0" lvl="0" indent="-401638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IN" sz="2000" dirty="0">
              <a:latin typeface="+mj-lt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12</a:t>
            </a:fld>
            <a:endParaRPr lang="en-US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46928"/>
            <a:ext cx="8229600" cy="1143000"/>
          </a:xfrm>
        </p:spPr>
        <p:txBody>
          <a:bodyPr/>
          <a:lstStyle/>
          <a:p>
            <a:r>
              <a:rPr lang="en-US" dirty="0"/>
              <a:t>DFD Diagrams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13</a:t>
            </a:fld>
            <a:endParaRPr lang="en-US" dirty="0"/>
          </a:p>
        </p:txBody>
      </p:sp>
      <p:pic>
        <p:nvPicPr>
          <p:cNvPr id="27" name="Content Placeholder 26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904430" y="3750395"/>
            <a:ext cx="1335140" cy="225572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921790" y="3417880"/>
            <a:ext cx="1188719" cy="69781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User</a:t>
            </a:r>
            <a:endParaRPr lang="en-US" sz="2000" b="1" dirty="0"/>
          </a:p>
        </p:txBody>
      </p:sp>
      <p:sp>
        <p:nvSpPr>
          <p:cNvPr id="10" name="Rectangle 9"/>
          <p:cNvSpPr/>
          <p:nvPr/>
        </p:nvSpPr>
        <p:spPr>
          <a:xfrm>
            <a:off x="7269260" y="3338450"/>
            <a:ext cx="1371600" cy="777241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User</a:t>
            </a:r>
            <a:endParaRPr lang="en-US" sz="2000" b="1" dirty="0"/>
          </a:p>
        </p:txBody>
      </p:sp>
      <p:sp>
        <p:nvSpPr>
          <p:cNvPr id="12" name="Oval 11"/>
          <p:cNvSpPr/>
          <p:nvPr/>
        </p:nvSpPr>
        <p:spPr>
          <a:xfrm>
            <a:off x="3509819" y="3132242"/>
            <a:ext cx="2133600" cy="1150394"/>
          </a:xfrm>
          <a:prstGeom prst="ellipse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2000" b="1" dirty="0" smtClean="0"/>
              <a:t>Legal Advice </a:t>
            </a:r>
          </a:p>
          <a:p>
            <a:pPr algn="ctr"/>
            <a:r>
              <a:rPr lang="en-US" sz="2000" b="1" dirty="0" smtClean="0"/>
              <a:t>Web Agent</a:t>
            </a:r>
          </a:p>
          <a:p>
            <a:pPr algn="ctr"/>
            <a:r>
              <a:rPr lang="en-US" sz="2000" b="1" dirty="0" smtClean="0"/>
              <a:t>(System)</a:t>
            </a:r>
            <a:endParaRPr lang="en-US" sz="2000" b="1" dirty="0"/>
          </a:p>
        </p:txBody>
      </p:sp>
      <p:cxnSp>
        <p:nvCxnSpPr>
          <p:cNvPr id="22" name="Straight Arrow Connector 21"/>
          <p:cNvCxnSpPr>
            <a:endCxn id="12" idx="2"/>
          </p:cNvCxnSpPr>
          <p:nvPr/>
        </p:nvCxnSpPr>
        <p:spPr>
          <a:xfrm>
            <a:off x="2107738" y="3702353"/>
            <a:ext cx="1402081" cy="508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>
            <a:stCxn id="12" idx="6"/>
            <a:endCxn id="10" idx="1"/>
          </p:cNvCxnSpPr>
          <p:nvPr/>
        </p:nvCxnSpPr>
        <p:spPr>
          <a:xfrm>
            <a:off x="5643419" y="3707439"/>
            <a:ext cx="1625841" cy="1963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3519055" y="4716746"/>
            <a:ext cx="2286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 smtClean="0"/>
              <a:t>Fig. DFD Level 0</a:t>
            </a:r>
            <a:endParaRPr lang="en-US" sz="2000" b="1" dirty="0"/>
          </a:p>
        </p:txBody>
      </p:sp>
      <p:sp>
        <p:nvSpPr>
          <p:cNvPr id="26" name="TextBox 25"/>
          <p:cNvSpPr txBox="1"/>
          <p:nvPr/>
        </p:nvSpPr>
        <p:spPr>
          <a:xfrm>
            <a:off x="2271619" y="2853036"/>
            <a:ext cx="108118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   Case </a:t>
            </a:r>
          </a:p>
          <a:p>
            <a:r>
              <a:rPr lang="en-US" dirty="0" smtClean="0"/>
              <a:t>Summary</a:t>
            </a:r>
            <a:endParaRPr lang="en-US" dirty="0"/>
          </a:p>
        </p:txBody>
      </p:sp>
      <p:sp>
        <p:nvSpPr>
          <p:cNvPr id="28" name="TextBox 27"/>
          <p:cNvSpPr txBox="1"/>
          <p:nvPr/>
        </p:nvSpPr>
        <p:spPr>
          <a:xfrm>
            <a:off x="5600700" y="2153259"/>
            <a:ext cx="1905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Provides possible     outcome, Past References, suggested actions, legal Disclaimers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0979435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56166"/>
            <a:ext cx="8229600" cy="1143000"/>
          </a:xfrm>
        </p:spPr>
        <p:txBody>
          <a:bodyPr/>
          <a:lstStyle/>
          <a:p>
            <a:r>
              <a:rPr lang="en-US" b="1" dirty="0">
                <a:latin typeface="Times New Roman" pitchFamily="18" charset="0"/>
                <a:cs typeface="Times New Roman" pitchFamily="18" charset="0"/>
              </a:rPr>
              <a:t>UML Use Case Diagrams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JSPM's BSIOTR,Wagholi,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 rot="19012890">
            <a:off x="2221069" y="2426602"/>
            <a:ext cx="1754894" cy="369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     Submit </a:t>
            </a:r>
            <a:r>
              <a:rPr lang="en-US" dirty="0"/>
              <a:t>Case</a:t>
            </a:r>
          </a:p>
        </p:txBody>
      </p:sp>
      <p:cxnSp>
        <p:nvCxnSpPr>
          <p:cNvPr id="14" name="Straight Arrow Connector 13"/>
          <p:cNvCxnSpPr/>
          <p:nvPr/>
        </p:nvCxnSpPr>
        <p:spPr>
          <a:xfrm flipV="1">
            <a:off x="2667000" y="2286000"/>
            <a:ext cx="990600" cy="914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V="1">
            <a:off x="2743200" y="2895600"/>
            <a:ext cx="990600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>
            <a:off x="2667000" y="3200400"/>
            <a:ext cx="1198223" cy="16764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43200" y="3200400"/>
            <a:ext cx="1122023" cy="3048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 flipH="1">
            <a:off x="5486400" y="3345807"/>
            <a:ext cx="1066800" cy="153099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1600200"/>
            <a:ext cx="4419600" cy="4525963"/>
          </a:xfrm>
        </p:spPr>
      </p:pic>
    </p:spTree>
    <p:extLst>
      <p:ext uri="{BB962C8B-B14F-4D97-AF65-F5344CB8AC3E}">
        <p14:creationId xmlns:p14="http://schemas.microsoft.com/office/powerpoint/2010/main" val="3157904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 smtClean="0">
                <a:latin typeface="Times New Roman" pitchFamily="18" charset="0"/>
                <a:cs typeface="Times New Roman" pitchFamily="18" charset="0"/>
              </a:rPr>
              <a:t>  </a:t>
            </a:r>
            <a:r>
              <a:rPr lang="en-US" b="1" dirty="0">
                <a:latin typeface="Times New Roman" pitchFamily="18" charset="0"/>
                <a:cs typeface="Times New Roman" pitchFamily="18" charset="0"/>
              </a:rPr>
              <a:t>Class Diagram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JSPM's BSIOTR,Wagholi,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15</a:t>
            </a:fld>
            <a:endParaRPr lang="en-US" dirty="0"/>
          </a:p>
        </p:txBody>
      </p:sp>
      <p:pic>
        <p:nvPicPr>
          <p:cNvPr id="8" name="Content Placeholder 7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600200" y="1752600"/>
            <a:ext cx="5791199" cy="426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090354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Sequence Diagram:-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JSPM's BSIOTR,Wagholi,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16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7200" y="1752600"/>
            <a:ext cx="8229600" cy="3886200"/>
          </a:xfrm>
        </p:spPr>
      </p:pic>
    </p:spTree>
    <p:extLst>
      <p:ext uri="{BB962C8B-B14F-4D97-AF65-F5344CB8AC3E}">
        <p14:creationId xmlns:p14="http://schemas.microsoft.com/office/powerpoint/2010/main" val="74035614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Project Plan(</a:t>
            </a:r>
            <a:r>
              <a:rPr lang="en-US" dirty="0" err="1"/>
              <a:t>Gannt</a:t>
            </a:r>
            <a:r>
              <a:rPr lang="en-US" dirty="0"/>
              <a:t> Chart)</a:t>
            </a:r>
            <a:endParaRPr lang="en-IN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7" name="Content Placeholder 6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00364" y="1600200"/>
            <a:ext cx="7543271" cy="4525963"/>
          </a:xfrm>
        </p:spPr>
      </p:pic>
    </p:spTree>
    <p:extLst>
      <p:ext uri="{BB962C8B-B14F-4D97-AF65-F5344CB8AC3E}">
        <p14:creationId xmlns:p14="http://schemas.microsoft.com/office/powerpoint/2010/main" val="318163876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/>
              <a:t>In conclusion, the Legal-Advice Web Agent bridges the gap between law and technology by using AI-powered judgment prediction with explainable reasoning. Legal-Advice Web Agent makes legal knowledge simple and accessible for </a:t>
            </a:r>
            <a:r>
              <a:rPr lang="en-US" sz="2000" smtClean="0"/>
              <a:t>everyone.By</a:t>
            </a:r>
            <a:r>
              <a:rPr lang="en-US" sz="2000" dirty="0" smtClean="0"/>
              <a:t> </a:t>
            </a:r>
            <a:r>
              <a:rPr lang="en-US" sz="2000" dirty="0"/>
              <a:t>using AI to predict judgments, provide clear explanations, and show past case references, the system helps people understand their cases better and take informed legal decisions.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457200" y="1600200"/>
            <a:ext cx="83820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R="0" lvl="0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tabLst/>
              <a:defRPr/>
            </a:pPr>
            <a:endParaRPr lang="en-IN" sz="2000" dirty="0">
              <a:latin typeface="+mj-lt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18</a:t>
            </a:fld>
            <a:endParaRPr lang="en-US" dirty="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3345" y="1600200"/>
            <a:ext cx="8229600" cy="4525963"/>
          </a:xfrm>
        </p:spPr>
        <p:txBody>
          <a:bodyPr>
            <a:normAutofit lnSpcReduction="10000"/>
          </a:bodyPr>
          <a:lstStyle/>
          <a:p>
            <a:pPr marL="457200" lvl="0" indent="-457200">
              <a:buFont typeface="+mj-lt"/>
              <a:buAutoNum type="arabicPeriod"/>
            </a:pPr>
            <a:r>
              <a:rPr lang="en-US" sz="2000" dirty="0" err="1" smtClean="0"/>
              <a:t>Sil</a:t>
            </a:r>
            <a:r>
              <a:rPr lang="en-US" sz="2000" dirty="0"/>
              <a:t>, Riya, </a:t>
            </a:r>
            <a:r>
              <a:rPr lang="en-US" sz="2000" dirty="0" err="1"/>
              <a:t>Alpana</a:t>
            </a:r>
            <a:r>
              <a:rPr lang="en-US" sz="2000" dirty="0"/>
              <a:t>, and </a:t>
            </a:r>
            <a:r>
              <a:rPr lang="en-US" sz="2000" dirty="0" err="1"/>
              <a:t>Abhishek</a:t>
            </a:r>
            <a:r>
              <a:rPr lang="en-US" sz="2000" dirty="0"/>
              <a:t> Roy. "A review on applications of artificial intelligence over Indian legal system." IETE Journal of Research 69.9 (2023): 6029-6038.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/>
              <a:t>Holmes, Oliver Wendell. "The Path of the Law Harvard Law Review Vol. 110." (1997): 991-1009.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/>
              <a:t>Naveed</a:t>
            </a:r>
            <a:r>
              <a:rPr lang="en-US" sz="2000" dirty="0"/>
              <a:t>, H., Khan, A.U., </a:t>
            </a:r>
            <a:r>
              <a:rPr lang="en-US" sz="2000" dirty="0" err="1"/>
              <a:t>Qiu</a:t>
            </a:r>
            <a:r>
              <a:rPr lang="en-US" sz="2000" dirty="0"/>
              <a:t>, S., </a:t>
            </a:r>
            <a:r>
              <a:rPr lang="en-US" sz="2000" dirty="0" err="1"/>
              <a:t>Saqib</a:t>
            </a:r>
            <a:r>
              <a:rPr lang="en-US" sz="2000" dirty="0"/>
              <a:t>, M., Anwar, S., Usman, M., Akhtar, N., Barnes, N. and </a:t>
            </a:r>
            <a:r>
              <a:rPr lang="en-US" sz="2000" dirty="0" err="1"/>
              <a:t>Mian</a:t>
            </a:r>
            <a:r>
              <a:rPr lang="en-US" sz="2000" dirty="0"/>
              <a:t>, A., 2023. A comprehensive overview of large language models. </a:t>
            </a:r>
            <a:r>
              <a:rPr lang="en-US" sz="2000" dirty="0" err="1"/>
              <a:t>arXiv</a:t>
            </a:r>
            <a:r>
              <a:rPr lang="en-US" sz="2000" dirty="0"/>
              <a:t> preprint arXiv:2307.06435.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/>
              <a:t>Vaswani</a:t>
            </a:r>
            <a:r>
              <a:rPr lang="en-US" sz="2000" dirty="0"/>
              <a:t>, A., 2017. Attention is all you need. Advances in Neural Information Processing Systems</a:t>
            </a:r>
            <a:r>
              <a:rPr lang="en-US" sz="2000" dirty="0" smtClean="0"/>
              <a:t>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/>
              <a:t>Charlotin</a:t>
            </a:r>
            <a:r>
              <a:rPr lang="en-US" sz="2000" dirty="0"/>
              <a:t>, D., 2023. Large language models and the future of law. Available at SSRN 4548258.</a:t>
            </a:r>
          </a:p>
          <a:p>
            <a:pPr marL="457200" lvl="0" indent="-457200">
              <a:buFont typeface="+mj-lt"/>
              <a:buAutoNum type="arabicPeriod"/>
            </a:pPr>
            <a:r>
              <a:rPr lang="en-US" sz="2000" dirty="0" err="1"/>
              <a:t>Dettmers</a:t>
            </a:r>
            <a:r>
              <a:rPr lang="en-US" sz="2000" dirty="0"/>
              <a:t>, T., </a:t>
            </a:r>
            <a:r>
              <a:rPr lang="en-US" sz="2000" dirty="0" err="1"/>
              <a:t>Pagnoni</a:t>
            </a:r>
            <a:r>
              <a:rPr lang="en-US" sz="2000" dirty="0"/>
              <a:t>, A., </a:t>
            </a:r>
            <a:r>
              <a:rPr lang="en-US" sz="2000" dirty="0" err="1"/>
              <a:t>Holtzman</a:t>
            </a:r>
            <a:r>
              <a:rPr lang="en-US" sz="2000" dirty="0"/>
              <a:t>, A. and </a:t>
            </a:r>
            <a:r>
              <a:rPr lang="en-US" sz="2000" dirty="0" err="1"/>
              <a:t>Zettlemoyer</a:t>
            </a:r>
            <a:r>
              <a:rPr lang="en-US" sz="2000" dirty="0"/>
              <a:t>, L., 2024. </a:t>
            </a:r>
            <a:r>
              <a:rPr lang="en-US" sz="2000" dirty="0" err="1"/>
              <a:t>Qlora</a:t>
            </a:r>
            <a:r>
              <a:rPr lang="en-US" sz="2000" dirty="0"/>
              <a:t>: Efficient </a:t>
            </a:r>
            <a:r>
              <a:rPr lang="en-US" sz="2000" dirty="0" err="1"/>
              <a:t>finetuning</a:t>
            </a:r>
            <a:r>
              <a:rPr lang="en-US" sz="2000" dirty="0"/>
              <a:t> of quantized </a:t>
            </a:r>
            <a:r>
              <a:rPr lang="en-US" sz="2000" dirty="0" err="1"/>
              <a:t>llms</a:t>
            </a:r>
            <a:r>
              <a:rPr lang="en-US" sz="2000" dirty="0"/>
              <a:t>. Advances in Neural Information Processing Systems, 36. </a:t>
            </a:r>
          </a:p>
          <a:p>
            <a:pPr lvl="0"/>
            <a:endParaRPr lang="en-US" sz="2000" dirty="0"/>
          </a:p>
          <a:p>
            <a:pPr marL="457200" indent="-457200">
              <a:buFont typeface="+mj-lt"/>
              <a:buAutoNum type="arabicPeriod"/>
            </a:pPr>
            <a:endParaRPr lang="en-US" sz="20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457200" y="1600200"/>
            <a:ext cx="83820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65125" marR="0" lvl="0" indent="-401638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IN" sz="2000" dirty="0">
              <a:latin typeface="+mj-lt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53029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/>
              <a:t>Content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1066800" y="1524000"/>
            <a:ext cx="7467600" cy="4572000"/>
          </a:xfrm>
        </p:spPr>
        <p:txBody>
          <a:bodyPr>
            <a:normAutofit fontScale="92500" lnSpcReduction="10000"/>
          </a:bodyPr>
          <a:lstStyle/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Introduction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Motivation</a:t>
            </a:r>
          </a:p>
          <a:p>
            <a:r>
              <a:rPr lang="en-US" sz="2000" dirty="0"/>
              <a:t>Problem Statement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>
                <a:latin typeface="+mj-lt"/>
                <a:ea typeface="SimSun" pitchFamily="2" charset="-122"/>
              </a:rPr>
              <a:t>Literature Survey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>
                <a:latin typeface="+mj-lt"/>
                <a:ea typeface="SimSun" pitchFamily="2" charset="-122"/>
              </a:rPr>
              <a:t>Objectives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>
                <a:latin typeface="+mj-lt"/>
                <a:ea typeface="SimSun" pitchFamily="2" charset="-122"/>
              </a:rPr>
              <a:t>Existing System </a:t>
            </a:r>
            <a:r>
              <a:rPr lang="en-US" altLang="zh-CN" sz="2000" dirty="0" err="1">
                <a:latin typeface="+mj-lt"/>
                <a:ea typeface="SimSun" pitchFamily="2" charset="-122"/>
              </a:rPr>
              <a:t>vs</a:t>
            </a:r>
            <a:r>
              <a:rPr lang="en-US" altLang="zh-CN" sz="2000" dirty="0">
                <a:latin typeface="+mj-lt"/>
                <a:ea typeface="SimSun" pitchFamily="2" charset="-122"/>
              </a:rPr>
              <a:t> Proposed system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altLang="zh-CN" sz="2000" dirty="0">
                <a:latin typeface="+mj-lt"/>
                <a:ea typeface="SimSun" pitchFamily="2" charset="-122"/>
              </a:rPr>
              <a:t>Methodologies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Block Diagram/ System Architecture</a:t>
            </a:r>
          </a:p>
          <a:p>
            <a:r>
              <a:rPr lang="en-US" sz="2000" dirty="0"/>
              <a:t>Requirements(Software/ Hardware)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DFD </a:t>
            </a:r>
            <a:r>
              <a:rPr lang="en-US" sz="2000" dirty="0" smtClean="0"/>
              <a:t>Diagrams</a:t>
            </a:r>
          </a:p>
          <a:p>
            <a:r>
              <a:rPr lang="en-US" sz="2000" dirty="0"/>
              <a:t>UML  Diagram(Use case, Class dig, Activity dig, Sequence dig</a:t>
            </a:r>
            <a:r>
              <a:rPr lang="en-US" sz="2000" dirty="0" smtClean="0"/>
              <a:t>)</a:t>
            </a:r>
            <a:endParaRPr lang="en-US" sz="2000" dirty="0"/>
          </a:p>
          <a:p>
            <a:r>
              <a:rPr lang="en-US" sz="2000" dirty="0"/>
              <a:t>Project Plan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Conclusion</a:t>
            </a:r>
          </a:p>
          <a:p>
            <a:pPr marL="342900" indent="-342900">
              <a:buFont typeface="Arial" pitchFamily="34" charset="0"/>
              <a:buChar char="•"/>
            </a:pPr>
            <a:r>
              <a:rPr lang="en-US" sz="2000" dirty="0"/>
              <a:t>References</a:t>
            </a:r>
          </a:p>
          <a:p>
            <a:pPr marL="342900" indent="-342900">
              <a:buFont typeface="Arial" pitchFamily="34" charset="0"/>
              <a:buChar char="•"/>
            </a:pPr>
            <a:endParaRPr lang="en-US" sz="2000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2</a:t>
            </a:fld>
            <a:endParaRPr lang="en-US" dirty="0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457200" y="1600200"/>
            <a:ext cx="83820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65125" marR="0" lvl="0" indent="-401638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IN" sz="22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="" xmlns:a16="http://schemas.microsoft.com/office/drawing/2014/main" id="{9E5AA988-BB64-43CE-8181-157A99C586A4}"/>
              </a:ext>
            </a:extLst>
          </p:cNvPr>
          <p:cNvSpPr txBox="1"/>
          <p:nvPr/>
        </p:nvSpPr>
        <p:spPr>
          <a:xfrm>
            <a:off x="2133600" y="2590800"/>
            <a:ext cx="8132862" cy="101566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6000" dirty="0"/>
              <a:t>…Thank You !!!</a:t>
            </a:r>
          </a:p>
        </p:txBody>
      </p:sp>
      <p:sp>
        <p:nvSpPr>
          <p:cNvPr id="2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1860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Introduction</a:t>
            </a:r>
          </a:p>
        </p:txBody>
      </p:sp>
      <p:sp>
        <p:nvSpPr>
          <p:cNvPr id="11" name="Content Placeholder 10"/>
          <p:cNvSpPr>
            <a:spLocks noGrp="1"/>
          </p:cNvSpPr>
          <p:nvPr>
            <p:ph idx="1"/>
          </p:nvPr>
        </p:nvSpPr>
        <p:spPr>
          <a:xfrm>
            <a:off x="457200" y="1828800"/>
            <a:ext cx="8382000" cy="4114800"/>
          </a:xfrm>
        </p:spPr>
        <p:txBody>
          <a:bodyPr>
            <a:no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  <a:ea typeface="SimSun" pitchFamily="2" charset="-122"/>
              </a:rPr>
              <a:t>This project is about a web-based legal advice assistant.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  <a:ea typeface="SimSun" pitchFamily="2" charset="-122"/>
              </a:rPr>
              <a:t>It uses AI trained on Indian court judgments.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  <a:ea typeface="SimSun" pitchFamily="2" charset="-122"/>
              </a:rPr>
              <a:t>A user can write their case summary, and the system will: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+mj-lt"/>
                <a:ea typeface="SimSun" pitchFamily="2" charset="-122"/>
              </a:rPr>
              <a:t>           1. Classify the case (civil, criminal, etc.)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+mj-lt"/>
                <a:ea typeface="SimSun" pitchFamily="2" charset="-122"/>
              </a:rPr>
              <a:t>           2. Predict possible outcomes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>
                <a:latin typeface="+mj-lt"/>
                <a:ea typeface="SimSun" pitchFamily="2" charset="-122"/>
              </a:rPr>
              <a:t>           3.  Show similar past judgments with reasoning 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889243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Motivation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953000"/>
          </a:xfrm>
        </p:spPr>
        <p:txBody>
          <a:bodyPr>
            <a:normAutofit/>
          </a:bodyPr>
          <a:lstStyle/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  <a:ea typeface="SimSun" pitchFamily="2" charset="-122"/>
              </a:rPr>
              <a:t>Many people don’t know their legal rights.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  <a:ea typeface="SimSun" pitchFamily="2" charset="-122"/>
              </a:rPr>
              <a:t>Legal research is time-consuming and needs expert knowledge.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  <a:ea typeface="SimSun" pitchFamily="2" charset="-122"/>
              </a:rPr>
              <a:t>Lawyers need quick references from past cases.</a:t>
            </a:r>
          </a:p>
          <a:p>
            <a:pPr>
              <a:lnSpc>
                <a:spcPct val="150000"/>
              </a:lnSpc>
            </a:pPr>
            <a:r>
              <a:rPr lang="en-US" sz="2000" dirty="0">
                <a:latin typeface="+mj-lt"/>
                <a:ea typeface="SimSun" pitchFamily="2" charset="-122"/>
              </a:rPr>
              <a:t>Common people need a simple tool to understand if they have a strong case.</a:t>
            </a:r>
            <a:endParaRPr lang="en-US" sz="4600" dirty="0"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457200" y="1600200"/>
            <a:ext cx="83820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65125" marR="0" lvl="0" indent="-401638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4</a:t>
            </a:fld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200000"/>
              </a:lnSpc>
              <a:buNone/>
            </a:pPr>
            <a:r>
              <a:rPr lang="en-US" sz="2000" dirty="0">
                <a:latin typeface="+mj-lt"/>
                <a:ea typeface="SimSun" pitchFamily="2" charset="-122"/>
              </a:rPr>
              <a:t>To simplify legal understanding in India, the Legal-Advice Web Agent powered by </a:t>
            </a:r>
            <a:r>
              <a:rPr lang="en-US" sz="2000" dirty="0" err="1">
                <a:latin typeface="+mj-lt"/>
                <a:ea typeface="SimSun" pitchFamily="2" charset="-122"/>
              </a:rPr>
              <a:t>INLegalLlama</a:t>
            </a:r>
            <a:r>
              <a:rPr lang="en-US" sz="2000" dirty="0">
                <a:latin typeface="+mj-lt"/>
                <a:ea typeface="SimSun" pitchFamily="2" charset="-122"/>
              </a:rPr>
              <a:t> classifies cases, predicts possible outcomes, and provides past judgment references with clear explanations.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457200" y="1600200"/>
            <a:ext cx="83820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65125" marR="0" lvl="0" indent="-401638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kumimoji="0" lang="en-IN" sz="22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imes New Roman" pitchFamily="18" charset="0"/>
              <a:ea typeface="+mn-ea"/>
              <a:cs typeface="Times New Roman" pitchFamily="18" charset="0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5</a:t>
            </a:fld>
            <a:endParaRPr lang="en-US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itchFamily="18" charset="0"/>
                <a:cs typeface="Times New Roman" pitchFamily="18" charset="0"/>
              </a:rPr>
              <a:t>Literature Survey 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77601968"/>
              </p:ext>
            </p:extLst>
          </p:nvPr>
        </p:nvGraphicFramePr>
        <p:xfrm>
          <a:off x="381000" y="1295401"/>
          <a:ext cx="8001001" cy="51536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4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377222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73967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553891">
                  <a:extLst>
                    <a:ext uri="{9D8B030D-6E8A-4147-A177-3AD203B41FA5}">
                      <a16:colId xmlns="" xmlns:a16="http://schemas.microsoft.com/office/drawing/2014/main" val="3470189056"/>
                    </a:ext>
                  </a:extLst>
                </a:gridCol>
                <a:gridCol w="3102429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51653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Paper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Publication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221849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01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Fine-Tuning a Large Language Model for the Indian Legal System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Rishabh</a:t>
                      </a:r>
                      <a:r>
                        <a:rPr lang="en-US" sz="1400" dirty="0" smtClean="0"/>
                        <a:t> T. A., </a:t>
                      </a:r>
                      <a:r>
                        <a:rPr lang="en-US" sz="1400" dirty="0" err="1" smtClean="0"/>
                        <a:t>Ramit</a:t>
                      </a:r>
                      <a:r>
                        <a:rPr lang="en-US" sz="1400" dirty="0" smtClean="0"/>
                        <a:t> </a:t>
                      </a:r>
                      <a:r>
                        <a:rPr lang="en-US" sz="1400" dirty="0" err="1" smtClean="0"/>
                        <a:t>Salunke</a:t>
                      </a:r>
                      <a:r>
                        <a:rPr lang="en-US" sz="1400" dirty="0" smtClean="0"/>
                        <a:t>, Rahul R., </a:t>
                      </a:r>
                      <a:r>
                        <a:rPr lang="en-US" sz="1400" dirty="0" err="1" smtClean="0"/>
                        <a:t>Ritvik</a:t>
                      </a:r>
                      <a:r>
                        <a:rPr lang="en-US" sz="1400" dirty="0" smtClean="0"/>
                        <a:t> N. V., Dr. </a:t>
                      </a:r>
                      <a:r>
                        <a:rPr lang="en-US" sz="1400" dirty="0" err="1" smtClean="0"/>
                        <a:t>Sujatha</a:t>
                      </a:r>
                      <a:r>
                        <a:rPr lang="en-US" sz="1400" dirty="0" smtClean="0"/>
                        <a:t> R. </a:t>
                      </a:r>
                      <a:r>
                        <a:rPr lang="en-US" sz="1400" dirty="0" err="1" smtClean="0"/>
                        <a:t>Upadhyaya</a:t>
                      </a:r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2025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This paper presents a fine-tuned legal AI system based on </a:t>
                      </a:r>
                      <a:r>
                        <a:rPr lang="en-US" sz="1400" dirty="0" err="1" smtClean="0"/>
                        <a:t>LLaMA</a:t>
                      </a:r>
                      <a:r>
                        <a:rPr lang="en-US" sz="1400" dirty="0" smtClean="0"/>
                        <a:t> 3.1 8B, specifically designed for the Indian legal domain. The researchers employed advanced optimization methods such as Low-Rank Adaptation (</a:t>
                      </a:r>
                      <a:r>
                        <a:rPr lang="en-US" sz="1400" dirty="0" err="1" smtClean="0"/>
                        <a:t>LoRA</a:t>
                      </a:r>
                      <a:r>
                        <a:rPr lang="en-US" sz="1400" dirty="0" smtClean="0"/>
                        <a:t>), Quantized </a:t>
                      </a:r>
                      <a:r>
                        <a:rPr lang="en-US" sz="1400" dirty="0" err="1" smtClean="0"/>
                        <a:t>LoRA</a:t>
                      </a:r>
                      <a:r>
                        <a:rPr lang="en-US" sz="1400" dirty="0" smtClean="0"/>
                        <a:t> (</a:t>
                      </a:r>
                      <a:r>
                        <a:rPr lang="en-US" sz="1400" dirty="0" err="1" smtClean="0"/>
                        <a:t>QLoRA</a:t>
                      </a:r>
                      <a:r>
                        <a:rPr lang="en-US" sz="1400" dirty="0" smtClean="0"/>
                        <a:t>), Retrieval-Augmented Generation (RAG), and pruning to enhance model efficiency, reduce hallucinations, and improve context-based legal understanding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31698"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400" b="0" dirty="0">
                          <a:latin typeface="Times New Roman" pitchFamily="18" charset="0"/>
                          <a:cs typeface="Times New Roman" pitchFamily="18" charset="0"/>
                        </a:rPr>
                        <a:t>02</a:t>
                      </a:r>
                    </a:p>
                    <a:p>
                      <a:pPr algn="ctr"/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/>
                        <a:t>ChatKanoon</a:t>
                      </a:r>
                      <a:r>
                        <a:rPr lang="en-US" sz="1400" dirty="0"/>
                        <a:t>: A Novel Approach to Legal Assistance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Ayan J. Shaikh, Zainab Mirza, Fazal J. Parkar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This paper introduces </a:t>
                      </a:r>
                      <a:r>
                        <a:rPr lang="en-US" sz="1400" dirty="0" err="1"/>
                        <a:t>ChatKanoon</a:t>
                      </a:r>
                      <a:r>
                        <a:rPr lang="en-US" sz="1400" dirty="0"/>
                        <a:t>, a multilingual AI chatbot leveraging GPT-4 and Llama2 70B via instructional prompting. It delivers context-sensitive legal advice using rich legal datasets and a user-friendly interface. 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6</a:t>
            </a:fld>
            <a:endParaRPr lang="en-US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>
            <a:normAutofit/>
          </a:bodyPr>
          <a:lstStyle/>
          <a:p>
            <a:r>
              <a:rPr lang="en-US" sz="3600" b="1" dirty="0">
                <a:effectLst/>
                <a:latin typeface="Times New Roman" pitchFamily="18" charset="0"/>
                <a:cs typeface="Times New Roman" pitchFamily="18" charset="0"/>
              </a:rPr>
              <a:t>Literature Survey </a:t>
            </a:r>
            <a:endParaRPr lang="en-US" sz="3600" dirty="0"/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1199789"/>
              </p:ext>
            </p:extLst>
          </p:nvPr>
        </p:nvGraphicFramePr>
        <p:xfrm>
          <a:off x="381000" y="1066801"/>
          <a:ext cx="8001001" cy="5487417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93492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511508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52400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  <a:gridCol w="1066800">
                  <a:extLst>
                    <a:ext uri="{9D8B030D-6E8A-4147-A177-3AD203B41FA5}">
                      <a16:colId xmlns="" xmlns:a16="http://schemas.microsoft.com/office/drawing/2014/main" val="3470189056"/>
                    </a:ext>
                  </a:extLst>
                </a:gridCol>
                <a:gridCol w="3505201">
                  <a:extLst>
                    <a:ext uri="{9D8B030D-6E8A-4147-A177-3AD203B41FA5}">
                      <a16:colId xmlns="" xmlns:a16="http://schemas.microsoft.com/office/drawing/2014/main" val="20004"/>
                    </a:ext>
                  </a:extLst>
                </a:gridCol>
              </a:tblGrid>
              <a:tr h="609599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Sr. No.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Paper Name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Authors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Publication Year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>
                          <a:latin typeface="Times New Roman" pitchFamily="18" charset="0"/>
                          <a:cs typeface="Times New Roman" pitchFamily="18" charset="0"/>
                        </a:rPr>
                        <a:t>Conclusion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1325879"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400" dirty="0" smtClean="0">
                          <a:latin typeface="Times New Roman" pitchFamily="18" charset="0"/>
                          <a:cs typeface="Times New Roman" pitchFamily="18" charset="0"/>
                        </a:rPr>
                        <a:t>03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b="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Aalap: AI Assistant for Legal &amp; Paralegal Functions in India</a:t>
                      </a:r>
                      <a:endParaRPr lang="en-US" sz="12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Aman Tiwari, Prathamesh Kalamkar, </a:t>
                      </a:r>
                      <a:r>
                        <a:rPr lang="en-US" sz="1400" dirty="0" err="1"/>
                        <a:t>Atreyo</a:t>
                      </a:r>
                      <a:r>
                        <a:rPr lang="en-US" sz="1400" dirty="0"/>
                        <a:t> Banerjee.</a:t>
                      </a:r>
                    </a:p>
                    <a:p>
                      <a:pPr algn="ctr"/>
                      <a:endParaRPr lang="en-US" sz="12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400" dirty="0">
                          <a:latin typeface="Times New Roman" pitchFamily="18" charset="0"/>
                          <a:cs typeface="Times New Roman" pitchFamily="18" charset="0"/>
                        </a:rPr>
                        <a:t>2024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15000"/>
                        </a:lnSpc>
                        <a:spcBef>
                          <a:spcPct val="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Aalap is a fine-tuned version of Mistral 7B trained specifically for Indian legal tasks. It outperforms GPT-3.5-turbo on 31%.</a:t>
                      </a:r>
                      <a:endParaRPr kumimoji="0" lang="en-US" sz="1100" b="0" i="0" u="none" strike="noStrike" cap="none" normalizeH="0" baseline="0" dirty="0">
                        <a:ln>
                          <a:noFill/>
                        </a:ln>
                        <a:solidFill>
                          <a:srgbClr val="000000"/>
                        </a:solidFill>
                        <a:effectLst/>
                        <a:latin typeface="Times New Roman" pitchFamily="18" charset="0"/>
                        <a:ea typeface="Calibri" pitchFamily="34" charset="0"/>
                        <a:cs typeface="Times New Roman" pitchFamily="18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1631698"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04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NYAYAANUMANA and INLEGALLLAMA: The Largest Indian Legal Judgment Prediction Dataset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Shubham</a:t>
                      </a:r>
                      <a:r>
                        <a:rPr lang="en-US" sz="1400" dirty="0" smtClean="0"/>
                        <a:t> Kumar Nigam, </a:t>
                      </a:r>
                      <a:r>
                        <a:rPr lang="en-US" sz="1400" dirty="0" err="1" smtClean="0"/>
                        <a:t>Balaramamahanthi</a:t>
                      </a:r>
                      <a:r>
                        <a:rPr lang="en-US" sz="1400" dirty="0" smtClean="0"/>
                        <a:t> Deepak </a:t>
                      </a:r>
                      <a:r>
                        <a:rPr lang="en-US" sz="1400" dirty="0" err="1" smtClean="0"/>
                        <a:t>Patnaik</a:t>
                      </a:r>
                      <a:r>
                        <a:rPr lang="en-US" sz="1400" dirty="0" smtClean="0"/>
                        <a:t>, Shivam Mishra, Noel </a:t>
                      </a:r>
                      <a:r>
                        <a:rPr lang="en-US" sz="1400" dirty="0" err="1" smtClean="0"/>
                        <a:t>Shallum</a:t>
                      </a:r>
                      <a:r>
                        <a:rPr lang="en-US" sz="1400" dirty="0" smtClean="0"/>
                        <a:t>, </a:t>
                      </a:r>
                      <a:r>
                        <a:rPr lang="en-US" sz="1400" dirty="0" err="1" smtClean="0"/>
                        <a:t>Kripabandhu</a:t>
                      </a:r>
                      <a:r>
                        <a:rPr lang="en-US" sz="1400" dirty="0" smtClean="0"/>
                        <a:t> Ghosh, 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2024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This study introduces </a:t>
                      </a:r>
                      <a:r>
                        <a:rPr lang="en-US" sz="1400" b="1" dirty="0" err="1" smtClean="0"/>
                        <a:t>NyayaAnumana</a:t>
                      </a:r>
                      <a:r>
                        <a:rPr lang="en-US" sz="1400" dirty="0" smtClean="0"/>
                        <a:t>, the largest dataset of Indian legal cases (over 7 lakh cases), and </a:t>
                      </a:r>
                      <a:r>
                        <a:rPr lang="en-US" sz="1400" b="1" dirty="0" smtClean="0"/>
                        <a:t>INLegalLlama</a:t>
                      </a:r>
                      <a:r>
                        <a:rPr lang="en-US" sz="1400" dirty="0" smtClean="0"/>
                        <a:t>, a specialized LLM trained for legal judgment prediction and explanation. </a:t>
                      </a:r>
                      <a:endParaRPr lang="en-US" sz="1400" dirty="0"/>
                    </a:p>
                  </a:txBody>
                  <a:tcPr/>
                </a:tc>
              </a:tr>
              <a:tr h="1631698">
                <a:tc>
                  <a:txBody>
                    <a:bodyPr/>
                    <a:lstStyle/>
                    <a:p>
                      <a:pPr algn="ctr"/>
                      <a:endParaRPr lang="en-US" sz="1400" b="0" dirty="0" smtClean="0">
                        <a:latin typeface="Times New Roman" pitchFamily="18" charset="0"/>
                        <a:cs typeface="Times New Roman" pitchFamily="18" charset="0"/>
                      </a:endParaRPr>
                    </a:p>
                    <a:p>
                      <a:pPr algn="ctr"/>
                      <a:r>
                        <a:rPr lang="en-US" sz="1400" b="0" dirty="0" smtClean="0">
                          <a:latin typeface="Times New Roman" pitchFamily="18" charset="0"/>
                          <a:cs typeface="Times New Roman" pitchFamily="18" charset="0"/>
                        </a:rPr>
                        <a:t>05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i="1" dirty="0" smtClean="0"/>
                        <a:t>Unveiling the Future: Exploring AI Applications in the Indian Judicial System</a:t>
                      </a:r>
                      <a:r>
                        <a:rPr lang="en-US" sz="1400" dirty="0" smtClean="0"/>
                        <a:t> </a:t>
                      </a:r>
                      <a:endParaRPr lang="en-US" sz="1400" b="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err="1" smtClean="0"/>
                        <a:t>Rashmi</a:t>
                      </a:r>
                      <a:r>
                        <a:rPr lang="en-US" sz="1400" dirty="0" smtClean="0"/>
                        <a:t> Singh </a:t>
                      </a:r>
                      <a:r>
                        <a:rPr lang="en-US" sz="1400" dirty="0" err="1" smtClean="0"/>
                        <a:t>Rana</a:t>
                      </a:r>
                      <a:r>
                        <a:rPr lang="en-US" sz="1400" dirty="0" smtClean="0"/>
                        <a:t>; </a:t>
                      </a:r>
                      <a:r>
                        <a:rPr lang="en-US" sz="1400" dirty="0" err="1" smtClean="0"/>
                        <a:t>Sneha</a:t>
                      </a:r>
                      <a:r>
                        <a:rPr lang="en-US" sz="1400" dirty="0" smtClean="0"/>
                        <a:t> Singh; </a:t>
                      </a:r>
                      <a:r>
                        <a:rPr lang="en-US" sz="1400" dirty="0" err="1" smtClean="0"/>
                        <a:t>Megha</a:t>
                      </a:r>
                      <a:r>
                        <a:rPr lang="en-US" sz="1400" dirty="0" smtClean="0"/>
                        <a:t> Aggarwal; Manish Badoni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400" dirty="0" smtClean="0"/>
                        <a:t>2023</a:t>
                      </a:r>
                      <a:endParaRPr lang="en-US" sz="1400" dirty="0">
                        <a:latin typeface="Times New Roman" pitchFamily="18" charset="0"/>
                        <a:cs typeface="Times New Roman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 paper concludes that AI has significant potential to improve the efficiency, effectiveness, and accessibility of India’s judicial system.</a:t>
                      </a:r>
                      <a:endParaRPr lang="en-US" sz="1400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JSPM's </a:t>
            </a:r>
            <a:r>
              <a:rPr lang="en-US" dirty="0" err="1"/>
              <a:t>BSIOTR,Wagholi</a:t>
            </a:r>
            <a:r>
              <a:rPr lang="en-US" dirty="0"/>
              <a:t>, Pune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408399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b="1" dirty="0">
                <a:latin typeface="Times New Roman" pitchFamily="18" charset="0"/>
                <a:cs typeface="Times New Roman" pitchFamily="18" charset="0"/>
              </a:rPr>
              <a:t>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5029200"/>
          </a:xfrm>
        </p:spPr>
        <p:txBody>
          <a:bodyPr>
            <a:noAutofit/>
          </a:bodyPr>
          <a:lstStyle/>
          <a:p>
            <a:r>
              <a:rPr lang="en-US" sz="2000" dirty="0"/>
              <a:t>To classify user cases into categories (civil, criminal, etc.).</a:t>
            </a:r>
          </a:p>
          <a:p>
            <a:r>
              <a:rPr lang="en-US" sz="2000" dirty="0"/>
              <a:t>To predict possible outcomes based on past judgments..</a:t>
            </a:r>
          </a:p>
          <a:p>
            <a:r>
              <a:rPr lang="en-US" sz="2000" dirty="0"/>
              <a:t>To show past judgments as references.</a:t>
            </a:r>
          </a:p>
          <a:p>
            <a:r>
              <a:rPr lang="en-US" sz="2000" dirty="0"/>
              <a:t>To explain predictions using Explainable AI (XAI).</a:t>
            </a:r>
          </a:p>
          <a:p>
            <a:r>
              <a:rPr lang="en-US" sz="2000" dirty="0"/>
              <a:t>To  make this tool free and easy to use for both lawyers and common people.</a:t>
            </a:r>
          </a:p>
        </p:txBody>
      </p:sp>
      <p:sp>
        <p:nvSpPr>
          <p:cNvPr id="4" name="Title 1"/>
          <p:cNvSpPr txBox="1">
            <a:spLocks/>
          </p:cNvSpPr>
          <p:nvPr/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44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sp>
        <p:nvSpPr>
          <p:cNvPr id="5" name="Content Placeholder 10"/>
          <p:cNvSpPr txBox="1">
            <a:spLocks/>
          </p:cNvSpPr>
          <p:nvPr/>
        </p:nvSpPr>
        <p:spPr>
          <a:xfrm>
            <a:off x="457200" y="1600200"/>
            <a:ext cx="8382000" cy="502920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marL="365125" marR="0" lvl="0" indent="-401638" algn="l" defTabSz="914400" rtl="0" eaLnBrk="1" fontAlgn="auto" latinLnBrk="0" hangingPunct="1">
              <a:lnSpc>
                <a:spcPct val="150000"/>
              </a:lnSpc>
              <a:spcBef>
                <a:spcPts val="400"/>
              </a:spcBef>
              <a:spcAft>
                <a:spcPts val="0"/>
              </a:spcAft>
              <a:buClrTx/>
              <a:buSzTx/>
              <a:buFont typeface="Wingdings" pitchFamily="2" charset="2"/>
              <a:buChar char="§"/>
              <a:tabLst/>
              <a:defRPr/>
            </a:pPr>
            <a:endParaRPr lang="en-IN" sz="2000" dirty="0">
              <a:latin typeface="+mj-lt"/>
              <a:ea typeface="SimSun" pitchFamily="2" charset="-122"/>
            </a:endParaRP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8</a:t>
            </a:fld>
            <a:endParaRPr lang="en-US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Existing System </a:t>
            </a:r>
            <a:r>
              <a:rPr lang="en-US" dirty="0" err="1"/>
              <a:t>vs</a:t>
            </a:r>
            <a:r>
              <a:rPr lang="en-US" dirty="0"/>
              <a:t> Proposed System</a:t>
            </a:r>
          </a:p>
        </p:txBody>
      </p:sp>
      <p:graphicFrame>
        <p:nvGraphicFramePr>
          <p:cNvPr id="6" name="Content Placeholder 5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8602294"/>
              </p:ext>
            </p:extLst>
          </p:nvPr>
        </p:nvGraphicFramePr>
        <p:xfrm>
          <a:off x="990601" y="1600199"/>
          <a:ext cx="7162800" cy="5274990"/>
        </p:xfrm>
        <a:graphic>
          <a:graphicData uri="http://schemas.openxmlformats.org/drawingml/2006/table">
            <a:tbl>
              <a:tblPr/>
              <a:tblGrid>
                <a:gridCol w="296079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2101005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2101005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</a:tblGrid>
              <a:tr h="718407">
                <a:tc>
                  <a:txBody>
                    <a:bodyPr/>
                    <a:lstStyle/>
                    <a:p>
                      <a:r>
                        <a:rPr lang="en-US" sz="1600" b="1" dirty="0"/>
                        <a:t>Feature / Criteria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Existing Systems (</a:t>
                      </a:r>
                      <a:r>
                        <a:rPr lang="en-US" sz="1600" b="1" dirty="0" err="1"/>
                        <a:t>CaseMine</a:t>
                      </a:r>
                      <a:r>
                        <a:rPr lang="en-US" sz="1600" b="1" dirty="0"/>
                        <a:t>, </a:t>
                      </a:r>
                      <a:r>
                        <a:rPr lang="en-US" sz="1600" b="1" dirty="0" err="1"/>
                        <a:t>Manupatra</a:t>
                      </a:r>
                      <a:r>
                        <a:rPr lang="en-US" sz="1600" b="1" dirty="0"/>
                        <a:t>, SUVAS, GPT Bots)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600" b="1" dirty="0"/>
                        <a:t>Proposed System (Legal-Advice Web Agent)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r>
                        <a:rPr lang="en-US" sz="1400" b="1" dirty="0"/>
                        <a:t>Focus Area</a:t>
                      </a:r>
                      <a:endParaRPr lang="en-US" sz="1400" dirty="0"/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Mainly legal search engines or document repositories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Judgment prediction + legal advice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r>
                        <a:rPr lang="en-US" sz="1400" b="1" dirty="0"/>
                        <a:t>Indian Law Support</a:t>
                      </a:r>
                      <a:endParaRPr lang="en-US" sz="1400" dirty="0"/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Limited / Paid access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Trained on Indian dataset (</a:t>
                      </a:r>
                      <a:r>
                        <a:rPr lang="en-US" sz="1400" dirty="0" err="1"/>
                        <a:t>NyayaAnumana</a:t>
                      </a:r>
                      <a:r>
                        <a:rPr lang="en-US" sz="1400" dirty="0"/>
                        <a:t>)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r>
                        <a:rPr lang="en-US" sz="1400" b="1" dirty="0"/>
                        <a:t>Prediction of Outcomes</a:t>
                      </a:r>
                      <a:endParaRPr lang="en-US" sz="1400" dirty="0"/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Not available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Provides likely outcomes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3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r>
                        <a:rPr lang="en-US" sz="1400" b="1"/>
                        <a:t>Case References</a:t>
                      </a:r>
                      <a:endParaRPr lang="en-US" sz="1400"/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Only search results, no prediction link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Relevant past cases with citations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4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r>
                        <a:rPr lang="en-US" sz="1400" b="1"/>
                        <a:t>Explainability (XAI)</a:t>
                      </a:r>
                      <a:endParaRPr lang="en-US" sz="1400"/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No explanation of results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Explains reasoning + confidence score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5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r>
                        <a:rPr lang="en-US" sz="1400" b="1"/>
                        <a:t>User Friendly for Laypersons</a:t>
                      </a:r>
                      <a:endParaRPr lang="en-US" sz="1400"/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 Requires legal background to use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Simple chatbot-style interface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6"/>
                  </a:ext>
                </a:extLst>
              </a:tr>
              <a:tr h="287363">
                <a:tc>
                  <a:txBody>
                    <a:bodyPr/>
                    <a:lstStyle/>
                    <a:p>
                      <a:r>
                        <a:rPr lang="en-US" sz="1400" b="1"/>
                        <a:t>Cost</a:t>
                      </a:r>
                      <a:endParaRPr lang="en-US" sz="1400"/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Paid or subscription-based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Free and open-source MVP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7"/>
                  </a:ext>
                </a:extLst>
              </a:tr>
              <a:tr h="502885">
                <a:tc>
                  <a:txBody>
                    <a:bodyPr/>
                    <a:lstStyle/>
                    <a:p>
                      <a:r>
                        <a:rPr lang="en-US" sz="1400" b="1"/>
                        <a:t>Innovation</a:t>
                      </a:r>
                      <a:endParaRPr lang="en-US" sz="1400"/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/>
                        <a:t>Traditional search or translation tools</a:t>
                      </a:r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dirty="0"/>
                        <a:t>Combines LLM, case retrieval, </a:t>
                      </a:r>
                      <a:r>
                        <a:rPr lang="en-US" sz="1400" dirty="0" smtClean="0"/>
                        <a:t>and XAI</a:t>
                      </a:r>
                      <a:endParaRPr lang="en-US" sz="1400" dirty="0"/>
                    </a:p>
                  </a:txBody>
                  <a:tcPr marL="71841" marR="71841" marT="35920" marB="3592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=""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JSPM's BSIOTR,Wagholi, Pune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161C815-E3C8-4F84-A404-75109D49E891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83298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2245</TotalTime>
  <Words>1202</Words>
  <Application>Microsoft Office PowerPoint</Application>
  <PresentationFormat>On-screen Show (4:3)</PresentationFormat>
  <Paragraphs>210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7" baseType="lpstr">
      <vt:lpstr>SimSun</vt:lpstr>
      <vt:lpstr>Arial</vt:lpstr>
      <vt:lpstr>Calibri</vt:lpstr>
      <vt:lpstr>Times New Roman</vt:lpstr>
      <vt:lpstr>Wingdings</vt:lpstr>
      <vt:lpstr>Wingdings 2</vt:lpstr>
      <vt:lpstr>Office Theme</vt:lpstr>
      <vt:lpstr>PowerPoint Presentation</vt:lpstr>
      <vt:lpstr>Content</vt:lpstr>
      <vt:lpstr>Introduction</vt:lpstr>
      <vt:lpstr>Motivation</vt:lpstr>
      <vt:lpstr>Problem Statement</vt:lpstr>
      <vt:lpstr>Literature Survey </vt:lpstr>
      <vt:lpstr>Literature Survey </vt:lpstr>
      <vt:lpstr>Objectives</vt:lpstr>
      <vt:lpstr>Existing System vs Proposed System</vt:lpstr>
      <vt:lpstr>Methodologies</vt:lpstr>
      <vt:lpstr>System Architecture:</vt:lpstr>
      <vt:lpstr>Hardware/Software Requirements</vt:lpstr>
      <vt:lpstr>DFD Diagrams</vt:lpstr>
      <vt:lpstr>UML Use Case Diagrams</vt:lpstr>
      <vt:lpstr>  Class Diagram</vt:lpstr>
      <vt:lpstr>Sequence Diagram:-</vt:lpstr>
      <vt:lpstr>Project Plan(Gannt Chart)</vt:lpstr>
      <vt:lpstr>Conclusion</vt:lpstr>
      <vt:lpstr>References</vt:lpstr>
      <vt:lpstr>PowerPoint Presentation</vt:lpstr>
    </vt:vector>
  </TitlesOfParts>
  <Company>Pranav</Company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Nitesh Ranjankar</dc:creator>
  <cp:lastModifiedBy>Netizens</cp:lastModifiedBy>
  <cp:revision>162</cp:revision>
  <dcterms:created xsi:type="dcterms:W3CDTF">2021-04-23T05:53:40Z</dcterms:created>
  <dcterms:modified xsi:type="dcterms:W3CDTF">2025-10-07T07:07:50Z</dcterms:modified>
</cp:coreProperties>
</file>