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5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8BCD-214C-C14D-977A-BDE98F76DB0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E8C5-9D79-9E44-BEBD-091EFF4F3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SPADE on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http://data-</a:t>
            </a:r>
            <a:r>
              <a:rPr lang="en-US" sz="2400" dirty="0" err="1" smtClean="0"/>
              <a:t>provenance.googlecode.com</a:t>
            </a:r>
            <a:r>
              <a:rPr lang="en-US" sz="2400" dirty="0" smtClean="0"/>
              <a:t>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661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Provenance?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 or history of objects.</a:t>
            </a:r>
          </a:p>
          <a:p>
            <a:r>
              <a:rPr lang="en-US" dirty="0" smtClean="0"/>
              <a:t>In computing terms, data provenance </a:t>
            </a:r>
            <a:r>
              <a:rPr lang="en-US" dirty="0" smtClean="0">
                <a:sym typeface="Wingdings"/>
              </a:rPr>
              <a:t> history of data or computation.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Represented as a graph, modeled using OPM</a:t>
            </a:r>
            <a:r>
              <a:rPr lang="en-US" baseline="30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.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Vertices show objects (data, users, processes).</a:t>
            </a:r>
          </a:p>
          <a:p>
            <a:r>
              <a:rPr lang="en-US" dirty="0" smtClean="0">
                <a:sym typeface="Wingdings"/>
              </a:rPr>
              <a:t>Edges show transformations or relationships between objects.</a:t>
            </a:r>
          </a:p>
          <a:p>
            <a:pPr marL="0" indent="0">
              <a:buNone/>
            </a:pPr>
            <a:endParaRPr lang="en-US" sz="1000" dirty="0" smtClean="0">
              <a:sym typeface="Wingdings"/>
            </a:endParaRPr>
          </a:p>
          <a:p>
            <a:pPr marL="0" indent="0">
              <a:buNone/>
            </a:pPr>
            <a:endParaRPr lang="en-US" sz="1000" dirty="0" smtClean="0">
              <a:sym typeface="Wingdings"/>
            </a:endParaRPr>
          </a:p>
          <a:p>
            <a:pPr marL="0" indent="0">
              <a:buNone/>
            </a:pPr>
            <a:r>
              <a:rPr lang="en-US" sz="1000" dirty="0" smtClean="0">
                <a:sym typeface="Wingdings"/>
              </a:rPr>
              <a:t>[1] Open Provenance Model – http://</a:t>
            </a:r>
            <a:r>
              <a:rPr lang="en-US" sz="1000" dirty="0" err="1" smtClean="0">
                <a:sym typeface="Wingdings"/>
              </a:rPr>
              <a:t>openprovenance.org</a:t>
            </a:r>
            <a:r>
              <a:rPr lang="en-US" sz="1000" dirty="0" smtClean="0">
                <a:sym typeface="Wingdings"/>
              </a:rPr>
              <a:t>/</a:t>
            </a:r>
            <a:endParaRPr lang="en-US" sz="1000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9273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–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Analyze, debug applications</a:t>
            </a:r>
          </a:p>
          <a:p>
            <a:r>
              <a:rPr lang="en-US" dirty="0" smtClean="0"/>
              <a:t>Optimize, re-execute workflows</a:t>
            </a:r>
          </a:p>
          <a:p>
            <a:r>
              <a:rPr lang="en-US" dirty="0" smtClean="0"/>
              <a:t>Intrusion detection</a:t>
            </a:r>
          </a:p>
          <a:p>
            <a:r>
              <a:rPr lang="en-US" dirty="0" smtClean="0"/>
              <a:t>Malware analysis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48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SPADE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infrastructure for collection, management, analysis of data provenance.</a:t>
            </a:r>
          </a:p>
          <a:p>
            <a:r>
              <a:rPr lang="en-US" dirty="0" smtClean="0"/>
              <a:t>Cross-platform with a domain agnostic kernel.</a:t>
            </a:r>
          </a:p>
          <a:p>
            <a:r>
              <a:rPr lang="en-US" dirty="0" smtClean="0"/>
              <a:t>Extendible, can dynamically load modules for particular </a:t>
            </a:r>
            <a:r>
              <a:rPr lang="en-US" dirty="0" smtClean="0"/>
              <a:t>environments or needs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pade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89" y="4332139"/>
            <a:ext cx="6405023" cy="12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5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SPADE –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Reporting: </a:t>
            </a:r>
            <a:r>
              <a:rPr lang="en-US" dirty="0" err="1" smtClean="0"/>
              <a:t>strace</a:t>
            </a:r>
            <a:r>
              <a:rPr lang="en-US" dirty="0" smtClean="0"/>
              <a:t> – system calls used to generate data provenance.</a:t>
            </a:r>
          </a:p>
          <a:p>
            <a:r>
              <a:rPr lang="en-US" dirty="0" smtClean="0"/>
              <a:t>Monitor zygote, </a:t>
            </a:r>
            <a:r>
              <a:rPr lang="en-US" dirty="0" err="1" smtClean="0"/>
              <a:t>DalvikVM</a:t>
            </a:r>
            <a:r>
              <a:rPr lang="en-US" dirty="0" smtClean="0"/>
              <a:t>, radio, system processes.</a:t>
            </a:r>
          </a:p>
          <a:p>
            <a:r>
              <a:rPr lang="en-US" dirty="0" smtClean="0"/>
              <a:t>Storage: </a:t>
            </a:r>
            <a:r>
              <a:rPr lang="en-US" dirty="0" err="1" smtClean="0"/>
              <a:t>Graphviz</a:t>
            </a:r>
            <a:r>
              <a:rPr lang="en-US" dirty="0" smtClean="0"/>
              <a:t> DOT format.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pade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57" y="4448289"/>
            <a:ext cx="6407887" cy="11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Graph</a:t>
            </a:r>
            <a:endParaRPr lang="en-US" dirty="0"/>
          </a:p>
        </p:txBody>
      </p:sp>
      <p:pic>
        <p:nvPicPr>
          <p:cNvPr id="10" name="Content Placeholder 9" descr="Screen Shot 2013-08-20 at 11.19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" b="1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0577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Captured 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graph inside query tool.</a:t>
            </a:r>
          </a:p>
          <a:p>
            <a:r>
              <a:rPr lang="en-US" dirty="0" smtClean="0"/>
              <a:t>Ability to ask for the following information using query commands:</a:t>
            </a:r>
          </a:p>
          <a:p>
            <a:pPr lvl="1"/>
            <a:r>
              <a:rPr lang="en-US" dirty="0" smtClean="0"/>
              <a:t>Vertices that match a given expression</a:t>
            </a:r>
          </a:p>
          <a:p>
            <a:pPr lvl="1"/>
            <a:r>
              <a:rPr lang="en-US" dirty="0" smtClean="0"/>
              <a:t>Lineage (ancestors or descendants)</a:t>
            </a:r>
          </a:p>
          <a:p>
            <a:pPr lvl="1"/>
            <a:r>
              <a:rPr lang="en-US" dirty="0" smtClean="0"/>
              <a:t>Paths between vertices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9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1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200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SPADE on Android</vt:lpstr>
      <vt:lpstr>What is Provenance?</vt:lpstr>
      <vt:lpstr>Provenance – Uses</vt:lpstr>
      <vt:lpstr>SPADE – Overview</vt:lpstr>
      <vt:lpstr>SPADE – Android</vt:lpstr>
      <vt:lpstr>Provenance Graph</vt:lpstr>
      <vt:lpstr>Analysis of Captured Provenance</vt:lpstr>
      <vt:lpstr>Demo</vt:lpstr>
      <vt:lpstr>Questions?</vt:lpstr>
    </vt:vector>
  </TitlesOfParts>
  <Company>SRI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 on Android</dc:title>
  <dc:creator>Dawood Tariq</dc:creator>
  <cp:lastModifiedBy>Dawood Tariq</cp:lastModifiedBy>
  <cp:revision>44</cp:revision>
  <dcterms:created xsi:type="dcterms:W3CDTF">2013-08-20T00:40:10Z</dcterms:created>
  <dcterms:modified xsi:type="dcterms:W3CDTF">2013-08-20T18:22:40Z</dcterms:modified>
</cp:coreProperties>
</file>