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269" r:id="rId2"/>
    <p:sldId id="270" r:id="rId3"/>
    <p:sldId id="271" r:id="rId4"/>
    <p:sldId id="272" r:id="rId5"/>
    <p:sldId id="273" r:id="rId6"/>
    <p:sldId id="263" r:id="rId7"/>
    <p:sldId id="274" r:id="rId8"/>
    <p:sldId id="275" r:id="rId9"/>
    <p:sldId id="276" r:id="rId10"/>
    <p:sldId id="277" r:id="rId11"/>
    <p:sldId id="278"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8" d="100"/>
          <a:sy n="98" d="100"/>
        </p:scale>
        <p:origin x="110"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9/21/2023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9/21/2023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06382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the head leader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320445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that illustrates some part of your country’s economy.</a:t>
            </a:r>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68177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one of the points of interest for your country.</a:t>
            </a:r>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396976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9/21/2023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9/21/2023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9/21/2023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9/21/2023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9/21/2023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9/21/2023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9/21/2023</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9/21/2023</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9/21/2023</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9/21/2023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9/21/2023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9/21/2023</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freepngimg.com/png/87481-of-thanks-letter-text-logo-calligraphy-drawing"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pngall.com/election-day-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steveshank.com/cgi-bin/article.pl?aid=87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www.devpolicy.org/fiji-cabinet-hides-while-nation-laughs-20181220/fiji_elec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nomadicpolitics.blogspot.com/2016/01/how-americas-obsolete-voting-machin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1C32A2-EF4D-E72A-A42E-6086BA276D30}"/>
              </a:ext>
            </a:extLst>
          </p:cNvPr>
          <p:cNvSpPr txBox="1"/>
          <p:nvPr/>
        </p:nvSpPr>
        <p:spPr>
          <a:xfrm>
            <a:off x="0" y="421341"/>
            <a:ext cx="12188825" cy="5798510"/>
          </a:xfrm>
          <a:prstGeom prst="rect">
            <a:avLst/>
          </a:prstGeom>
          <a:noFill/>
          <a:ln>
            <a:solidFill>
              <a:schemeClr val="bg2"/>
            </a:solidFill>
          </a:ln>
        </p:spPr>
        <p:txBody>
          <a:bodyPr wrap="square" rtlCol="0">
            <a:spAutoFit/>
          </a:bodyPr>
          <a:lstStyle/>
          <a:p>
            <a:pPr algn="ctr">
              <a:lnSpc>
                <a:spcPct val="90000"/>
              </a:lnSpc>
            </a:pPr>
            <a:r>
              <a:rPr lang="en-US" sz="1600" b="1" dirty="0"/>
              <a:t>Project ID: 2022-24MCAPID007</a:t>
            </a:r>
          </a:p>
          <a:p>
            <a:pPr algn="ctr">
              <a:lnSpc>
                <a:spcPct val="90000"/>
              </a:lnSpc>
            </a:pPr>
            <a:endParaRPr lang="en-US" sz="1600" dirty="0"/>
          </a:p>
          <a:p>
            <a:pPr algn="ctr">
              <a:lnSpc>
                <a:spcPct val="90000"/>
              </a:lnSpc>
            </a:pPr>
            <a:r>
              <a:rPr lang="en-US" sz="2800" b="1" dirty="0"/>
              <a:t>Online Voting System</a:t>
            </a:r>
          </a:p>
          <a:p>
            <a:pPr algn="ctr">
              <a:lnSpc>
                <a:spcPct val="90000"/>
              </a:lnSpc>
            </a:pPr>
            <a:endParaRPr lang="en-US" sz="1600" dirty="0"/>
          </a:p>
          <a:p>
            <a:pPr algn="ctr">
              <a:lnSpc>
                <a:spcPct val="90000"/>
              </a:lnSpc>
            </a:pPr>
            <a:r>
              <a:rPr lang="en-US" sz="1600" b="1" dirty="0"/>
              <a:t>By</a:t>
            </a:r>
          </a:p>
          <a:p>
            <a:pPr algn="ctr">
              <a:lnSpc>
                <a:spcPct val="90000"/>
              </a:lnSpc>
            </a:pPr>
            <a:endParaRPr lang="en-US" sz="1600" dirty="0"/>
          </a:p>
          <a:p>
            <a:pPr algn="ctr">
              <a:lnSpc>
                <a:spcPct val="90000"/>
              </a:lnSpc>
            </a:pPr>
            <a:r>
              <a:rPr lang="en-US" sz="1600" dirty="0"/>
              <a:t>Sanjay Saini(2202900140037)</a:t>
            </a:r>
          </a:p>
          <a:p>
            <a:pPr algn="ctr">
              <a:lnSpc>
                <a:spcPct val="90000"/>
              </a:lnSpc>
            </a:pPr>
            <a:r>
              <a:rPr lang="en-US" sz="1600" dirty="0"/>
              <a:t>Prabhat Singh Chauhan(2202900140027)</a:t>
            </a:r>
          </a:p>
          <a:p>
            <a:pPr algn="ctr">
              <a:lnSpc>
                <a:spcPct val="90000"/>
              </a:lnSpc>
            </a:pPr>
            <a:r>
              <a:rPr lang="en-US" sz="1600" dirty="0" err="1"/>
              <a:t>Pranjul</a:t>
            </a:r>
            <a:r>
              <a:rPr lang="en-US" sz="1600" dirty="0"/>
              <a:t> Awasthi(2202900140028)</a:t>
            </a:r>
          </a:p>
          <a:p>
            <a:pPr algn="ctr">
              <a:lnSpc>
                <a:spcPct val="90000"/>
              </a:lnSpc>
            </a:pPr>
            <a:r>
              <a:rPr lang="en-US" sz="1600" dirty="0"/>
              <a:t>Prashant Kumar(2202900140030)</a:t>
            </a:r>
          </a:p>
          <a:p>
            <a:pPr algn="ctr">
              <a:lnSpc>
                <a:spcPct val="90000"/>
              </a:lnSpc>
            </a:pPr>
            <a:r>
              <a:rPr lang="en-US" sz="1600" dirty="0"/>
              <a:t>Prateek Yadav(2202900140031)</a:t>
            </a:r>
          </a:p>
          <a:p>
            <a:pPr algn="ctr">
              <a:lnSpc>
                <a:spcPct val="90000"/>
              </a:lnSpc>
            </a:pPr>
            <a:endParaRPr lang="en-US" sz="1600" b="1" dirty="0"/>
          </a:p>
          <a:p>
            <a:pPr algn="ctr">
              <a:lnSpc>
                <a:spcPct val="90000"/>
              </a:lnSpc>
            </a:pPr>
            <a:r>
              <a:rPr lang="en-US" sz="1600" b="1" dirty="0"/>
              <a:t>Under the Supervision</a:t>
            </a:r>
          </a:p>
          <a:p>
            <a:pPr algn="ctr">
              <a:lnSpc>
                <a:spcPct val="90000"/>
              </a:lnSpc>
            </a:pPr>
            <a:r>
              <a:rPr lang="en-US" sz="1600" b="1" dirty="0"/>
              <a:t>Of </a:t>
            </a:r>
          </a:p>
          <a:p>
            <a:pPr algn="ctr">
              <a:lnSpc>
                <a:spcPct val="90000"/>
              </a:lnSpc>
            </a:pPr>
            <a:r>
              <a:rPr lang="en-US" sz="1600" b="1" dirty="0"/>
              <a:t>Mrs. Deepshikha Rai</a:t>
            </a:r>
          </a:p>
          <a:p>
            <a:pPr algn="ctr">
              <a:lnSpc>
                <a:spcPct val="90000"/>
              </a:lnSpc>
            </a:pPr>
            <a:r>
              <a:rPr lang="en-US" sz="1600" b="1" dirty="0"/>
              <a:t>(Assistant Professor)</a:t>
            </a:r>
          </a:p>
          <a:p>
            <a:pPr algn="ctr">
              <a:lnSpc>
                <a:spcPct val="90000"/>
              </a:lnSpc>
            </a:pPr>
            <a:endParaRPr lang="en-US" sz="1600" b="1" dirty="0"/>
          </a:p>
          <a:p>
            <a:pPr algn="ctr">
              <a:lnSpc>
                <a:spcPct val="90000"/>
              </a:lnSpc>
            </a:pPr>
            <a:r>
              <a:rPr lang="en-US" sz="1600" b="1" dirty="0"/>
              <a:t>Department of Master Of Computer Application</a:t>
            </a:r>
          </a:p>
          <a:p>
            <a:pPr algn="ctr">
              <a:lnSpc>
                <a:spcPct val="90000"/>
              </a:lnSpc>
            </a:pPr>
            <a:r>
              <a:rPr lang="en-US" sz="1600" b="1" dirty="0"/>
              <a:t>ABES INSTITUTE OF TECHNOLOGY,GHAZIABAD</a:t>
            </a:r>
          </a:p>
          <a:p>
            <a:pPr algn="ctr">
              <a:lnSpc>
                <a:spcPct val="90000"/>
              </a:lnSpc>
            </a:pPr>
            <a:endParaRPr lang="en-US" sz="1600" b="1" dirty="0"/>
          </a:p>
          <a:p>
            <a:pPr algn="ctr">
              <a:lnSpc>
                <a:spcPct val="90000"/>
              </a:lnSpc>
            </a:pPr>
            <a:r>
              <a:rPr lang="en-US" sz="1600" b="1" dirty="0"/>
              <a:t>Affiliated to</a:t>
            </a:r>
          </a:p>
          <a:p>
            <a:pPr algn="ctr">
              <a:lnSpc>
                <a:spcPct val="90000"/>
              </a:lnSpc>
            </a:pPr>
            <a:endParaRPr lang="en-US" sz="1600" b="1" dirty="0"/>
          </a:p>
          <a:p>
            <a:pPr algn="ctr">
              <a:lnSpc>
                <a:spcPct val="90000"/>
              </a:lnSpc>
            </a:pPr>
            <a:r>
              <a:rPr lang="en-US" sz="1600" b="1" dirty="0"/>
              <a:t>DR. A.P.J. ABDUL KALAM TECHNICAL UNIVERSITY</a:t>
            </a:r>
          </a:p>
          <a:p>
            <a:pPr algn="ctr">
              <a:lnSpc>
                <a:spcPct val="90000"/>
              </a:lnSpc>
            </a:pPr>
            <a:r>
              <a:rPr lang="en-US" sz="1600" b="1" dirty="0"/>
              <a:t>LUCKNOW,UTTAR PRADESH</a:t>
            </a:r>
          </a:p>
          <a:p>
            <a:pPr algn="ctr">
              <a:lnSpc>
                <a:spcPct val="90000"/>
              </a:lnSpc>
            </a:pPr>
            <a:r>
              <a:rPr lang="en-US" sz="1600" b="1" dirty="0"/>
              <a:t>(ODD SEM, 2023-24)</a:t>
            </a:r>
          </a:p>
        </p:txBody>
      </p:sp>
      <p:pic>
        <p:nvPicPr>
          <p:cNvPr id="7" name="Picture 6">
            <a:extLst>
              <a:ext uri="{FF2B5EF4-FFF2-40B4-BE49-F238E27FC236}">
                <a16:creationId xmlns:a16="http://schemas.microsoft.com/office/drawing/2014/main" id="{41B52C07-43FE-0835-3E68-368EF37FE530}"/>
              </a:ext>
            </a:extLst>
          </p:cNvPr>
          <p:cNvPicPr>
            <a:picLocks noChangeAspect="1"/>
          </p:cNvPicPr>
          <p:nvPr/>
        </p:nvPicPr>
        <p:blipFill>
          <a:blip r:embed="rId2"/>
          <a:stretch>
            <a:fillRect/>
          </a:stretch>
        </p:blipFill>
        <p:spPr>
          <a:xfrm>
            <a:off x="9828212" y="412376"/>
            <a:ext cx="2354543" cy="1873624"/>
          </a:xfrm>
          <a:prstGeom prst="rect">
            <a:avLst/>
          </a:prstGeom>
        </p:spPr>
      </p:pic>
      <p:pic>
        <p:nvPicPr>
          <p:cNvPr id="9" name="Picture 8">
            <a:extLst>
              <a:ext uri="{FF2B5EF4-FFF2-40B4-BE49-F238E27FC236}">
                <a16:creationId xmlns:a16="http://schemas.microsoft.com/office/drawing/2014/main" id="{BFBB22AD-D163-14C1-AE24-14D1D57C91FC}"/>
              </a:ext>
            </a:extLst>
          </p:cNvPr>
          <p:cNvPicPr>
            <a:picLocks noChangeAspect="1"/>
          </p:cNvPicPr>
          <p:nvPr/>
        </p:nvPicPr>
        <p:blipFill>
          <a:blip r:embed="rId3"/>
          <a:stretch>
            <a:fillRect/>
          </a:stretch>
        </p:blipFill>
        <p:spPr>
          <a:xfrm>
            <a:off x="0" y="533400"/>
            <a:ext cx="3351212" cy="1035424"/>
          </a:xfrm>
          <a:prstGeom prst="rect">
            <a:avLst/>
          </a:prstGeom>
        </p:spPr>
      </p:pic>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1020762"/>
          </a:xfrm>
        </p:spPr>
        <p:txBody>
          <a:bodyPr>
            <a:normAutofit/>
          </a:bodyPr>
          <a:lstStyle/>
          <a:p>
            <a:pPr algn="ctr"/>
            <a:r>
              <a:rPr lang="en-US" sz="2800" b="1" u="sng" dirty="0" err="1">
                <a:solidFill>
                  <a:schemeClr val="tx1"/>
                </a:solidFill>
              </a:rPr>
              <a:t>REferences</a:t>
            </a:r>
            <a:endParaRPr lang="en-US" sz="2800" b="1" u="sng" dirty="0">
              <a:solidFill>
                <a:schemeClr val="tx1"/>
              </a:solidFill>
            </a:endParaRPr>
          </a:p>
        </p:txBody>
      </p:sp>
      <p:sp>
        <p:nvSpPr>
          <p:cNvPr id="3" name="Content Placeholder 2"/>
          <p:cNvSpPr>
            <a:spLocks noGrp="1"/>
          </p:cNvSpPr>
          <p:nvPr>
            <p:ph sz="half" idx="1"/>
          </p:nvPr>
        </p:nvSpPr>
        <p:spPr>
          <a:xfrm>
            <a:off x="1233278" y="1828800"/>
            <a:ext cx="10347533" cy="4343400"/>
          </a:xfrm>
        </p:spPr>
        <p:txBody>
          <a:bodyPr>
            <a:normAutofit/>
          </a:bodyPr>
          <a:lstStyle/>
          <a:p>
            <a:pPr marL="45720" indent="0">
              <a:buNone/>
            </a:pPr>
            <a:r>
              <a:rPr lang="en-US" sz="2000" dirty="0"/>
              <a:t>[1] https://www.w3schools.com </a:t>
            </a:r>
          </a:p>
          <a:p>
            <a:pPr marL="45720" indent="0">
              <a:buNone/>
            </a:pPr>
            <a:r>
              <a:rPr lang="en-US" sz="2000" dirty="0"/>
              <a:t>[2] https://www.electionsonline.com/online-votingsystem/ </a:t>
            </a:r>
          </a:p>
          <a:p>
            <a:pPr marL="45720" indent="0">
              <a:buNone/>
            </a:pPr>
            <a:r>
              <a:rPr lang="en-US" sz="2000" dirty="0"/>
              <a:t>[3] https://en.wikipedia.org/wiki/Electronic_voting </a:t>
            </a:r>
          </a:p>
          <a:p>
            <a:pPr marL="45720" indent="0">
              <a:buNone/>
            </a:pPr>
            <a:r>
              <a:rPr lang="en-US" sz="2000" dirty="0"/>
              <a:t>[4]. K. P. </a:t>
            </a:r>
            <a:r>
              <a:rPr lang="en-US" sz="2000" dirty="0" err="1"/>
              <a:t>Kaliyamurthie</a:t>
            </a:r>
            <a:r>
              <a:rPr lang="en-US" sz="2000" dirty="0"/>
              <a:t>, R. </a:t>
            </a:r>
            <a:r>
              <a:rPr lang="en-US" sz="2000" dirty="0" err="1"/>
              <a:t>Udayakumar</a:t>
            </a:r>
            <a:r>
              <a:rPr lang="en-US" sz="2000" dirty="0"/>
              <a:t>, D. </a:t>
            </a:r>
            <a:r>
              <a:rPr lang="en-US" sz="2000" dirty="0" err="1"/>
              <a:t>Parameswari</a:t>
            </a:r>
            <a:r>
              <a:rPr lang="en-US" sz="2000" dirty="0"/>
              <a:t> and S. N. </a:t>
            </a:r>
            <a:r>
              <a:rPr lang="en-US" sz="2000" dirty="0" err="1"/>
              <a:t>Mugunthan</a:t>
            </a:r>
            <a:r>
              <a:rPr lang="en-US" sz="2000" dirty="0"/>
              <a:t>, “Highly Secured Online Voting System over Network,” in Indian Journal of Science and Technology | Print ISSN: 0974-6846 | Online ISSN: 0974-5645 </a:t>
            </a:r>
          </a:p>
          <a:p>
            <a:pPr marL="45720" indent="0">
              <a:buNone/>
            </a:pPr>
            <a:r>
              <a:rPr lang="en-US" sz="2000" dirty="0"/>
              <a:t>[5]. Ankit Anand, Pallavi Divya, An Efficient Online Voting System, Vol.2, Issue.4, July-Aug. 2019, pp2631-2634. [6]. Drew Springall, Travis </a:t>
            </a:r>
            <a:r>
              <a:rPr lang="en-US" sz="2000" dirty="0" err="1"/>
              <a:t>Finkenauer</a:t>
            </a:r>
            <a:r>
              <a:rPr lang="en-US" sz="2000" dirty="0"/>
              <a:t>, Zakir </a:t>
            </a:r>
            <a:r>
              <a:rPr lang="en-US" sz="2000" dirty="0" err="1"/>
              <a:t>Durumeric</a:t>
            </a:r>
            <a:r>
              <a:rPr lang="en-US" sz="2000" dirty="0"/>
              <a:t>, Jason </a:t>
            </a:r>
            <a:r>
              <a:rPr lang="en-US" sz="2000" dirty="0" err="1"/>
              <a:t>Kitcat</a:t>
            </a:r>
            <a:r>
              <a:rPr lang="en-US" sz="2000" dirty="0"/>
              <a:t>, </a:t>
            </a:r>
            <a:r>
              <a:rPr lang="en-US" sz="2000" dirty="0" err="1"/>
              <a:t>Harri</a:t>
            </a:r>
            <a:r>
              <a:rPr lang="en-US" sz="2000" dirty="0"/>
              <a:t> </a:t>
            </a:r>
            <a:r>
              <a:rPr lang="en-US" sz="2000" dirty="0" err="1"/>
              <a:t>Hursti</a:t>
            </a:r>
            <a:r>
              <a:rPr lang="en-US" sz="2000" dirty="0"/>
              <a:t> Margaret </a:t>
            </a:r>
            <a:r>
              <a:rPr lang="en-US" sz="2000" dirty="0" err="1"/>
              <a:t>MacAlpine</a:t>
            </a:r>
            <a:r>
              <a:rPr lang="en-US" sz="2000" dirty="0"/>
              <a:t> J. Alex </a:t>
            </a:r>
            <a:r>
              <a:rPr lang="en-US" sz="2000" dirty="0" err="1"/>
              <a:t>Halderman</a:t>
            </a:r>
            <a:r>
              <a:rPr lang="en-US" sz="2000" dirty="0"/>
              <a:t>, November 3–7, 2014, “Security Analysis of the Estonian Internet Voting System,” in CCS‟14, Scottsdale, Arizona, USA. ACM 978-1-4503-2957-6/14/11.</a:t>
            </a:r>
          </a:p>
        </p:txBody>
      </p:sp>
    </p:spTree>
    <p:extLst>
      <p:ext uri="{BB962C8B-B14F-4D97-AF65-F5344CB8AC3E}">
        <p14:creationId xmlns:p14="http://schemas.microsoft.com/office/powerpoint/2010/main" val="373235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3BFB4-A5AB-0108-ED2F-E7D288FF979F}"/>
              </a:ext>
            </a:extLst>
          </p:cNvPr>
          <p:cNvSpPr txBox="1"/>
          <p:nvPr/>
        </p:nvSpPr>
        <p:spPr>
          <a:xfrm>
            <a:off x="3275012" y="2133600"/>
            <a:ext cx="4953000" cy="2438400"/>
          </a:xfrm>
          <a:prstGeom prst="rect">
            <a:avLst/>
          </a:prstGeom>
          <a:noFill/>
          <a:ln>
            <a:solidFill>
              <a:schemeClr val="bg2"/>
            </a:solidFill>
          </a:ln>
        </p:spPr>
        <p:txBody>
          <a:bodyPr wrap="square" rtlCol="0">
            <a:spAutoFit/>
          </a:bodyPr>
          <a:lstStyle/>
          <a:p>
            <a:pPr>
              <a:lnSpc>
                <a:spcPct val="90000"/>
              </a:lnSpc>
            </a:pPr>
            <a:endParaRPr lang="en-US" sz="2400" dirty="0" err="1"/>
          </a:p>
        </p:txBody>
      </p:sp>
      <p:pic>
        <p:nvPicPr>
          <p:cNvPr id="4" name="Picture 3">
            <a:extLst>
              <a:ext uri="{FF2B5EF4-FFF2-40B4-BE49-F238E27FC236}">
                <a16:creationId xmlns:a16="http://schemas.microsoft.com/office/drawing/2014/main" id="{D3FE7D6A-3906-5C7E-0766-A5A1661A1FA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7788" y="1024254"/>
            <a:ext cx="12188825" cy="4919346"/>
          </a:xfrm>
          <a:prstGeom prst="rect">
            <a:avLst/>
          </a:prstGeom>
        </p:spPr>
      </p:pic>
    </p:spTree>
    <p:extLst>
      <p:ext uri="{BB962C8B-B14F-4D97-AF65-F5344CB8AC3E}">
        <p14:creationId xmlns:p14="http://schemas.microsoft.com/office/powerpoint/2010/main" val="2579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217614" y="274638"/>
            <a:ext cx="9753600" cy="1173162"/>
          </a:xfrm>
        </p:spPr>
        <p:txBody>
          <a:bodyPr>
            <a:normAutofit/>
          </a:bodyPr>
          <a:lstStyle/>
          <a:p>
            <a:pPr algn="ctr"/>
            <a:r>
              <a:rPr lang="en-US" sz="2800" b="1" u="sng" dirty="0">
                <a:solidFill>
                  <a:schemeClr val="tx1"/>
                </a:solidFill>
              </a:rPr>
              <a:t>ABSTRACT</a:t>
            </a:r>
          </a:p>
        </p:txBody>
      </p:sp>
      <p:sp>
        <p:nvSpPr>
          <p:cNvPr id="2" name="Content Placeholder 1"/>
          <p:cNvSpPr>
            <a:spLocks noGrp="1"/>
          </p:cNvSpPr>
          <p:nvPr>
            <p:ph idx="1"/>
          </p:nvPr>
        </p:nvSpPr>
        <p:spPr/>
        <p:txBody>
          <a:bodyPr>
            <a:noAutofit/>
          </a:bodyPr>
          <a:lstStyle/>
          <a:p>
            <a:pPr marL="45720" indent="0">
              <a:buNone/>
            </a:pPr>
            <a:r>
              <a:rPr lang="en-US" sz="2000" dirty="0"/>
              <a:t>The Online Voting System is a web based application. The system has a centralized database to keep records of all the Voters and Candidates and Final Results. This Online Voting System is based on SMS sending to voters, to confirmation of Vote. This web based system is time saving, work load reduced information available at time and it provide security for the data. During the election, the election commission of India has introduced a new method of polling by online voting system (OVS). The election commission will maintain this website. This is a simple, safe and secure method that takes minimum of time. </a:t>
            </a:r>
          </a:p>
          <a:p>
            <a:pPr marL="45720" indent="0">
              <a:buNone/>
            </a:pPr>
            <a:r>
              <a:rPr lang="en-US" sz="2000" dirty="0"/>
              <a:t>The word VOTE means to choose from a list, to elect or to determine. The main goal of voting (in a scenario involving the citizens of a given country) is to come up with leaders of the people’s choice. Most countries, India not an exception have problems when it comes to voting. Some of the problems involved include ridging votes during election, insecure or inaccessible polling stations, inadequate polling materials and also inexperienced personnel.</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7614" y="274638"/>
            <a:ext cx="9753600" cy="1020762"/>
          </a:xfrm>
        </p:spPr>
        <p:txBody>
          <a:bodyPr>
            <a:normAutofit/>
          </a:bodyPr>
          <a:lstStyle/>
          <a:p>
            <a:pPr algn="ctr"/>
            <a:r>
              <a:rPr lang="en-US" sz="2800" b="1" u="sng" dirty="0">
                <a:solidFill>
                  <a:schemeClr val="tx1"/>
                </a:solidFill>
              </a:rPr>
              <a:t>introduction</a:t>
            </a:r>
          </a:p>
        </p:txBody>
      </p:sp>
      <p:sp>
        <p:nvSpPr>
          <p:cNvPr id="2" name="Content Placeholder 1"/>
          <p:cNvSpPr>
            <a:spLocks noGrp="1"/>
          </p:cNvSpPr>
          <p:nvPr>
            <p:ph sz="half" idx="1"/>
          </p:nvPr>
        </p:nvSpPr>
        <p:spPr/>
        <p:txBody>
          <a:bodyPr>
            <a:noAutofit/>
          </a:bodyPr>
          <a:lstStyle/>
          <a:p>
            <a:pPr marL="45720" indent="0">
              <a:buNone/>
            </a:pPr>
            <a:r>
              <a:rPr lang="en-US" sz="1800" dirty="0"/>
              <a:t>The existing manual Voting system consumes more time for Vote Casting. Voter has to wait for vote polling station to vote for a right candidate. The election officers has to be check the voter , this voter can vote in this booth then </a:t>
            </a:r>
            <a:r>
              <a:rPr lang="en-US" sz="1800" dirty="0" err="1"/>
              <a:t>chek</a:t>
            </a:r>
            <a:r>
              <a:rPr lang="en-US" sz="1800" dirty="0"/>
              <a:t> </a:t>
            </a:r>
            <a:r>
              <a:rPr lang="en-US" sz="1800" dirty="0" err="1"/>
              <a:t>voterID</a:t>
            </a:r>
            <a:r>
              <a:rPr lang="en-US" sz="1800" dirty="0"/>
              <a:t> present in voters list of booth those are information will be present then the voter can vote in that booth. The voter had to stand in the queue to cast his vote. All the work is done in paper ballot so it is very hard to locate a particular candidates, some voters cast their votes for all candidates. To overcome of all these problems we have to implement a web application, which is helpful for Voting from any where.</a:t>
            </a:r>
          </a:p>
        </p:txBody>
      </p:sp>
      <p:pic>
        <p:nvPicPr>
          <p:cNvPr id="6" name="Content Placeholder 5">
            <a:extLst>
              <a:ext uri="{FF2B5EF4-FFF2-40B4-BE49-F238E27FC236}">
                <a16:creationId xmlns:a16="http://schemas.microsoft.com/office/drawing/2014/main" id="{D6A97826-EFC1-32F3-AC45-84F318E311C3}"/>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tretch>
            <a:fillRect/>
          </a:stretch>
        </p:blipFill>
        <p:spPr>
          <a:xfrm>
            <a:off x="6262688" y="2437270"/>
            <a:ext cx="4708525" cy="3126460"/>
          </a:xfrm>
        </p:spPr>
      </p:pic>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1020762"/>
          </a:xfrm>
        </p:spPr>
        <p:txBody>
          <a:bodyPr>
            <a:normAutofit/>
          </a:bodyPr>
          <a:lstStyle/>
          <a:p>
            <a:pPr algn="ctr"/>
            <a:r>
              <a:rPr lang="en-US" sz="2800" b="1" u="sng" dirty="0">
                <a:solidFill>
                  <a:schemeClr val="tx1"/>
                </a:solidFill>
              </a:rPr>
              <a:t>About project</a:t>
            </a:r>
          </a:p>
        </p:txBody>
      </p:sp>
      <p:sp>
        <p:nvSpPr>
          <p:cNvPr id="3" name="Text Placeholder 2"/>
          <p:cNvSpPr>
            <a:spLocks noGrp="1"/>
          </p:cNvSpPr>
          <p:nvPr>
            <p:ph sz="half" idx="1"/>
          </p:nvPr>
        </p:nvSpPr>
        <p:spPr/>
        <p:txBody>
          <a:bodyPr>
            <a:normAutofit/>
          </a:bodyPr>
          <a:lstStyle/>
          <a:p>
            <a:pPr marL="45720" indent="0">
              <a:buNone/>
            </a:pPr>
            <a:r>
              <a:rPr lang="en-US" sz="2000" dirty="0"/>
              <a:t>The objective of the system is a replacement of the traditional system that is in existence. This smart system reduces the time for voting and also the system is reliable, and faster. In this system the voter username and password will be sent through SMS. The voter cast their vote enter the confirmation OTP sent their mobile number . Database maintained by this system usually contains the Voters information, Candidate information, The final Result of total votes</a:t>
            </a:r>
          </a:p>
        </p:txBody>
      </p:sp>
      <p:pic>
        <p:nvPicPr>
          <p:cNvPr id="6" name="Content Placeholder 5">
            <a:extLst>
              <a:ext uri="{FF2B5EF4-FFF2-40B4-BE49-F238E27FC236}">
                <a16:creationId xmlns:a16="http://schemas.microsoft.com/office/drawing/2014/main" id="{20D8D381-CEC2-96B6-883F-D03DBFE30BCD}"/>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tretch>
            <a:fillRect/>
          </a:stretch>
        </p:blipFill>
        <p:spPr>
          <a:xfrm>
            <a:off x="6780212" y="2146327"/>
            <a:ext cx="4343400" cy="3187672"/>
          </a:xfrm>
        </p:spPr>
      </p:pic>
      <p:sp>
        <p:nvSpPr>
          <p:cNvPr id="7" name="TextBox 6">
            <a:extLst>
              <a:ext uri="{FF2B5EF4-FFF2-40B4-BE49-F238E27FC236}">
                <a16:creationId xmlns:a16="http://schemas.microsoft.com/office/drawing/2014/main" id="{557B85A4-A6CA-AE26-8810-F0850B89EFD4}"/>
              </a:ext>
            </a:extLst>
          </p:cNvPr>
          <p:cNvSpPr txBox="1"/>
          <p:nvPr/>
        </p:nvSpPr>
        <p:spPr>
          <a:xfrm>
            <a:off x="6780212" y="5334000"/>
            <a:ext cx="4343400" cy="230832"/>
          </a:xfrm>
          <a:prstGeom prst="rect">
            <a:avLst/>
          </a:prstGeom>
          <a:noFill/>
          <a:ln>
            <a:solidFill>
              <a:schemeClr val="bg2"/>
            </a:solidFill>
          </a:ln>
        </p:spPr>
        <p:txBody>
          <a:bodyPr wrap="square" rtlCol="0">
            <a:spAutoFit/>
          </a:bodyPr>
          <a:lstStyle/>
          <a:p>
            <a:endParaRPr lang="en-US" sz="9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7614" y="274638"/>
            <a:ext cx="9753600" cy="563562"/>
          </a:xfrm>
        </p:spPr>
        <p:txBody>
          <a:bodyPr>
            <a:normAutofit/>
          </a:bodyPr>
          <a:lstStyle/>
          <a:p>
            <a:pPr algn="ctr"/>
            <a:r>
              <a:rPr lang="en-US" sz="2800" b="1" u="sng" dirty="0">
                <a:solidFill>
                  <a:schemeClr val="tx1"/>
                </a:solidFill>
              </a:rPr>
              <a:t>Literature Review</a:t>
            </a:r>
          </a:p>
        </p:txBody>
      </p:sp>
      <p:sp>
        <p:nvSpPr>
          <p:cNvPr id="6" name="Content Placeholder 5"/>
          <p:cNvSpPr>
            <a:spLocks noGrp="1"/>
          </p:cNvSpPr>
          <p:nvPr>
            <p:ph sz="half" idx="1"/>
          </p:nvPr>
        </p:nvSpPr>
        <p:spPr>
          <a:xfrm>
            <a:off x="1065212" y="990600"/>
            <a:ext cx="10134600" cy="5791200"/>
          </a:xfrm>
        </p:spPr>
        <p:txBody>
          <a:bodyPr>
            <a:noAutofit/>
          </a:bodyPr>
          <a:lstStyle/>
          <a:p>
            <a:pPr marL="45720" indent="0">
              <a:buNone/>
            </a:pPr>
            <a:r>
              <a:rPr lang="en-US" sz="1600" dirty="0"/>
              <a:t>This is a system that can be used by user to cast vote in an election. All the voters have to login and click on cast vote to his/her chosen candidates to submit his/her vote. The research development and testing are done on LAN. On other hand online voting software is been in research for many years, researched cases of wrong implementations reported in recent years. These factors are need to be resolved so public can cast their vote in a secured and fitting environment. online voting is a voting software in which any user can use his/her voting rights from anywhere. Online voting application contains:</a:t>
            </a:r>
          </a:p>
          <a:p>
            <a:pPr marL="45720" indent="0">
              <a:buNone/>
            </a:pPr>
            <a:r>
              <a:rPr lang="en-US" sz="1600" dirty="0"/>
              <a:t>a) users details</a:t>
            </a:r>
          </a:p>
          <a:p>
            <a:pPr marL="45720" indent="0">
              <a:buNone/>
            </a:pPr>
            <a:r>
              <a:rPr lang="en-US" sz="1600" dirty="0"/>
              <a:t>b) users Names with ID and password.</a:t>
            </a:r>
          </a:p>
          <a:p>
            <a:pPr marL="45720" indent="0">
              <a:buNone/>
            </a:pPr>
            <a:r>
              <a:rPr lang="en-US" sz="1600" dirty="0"/>
              <a:t>c) users vote in a database. </a:t>
            </a:r>
          </a:p>
          <a:p>
            <a:pPr marL="45720" indent="0">
              <a:buNone/>
            </a:pPr>
            <a:r>
              <a:rPr lang="en-US" sz="1600" dirty="0"/>
              <a:t>d) sum of total number of votes.</a:t>
            </a:r>
          </a:p>
          <a:p>
            <a:pPr marL="45720" indent="0">
              <a:buNone/>
            </a:pPr>
            <a:r>
              <a:rPr lang="en-US" sz="1600" dirty="0"/>
              <a:t>e) result panel </a:t>
            </a:r>
          </a:p>
          <a:p>
            <a:pPr marL="45720" indent="0">
              <a:buNone/>
            </a:pPr>
            <a:r>
              <a:rPr lang="en-US" sz="1600" dirty="0"/>
              <a:t>f) a unique user id given my administration</a:t>
            </a:r>
          </a:p>
          <a:p>
            <a:pPr marL="45720" indent="0">
              <a:buNone/>
            </a:pPr>
            <a:r>
              <a:rPr lang="en-US" sz="1600" dirty="0"/>
              <a:t>The user interface at the server's end enables creating the election on behalf of the users. The users must login with id and password then they can access the election module where they can cast their vote with such ease and comfort and their response will be saved and after that result will be displayed.</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7614" y="274638"/>
            <a:ext cx="9753600" cy="563562"/>
          </a:xfrm>
        </p:spPr>
        <p:txBody>
          <a:bodyPr>
            <a:normAutofit/>
          </a:bodyPr>
          <a:lstStyle/>
          <a:p>
            <a:pPr algn="ctr"/>
            <a:r>
              <a:rPr lang="en-US" sz="2800" b="1" u="sng" dirty="0">
                <a:solidFill>
                  <a:schemeClr val="tx1"/>
                </a:solidFill>
              </a:rPr>
              <a:t>Problem with  the existing system</a:t>
            </a:r>
          </a:p>
        </p:txBody>
      </p:sp>
      <p:sp>
        <p:nvSpPr>
          <p:cNvPr id="9" name="Content Placeholder 8"/>
          <p:cNvSpPr>
            <a:spLocks noGrp="1"/>
          </p:cNvSpPr>
          <p:nvPr>
            <p:ph idx="1"/>
          </p:nvPr>
        </p:nvSpPr>
        <p:spPr>
          <a:xfrm>
            <a:off x="303212" y="1066800"/>
            <a:ext cx="11658600" cy="5638800"/>
          </a:xfrm>
        </p:spPr>
        <p:txBody>
          <a:bodyPr>
            <a:noAutofit/>
          </a:bodyPr>
          <a:lstStyle/>
          <a:p>
            <a:pPr marL="45720" indent="0">
              <a:buNone/>
            </a:pPr>
            <a:r>
              <a:rPr lang="en-US" sz="1400" dirty="0"/>
              <a:t>The problems of the existing manual system of voting include among others the following:</a:t>
            </a:r>
          </a:p>
          <a:p>
            <a:pPr marL="45720" indent="0">
              <a:buNone/>
            </a:pPr>
            <a:r>
              <a:rPr lang="en-US" sz="1400" dirty="0"/>
              <a:t> 1. </a:t>
            </a:r>
            <a:r>
              <a:rPr lang="en-US" sz="1400" b="1" dirty="0"/>
              <a:t>Expensive and Time Consuming: </a:t>
            </a:r>
          </a:p>
          <a:p>
            <a:pPr marL="45720" indent="0">
              <a:buNone/>
            </a:pPr>
            <a:r>
              <a:rPr lang="en-US" sz="1400" dirty="0"/>
              <a:t>The process of collecting data and entering this data into the database takes too much time and is expensive to conduct, for example, time and money is spent in printing data capture forms, in preparing registration stations together with human resources, and there after advertising the days set for registration process including sensitizing voters on the need for registration, as well as time spent on entering this data to the database.</a:t>
            </a:r>
          </a:p>
          <a:p>
            <a:pPr marL="45720" indent="0">
              <a:buNone/>
            </a:pPr>
            <a:r>
              <a:rPr lang="en-US" sz="1400" dirty="0"/>
              <a:t> 2. </a:t>
            </a:r>
            <a:r>
              <a:rPr lang="en-US" sz="1400" b="1" dirty="0"/>
              <a:t>Too much paper work:</a:t>
            </a:r>
          </a:p>
          <a:p>
            <a:pPr marL="45720" indent="0">
              <a:buNone/>
            </a:pPr>
            <a:r>
              <a:rPr lang="en-US" sz="1400" b="1" dirty="0"/>
              <a:t> </a:t>
            </a:r>
            <a:r>
              <a:rPr lang="en-US" sz="1400" dirty="0"/>
              <a:t>The process involves too much paper work and paper storage which is difficult as papers become bulky with the population size.</a:t>
            </a:r>
          </a:p>
          <a:p>
            <a:pPr marL="45720" indent="0">
              <a:buNone/>
            </a:pPr>
            <a:r>
              <a:rPr lang="en-US" sz="1400" dirty="0"/>
              <a:t> 3. </a:t>
            </a:r>
            <a:r>
              <a:rPr lang="en-US" sz="1400" b="1" dirty="0"/>
              <a:t>Error during data entry</a:t>
            </a:r>
            <a:r>
              <a:rPr lang="en-US" sz="1400" dirty="0"/>
              <a:t>:</a:t>
            </a:r>
          </a:p>
          <a:p>
            <a:pPr marL="45720" indent="0">
              <a:buNone/>
            </a:pPr>
            <a:r>
              <a:rPr lang="en-US" sz="1400" dirty="0"/>
              <a:t> Errors are part of all human beings; it is very unlikely for humans to be 100 percent efficiency in data entry. </a:t>
            </a:r>
          </a:p>
          <a:p>
            <a:pPr marL="45720" indent="0">
              <a:buNone/>
            </a:pPr>
            <a:r>
              <a:rPr lang="en-US" sz="1400" dirty="0"/>
              <a:t>4. </a:t>
            </a:r>
            <a:r>
              <a:rPr lang="en-US" sz="1400" b="1" dirty="0"/>
              <a:t>Loss of Registration Forms:</a:t>
            </a:r>
          </a:p>
          <a:p>
            <a:pPr marL="45720" indent="0">
              <a:buNone/>
            </a:pPr>
            <a:r>
              <a:rPr lang="en-US" sz="1400" b="1" dirty="0"/>
              <a:t> </a:t>
            </a:r>
            <a:r>
              <a:rPr lang="en-US" sz="1400" dirty="0"/>
              <a:t>Some times, registration forms get lost after being filled in with voter’s details, in most cases these are difficult to follow-up and therefore many remain unregistered even though they are voting age nationals and interested in exercising their right to vote. </a:t>
            </a:r>
          </a:p>
          <a:p>
            <a:pPr marL="45720" indent="0">
              <a:buNone/>
            </a:pPr>
            <a:r>
              <a:rPr lang="en-US" sz="1400" dirty="0"/>
              <a:t>5. </a:t>
            </a:r>
            <a:r>
              <a:rPr lang="en-US" sz="1400" b="1" dirty="0"/>
              <a:t>Short time provided to view the voter register:</a:t>
            </a:r>
          </a:p>
          <a:p>
            <a:pPr marL="45720" indent="0">
              <a:buNone/>
            </a:pPr>
            <a:r>
              <a:rPr lang="en-US" sz="1400" b="1" dirty="0"/>
              <a:t> </a:t>
            </a:r>
            <a:r>
              <a:rPr lang="en-US" sz="1400" dirty="0"/>
              <a:t>This is very big problem since not all people have free time during the given short period of time to check and update the voter register</a:t>
            </a:r>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15962"/>
          </a:xfrm>
        </p:spPr>
        <p:txBody>
          <a:bodyPr>
            <a:normAutofit/>
          </a:bodyPr>
          <a:lstStyle/>
          <a:p>
            <a:pPr algn="ctr"/>
            <a:r>
              <a:rPr lang="en-US" sz="2800" b="1" u="sng" dirty="0">
                <a:solidFill>
                  <a:schemeClr val="tx1"/>
                </a:solidFill>
              </a:rPr>
              <a:t>Online voting system</a:t>
            </a:r>
          </a:p>
        </p:txBody>
      </p:sp>
      <p:sp>
        <p:nvSpPr>
          <p:cNvPr id="5" name="Content Placeholder 4"/>
          <p:cNvSpPr>
            <a:spLocks noGrp="1"/>
          </p:cNvSpPr>
          <p:nvPr>
            <p:ph sz="half" idx="1"/>
          </p:nvPr>
        </p:nvSpPr>
        <p:spPr>
          <a:xfrm>
            <a:off x="531812" y="1828800"/>
            <a:ext cx="5410201" cy="4754562"/>
          </a:xfrm>
        </p:spPr>
        <p:txBody>
          <a:bodyPr>
            <a:noAutofit/>
          </a:bodyPr>
          <a:lstStyle/>
          <a:p>
            <a:pPr marL="45720" indent="0">
              <a:buNone/>
            </a:pPr>
            <a:r>
              <a:rPr lang="en-US" sz="2000" dirty="0"/>
              <a:t>The ONLINE VOTING SYSTEM-</a:t>
            </a:r>
            <a:r>
              <a:rPr lang="en-US" sz="2000" b="1" dirty="0"/>
              <a:t>BHARAT</a:t>
            </a:r>
            <a:r>
              <a:rPr lang="en-US" sz="2000" dirty="0"/>
              <a:t> shall reduce the time spend making long queues at the polling stations during voting. It shall also enable the voters to vote from any part of the globe as explained since this is an online application available on the internet. Cases of vote miscount shall also be solved since at the backend of this system resides well developed database MySQL that can be provide the correct data once it correctly queried. Since the voting process shall be open as early as possible, the voter shall have an ample time decide when and whom to vote for.</a:t>
            </a:r>
          </a:p>
        </p:txBody>
      </p:sp>
      <p:pic>
        <p:nvPicPr>
          <p:cNvPr id="6" name="Content Placeholder 5">
            <a:extLst>
              <a:ext uri="{FF2B5EF4-FFF2-40B4-BE49-F238E27FC236}">
                <a16:creationId xmlns:a16="http://schemas.microsoft.com/office/drawing/2014/main" id="{627FBE2E-90A5-0445-B407-81D268FC34D7}"/>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tretch>
            <a:fillRect/>
          </a:stretch>
        </p:blipFill>
        <p:spPr>
          <a:xfrm>
            <a:off x="6262688" y="2234803"/>
            <a:ext cx="4708525" cy="3531393"/>
          </a:xfrm>
        </p:spPr>
      </p:pic>
      <p:sp>
        <p:nvSpPr>
          <p:cNvPr id="7" name="TextBox 6">
            <a:extLst>
              <a:ext uri="{FF2B5EF4-FFF2-40B4-BE49-F238E27FC236}">
                <a16:creationId xmlns:a16="http://schemas.microsoft.com/office/drawing/2014/main" id="{43966C91-46E9-86DF-B3BE-D40A3CF0C499}"/>
              </a:ext>
            </a:extLst>
          </p:cNvPr>
          <p:cNvSpPr txBox="1"/>
          <p:nvPr/>
        </p:nvSpPr>
        <p:spPr>
          <a:xfrm>
            <a:off x="6262688" y="5766196"/>
            <a:ext cx="4708525" cy="584775"/>
          </a:xfrm>
          <a:prstGeom prst="rect">
            <a:avLst/>
          </a:prstGeom>
          <a:noFill/>
          <a:ln>
            <a:solidFill>
              <a:schemeClr val="bg2"/>
            </a:solidFill>
          </a:ln>
        </p:spPr>
        <p:txBody>
          <a:bodyPr wrap="square" rtlCol="0">
            <a:spAutoFit/>
          </a:bodyPr>
          <a:lstStyle/>
          <a:p>
            <a:r>
              <a:rPr lang="en-US" sz="1600" b="1" dirty="0"/>
              <a:t>This is system is used to demolish this type of voting system</a:t>
            </a:r>
            <a:r>
              <a:rPr lang="en-US" sz="900" dirty="0"/>
              <a:t>.</a:t>
            </a:r>
          </a:p>
        </p:txBody>
      </p:sp>
    </p:spTree>
    <p:extLst>
      <p:ext uri="{BB962C8B-B14F-4D97-AF65-F5344CB8AC3E}">
        <p14:creationId xmlns:p14="http://schemas.microsoft.com/office/powerpoint/2010/main" val="40401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92162"/>
          </a:xfrm>
        </p:spPr>
        <p:txBody>
          <a:bodyPr>
            <a:normAutofit/>
          </a:bodyPr>
          <a:lstStyle/>
          <a:p>
            <a:pPr algn="ctr"/>
            <a:r>
              <a:rPr lang="en-US" sz="2800" b="1" u="sng" dirty="0">
                <a:solidFill>
                  <a:schemeClr val="tx1"/>
                </a:solidFill>
              </a:rPr>
              <a:t>System requirement</a:t>
            </a:r>
          </a:p>
        </p:txBody>
      </p:sp>
      <p:sp>
        <p:nvSpPr>
          <p:cNvPr id="3" name="Content Placeholder 2"/>
          <p:cNvSpPr>
            <a:spLocks noGrp="1"/>
          </p:cNvSpPr>
          <p:nvPr>
            <p:ph sz="half" idx="1"/>
          </p:nvPr>
        </p:nvSpPr>
        <p:spPr>
          <a:xfrm>
            <a:off x="1293812" y="1524000"/>
            <a:ext cx="9280734" cy="4572000"/>
          </a:xfrm>
        </p:spPr>
        <p:txBody>
          <a:bodyPr>
            <a:noAutofit/>
          </a:bodyPr>
          <a:lstStyle/>
          <a:p>
            <a:pPr marL="45720" indent="0">
              <a:buNone/>
            </a:pPr>
            <a:r>
              <a:rPr lang="en-US" sz="1800" b="1" dirty="0"/>
              <a:t>HARDWARE REQUIREMENT:</a:t>
            </a:r>
          </a:p>
          <a:p>
            <a:pPr marL="45720" indent="0">
              <a:buNone/>
            </a:pPr>
            <a:r>
              <a:rPr lang="en-US" sz="1800" dirty="0"/>
              <a:t>• </a:t>
            </a:r>
            <a:r>
              <a:rPr lang="en-US" sz="1800" b="1" dirty="0"/>
              <a:t>Processor – </a:t>
            </a:r>
            <a:r>
              <a:rPr lang="en-US" sz="1800" dirty="0"/>
              <a:t>Intel Pentium G6405 2.2GHz or Above/AMD </a:t>
            </a:r>
          </a:p>
          <a:p>
            <a:pPr marL="45720" indent="0">
              <a:buNone/>
            </a:pPr>
            <a:r>
              <a:rPr lang="en-US" sz="1800" dirty="0"/>
              <a:t>• </a:t>
            </a:r>
            <a:r>
              <a:rPr lang="en-US" sz="1800" b="1" dirty="0"/>
              <a:t>RAM- </a:t>
            </a:r>
            <a:r>
              <a:rPr lang="en-US" sz="1800" dirty="0"/>
              <a:t>512MB or Above </a:t>
            </a:r>
          </a:p>
          <a:p>
            <a:pPr marL="45720" indent="0">
              <a:buNone/>
            </a:pPr>
            <a:r>
              <a:rPr lang="en-US" sz="1800" dirty="0"/>
              <a:t>• </a:t>
            </a:r>
            <a:r>
              <a:rPr lang="en-US" sz="1800" b="1" dirty="0" err="1"/>
              <a:t>Harddisk</a:t>
            </a:r>
            <a:r>
              <a:rPr lang="en-US" sz="1800" b="1" dirty="0"/>
              <a:t> – </a:t>
            </a:r>
            <a:r>
              <a:rPr lang="en-US" sz="1800" dirty="0"/>
              <a:t>10GB Or Above</a:t>
            </a:r>
          </a:p>
          <a:p>
            <a:pPr marL="45720" indent="0">
              <a:buNone/>
            </a:pPr>
            <a:endParaRPr lang="en-US" sz="1800" dirty="0"/>
          </a:p>
          <a:p>
            <a:pPr marL="45720" indent="0">
              <a:buNone/>
            </a:pPr>
            <a:r>
              <a:rPr lang="en-US" sz="1800" dirty="0"/>
              <a:t> </a:t>
            </a:r>
            <a:r>
              <a:rPr lang="en-US" sz="1800" b="1" dirty="0"/>
              <a:t>SOFTWARE REQIREMENT: </a:t>
            </a:r>
          </a:p>
          <a:p>
            <a:pPr marL="45720" indent="0">
              <a:buNone/>
            </a:pPr>
            <a:r>
              <a:rPr lang="en-US" sz="1800" dirty="0"/>
              <a:t>• </a:t>
            </a:r>
            <a:r>
              <a:rPr lang="en-US" sz="1800" b="1" dirty="0"/>
              <a:t>Front-End-</a:t>
            </a:r>
            <a:r>
              <a:rPr lang="en-US" sz="1800" dirty="0"/>
              <a:t> HTML, CSS, Bootstrap </a:t>
            </a:r>
          </a:p>
          <a:p>
            <a:pPr marL="45720" indent="0">
              <a:buNone/>
            </a:pPr>
            <a:r>
              <a:rPr lang="en-US" sz="1800" dirty="0"/>
              <a:t>• </a:t>
            </a:r>
            <a:r>
              <a:rPr lang="en-US" sz="1800" b="1" dirty="0"/>
              <a:t>Back-End – </a:t>
            </a:r>
            <a:r>
              <a:rPr lang="en-US" sz="1800" dirty="0"/>
              <a:t>JAVASCRIPT, SQL SERVER SYSTEM </a:t>
            </a:r>
          </a:p>
          <a:p>
            <a:pPr marL="45720" indent="0">
              <a:buNone/>
            </a:pPr>
            <a:r>
              <a:rPr lang="en-US" sz="1800" dirty="0"/>
              <a:t>• </a:t>
            </a:r>
            <a:r>
              <a:rPr lang="en-US" sz="1800" b="1" dirty="0"/>
              <a:t>Operating System- </a:t>
            </a:r>
            <a:r>
              <a:rPr lang="en-US" sz="1800" dirty="0"/>
              <a:t>WINDOWS XP or Above </a:t>
            </a:r>
          </a:p>
          <a:p>
            <a:pPr marL="45720" indent="0">
              <a:buNone/>
            </a:pPr>
            <a:r>
              <a:rPr lang="en-US" sz="1800" dirty="0"/>
              <a:t>• </a:t>
            </a:r>
            <a:r>
              <a:rPr lang="en-US" sz="1800" b="1" dirty="0"/>
              <a:t>Browser-</a:t>
            </a:r>
            <a:r>
              <a:rPr lang="en-US" sz="1800" dirty="0"/>
              <a:t> Any latest Browser</a:t>
            </a:r>
          </a:p>
        </p:txBody>
      </p:sp>
    </p:spTree>
    <p:extLst>
      <p:ext uri="{BB962C8B-B14F-4D97-AF65-F5344CB8AC3E}">
        <p14:creationId xmlns:p14="http://schemas.microsoft.com/office/powerpoint/2010/main" val="260042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639762"/>
          </a:xfrm>
        </p:spPr>
        <p:txBody>
          <a:bodyPr>
            <a:normAutofit/>
          </a:bodyPr>
          <a:lstStyle/>
          <a:p>
            <a:pPr algn="ctr"/>
            <a:r>
              <a:rPr lang="en-US" sz="2800" b="1" dirty="0" err="1">
                <a:solidFill>
                  <a:schemeClr val="tx1"/>
                </a:solidFill>
              </a:rPr>
              <a:t>COnclusion</a:t>
            </a:r>
            <a:endParaRPr lang="en-US" sz="2800" b="1" dirty="0">
              <a:solidFill>
                <a:schemeClr val="tx1"/>
              </a:solidFill>
            </a:endParaRPr>
          </a:p>
        </p:txBody>
      </p:sp>
      <p:sp>
        <p:nvSpPr>
          <p:cNvPr id="3" name="Content Placeholder 2"/>
          <p:cNvSpPr>
            <a:spLocks noGrp="1"/>
          </p:cNvSpPr>
          <p:nvPr>
            <p:ph sz="half" idx="1"/>
          </p:nvPr>
        </p:nvSpPr>
        <p:spPr>
          <a:xfrm>
            <a:off x="303212" y="1295400"/>
            <a:ext cx="5959476" cy="4876800"/>
          </a:xfrm>
        </p:spPr>
        <p:txBody>
          <a:bodyPr>
            <a:normAutofit/>
          </a:bodyPr>
          <a:lstStyle/>
          <a:p>
            <a:pPr marL="45720" indent="0">
              <a:buNone/>
            </a:pPr>
            <a:r>
              <a:rPr lang="en-US" sz="1600" dirty="0"/>
              <a:t>This online Voting system will manage the Voter’s information by which voter can login and use his voting rights. The system will incorporate all features of voting system. It provides the tools for maintaining voter’s vote to every party and it count total no. of every party. There is a DATABASE which is maintained by the ELECTION COMMISION OF INDIA in which all the names of voter with complete information is stored.</a:t>
            </a:r>
          </a:p>
          <a:p>
            <a:pPr marL="45720" indent="0">
              <a:buNone/>
            </a:pPr>
            <a:r>
              <a:rPr lang="en-US" sz="1600" dirty="0"/>
              <a:t>The traditional method of manual voting system has few drawbacks. This method is obviously not efficient as it wastes the voter’s energy and quite slow in term of completion. This smart system involves the voter’s can cast their vote easily, and can be implemented to the entire India. </a:t>
            </a:r>
          </a:p>
          <a:p>
            <a:pPr marL="45720" indent="0">
              <a:buNone/>
            </a:pPr>
            <a:r>
              <a:rPr lang="en-US" sz="1600" dirty="0"/>
              <a:t>Data can be managed on cloud so that it will be secured and managed efficiently. We have developed the online system for only one particular booth , this should be extended to all the polling booths in India .</a:t>
            </a:r>
          </a:p>
        </p:txBody>
      </p:sp>
      <p:pic>
        <p:nvPicPr>
          <p:cNvPr id="5" name="Content Placeholder 4">
            <a:extLst>
              <a:ext uri="{FF2B5EF4-FFF2-40B4-BE49-F238E27FC236}">
                <a16:creationId xmlns:a16="http://schemas.microsoft.com/office/drawing/2014/main" id="{3ECA4729-16BE-7DF4-3E3E-213A23300440}"/>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tretch>
            <a:fillRect/>
          </a:stretch>
        </p:blipFill>
        <p:spPr>
          <a:xfrm>
            <a:off x="6262688" y="1828800"/>
            <a:ext cx="5241924" cy="3348831"/>
          </a:xfrm>
        </p:spPr>
      </p:pic>
      <p:sp>
        <p:nvSpPr>
          <p:cNvPr id="6" name="TextBox 5">
            <a:extLst>
              <a:ext uri="{FF2B5EF4-FFF2-40B4-BE49-F238E27FC236}">
                <a16:creationId xmlns:a16="http://schemas.microsoft.com/office/drawing/2014/main" id="{736107CC-A5B0-FBD1-C2FB-5B6781C3696B}"/>
              </a:ext>
            </a:extLst>
          </p:cNvPr>
          <p:cNvSpPr txBox="1"/>
          <p:nvPr/>
        </p:nvSpPr>
        <p:spPr>
          <a:xfrm>
            <a:off x="6262688" y="5177631"/>
            <a:ext cx="4708525" cy="230832"/>
          </a:xfrm>
          <a:prstGeom prst="rect">
            <a:avLst/>
          </a:prstGeom>
          <a:noFill/>
          <a:ln>
            <a:solidFill>
              <a:schemeClr val="bg2"/>
            </a:solidFill>
          </a:ln>
        </p:spPr>
        <p:txBody>
          <a:bodyPr wrap="square" rtlCol="0">
            <a:spAutoFit/>
          </a:bodyPr>
          <a:lstStyle/>
          <a:p>
            <a:endParaRPr lang="en-US" sz="900" dirty="0"/>
          </a:p>
        </p:txBody>
      </p:sp>
    </p:spTree>
    <p:extLst>
      <p:ext uri="{BB962C8B-B14F-4D97-AF65-F5344CB8AC3E}">
        <p14:creationId xmlns:p14="http://schemas.microsoft.com/office/powerpoint/2010/main" val="329899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207</TotalTime>
  <Words>1613</Words>
  <Application>Microsoft Office PowerPoint</Application>
  <PresentationFormat>Custom</PresentationFormat>
  <Paragraphs>95</Paragraphs>
  <Slides>11</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World country report presentation</vt:lpstr>
      <vt:lpstr>PowerPoint Presentation</vt:lpstr>
      <vt:lpstr>ABSTRACT</vt:lpstr>
      <vt:lpstr>introduction</vt:lpstr>
      <vt:lpstr>About project</vt:lpstr>
      <vt:lpstr>Literature Review</vt:lpstr>
      <vt:lpstr>Problem with  the existing system</vt:lpstr>
      <vt:lpstr>Online voting system</vt:lpstr>
      <vt:lpstr>System requirement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Prabhat Singh</dc:creator>
  <cp:lastModifiedBy>Prabhat Singh</cp:lastModifiedBy>
  <cp:revision>7</cp:revision>
  <dcterms:created xsi:type="dcterms:W3CDTF">2023-09-15T13:26:29Z</dcterms:created>
  <dcterms:modified xsi:type="dcterms:W3CDTF">2023-09-21T15:41:44Z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