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96" r:id="rId4"/>
    <p:sldId id="297" r:id="rId5"/>
    <p:sldId id="298" r:id="rId6"/>
    <p:sldId id="300" r:id="rId7"/>
    <p:sldId id="317" r:id="rId8"/>
    <p:sldId id="303" r:id="rId9"/>
    <p:sldId id="304" r:id="rId10"/>
    <p:sldId id="301" r:id="rId11"/>
    <p:sldId id="305" r:id="rId12"/>
    <p:sldId id="306" r:id="rId13"/>
    <p:sldId id="302" r:id="rId14"/>
    <p:sldId id="307" r:id="rId15"/>
    <p:sldId id="308" r:id="rId16"/>
    <p:sldId id="323" r:id="rId17"/>
    <p:sldId id="309" r:id="rId18"/>
    <p:sldId id="311" r:id="rId19"/>
    <p:sldId id="312" r:id="rId20"/>
    <p:sldId id="313" r:id="rId21"/>
    <p:sldId id="315" r:id="rId22"/>
    <p:sldId id="324" r:id="rId23"/>
    <p:sldId id="325" r:id="rId24"/>
    <p:sldId id="269" r:id="rId25"/>
    <p:sldId id="316" r:id="rId26"/>
    <p:sldId id="310" r:id="rId27"/>
    <p:sldId id="320" r:id="rId28"/>
    <p:sldId id="319" r:id="rId29"/>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DEF4"/>
    <a:srgbClr val="E4F7FC"/>
    <a:srgbClr val="E3EBF5"/>
    <a:srgbClr val="D9F4FB"/>
    <a:srgbClr val="F8F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p:restoredTop sz="93481" autoAdjust="0"/>
  </p:normalViewPr>
  <p:slideViewPr>
    <p:cSldViewPr>
      <p:cViewPr varScale="1">
        <p:scale>
          <a:sx n="69" d="100"/>
          <a:sy n="69" d="100"/>
        </p:scale>
        <p:origin x="66" y="10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52DDF1AF-C141-4287-BB53-457D9CFD2EAA}" type="datetimeFigureOut">
              <a:rPr lang="en-US" smtClean="0"/>
              <a:t>11/3/2018</a:t>
            </a:fld>
            <a:endParaRPr lang="en-US"/>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CAD82619-9E36-475B-AE95-A5EA4FCD854E}" type="slidenum">
              <a:rPr lang="en-US" smtClean="0"/>
              <a:t>‹#›</a:t>
            </a:fld>
            <a:endParaRPr lang="en-US"/>
          </a:p>
        </p:txBody>
      </p:sp>
    </p:spTree>
    <p:extLst>
      <p:ext uri="{BB962C8B-B14F-4D97-AF65-F5344CB8AC3E}">
        <p14:creationId xmlns:p14="http://schemas.microsoft.com/office/powerpoint/2010/main" val="369203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4</a:t>
            </a:fld>
            <a:endParaRPr lang="en-US"/>
          </a:p>
        </p:txBody>
      </p:sp>
    </p:spTree>
    <p:extLst>
      <p:ext uri="{BB962C8B-B14F-4D97-AF65-F5344CB8AC3E}">
        <p14:creationId xmlns:p14="http://schemas.microsoft.com/office/powerpoint/2010/main" val="2427533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13</a:t>
            </a:fld>
            <a:endParaRPr lang="en-US"/>
          </a:p>
        </p:txBody>
      </p:sp>
    </p:spTree>
    <p:extLst>
      <p:ext uri="{BB962C8B-B14F-4D97-AF65-F5344CB8AC3E}">
        <p14:creationId xmlns:p14="http://schemas.microsoft.com/office/powerpoint/2010/main" val="176191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14</a:t>
            </a:fld>
            <a:endParaRPr lang="en-US"/>
          </a:p>
        </p:txBody>
      </p:sp>
    </p:spTree>
    <p:extLst>
      <p:ext uri="{BB962C8B-B14F-4D97-AF65-F5344CB8AC3E}">
        <p14:creationId xmlns:p14="http://schemas.microsoft.com/office/powerpoint/2010/main" val="133758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15</a:t>
            </a:fld>
            <a:endParaRPr lang="en-US"/>
          </a:p>
        </p:txBody>
      </p:sp>
    </p:spTree>
    <p:extLst>
      <p:ext uri="{BB962C8B-B14F-4D97-AF65-F5344CB8AC3E}">
        <p14:creationId xmlns:p14="http://schemas.microsoft.com/office/powerpoint/2010/main" val="16580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17</a:t>
            </a:fld>
            <a:endParaRPr lang="en-US"/>
          </a:p>
        </p:txBody>
      </p:sp>
    </p:spTree>
    <p:extLst>
      <p:ext uri="{BB962C8B-B14F-4D97-AF65-F5344CB8AC3E}">
        <p14:creationId xmlns:p14="http://schemas.microsoft.com/office/powerpoint/2010/main" val="322146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18</a:t>
            </a:fld>
            <a:endParaRPr lang="en-US"/>
          </a:p>
        </p:txBody>
      </p:sp>
    </p:spTree>
    <p:extLst>
      <p:ext uri="{BB962C8B-B14F-4D97-AF65-F5344CB8AC3E}">
        <p14:creationId xmlns:p14="http://schemas.microsoft.com/office/powerpoint/2010/main" val="94464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19</a:t>
            </a:fld>
            <a:endParaRPr lang="en-US"/>
          </a:p>
        </p:txBody>
      </p:sp>
    </p:spTree>
    <p:extLst>
      <p:ext uri="{BB962C8B-B14F-4D97-AF65-F5344CB8AC3E}">
        <p14:creationId xmlns:p14="http://schemas.microsoft.com/office/powerpoint/2010/main" val="2670020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20</a:t>
            </a:fld>
            <a:endParaRPr lang="en-US"/>
          </a:p>
        </p:txBody>
      </p:sp>
    </p:spTree>
    <p:extLst>
      <p:ext uri="{BB962C8B-B14F-4D97-AF65-F5344CB8AC3E}">
        <p14:creationId xmlns:p14="http://schemas.microsoft.com/office/powerpoint/2010/main" val="897371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21</a:t>
            </a:fld>
            <a:endParaRPr lang="en-US"/>
          </a:p>
        </p:txBody>
      </p:sp>
    </p:spTree>
    <p:extLst>
      <p:ext uri="{BB962C8B-B14F-4D97-AF65-F5344CB8AC3E}">
        <p14:creationId xmlns:p14="http://schemas.microsoft.com/office/powerpoint/2010/main" val="80241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22</a:t>
            </a:fld>
            <a:endParaRPr lang="en-US"/>
          </a:p>
        </p:txBody>
      </p:sp>
    </p:spTree>
    <p:extLst>
      <p:ext uri="{BB962C8B-B14F-4D97-AF65-F5344CB8AC3E}">
        <p14:creationId xmlns:p14="http://schemas.microsoft.com/office/powerpoint/2010/main" val="3549482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23</a:t>
            </a:fld>
            <a:endParaRPr lang="en-US"/>
          </a:p>
        </p:txBody>
      </p:sp>
    </p:spTree>
    <p:extLst>
      <p:ext uri="{BB962C8B-B14F-4D97-AF65-F5344CB8AC3E}">
        <p14:creationId xmlns:p14="http://schemas.microsoft.com/office/powerpoint/2010/main" val="226239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5</a:t>
            </a:fld>
            <a:endParaRPr lang="en-US"/>
          </a:p>
        </p:txBody>
      </p:sp>
    </p:spTree>
    <p:extLst>
      <p:ext uri="{BB962C8B-B14F-4D97-AF65-F5344CB8AC3E}">
        <p14:creationId xmlns:p14="http://schemas.microsoft.com/office/powerpoint/2010/main" val="267167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26</a:t>
            </a:fld>
            <a:endParaRPr lang="en-US"/>
          </a:p>
        </p:txBody>
      </p:sp>
    </p:spTree>
    <p:extLst>
      <p:ext uri="{BB962C8B-B14F-4D97-AF65-F5344CB8AC3E}">
        <p14:creationId xmlns:p14="http://schemas.microsoft.com/office/powerpoint/2010/main" val="56483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28</a:t>
            </a:fld>
            <a:endParaRPr lang="en-US"/>
          </a:p>
        </p:txBody>
      </p:sp>
    </p:spTree>
    <p:extLst>
      <p:ext uri="{BB962C8B-B14F-4D97-AF65-F5344CB8AC3E}">
        <p14:creationId xmlns:p14="http://schemas.microsoft.com/office/powerpoint/2010/main" val="234407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6</a:t>
            </a:fld>
            <a:endParaRPr lang="en-US"/>
          </a:p>
        </p:txBody>
      </p:sp>
    </p:spTree>
    <p:extLst>
      <p:ext uri="{BB962C8B-B14F-4D97-AF65-F5344CB8AC3E}">
        <p14:creationId xmlns:p14="http://schemas.microsoft.com/office/powerpoint/2010/main" val="67223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7</a:t>
            </a:fld>
            <a:endParaRPr lang="en-US"/>
          </a:p>
        </p:txBody>
      </p:sp>
    </p:spTree>
    <p:extLst>
      <p:ext uri="{BB962C8B-B14F-4D97-AF65-F5344CB8AC3E}">
        <p14:creationId xmlns:p14="http://schemas.microsoft.com/office/powerpoint/2010/main" val="181100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8</a:t>
            </a:fld>
            <a:endParaRPr lang="en-US"/>
          </a:p>
        </p:txBody>
      </p:sp>
    </p:spTree>
    <p:extLst>
      <p:ext uri="{BB962C8B-B14F-4D97-AF65-F5344CB8AC3E}">
        <p14:creationId xmlns:p14="http://schemas.microsoft.com/office/powerpoint/2010/main" val="220158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9</a:t>
            </a:fld>
            <a:endParaRPr lang="en-US"/>
          </a:p>
        </p:txBody>
      </p:sp>
    </p:spTree>
    <p:extLst>
      <p:ext uri="{BB962C8B-B14F-4D97-AF65-F5344CB8AC3E}">
        <p14:creationId xmlns:p14="http://schemas.microsoft.com/office/powerpoint/2010/main" val="177806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https://console.bluemix.net/docs/cli/index.html#overview</a:t>
            </a:r>
          </a:p>
        </p:txBody>
      </p:sp>
      <p:sp>
        <p:nvSpPr>
          <p:cNvPr id="4" name="Slide Number Placeholder 3"/>
          <p:cNvSpPr>
            <a:spLocks noGrp="1"/>
          </p:cNvSpPr>
          <p:nvPr>
            <p:ph type="sldNum" sz="quarter" idx="10"/>
          </p:nvPr>
        </p:nvSpPr>
        <p:spPr/>
        <p:txBody>
          <a:bodyPr/>
          <a:lstStyle/>
          <a:p>
            <a:fld id="{CAD82619-9E36-475B-AE95-A5EA4FCD854E}" type="slidenum">
              <a:rPr lang="en-US" smtClean="0"/>
              <a:t>10</a:t>
            </a:fld>
            <a:endParaRPr lang="en-US"/>
          </a:p>
        </p:txBody>
      </p:sp>
    </p:spTree>
    <p:extLst>
      <p:ext uri="{BB962C8B-B14F-4D97-AF65-F5344CB8AC3E}">
        <p14:creationId xmlns:p14="http://schemas.microsoft.com/office/powerpoint/2010/main" val="2025796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82619-9E36-475B-AE95-A5EA4FCD854E}" type="slidenum">
              <a:rPr lang="en-US" smtClean="0"/>
              <a:t>11</a:t>
            </a:fld>
            <a:endParaRPr lang="en-US"/>
          </a:p>
        </p:txBody>
      </p:sp>
    </p:spTree>
    <p:extLst>
      <p:ext uri="{BB962C8B-B14F-4D97-AF65-F5344CB8AC3E}">
        <p14:creationId xmlns:p14="http://schemas.microsoft.com/office/powerpoint/2010/main" val="336320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https://703rnv.internetofthings.ibmcloud.com/dashboard/#/devices/browse-v2</a:t>
            </a:r>
          </a:p>
        </p:txBody>
      </p:sp>
      <p:sp>
        <p:nvSpPr>
          <p:cNvPr id="4" name="Slide Number Placeholder 3"/>
          <p:cNvSpPr>
            <a:spLocks noGrp="1"/>
          </p:cNvSpPr>
          <p:nvPr>
            <p:ph type="sldNum" sz="quarter" idx="10"/>
          </p:nvPr>
        </p:nvSpPr>
        <p:spPr/>
        <p:txBody>
          <a:bodyPr/>
          <a:lstStyle/>
          <a:p>
            <a:fld id="{CAD82619-9E36-475B-AE95-A5EA4FCD854E}" type="slidenum">
              <a:rPr lang="en-US" smtClean="0"/>
              <a:t>12</a:t>
            </a:fld>
            <a:endParaRPr lang="en-US"/>
          </a:p>
        </p:txBody>
      </p:sp>
    </p:spTree>
    <p:extLst>
      <p:ext uri="{BB962C8B-B14F-4D97-AF65-F5344CB8AC3E}">
        <p14:creationId xmlns:p14="http://schemas.microsoft.com/office/powerpoint/2010/main" val="135517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629830" y="1429443"/>
            <a:ext cx="5370830" cy="5370830"/>
          </a:xfrm>
          <a:custGeom>
            <a:avLst/>
            <a:gdLst/>
            <a:ahLst/>
            <a:cxnLst/>
            <a:rect l="l" t="t" r="r" b="b"/>
            <a:pathLst>
              <a:path w="5370830" h="5370830">
                <a:moveTo>
                  <a:pt x="2685376" y="0"/>
                </a:moveTo>
                <a:lnTo>
                  <a:pt x="0" y="2685351"/>
                </a:lnTo>
                <a:lnTo>
                  <a:pt x="2685376" y="5370715"/>
                </a:lnTo>
                <a:lnTo>
                  <a:pt x="5370728" y="2685351"/>
                </a:lnTo>
                <a:lnTo>
                  <a:pt x="2685376" y="0"/>
                </a:lnTo>
                <a:close/>
              </a:path>
            </a:pathLst>
          </a:custGeom>
          <a:solidFill>
            <a:srgbClr val="8EDEF4"/>
          </a:solidFill>
        </p:spPr>
        <p:txBody>
          <a:bodyPr wrap="square" lIns="0" tIns="0" rIns="0" bIns="0" rtlCol="0"/>
          <a:lstStyle/>
          <a:p>
            <a:endParaRPr/>
          </a:p>
        </p:txBody>
      </p:sp>
      <p:sp>
        <p:nvSpPr>
          <p:cNvPr id="2" name="Holder 2"/>
          <p:cNvSpPr>
            <a:spLocks noGrp="1"/>
          </p:cNvSpPr>
          <p:nvPr>
            <p:ph type="ctrTitle"/>
          </p:nvPr>
        </p:nvSpPr>
        <p:spPr>
          <a:xfrm>
            <a:off x="4543249" y="515689"/>
            <a:ext cx="5543900" cy="391159"/>
          </a:xfrm>
          <a:prstGeom prst="rect">
            <a:avLst/>
          </a:prstGeom>
        </p:spPr>
        <p:txBody>
          <a:bodyPr wrap="square" lIns="0" tIns="0" rIns="0" bIns="0">
            <a:spAutoFit/>
          </a:bodyPr>
          <a:lstStyle>
            <a:lvl1pPr>
              <a:defRPr sz="2400" b="1" i="0">
                <a:solidFill>
                  <a:srgbClr val="525252"/>
                </a:solidFill>
                <a:latin typeface="Montserrat"/>
                <a:cs typeface="Montserrat"/>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rgbClr val="525252"/>
                </a:solidFill>
                <a:latin typeface="Montserrat"/>
                <a:cs typeface="Montserra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rgbClr val="525252"/>
                </a:solidFill>
                <a:latin typeface="Montserrat"/>
                <a:cs typeface="Montserrat"/>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1" i="0">
                <a:solidFill>
                  <a:srgbClr val="525252"/>
                </a:solidFill>
                <a:latin typeface="Montserrat"/>
                <a:cs typeface="Montserra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80224" y="2726225"/>
            <a:ext cx="2871470" cy="1315720"/>
          </a:xfrm>
          <a:prstGeom prst="rect">
            <a:avLst/>
          </a:prstGeom>
        </p:spPr>
        <p:txBody>
          <a:bodyPr wrap="square" lIns="0" tIns="0" rIns="0" bIns="0">
            <a:spAutoFit/>
          </a:bodyPr>
          <a:lstStyle>
            <a:lvl1pPr>
              <a:defRPr sz="8450" b="1" i="0">
                <a:solidFill>
                  <a:srgbClr val="525252"/>
                </a:solidFill>
                <a:latin typeface="Montserrat"/>
                <a:cs typeface="Montserrat"/>
              </a:defRPr>
            </a:lvl1pPr>
          </a:lstStyle>
          <a:p>
            <a:endParaRPr/>
          </a:p>
        </p:txBody>
      </p:sp>
      <p:sp>
        <p:nvSpPr>
          <p:cNvPr id="3" name="Holder 3"/>
          <p:cNvSpPr>
            <a:spLocks noGrp="1"/>
          </p:cNvSpPr>
          <p:nvPr>
            <p:ph type="body" idx="1"/>
          </p:nvPr>
        </p:nvSpPr>
        <p:spPr>
          <a:xfrm>
            <a:off x="1706637" y="1972144"/>
            <a:ext cx="11828144" cy="57143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11/3/2018</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jigsawiot.eu-gb.mybluemix.net/red/"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eveops/iot-starter-for-android/releases/download/2.1.0/nodeRedCode.tx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eveops/iot-starter-for-android/releases/download/2.1.0/nodeRedCode.txt"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eveops/iot-starter-for-android/releases/download/2.1.0/nodeRedCode.txt" TargetMode="External"/><Relationship Id="rId2" Type="http://schemas.openxmlformats.org/officeDocument/2006/relationships/hyperlink" Target="https://github.com/deveops/iot-starter-for-android/releases"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ibm-watson-iot/rickshaw4io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ropbox.com/sh/qgwmt3q1swmqeye/AACMK_RyYsHE4NIlVmAjDRP4a"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github.com/ashish-jigsaw/workshop" TargetMode="External"/><Relationship Id="rId4" Type="http://schemas.openxmlformats.org/officeDocument/2006/relationships/hyperlink" Target="https://www.ibm.com/cloud/watson-stud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console.bluemix.net/?cm_sp=dw-bluemix-_-iot-smartphone-sensor-actuator-bluemix-apps-trs-_-articl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console.bluemix.net/?cm_sp=dw-bluemix-_-iot-smartphone-sensor-actuator-bluemix-apps-trs-_-artic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013" t="16855" r="9865" b="12041"/>
          <a:stretch/>
        </p:blipFill>
        <p:spPr>
          <a:xfrm>
            <a:off x="6022016" y="5944043"/>
            <a:ext cx="2586368" cy="685358"/>
          </a:xfrm>
          <a:prstGeom prst="rect">
            <a:avLst/>
          </a:prstGeom>
        </p:spPr>
      </p:pic>
      <p:sp>
        <p:nvSpPr>
          <p:cNvPr id="4" name="Rectangle 3">
            <a:extLst>
              <a:ext uri="{FF2B5EF4-FFF2-40B4-BE49-F238E27FC236}">
                <a16:creationId xmlns:a16="http://schemas.microsoft.com/office/drawing/2014/main" id="{DF74A79D-190C-49EF-8FAE-A2CCA79E29D9}"/>
              </a:ext>
            </a:extLst>
          </p:cNvPr>
          <p:cNvSpPr/>
          <p:nvPr/>
        </p:nvSpPr>
        <p:spPr>
          <a:xfrm>
            <a:off x="2362200" y="4840224"/>
            <a:ext cx="10363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rgbClr val="00B0F0"/>
                </a:solidFill>
                <a:latin typeface="Montserrat" panose="02000505000000020004"/>
              </a:rPr>
              <a:t>BUILD YOUR FIRST IOT APP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pPr fontAlgn="base"/>
            <a:r>
              <a:rPr lang="en-IN" sz="5400" dirty="0">
                <a:solidFill>
                  <a:srgbClr val="00B0F0"/>
                </a:solidFill>
                <a:latin typeface="ibm-plex-sans"/>
              </a:rPr>
              <a:t>STEP 2: Register your smartphone</a:t>
            </a:r>
          </a:p>
        </p:txBody>
      </p:sp>
      <p:sp>
        <p:nvSpPr>
          <p:cNvPr id="8" name="Rectangle 7">
            <a:extLst>
              <a:ext uri="{FF2B5EF4-FFF2-40B4-BE49-F238E27FC236}">
                <a16:creationId xmlns:a16="http://schemas.microsoft.com/office/drawing/2014/main" id="{FC11B7EC-94BD-42FB-8DF0-EF9ACDE8877A}"/>
              </a:ext>
            </a:extLst>
          </p:cNvPr>
          <p:cNvSpPr/>
          <p:nvPr/>
        </p:nvSpPr>
        <p:spPr>
          <a:xfrm>
            <a:off x="831273" y="1430755"/>
            <a:ext cx="12496800" cy="2246769"/>
          </a:xfrm>
          <a:prstGeom prst="rect">
            <a:avLst/>
          </a:prstGeom>
        </p:spPr>
        <p:txBody>
          <a:bodyPr wrap="square">
            <a:spAutoFit/>
          </a:bodyPr>
          <a:lstStyle/>
          <a:p>
            <a:pPr fontAlgn="base"/>
            <a:endParaRPr lang="en-IN" sz="1400" b="1" dirty="0">
              <a:solidFill>
                <a:srgbClr val="3F3F3F"/>
              </a:solidFill>
              <a:latin typeface="ibm-plex-sans"/>
            </a:endParaRPr>
          </a:p>
          <a:p>
            <a:pPr fontAlgn="base"/>
            <a:r>
              <a:rPr lang="en-IN" dirty="0"/>
              <a:t>You need to register your smartphone in the Watson IOT Platform before you can connect it to the IoT. The Watson IOT Platform service automatically allocates an IOT organization to you. An IOT organization is a space that is used for connecting and managing devices to the Watson IoT Platform so that your applications can access their live and historical data.</a:t>
            </a:r>
          </a:p>
          <a:p>
            <a:pPr fontAlgn="base"/>
            <a:endParaRPr lang="en-IN" dirty="0">
              <a:solidFill>
                <a:srgbClr val="323232"/>
              </a:solidFill>
              <a:latin typeface="ibm-plex-sans"/>
            </a:endParaRPr>
          </a:p>
          <a:p>
            <a:pPr marL="285750" indent="-285750" fontAlgn="base">
              <a:buFont typeface="Arial" panose="020B0604020202020204" pitchFamily="34" charset="0"/>
              <a:buChar char="•"/>
            </a:pPr>
            <a:r>
              <a:rPr lang="en-IN" dirty="0"/>
              <a:t>In the Overview view of your app, under Connections, click the Internet of Things Platform service, named something like </a:t>
            </a:r>
            <a:r>
              <a:rPr lang="en-IN" dirty="0" err="1"/>
              <a:t>iot</a:t>
            </a:r>
            <a:r>
              <a:rPr lang="en-IN" dirty="0"/>
              <a:t>&lt;your name&gt;-</a:t>
            </a:r>
            <a:r>
              <a:rPr lang="en-IN" dirty="0" err="1"/>
              <a:t>iotf</a:t>
            </a:r>
            <a:r>
              <a:rPr lang="en-IN" dirty="0"/>
              <a:t>-service. Then click launch.</a:t>
            </a:r>
          </a:p>
          <a:p>
            <a:pPr marL="285750" indent="-285750" fontAlgn="base">
              <a:buFont typeface="Arial" panose="020B0604020202020204" pitchFamily="34" charset="0"/>
              <a:buChar char="•"/>
            </a:pPr>
            <a:endParaRPr lang="en-IN" b="0" i="0" dirty="0">
              <a:solidFill>
                <a:srgbClr val="323232"/>
              </a:solidFill>
              <a:effectLst/>
              <a:latin typeface="ibm-plex-sans"/>
            </a:endParaRPr>
          </a:p>
        </p:txBody>
      </p:sp>
      <p:pic>
        <p:nvPicPr>
          <p:cNvPr id="7" name="Picture 6">
            <a:extLst>
              <a:ext uri="{FF2B5EF4-FFF2-40B4-BE49-F238E27FC236}">
                <a16:creationId xmlns:a16="http://schemas.microsoft.com/office/drawing/2014/main" id="{AA2162AA-97EF-45F8-A2C5-99C8D06316CB}"/>
              </a:ext>
            </a:extLst>
          </p:cNvPr>
          <p:cNvPicPr>
            <a:picLocks noChangeAspect="1"/>
          </p:cNvPicPr>
          <p:nvPr/>
        </p:nvPicPr>
        <p:blipFill>
          <a:blip r:embed="rId4"/>
          <a:stretch>
            <a:fillRect/>
          </a:stretch>
        </p:blipFill>
        <p:spPr>
          <a:xfrm>
            <a:off x="381000" y="4419600"/>
            <a:ext cx="4708789" cy="2800766"/>
          </a:xfrm>
          <a:prstGeom prst="rect">
            <a:avLst/>
          </a:prstGeom>
        </p:spPr>
      </p:pic>
      <p:grpSp>
        <p:nvGrpSpPr>
          <p:cNvPr id="10" name="Group 9">
            <a:extLst>
              <a:ext uri="{FF2B5EF4-FFF2-40B4-BE49-F238E27FC236}">
                <a16:creationId xmlns:a16="http://schemas.microsoft.com/office/drawing/2014/main" id="{362693A1-F4A1-4839-A3F1-E60C94FE33A0}"/>
              </a:ext>
            </a:extLst>
          </p:cNvPr>
          <p:cNvGrpSpPr/>
          <p:nvPr/>
        </p:nvGrpSpPr>
        <p:grpSpPr>
          <a:xfrm>
            <a:off x="6615546" y="3468672"/>
            <a:ext cx="7197436" cy="4702622"/>
            <a:chOff x="152400" y="2030513"/>
            <a:chExt cx="9530955" cy="6199087"/>
          </a:xfrm>
        </p:grpSpPr>
        <p:pic>
          <p:nvPicPr>
            <p:cNvPr id="11" name="Picture 10">
              <a:extLst>
                <a:ext uri="{FF2B5EF4-FFF2-40B4-BE49-F238E27FC236}">
                  <a16:creationId xmlns:a16="http://schemas.microsoft.com/office/drawing/2014/main" id="{8F761119-EC46-4460-AE12-C4C74FFE351D}"/>
                </a:ext>
              </a:extLst>
            </p:cNvPr>
            <p:cNvPicPr>
              <a:picLocks noChangeAspect="1"/>
            </p:cNvPicPr>
            <p:nvPr/>
          </p:nvPicPr>
          <p:blipFill>
            <a:blip r:embed="rId5"/>
            <a:stretch>
              <a:fillRect/>
            </a:stretch>
          </p:blipFill>
          <p:spPr>
            <a:xfrm>
              <a:off x="152400" y="2030513"/>
              <a:ext cx="9530955" cy="6199087"/>
            </a:xfrm>
            <a:prstGeom prst="rect">
              <a:avLst/>
            </a:prstGeom>
          </p:spPr>
        </p:pic>
        <p:sp>
          <p:nvSpPr>
            <p:cNvPr id="12" name="Rectangle 11">
              <a:extLst>
                <a:ext uri="{FF2B5EF4-FFF2-40B4-BE49-F238E27FC236}">
                  <a16:creationId xmlns:a16="http://schemas.microsoft.com/office/drawing/2014/main" id="{55916A49-DA7D-4948-AA89-218F186DE4C1}"/>
                </a:ext>
              </a:extLst>
            </p:cNvPr>
            <p:cNvSpPr/>
            <p:nvPr/>
          </p:nvSpPr>
          <p:spPr>
            <a:xfrm>
              <a:off x="4270177" y="7568594"/>
              <a:ext cx="1295400" cy="6610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023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pPr fontAlgn="base"/>
            <a:r>
              <a:rPr lang="en-IN" sz="5400" dirty="0">
                <a:solidFill>
                  <a:srgbClr val="00B0F0"/>
                </a:solidFill>
                <a:latin typeface="ibm-plex-sans"/>
              </a:rPr>
              <a:t>STEP 2: Register your smartphone</a:t>
            </a:r>
          </a:p>
        </p:txBody>
      </p:sp>
      <p:sp>
        <p:nvSpPr>
          <p:cNvPr id="9" name="Rectangle 8">
            <a:extLst>
              <a:ext uri="{FF2B5EF4-FFF2-40B4-BE49-F238E27FC236}">
                <a16:creationId xmlns:a16="http://schemas.microsoft.com/office/drawing/2014/main" id="{8E2B20F2-7526-4D30-988F-A7255C2112B5}"/>
              </a:ext>
            </a:extLst>
          </p:cNvPr>
          <p:cNvSpPr/>
          <p:nvPr/>
        </p:nvSpPr>
        <p:spPr>
          <a:xfrm>
            <a:off x="831273" y="1430755"/>
            <a:ext cx="12496800" cy="923330"/>
          </a:xfrm>
          <a:prstGeom prst="rect">
            <a:avLst/>
          </a:prstGeom>
        </p:spPr>
        <p:txBody>
          <a:bodyPr wrap="square">
            <a:spAutoFit/>
          </a:bodyPr>
          <a:lstStyle/>
          <a:p>
            <a:pPr marL="285750" indent="-285750" fontAlgn="base">
              <a:buFont typeface="Arial" panose="020B0604020202020204" pitchFamily="34" charset="0"/>
              <a:buChar char="•"/>
            </a:pPr>
            <a:r>
              <a:rPr lang="en-IN" dirty="0"/>
              <a:t>The dashboard for IBM Watson IoT Platform opens in a new browser tab. The organization ID is assigned to your app and is displayed in the upper right. You will need this ID later for configuring the mobile app. Below, the organization ID is (703rnv)</a:t>
            </a:r>
          </a:p>
          <a:p>
            <a:pPr marL="285750" indent="-285750" fontAlgn="base">
              <a:buFont typeface="Arial" panose="020B0604020202020204" pitchFamily="34" charset="0"/>
              <a:buChar char="•"/>
            </a:pPr>
            <a:endParaRPr lang="en-IN" b="0" i="0" dirty="0">
              <a:solidFill>
                <a:srgbClr val="323232"/>
              </a:solidFill>
              <a:effectLst/>
              <a:latin typeface="ibm-plex-sans"/>
            </a:endParaRPr>
          </a:p>
        </p:txBody>
      </p:sp>
      <p:grpSp>
        <p:nvGrpSpPr>
          <p:cNvPr id="14" name="Group 13">
            <a:extLst>
              <a:ext uri="{FF2B5EF4-FFF2-40B4-BE49-F238E27FC236}">
                <a16:creationId xmlns:a16="http://schemas.microsoft.com/office/drawing/2014/main" id="{3DF1E1B1-108C-4C89-9754-3C7DB228165E}"/>
              </a:ext>
            </a:extLst>
          </p:cNvPr>
          <p:cNvGrpSpPr/>
          <p:nvPr/>
        </p:nvGrpSpPr>
        <p:grpSpPr>
          <a:xfrm>
            <a:off x="2362200" y="2053669"/>
            <a:ext cx="9046152" cy="1981200"/>
            <a:chOff x="1323975" y="2852737"/>
            <a:chExt cx="11982450" cy="2524125"/>
          </a:xfrm>
        </p:grpSpPr>
        <p:pic>
          <p:nvPicPr>
            <p:cNvPr id="15" name="Picture 14">
              <a:extLst>
                <a:ext uri="{FF2B5EF4-FFF2-40B4-BE49-F238E27FC236}">
                  <a16:creationId xmlns:a16="http://schemas.microsoft.com/office/drawing/2014/main" id="{20E96E1C-7BDD-472B-BB8D-13164AA39C15}"/>
                </a:ext>
              </a:extLst>
            </p:cNvPr>
            <p:cNvPicPr>
              <a:picLocks noChangeAspect="1"/>
            </p:cNvPicPr>
            <p:nvPr/>
          </p:nvPicPr>
          <p:blipFill>
            <a:blip r:embed="rId4"/>
            <a:stretch>
              <a:fillRect/>
            </a:stretch>
          </p:blipFill>
          <p:spPr>
            <a:xfrm>
              <a:off x="1323975" y="2852737"/>
              <a:ext cx="11982450" cy="2524125"/>
            </a:xfrm>
            <a:prstGeom prst="rect">
              <a:avLst/>
            </a:prstGeom>
          </p:spPr>
        </p:pic>
        <p:sp>
          <p:nvSpPr>
            <p:cNvPr id="16" name="Rectangle 15">
              <a:extLst>
                <a:ext uri="{FF2B5EF4-FFF2-40B4-BE49-F238E27FC236}">
                  <a16:creationId xmlns:a16="http://schemas.microsoft.com/office/drawing/2014/main" id="{CE49D426-16E7-4D12-A4DC-D288BD4165B3}"/>
                </a:ext>
              </a:extLst>
            </p:cNvPr>
            <p:cNvSpPr/>
            <p:nvPr/>
          </p:nvSpPr>
          <p:spPr>
            <a:xfrm>
              <a:off x="11429999" y="2852737"/>
              <a:ext cx="1876425" cy="6610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08820F8-AC36-4CD1-9AE9-3E792AAEFB70}"/>
              </a:ext>
            </a:extLst>
          </p:cNvPr>
          <p:cNvSpPr/>
          <p:nvPr/>
        </p:nvSpPr>
        <p:spPr>
          <a:xfrm>
            <a:off x="678873" y="4094021"/>
            <a:ext cx="12649200" cy="923330"/>
          </a:xfrm>
          <a:prstGeom prst="rect">
            <a:avLst/>
          </a:prstGeom>
        </p:spPr>
        <p:txBody>
          <a:bodyPr wrap="square">
            <a:spAutoFit/>
          </a:bodyPr>
          <a:lstStyle/>
          <a:p>
            <a:pPr marL="285750" indent="-285750">
              <a:buFont typeface="Arial" panose="020B0604020202020204" pitchFamily="34" charset="0"/>
              <a:buChar char="•"/>
            </a:pPr>
            <a:r>
              <a:rPr lang="en-IN" dirty="0"/>
              <a:t>On the left menu, which pops out when you hover over it, click Devices. Then, click Add a device type. In your organization, you can have multiple device types each with multiple devices. A device type is a group of devices that share characteristics; In our case, the device type name must be "Android" (this device type name is required by the app that you will use later).</a:t>
            </a:r>
            <a:endParaRPr lang="en-US" dirty="0"/>
          </a:p>
        </p:txBody>
      </p:sp>
      <p:pic>
        <p:nvPicPr>
          <p:cNvPr id="19" name="Picture 18">
            <a:extLst>
              <a:ext uri="{FF2B5EF4-FFF2-40B4-BE49-F238E27FC236}">
                <a16:creationId xmlns:a16="http://schemas.microsoft.com/office/drawing/2014/main" id="{293A0E2A-2E07-4538-AFED-1BDCF89956C0}"/>
              </a:ext>
            </a:extLst>
          </p:cNvPr>
          <p:cNvPicPr>
            <a:picLocks noChangeAspect="1"/>
          </p:cNvPicPr>
          <p:nvPr/>
        </p:nvPicPr>
        <p:blipFill>
          <a:blip r:embed="rId5"/>
          <a:stretch>
            <a:fillRect/>
          </a:stretch>
        </p:blipFill>
        <p:spPr>
          <a:xfrm>
            <a:off x="2757929" y="5017351"/>
            <a:ext cx="7886700" cy="3162300"/>
          </a:xfrm>
          <a:prstGeom prst="rect">
            <a:avLst/>
          </a:prstGeom>
        </p:spPr>
      </p:pic>
    </p:spTree>
    <p:extLst>
      <p:ext uri="{BB962C8B-B14F-4D97-AF65-F5344CB8AC3E}">
        <p14:creationId xmlns:p14="http://schemas.microsoft.com/office/powerpoint/2010/main" val="409830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pPr fontAlgn="base"/>
            <a:r>
              <a:rPr lang="en-IN" sz="5400" dirty="0">
                <a:solidFill>
                  <a:srgbClr val="00B0F0"/>
                </a:solidFill>
                <a:latin typeface="ibm-plex-sans"/>
              </a:rPr>
              <a:t>STEP 2: Register your smartphone</a:t>
            </a:r>
          </a:p>
        </p:txBody>
      </p:sp>
      <p:sp>
        <p:nvSpPr>
          <p:cNvPr id="8" name="Rectangle 7">
            <a:extLst>
              <a:ext uri="{FF2B5EF4-FFF2-40B4-BE49-F238E27FC236}">
                <a16:creationId xmlns:a16="http://schemas.microsoft.com/office/drawing/2014/main" id="{EE50E268-1B47-47FD-B357-6E95E3C5478B}"/>
              </a:ext>
            </a:extLst>
          </p:cNvPr>
          <p:cNvSpPr/>
          <p:nvPr/>
        </p:nvSpPr>
        <p:spPr>
          <a:xfrm>
            <a:off x="838200" y="1568848"/>
            <a:ext cx="13258800" cy="1754326"/>
          </a:xfrm>
          <a:prstGeom prst="rect">
            <a:avLst/>
          </a:prstGeom>
        </p:spPr>
        <p:txBody>
          <a:bodyPr wrap="square">
            <a:spAutoFit/>
          </a:bodyPr>
          <a:lstStyle/>
          <a:p>
            <a:pPr marL="285750" indent="-285750">
              <a:buFont typeface="Arial" panose="020B0604020202020204" pitchFamily="34" charset="0"/>
              <a:buChar char="•"/>
            </a:pPr>
            <a:r>
              <a:rPr lang="en-US" dirty="0"/>
              <a:t>Click Next. A page is displayed where you can enter metadata about the device type, such as a serial number or model. You don't need to specify this information for this demo. Just click Done.</a:t>
            </a:r>
          </a:p>
          <a:p>
            <a:pPr marL="285750" indent="-285750">
              <a:buFont typeface="Arial" panose="020B0604020202020204" pitchFamily="34" charset="0"/>
              <a:buChar char="•"/>
            </a:pPr>
            <a:r>
              <a:rPr lang="en-IN" dirty="0"/>
              <a:t>Provide a value for the authentication token. Remember this value for later. Then, click </a:t>
            </a:r>
            <a:r>
              <a:rPr lang="en-IN" b="1" dirty="0"/>
              <a:t>Next</a:t>
            </a:r>
            <a:r>
              <a:rPr lang="en-IN" dirty="0"/>
              <a:t>.</a:t>
            </a:r>
          </a:p>
          <a:p>
            <a:pPr marL="285750" indent="-285750" fontAlgn="base">
              <a:buFont typeface="Arial" panose="020B0604020202020204" pitchFamily="34" charset="0"/>
              <a:buChar char="•"/>
            </a:pPr>
            <a:r>
              <a:rPr lang="en-US" dirty="0"/>
              <a:t>Click </a:t>
            </a:r>
            <a:r>
              <a:rPr lang="en-US" b="1" dirty="0"/>
              <a:t>Done</a:t>
            </a:r>
            <a:r>
              <a:rPr lang="en-US" dirty="0"/>
              <a:t>.</a:t>
            </a:r>
          </a:p>
          <a:p>
            <a:br>
              <a:rPr lang="en-US" dirty="0"/>
            </a:br>
            <a:endParaRPr lang="en-US" dirty="0"/>
          </a:p>
        </p:txBody>
      </p:sp>
      <p:grpSp>
        <p:nvGrpSpPr>
          <p:cNvPr id="11" name="Group 10">
            <a:extLst>
              <a:ext uri="{FF2B5EF4-FFF2-40B4-BE49-F238E27FC236}">
                <a16:creationId xmlns:a16="http://schemas.microsoft.com/office/drawing/2014/main" id="{589ACF6E-FF68-4575-BF60-154192012E88}"/>
              </a:ext>
            </a:extLst>
          </p:cNvPr>
          <p:cNvGrpSpPr/>
          <p:nvPr/>
        </p:nvGrpSpPr>
        <p:grpSpPr>
          <a:xfrm>
            <a:off x="288595" y="3461267"/>
            <a:ext cx="8560996" cy="3371850"/>
            <a:chOff x="3034702" y="2637198"/>
            <a:chExt cx="8560996" cy="3371850"/>
          </a:xfrm>
        </p:grpSpPr>
        <p:pic>
          <p:nvPicPr>
            <p:cNvPr id="9" name="Picture 8">
              <a:extLst>
                <a:ext uri="{FF2B5EF4-FFF2-40B4-BE49-F238E27FC236}">
                  <a16:creationId xmlns:a16="http://schemas.microsoft.com/office/drawing/2014/main" id="{FEA1EB47-F191-4B0C-9F3A-0265B68D0A7C}"/>
                </a:ext>
              </a:extLst>
            </p:cNvPr>
            <p:cNvPicPr>
              <a:picLocks noChangeAspect="1"/>
            </p:cNvPicPr>
            <p:nvPr/>
          </p:nvPicPr>
          <p:blipFill>
            <a:blip r:embed="rId4"/>
            <a:stretch>
              <a:fillRect/>
            </a:stretch>
          </p:blipFill>
          <p:spPr>
            <a:xfrm>
              <a:off x="3034702" y="2637198"/>
              <a:ext cx="8560996" cy="3371850"/>
            </a:xfrm>
            <a:prstGeom prst="rect">
              <a:avLst/>
            </a:prstGeom>
          </p:spPr>
        </p:pic>
        <p:sp>
          <p:nvSpPr>
            <p:cNvPr id="10" name="Rectangle 9">
              <a:extLst>
                <a:ext uri="{FF2B5EF4-FFF2-40B4-BE49-F238E27FC236}">
                  <a16:creationId xmlns:a16="http://schemas.microsoft.com/office/drawing/2014/main" id="{25DAC15F-4E23-4CAE-9DAC-728E82824809}"/>
                </a:ext>
              </a:extLst>
            </p:cNvPr>
            <p:cNvSpPr/>
            <p:nvPr/>
          </p:nvSpPr>
          <p:spPr>
            <a:xfrm>
              <a:off x="4724400" y="5493754"/>
              <a:ext cx="1447800" cy="5014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FC2A2ED-B382-4752-96CA-98D9A160421B}"/>
              </a:ext>
            </a:extLst>
          </p:cNvPr>
          <p:cNvPicPr>
            <a:picLocks noChangeAspect="1"/>
          </p:cNvPicPr>
          <p:nvPr/>
        </p:nvPicPr>
        <p:blipFill>
          <a:blip r:embed="rId5"/>
          <a:stretch>
            <a:fillRect/>
          </a:stretch>
        </p:blipFill>
        <p:spPr>
          <a:xfrm>
            <a:off x="8877300" y="2777287"/>
            <a:ext cx="5753100" cy="4838700"/>
          </a:xfrm>
          <a:prstGeom prst="rect">
            <a:avLst/>
          </a:prstGeom>
        </p:spPr>
      </p:pic>
    </p:spTree>
    <p:extLst>
      <p:ext uri="{BB962C8B-B14F-4D97-AF65-F5344CB8AC3E}">
        <p14:creationId xmlns:p14="http://schemas.microsoft.com/office/powerpoint/2010/main" val="262426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14" y="3430672"/>
            <a:ext cx="7682724" cy="4321532"/>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pPr fontAlgn="base"/>
            <a:r>
              <a:rPr lang="en-IN" sz="5400" dirty="0">
                <a:solidFill>
                  <a:srgbClr val="00B0F0"/>
                </a:solidFill>
                <a:latin typeface="ibm-plex-sans"/>
              </a:rPr>
              <a:t>STEP 3: Prepare the Android Phone</a:t>
            </a:r>
          </a:p>
        </p:txBody>
      </p:sp>
      <p:sp>
        <p:nvSpPr>
          <p:cNvPr id="3" name="Rectangle 1">
            <a:extLst>
              <a:ext uri="{FF2B5EF4-FFF2-40B4-BE49-F238E27FC236}">
                <a16:creationId xmlns:a16="http://schemas.microsoft.com/office/drawing/2014/main" id="{F51FA35E-4295-4DAC-84DD-556D758CB78E}"/>
              </a:ext>
            </a:extLst>
          </p:cNvPr>
          <p:cNvSpPr>
            <a:spLocks noChangeArrowheads="1"/>
          </p:cNvSpPr>
          <p:nvPr/>
        </p:nvSpPr>
        <p:spPr bwMode="auto">
          <a:xfrm>
            <a:off x="838200" y="1644690"/>
            <a:ext cx="12344400"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323232"/>
                </a:solidFill>
                <a:effectLst/>
                <a:latin typeface="ibm-plex-sans"/>
              </a:rPr>
              <a:t>On your phone, go to </a:t>
            </a:r>
            <a:r>
              <a:rPr kumimoji="0" lang="en-US" altLang="en-US" b="1" i="0" u="none" strike="noStrike" cap="none" normalizeH="0" baseline="0" dirty="0">
                <a:ln>
                  <a:noFill/>
                </a:ln>
                <a:solidFill>
                  <a:srgbClr val="323232"/>
                </a:solidFill>
                <a:effectLst/>
                <a:latin typeface="ibm-plex-sans"/>
              </a:rPr>
              <a:t>Settings</a:t>
            </a:r>
            <a:r>
              <a:rPr kumimoji="0" lang="en-US" altLang="en-US" b="0" i="0" u="none" strike="noStrike" cap="none" normalizeH="0" baseline="0" dirty="0">
                <a:ln>
                  <a:noFill/>
                </a:ln>
                <a:solidFill>
                  <a:srgbClr val="323232"/>
                </a:solidFill>
                <a:effectLst/>
                <a:latin typeface="ibm-plex-sans"/>
              </a:rPr>
              <a:t> &gt; </a:t>
            </a:r>
            <a:r>
              <a:rPr kumimoji="0" lang="en-US" altLang="en-US" b="1" i="0" u="none" strike="noStrike" cap="none" normalizeH="0" baseline="0" dirty="0">
                <a:ln>
                  <a:noFill/>
                </a:ln>
                <a:solidFill>
                  <a:srgbClr val="323232"/>
                </a:solidFill>
                <a:effectLst/>
                <a:latin typeface="ibm-plex-sans"/>
              </a:rPr>
              <a:t>Security</a:t>
            </a:r>
            <a:r>
              <a:rPr kumimoji="0" lang="en-US" altLang="en-US" b="0" i="0" u="none" strike="noStrike" cap="none" normalizeH="0" baseline="0" dirty="0">
                <a:ln>
                  <a:noFill/>
                </a:ln>
                <a:solidFill>
                  <a:srgbClr val="323232"/>
                </a:solidFill>
                <a:effectLst/>
                <a:latin typeface="ibm-plex-sans"/>
              </a:rPr>
              <a:t>. Under Device Administration, enable </a:t>
            </a:r>
            <a:r>
              <a:rPr kumimoji="0" lang="en-US" altLang="en-US" b="1" i="0" u="none" strike="noStrike" cap="none" normalizeH="0" baseline="0" dirty="0">
                <a:ln>
                  <a:noFill/>
                </a:ln>
                <a:solidFill>
                  <a:srgbClr val="323232"/>
                </a:solidFill>
                <a:effectLst/>
                <a:latin typeface="ibm-plex-sans"/>
              </a:rPr>
              <a:t>Unknown sources</a:t>
            </a:r>
            <a:r>
              <a:rPr kumimoji="0" lang="en-US" altLang="en-US" b="0" i="0" u="none" strike="noStrike" cap="none" normalizeH="0" baseline="0" dirty="0">
                <a:ln>
                  <a:noFill/>
                </a:ln>
                <a:solidFill>
                  <a:srgbClr val="323232"/>
                </a:solidFill>
                <a:effectLst/>
                <a:latin typeface="ibm-plex-sans"/>
              </a:rPr>
              <a:t>. Now you can install .</a:t>
            </a:r>
            <a:r>
              <a:rPr kumimoji="0" lang="en-US" altLang="en-US" b="0" i="0" u="none" strike="noStrike" cap="none" normalizeH="0" baseline="0" dirty="0" err="1">
                <a:ln>
                  <a:noFill/>
                </a:ln>
                <a:solidFill>
                  <a:srgbClr val="323232"/>
                </a:solidFill>
                <a:effectLst/>
                <a:latin typeface="ibm-plex-sans"/>
              </a:rPr>
              <a:t>apk</a:t>
            </a:r>
            <a:r>
              <a:rPr kumimoji="0" lang="en-US" altLang="en-US" b="0" i="0" u="none" strike="noStrike" cap="none" normalizeH="0" baseline="0" dirty="0">
                <a:ln>
                  <a:noFill/>
                </a:ln>
                <a:solidFill>
                  <a:srgbClr val="323232"/>
                </a:solidFill>
                <a:effectLst/>
                <a:latin typeface="ibm-plex-sans"/>
              </a:rPr>
              <a:t> files from outside of Google Play.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323232"/>
                </a:solidFill>
                <a:effectLst/>
                <a:latin typeface="ibm-plex-sans"/>
              </a:rPr>
              <a:t>Open the browser on your phone, and enter this URL: </a:t>
            </a:r>
          </a:p>
          <a:p>
            <a:pPr lvl="1" eaLnBrk="0" fontAlgn="base" hangingPunct="0">
              <a:spcBef>
                <a:spcPct val="0"/>
              </a:spcBef>
              <a:spcAft>
                <a:spcPct val="0"/>
              </a:spcAft>
            </a:pPr>
            <a:r>
              <a:rPr lang="en-US" altLang="en-US" dirty="0">
                <a:solidFill>
                  <a:srgbClr val="323232"/>
                </a:solidFill>
                <a:latin typeface="Courier New" panose="02070309020205020404" pitchFamily="49" charset="0"/>
                <a:cs typeface="Courier New" panose="02070309020205020404" pitchFamily="49" charset="0"/>
              </a:rPr>
              <a:t>https://github.com/deveops/iot-starter-for-android/releases</a:t>
            </a:r>
            <a:endParaRPr kumimoji="0" lang="en-US" altLang="en-US" b="0" i="0" u="none" strike="noStrike" cap="none" normalizeH="0" baseline="0" dirty="0">
              <a:ln>
                <a:noFill/>
              </a:ln>
              <a:solidFill>
                <a:srgbClr val="323232"/>
              </a:solidFill>
              <a:effectLst/>
              <a:latin typeface="ibm-plex-sans"/>
            </a:endParaRPr>
          </a:p>
          <a:p>
            <a:pPr marL="342900"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323232"/>
                </a:solidFill>
                <a:effectLst/>
                <a:latin typeface="ibm-plex-sans"/>
              </a:rPr>
              <a:t>Search for the </a:t>
            </a:r>
            <a:r>
              <a:rPr kumimoji="0" lang="en-US" altLang="en-US" b="1" i="0" u="none" strike="noStrike" cap="none" normalizeH="0" baseline="0" dirty="0">
                <a:ln>
                  <a:noFill/>
                </a:ln>
                <a:solidFill>
                  <a:srgbClr val="323232"/>
                </a:solidFill>
                <a:effectLst/>
                <a:latin typeface="ibm-plex-mono"/>
              </a:rPr>
              <a:t>iotstarter-v2.1.0.apk</a:t>
            </a:r>
            <a:r>
              <a:rPr kumimoji="0" lang="en-US" altLang="en-US" b="0" i="0" u="none" strike="noStrike" cap="none" normalizeH="0" baseline="0" dirty="0">
                <a:ln>
                  <a:noFill/>
                </a:ln>
                <a:solidFill>
                  <a:srgbClr val="323232"/>
                </a:solidFill>
                <a:effectLst/>
                <a:latin typeface="ibm-plex-sans"/>
              </a:rPr>
              <a:t> link, and click the link </a:t>
            </a:r>
            <a:r>
              <a:rPr lang="en-US" altLang="en-US" dirty="0">
                <a:solidFill>
                  <a:srgbClr val="323232"/>
                </a:solidFill>
                <a:latin typeface="ibm-plex-sans"/>
              </a:rPr>
              <a:t>to download the .</a:t>
            </a:r>
            <a:r>
              <a:rPr lang="en-US" altLang="en-US" dirty="0" err="1">
                <a:solidFill>
                  <a:srgbClr val="323232"/>
                </a:solidFill>
                <a:latin typeface="ibm-plex-sans"/>
              </a:rPr>
              <a:t>apk</a:t>
            </a:r>
            <a:r>
              <a:rPr lang="en-US" altLang="en-US" dirty="0">
                <a:solidFill>
                  <a:srgbClr val="323232"/>
                </a:solidFill>
                <a:latin typeface="ibm-plex-sans"/>
              </a:rPr>
              <a:t> file.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323232"/>
                </a:solidFill>
                <a:effectLst/>
                <a:latin typeface="ibm-plex-sans"/>
              </a:rPr>
              <a:t>Click the downloaded file, and confirm that you want to install the app.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323232"/>
                </a:solidFill>
                <a:effectLst/>
                <a:latin typeface="ibm-plex-sans"/>
              </a:rPr>
              <a:t>The IoT Starter app is now installed on your Android device.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23232"/>
              </a:solidFill>
              <a:effectLst/>
              <a:latin typeface="ibm-plex-sans"/>
            </a:endParaRPr>
          </a:p>
        </p:txBody>
      </p:sp>
      <p:pic>
        <p:nvPicPr>
          <p:cNvPr id="5" name="Picture 4">
            <a:extLst>
              <a:ext uri="{FF2B5EF4-FFF2-40B4-BE49-F238E27FC236}">
                <a16:creationId xmlns:a16="http://schemas.microsoft.com/office/drawing/2014/main" id="{05FFDD45-2783-4635-AEEB-408A504A8DBC}"/>
              </a:ext>
            </a:extLst>
          </p:cNvPr>
          <p:cNvPicPr>
            <a:picLocks noChangeAspect="1"/>
          </p:cNvPicPr>
          <p:nvPr/>
        </p:nvPicPr>
        <p:blipFill>
          <a:blip r:embed="rId4"/>
          <a:stretch>
            <a:fillRect/>
          </a:stretch>
        </p:blipFill>
        <p:spPr>
          <a:xfrm>
            <a:off x="1219200" y="3935777"/>
            <a:ext cx="2286198" cy="3816427"/>
          </a:xfrm>
          <a:prstGeom prst="rect">
            <a:avLst/>
          </a:prstGeom>
        </p:spPr>
      </p:pic>
      <p:pic>
        <p:nvPicPr>
          <p:cNvPr id="6" name="Picture 5">
            <a:extLst>
              <a:ext uri="{FF2B5EF4-FFF2-40B4-BE49-F238E27FC236}">
                <a16:creationId xmlns:a16="http://schemas.microsoft.com/office/drawing/2014/main" id="{27095323-A729-4F86-B4C7-3553997F234A}"/>
              </a:ext>
            </a:extLst>
          </p:cNvPr>
          <p:cNvPicPr>
            <a:picLocks noChangeAspect="1"/>
          </p:cNvPicPr>
          <p:nvPr/>
        </p:nvPicPr>
        <p:blipFill>
          <a:blip r:embed="rId5"/>
          <a:stretch>
            <a:fillRect/>
          </a:stretch>
        </p:blipFill>
        <p:spPr>
          <a:xfrm>
            <a:off x="3876007" y="3982283"/>
            <a:ext cx="2286198" cy="3810330"/>
          </a:xfrm>
          <a:prstGeom prst="rect">
            <a:avLst/>
          </a:prstGeom>
        </p:spPr>
      </p:pic>
      <p:pic>
        <p:nvPicPr>
          <p:cNvPr id="3077" name="Picture 5" descr="Screen capture that shows the configuration parameters                             for your Android app">
            <a:extLst>
              <a:ext uri="{FF2B5EF4-FFF2-40B4-BE49-F238E27FC236}">
                <a16:creationId xmlns:a16="http://schemas.microsoft.com/office/drawing/2014/main" id="{EC37719A-E5E3-4ED3-889C-00CBB0AB23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4051" y="3430672"/>
            <a:ext cx="2430862" cy="432153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Screen capture of the accelerometer data from the running                             Android app">
            <a:extLst>
              <a:ext uri="{FF2B5EF4-FFF2-40B4-BE49-F238E27FC236}">
                <a16:creationId xmlns:a16="http://schemas.microsoft.com/office/drawing/2014/main" id="{02B072E9-E6AA-4B27-948B-4E5DA74CCFE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06000" y="2618547"/>
            <a:ext cx="2910412" cy="517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8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1661993"/>
          </a:xfrm>
        </p:spPr>
        <p:txBody>
          <a:bodyPr/>
          <a:lstStyle/>
          <a:p>
            <a:pPr fontAlgn="base"/>
            <a:r>
              <a:rPr lang="en-IN" sz="5400" dirty="0">
                <a:solidFill>
                  <a:srgbClr val="00B0F0"/>
                </a:solidFill>
                <a:latin typeface="ibm-plex-sans"/>
              </a:rPr>
              <a:t>STEP 4: Verify messages are getting delivered</a:t>
            </a:r>
          </a:p>
        </p:txBody>
      </p:sp>
      <p:pic>
        <p:nvPicPr>
          <p:cNvPr id="7" name="Picture 6">
            <a:extLst>
              <a:ext uri="{FF2B5EF4-FFF2-40B4-BE49-F238E27FC236}">
                <a16:creationId xmlns:a16="http://schemas.microsoft.com/office/drawing/2014/main" id="{3152BB77-43D0-4679-867C-3CB2A7DDD73C}"/>
              </a:ext>
            </a:extLst>
          </p:cNvPr>
          <p:cNvPicPr>
            <a:picLocks noChangeAspect="1"/>
          </p:cNvPicPr>
          <p:nvPr/>
        </p:nvPicPr>
        <p:blipFill>
          <a:blip r:embed="rId3"/>
          <a:stretch>
            <a:fillRect/>
          </a:stretch>
        </p:blipFill>
        <p:spPr>
          <a:xfrm>
            <a:off x="183356" y="1752600"/>
            <a:ext cx="10339387" cy="5976189"/>
          </a:xfrm>
          <a:prstGeom prst="rect">
            <a:avLst/>
          </a:prstGeom>
        </p:spPr>
      </p:pic>
      <p:pic>
        <p:nvPicPr>
          <p:cNvPr id="8" name="Picture 7">
            <a:extLst>
              <a:ext uri="{FF2B5EF4-FFF2-40B4-BE49-F238E27FC236}">
                <a16:creationId xmlns:a16="http://schemas.microsoft.com/office/drawing/2014/main" id="{025C634A-026E-4A60-8A3D-6E0C1EED34A3}"/>
              </a:ext>
            </a:extLst>
          </p:cNvPr>
          <p:cNvPicPr>
            <a:picLocks noChangeAspect="1"/>
          </p:cNvPicPr>
          <p:nvPr/>
        </p:nvPicPr>
        <p:blipFill>
          <a:blip r:embed="rId4"/>
          <a:stretch>
            <a:fillRect/>
          </a:stretch>
        </p:blipFill>
        <p:spPr>
          <a:xfrm>
            <a:off x="8763000" y="3960866"/>
            <a:ext cx="5476010" cy="4013968"/>
          </a:xfrm>
          <a:prstGeom prst="rect">
            <a:avLst/>
          </a:prstGeom>
        </p:spPr>
      </p:pic>
      <p:sp>
        <p:nvSpPr>
          <p:cNvPr id="9" name="Rectangle 8">
            <a:extLst>
              <a:ext uri="{FF2B5EF4-FFF2-40B4-BE49-F238E27FC236}">
                <a16:creationId xmlns:a16="http://schemas.microsoft.com/office/drawing/2014/main" id="{A2BD6785-1BEC-43FA-88C1-8E459E8D2D77}"/>
              </a:ext>
            </a:extLst>
          </p:cNvPr>
          <p:cNvSpPr/>
          <p:nvPr/>
        </p:nvSpPr>
        <p:spPr>
          <a:xfrm>
            <a:off x="10655877" y="2057400"/>
            <a:ext cx="35831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323232"/>
                </a:solidFill>
                <a:latin typeface="ibm-plex-sans"/>
              </a:rPr>
              <a:t>Click one of the events. The messages that are sent from your smartphone are in JSON format. They contain acceleration and position data.</a:t>
            </a:r>
            <a:endParaRPr lang="en-US" dirty="0"/>
          </a:p>
        </p:txBody>
      </p:sp>
    </p:spTree>
    <p:extLst>
      <p:ext uri="{BB962C8B-B14F-4D97-AF65-F5344CB8AC3E}">
        <p14:creationId xmlns:p14="http://schemas.microsoft.com/office/powerpoint/2010/main" val="102381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 Process messages in a Node-RED flow</a:t>
            </a:r>
          </a:p>
        </p:txBody>
      </p:sp>
      <p:sp>
        <p:nvSpPr>
          <p:cNvPr id="6" name="Rectangle 5">
            <a:extLst>
              <a:ext uri="{FF2B5EF4-FFF2-40B4-BE49-F238E27FC236}">
                <a16:creationId xmlns:a16="http://schemas.microsoft.com/office/drawing/2014/main" id="{2E612E40-2D8A-44D9-ACBC-3B886FFA0EF9}"/>
              </a:ext>
            </a:extLst>
          </p:cNvPr>
          <p:cNvSpPr/>
          <p:nvPr/>
        </p:nvSpPr>
        <p:spPr>
          <a:xfrm>
            <a:off x="831273" y="1430755"/>
            <a:ext cx="12496800" cy="1692771"/>
          </a:xfrm>
          <a:prstGeom prst="rect">
            <a:avLst/>
          </a:prstGeom>
        </p:spPr>
        <p:txBody>
          <a:bodyPr wrap="square">
            <a:spAutoFit/>
          </a:bodyPr>
          <a:lstStyle/>
          <a:p>
            <a:pPr fontAlgn="base"/>
            <a:endParaRPr lang="en-IN" sz="1400" b="1" dirty="0">
              <a:solidFill>
                <a:srgbClr val="3F3F3F"/>
              </a:solidFill>
              <a:latin typeface="ibm-plex-sans"/>
            </a:endParaRPr>
          </a:p>
          <a:p>
            <a:pPr fontAlgn="base"/>
            <a:r>
              <a:rPr lang="en-IN" dirty="0"/>
              <a:t>Node-RED is a visual tool that makes it easy to wire and process Internet of Things messages. </a:t>
            </a:r>
          </a:p>
          <a:p>
            <a:pPr fontAlgn="base"/>
            <a:endParaRPr lang="en-IN" dirty="0"/>
          </a:p>
          <a:p>
            <a:pPr marL="285750" indent="-285750" fontAlgn="base">
              <a:buFont typeface="Arial" panose="020B0604020202020204" pitchFamily="34" charset="0"/>
              <a:buChar char="•"/>
            </a:pPr>
            <a:r>
              <a:rPr lang="en-IN" dirty="0"/>
              <a:t>Now, we will enhance our IBM Cloud IOT app by using a Node-RED flow to process messages from your smartphone, and then send messages back to your smartphone. The phone will react on these messages by changing the background </a:t>
            </a:r>
            <a:r>
              <a:rPr lang="en-IN" dirty="0" err="1"/>
              <a:t>color</a:t>
            </a:r>
            <a:r>
              <a:rPr lang="en-IN" dirty="0"/>
              <a:t> in the app.</a:t>
            </a:r>
          </a:p>
          <a:p>
            <a:pPr marL="285750" indent="-285750" fontAlgn="base">
              <a:buFont typeface="Arial" panose="020B0604020202020204" pitchFamily="34" charset="0"/>
              <a:buChar char="•"/>
            </a:pPr>
            <a:r>
              <a:rPr lang="en-IN" b="0" i="0" dirty="0">
                <a:solidFill>
                  <a:srgbClr val="323232"/>
                </a:solidFill>
                <a:effectLst/>
                <a:latin typeface="ibm-plex-sans"/>
              </a:rPr>
              <a:t>Launch your app - </a:t>
            </a:r>
            <a:r>
              <a:rPr lang="en-IN" dirty="0">
                <a:solidFill>
                  <a:srgbClr val="323232"/>
                </a:solidFill>
                <a:latin typeface="ibm-plex-sans"/>
              </a:rPr>
              <a:t>https://jigsawiot.eu-gb.mybluemix.net/</a:t>
            </a:r>
            <a:endParaRPr lang="en-IN" b="0" i="0" dirty="0">
              <a:solidFill>
                <a:srgbClr val="323232"/>
              </a:solidFill>
              <a:effectLst/>
              <a:latin typeface="ibm-plex-sans"/>
            </a:endParaRPr>
          </a:p>
        </p:txBody>
      </p:sp>
      <p:grpSp>
        <p:nvGrpSpPr>
          <p:cNvPr id="4" name="Group 3">
            <a:extLst>
              <a:ext uri="{FF2B5EF4-FFF2-40B4-BE49-F238E27FC236}">
                <a16:creationId xmlns:a16="http://schemas.microsoft.com/office/drawing/2014/main" id="{C353C308-2CDF-4F1F-A14F-C50B25359A40}"/>
              </a:ext>
            </a:extLst>
          </p:cNvPr>
          <p:cNvGrpSpPr/>
          <p:nvPr/>
        </p:nvGrpSpPr>
        <p:grpSpPr>
          <a:xfrm>
            <a:off x="1078923" y="3123526"/>
            <a:ext cx="6000750" cy="1257300"/>
            <a:chOff x="1044287" y="3048874"/>
            <a:chExt cx="6000750" cy="1257300"/>
          </a:xfrm>
        </p:grpSpPr>
        <p:pic>
          <p:nvPicPr>
            <p:cNvPr id="3" name="Picture 2">
              <a:extLst>
                <a:ext uri="{FF2B5EF4-FFF2-40B4-BE49-F238E27FC236}">
                  <a16:creationId xmlns:a16="http://schemas.microsoft.com/office/drawing/2014/main" id="{B6A728C4-556E-4EB9-8FE0-BE19DE734258}"/>
                </a:ext>
              </a:extLst>
            </p:cNvPr>
            <p:cNvPicPr>
              <a:picLocks noChangeAspect="1"/>
            </p:cNvPicPr>
            <p:nvPr/>
          </p:nvPicPr>
          <p:blipFill>
            <a:blip r:embed="rId3"/>
            <a:stretch>
              <a:fillRect/>
            </a:stretch>
          </p:blipFill>
          <p:spPr>
            <a:xfrm>
              <a:off x="1044287" y="3048874"/>
              <a:ext cx="6000750" cy="1257300"/>
            </a:xfrm>
            <a:prstGeom prst="rect">
              <a:avLst/>
            </a:prstGeom>
          </p:spPr>
        </p:pic>
        <p:sp>
          <p:nvSpPr>
            <p:cNvPr id="10" name="Rectangle 9">
              <a:extLst>
                <a:ext uri="{FF2B5EF4-FFF2-40B4-BE49-F238E27FC236}">
                  <a16:creationId xmlns:a16="http://schemas.microsoft.com/office/drawing/2014/main" id="{0C34A1CF-9177-4797-8CA9-43329C70D0F4}"/>
                </a:ext>
              </a:extLst>
            </p:cNvPr>
            <p:cNvSpPr/>
            <p:nvPr/>
          </p:nvSpPr>
          <p:spPr>
            <a:xfrm>
              <a:off x="3248890" y="3385239"/>
              <a:ext cx="2057400" cy="5014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4F1B39-6A7B-45C5-BE3E-76F89CDEE43B}"/>
              </a:ext>
            </a:extLst>
          </p:cNvPr>
          <p:cNvPicPr>
            <a:picLocks noChangeAspect="1"/>
          </p:cNvPicPr>
          <p:nvPr/>
        </p:nvPicPr>
        <p:blipFill>
          <a:blip r:embed="rId4"/>
          <a:stretch>
            <a:fillRect/>
          </a:stretch>
        </p:blipFill>
        <p:spPr>
          <a:xfrm>
            <a:off x="1219200" y="5024667"/>
            <a:ext cx="3476625" cy="1019175"/>
          </a:xfrm>
          <a:prstGeom prst="rect">
            <a:avLst/>
          </a:prstGeom>
        </p:spPr>
      </p:pic>
      <p:sp>
        <p:nvSpPr>
          <p:cNvPr id="11" name="Rectangle 10">
            <a:extLst>
              <a:ext uri="{FF2B5EF4-FFF2-40B4-BE49-F238E27FC236}">
                <a16:creationId xmlns:a16="http://schemas.microsoft.com/office/drawing/2014/main" id="{75D9C297-EF2F-4162-9B5A-7F6091FFFFC4}"/>
              </a:ext>
            </a:extLst>
          </p:cNvPr>
          <p:cNvSpPr/>
          <p:nvPr/>
        </p:nvSpPr>
        <p:spPr>
          <a:xfrm>
            <a:off x="831273" y="4128257"/>
            <a:ext cx="12496800" cy="861774"/>
          </a:xfrm>
          <a:prstGeom prst="rect">
            <a:avLst/>
          </a:prstGeom>
        </p:spPr>
        <p:txBody>
          <a:bodyPr wrap="square">
            <a:spAutoFit/>
          </a:bodyPr>
          <a:lstStyle/>
          <a:p>
            <a:pPr fontAlgn="base"/>
            <a:endParaRPr lang="en-IN" sz="1400" b="1" dirty="0">
              <a:solidFill>
                <a:srgbClr val="3F3F3F"/>
              </a:solidFill>
              <a:latin typeface="ibm-plex-sans"/>
            </a:endParaRPr>
          </a:p>
          <a:p>
            <a:pPr marL="285750" indent="-285750" fontAlgn="base">
              <a:buFont typeface="Arial" panose="020B0604020202020204" pitchFamily="34" charset="0"/>
              <a:buChar char="•"/>
            </a:pPr>
            <a:r>
              <a:rPr lang="en-IN" dirty="0"/>
              <a:t>Open Node-RED flow editor - </a:t>
            </a:r>
            <a:r>
              <a:rPr lang="en-IN" dirty="0">
                <a:hlinkClick r:id="rId5"/>
              </a:rPr>
              <a:t>https://jigsawiot.eu-gb.mybluemix.net/red/</a:t>
            </a:r>
            <a:endParaRPr lang="en-IN" dirty="0"/>
          </a:p>
          <a:p>
            <a:pPr marL="285750" indent="-285750" fontAlgn="base">
              <a:buFont typeface="Arial" panose="020B0604020202020204" pitchFamily="34" charset="0"/>
              <a:buChar char="•"/>
            </a:pPr>
            <a:r>
              <a:rPr lang="en-IN" dirty="0"/>
              <a:t>The editor opens, containing a sample flow.</a:t>
            </a:r>
            <a:endParaRPr lang="en-IN" b="0" i="0" dirty="0">
              <a:solidFill>
                <a:srgbClr val="323232"/>
              </a:solidFill>
              <a:effectLst/>
              <a:latin typeface="ibm-plex-sans"/>
            </a:endParaRPr>
          </a:p>
        </p:txBody>
      </p:sp>
      <p:sp>
        <p:nvSpPr>
          <p:cNvPr id="12" name="Rectangle 11">
            <a:extLst>
              <a:ext uri="{FF2B5EF4-FFF2-40B4-BE49-F238E27FC236}">
                <a16:creationId xmlns:a16="http://schemas.microsoft.com/office/drawing/2014/main" id="{C2CC334E-842D-4147-BD63-462975DAACB9}"/>
              </a:ext>
            </a:extLst>
          </p:cNvPr>
          <p:cNvSpPr/>
          <p:nvPr/>
        </p:nvSpPr>
        <p:spPr>
          <a:xfrm>
            <a:off x="831273" y="6090519"/>
            <a:ext cx="12496800" cy="923330"/>
          </a:xfrm>
          <a:prstGeom prst="rect">
            <a:avLst/>
          </a:prstGeom>
        </p:spPr>
        <p:txBody>
          <a:bodyPr wrap="square">
            <a:spAutoFit/>
          </a:bodyPr>
          <a:lstStyle/>
          <a:p>
            <a:pPr marL="285750" indent="-285750" fontAlgn="base">
              <a:buFont typeface="Arial" panose="020B0604020202020204" pitchFamily="34" charset="0"/>
              <a:buChar char="•"/>
            </a:pPr>
            <a:r>
              <a:rPr lang="en-IN" dirty="0"/>
              <a:t>Using the drag-and-drop features of this editor, you can plug together a flow of messages. </a:t>
            </a:r>
          </a:p>
          <a:p>
            <a:pPr marL="285750" indent="-285750" fontAlgn="base">
              <a:buFont typeface="Arial" panose="020B0604020202020204" pitchFamily="34" charset="0"/>
              <a:buChar char="•"/>
            </a:pPr>
            <a:r>
              <a:rPr lang="en-IN" dirty="0"/>
              <a:t>Although you can create your own flow here, we will import the code below. But first, select all existing nodes, and delete them by pressing the Delete key.</a:t>
            </a:r>
          </a:p>
        </p:txBody>
      </p:sp>
    </p:spTree>
    <p:extLst>
      <p:ext uri="{BB962C8B-B14F-4D97-AF65-F5344CB8AC3E}">
        <p14:creationId xmlns:p14="http://schemas.microsoft.com/office/powerpoint/2010/main" val="288169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B1E07D7B-1F9D-49A1-8F7F-F3D852DEE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8733524"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01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5a: Simple flow</a:t>
            </a:r>
          </a:p>
        </p:txBody>
      </p:sp>
      <p:sp>
        <p:nvSpPr>
          <p:cNvPr id="6" name="Rectangle 5">
            <a:extLst>
              <a:ext uri="{FF2B5EF4-FFF2-40B4-BE49-F238E27FC236}">
                <a16:creationId xmlns:a16="http://schemas.microsoft.com/office/drawing/2014/main" id="{2E612E40-2D8A-44D9-ACBC-3B886FFA0EF9}"/>
              </a:ext>
            </a:extLst>
          </p:cNvPr>
          <p:cNvSpPr/>
          <p:nvPr/>
        </p:nvSpPr>
        <p:spPr>
          <a:xfrm>
            <a:off x="831273" y="1430755"/>
            <a:ext cx="7398327" cy="1415772"/>
          </a:xfrm>
          <a:prstGeom prst="rect">
            <a:avLst/>
          </a:prstGeom>
        </p:spPr>
        <p:txBody>
          <a:bodyPr wrap="square">
            <a:spAutoFit/>
          </a:bodyPr>
          <a:lstStyle/>
          <a:p>
            <a:pPr fontAlgn="base"/>
            <a:endParaRPr lang="en-IN" sz="1400" b="1" dirty="0">
              <a:solidFill>
                <a:srgbClr val="3F3F3F"/>
              </a:solidFill>
              <a:latin typeface="ibm-plex-sans"/>
            </a:endParaRPr>
          </a:p>
          <a:p>
            <a:pPr marL="285750" indent="-285750" fontAlgn="base">
              <a:buFont typeface="Arial" panose="020B0604020202020204" pitchFamily="34" charset="0"/>
              <a:buChar char="•"/>
            </a:pPr>
            <a:r>
              <a:rPr lang="en-IN" dirty="0"/>
              <a:t>Download the code (as a long single line of code) as a text file (nodeRedCode.txt) </a:t>
            </a:r>
            <a:r>
              <a:rPr lang="en-IN" dirty="0">
                <a:hlinkClick r:id="rId3"/>
              </a:rPr>
              <a:t>from GitHub</a:t>
            </a:r>
            <a:r>
              <a:rPr lang="en-IN" dirty="0"/>
              <a:t>.</a:t>
            </a:r>
          </a:p>
          <a:p>
            <a:pPr marL="285750" indent="-285750" fontAlgn="base">
              <a:buFont typeface="Arial" panose="020B0604020202020204" pitchFamily="34" charset="0"/>
              <a:buChar char="•"/>
            </a:pPr>
            <a:r>
              <a:rPr lang="en-IN" dirty="0"/>
              <a:t>In the Node-RED editor, press </a:t>
            </a:r>
            <a:r>
              <a:rPr lang="en-IN" b="1" dirty="0"/>
              <a:t>Ctrl-I</a:t>
            </a:r>
            <a:r>
              <a:rPr lang="en-IN" dirty="0"/>
              <a:t> to open the Import Nodes dialog. Paste the code, and click </a:t>
            </a:r>
            <a:r>
              <a:rPr lang="en-IN" b="1" dirty="0"/>
              <a:t>OK</a:t>
            </a:r>
            <a:r>
              <a:rPr lang="en-IN" dirty="0"/>
              <a:t>.</a:t>
            </a:r>
            <a:endParaRPr lang="en-IN" b="0" i="0" dirty="0">
              <a:solidFill>
                <a:srgbClr val="323232"/>
              </a:solidFill>
              <a:effectLst/>
              <a:latin typeface="ibm-plex-sans"/>
            </a:endParaRPr>
          </a:p>
        </p:txBody>
      </p:sp>
      <p:pic>
        <p:nvPicPr>
          <p:cNvPr id="10243" name="Picture 3" descr="Screen capture of the Import Nodes dialog">
            <a:extLst>
              <a:ext uri="{FF2B5EF4-FFF2-40B4-BE49-F238E27FC236}">
                <a16:creationId xmlns:a16="http://schemas.microsoft.com/office/drawing/2014/main" id="{36315D4E-D625-4EC4-B166-8E13E46E5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05237"/>
            <a:ext cx="5391150" cy="36564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B3C3959-2AD3-4C4E-9F58-5BD92199BA14}"/>
              </a:ext>
            </a:extLst>
          </p:cNvPr>
          <p:cNvSpPr/>
          <p:nvPr/>
        </p:nvSpPr>
        <p:spPr>
          <a:xfrm>
            <a:off x="838200" y="6730484"/>
            <a:ext cx="13182600" cy="1200329"/>
          </a:xfrm>
          <a:prstGeom prst="rect">
            <a:avLst/>
          </a:prstGeom>
        </p:spPr>
        <p:txBody>
          <a:bodyPr wrap="square">
            <a:spAutoFit/>
          </a:bodyPr>
          <a:lstStyle/>
          <a:p>
            <a:pPr marL="285750" indent="-285750">
              <a:buFont typeface="Arial" panose="020B0604020202020204" pitchFamily="34" charset="0"/>
              <a:buChar char="•"/>
            </a:pPr>
            <a:r>
              <a:rPr lang="en-US" dirty="0"/>
              <a:t>Now you need to adapt the flow to your specific parameters. The only relevant parameter is the Device ID. Double-click the node </a:t>
            </a:r>
            <a:r>
              <a:rPr lang="en-US" b="1" dirty="0"/>
              <a:t>IBM IoT App out</a:t>
            </a:r>
            <a:r>
              <a:rPr lang="en-US" dirty="0"/>
              <a:t>. In the pop-up window, enter the Device ID that you used earlier (for example, 101), and click Import.</a:t>
            </a:r>
          </a:p>
          <a:p>
            <a:pPr marL="285750" indent="-285750">
              <a:buFont typeface="Arial" panose="020B0604020202020204" pitchFamily="34" charset="0"/>
              <a:buChar char="•"/>
            </a:pPr>
            <a:r>
              <a:rPr lang="en-IN" dirty="0"/>
              <a:t>Inspect the flow. Double-click the calc </a:t>
            </a:r>
            <a:r>
              <a:rPr lang="en-IN" dirty="0" err="1"/>
              <a:t>color</a:t>
            </a:r>
            <a:r>
              <a:rPr lang="en-IN" dirty="0"/>
              <a:t> node. It calculates the red, green, and blue values based on the incoming z-acceleration value, and passes them on as JSON data.</a:t>
            </a:r>
            <a:endParaRPr lang="en-US" dirty="0"/>
          </a:p>
        </p:txBody>
      </p:sp>
      <p:pic>
        <p:nvPicPr>
          <p:cNvPr id="10246" name="Picture 6" descr="Screen capture of the Edit function node that shows the                              code for changing the color of the background on the smartphone">
            <a:extLst>
              <a:ext uri="{FF2B5EF4-FFF2-40B4-BE49-F238E27FC236}">
                <a16:creationId xmlns:a16="http://schemas.microsoft.com/office/drawing/2014/main" id="{8CBEF7FA-C29C-4633-B342-677AE6D2E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1891" y="381000"/>
            <a:ext cx="53911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695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5b: Send alert when phone falls</a:t>
            </a:r>
          </a:p>
        </p:txBody>
      </p:sp>
      <p:sp>
        <p:nvSpPr>
          <p:cNvPr id="6" name="Rectangle 5">
            <a:extLst>
              <a:ext uri="{FF2B5EF4-FFF2-40B4-BE49-F238E27FC236}">
                <a16:creationId xmlns:a16="http://schemas.microsoft.com/office/drawing/2014/main" id="{2E612E40-2D8A-44D9-ACBC-3B886FFA0EF9}"/>
              </a:ext>
            </a:extLst>
          </p:cNvPr>
          <p:cNvSpPr/>
          <p:nvPr/>
        </p:nvSpPr>
        <p:spPr>
          <a:xfrm>
            <a:off x="831273" y="1430755"/>
            <a:ext cx="10217727" cy="1415772"/>
          </a:xfrm>
          <a:prstGeom prst="rect">
            <a:avLst/>
          </a:prstGeom>
        </p:spPr>
        <p:txBody>
          <a:bodyPr wrap="square">
            <a:spAutoFit/>
          </a:bodyPr>
          <a:lstStyle/>
          <a:p>
            <a:pPr fontAlgn="base"/>
            <a:endParaRPr lang="en-IN" sz="1400" b="1" dirty="0">
              <a:solidFill>
                <a:srgbClr val="3F3F3F"/>
              </a:solidFill>
              <a:latin typeface="ibm-plex-sans"/>
            </a:endParaRPr>
          </a:p>
          <a:p>
            <a:pPr marL="285750" indent="-285750" fontAlgn="base">
              <a:buFont typeface="Arial" panose="020B0604020202020204" pitchFamily="34" charset="0"/>
              <a:buChar char="•"/>
            </a:pPr>
            <a:r>
              <a:rPr lang="en-IN" dirty="0"/>
              <a:t>Extract the "</a:t>
            </a:r>
            <a:r>
              <a:rPr lang="en-IN" dirty="0" err="1"/>
              <a:t>acceleration_y</a:t>
            </a:r>
            <a:r>
              <a:rPr lang="en-IN" dirty="0"/>
              <a:t>" value from the JSON payload message</a:t>
            </a:r>
          </a:p>
          <a:p>
            <a:pPr marL="285750" indent="-285750" fontAlgn="base">
              <a:buFont typeface="Arial" panose="020B0604020202020204" pitchFamily="34" charset="0"/>
              <a:buChar char="•"/>
            </a:pPr>
            <a:r>
              <a:rPr lang="en-IN" dirty="0"/>
              <a:t>Trigger a value against an acceleration value (such as 7 for Android)</a:t>
            </a:r>
          </a:p>
          <a:p>
            <a:pPr marL="285750" indent="-285750" fontAlgn="base">
              <a:buFont typeface="Arial" panose="020B0604020202020204" pitchFamily="34" charset="0"/>
              <a:buChar char="•"/>
            </a:pPr>
            <a:r>
              <a:rPr lang="en-IN" dirty="0"/>
              <a:t>Debug the notification message</a:t>
            </a:r>
          </a:p>
          <a:p>
            <a:pPr marL="285750" indent="-285750" fontAlgn="base">
              <a:buFont typeface="Arial" panose="020B0604020202020204" pitchFamily="34" charset="0"/>
              <a:buChar char="•"/>
            </a:pPr>
            <a:r>
              <a:rPr lang="en-IN" dirty="0"/>
              <a:t>Optionally, either post a tweet or send an email</a:t>
            </a:r>
            <a:endParaRPr lang="en-IN" b="0" i="0" dirty="0">
              <a:solidFill>
                <a:srgbClr val="323232"/>
              </a:solidFill>
              <a:effectLst/>
              <a:latin typeface="ibm-plex-sans"/>
            </a:endParaRPr>
          </a:p>
        </p:txBody>
      </p:sp>
      <p:sp>
        <p:nvSpPr>
          <p:cNvPr id="9" name="Rectangle 8">
            <a:extLst>
              <a:ext uri="{FF2B5EF4-FFF2-40B4-BE49-F238E27FC236}">
                <a16:creationId xmlns:a16="http://schemas.microsoft.com/office/drawing/2014/main" id="{8B3C3959-2AD3-4C4E-9F58-5BD92199BA14}"/>
              </a:ext>
            </a:extLst>
          </p:cNvPr>
          <p:cNvSpPr/>
          <p:nvPr/>
        </p:nvSpPr>
        <p:spPr>
          <a:xfrm>
            <a:off x="838200" y="5082658"/>
            <a:ext cx="13182600" cy="2031325"/>
          </a:xfrm>
          <a:prstGeom prst="rect">
            <a:avLst/>
          </a:prstGeom>
        </p:spPr>
        <p:txBody>
          <a:bodyPr wrap="square">
            <a:spAutoFit/>
          </a:bodyPr>
          <a:lstStyle/>
          <a:p>
            <a:pPr marL="285750" indent="-285750">
              <a:buFont typeface="Arial" panose="020B0604020202020204" pitchFamily="34" charset="0"/>
              <a:buChar char="•"/>
            </a:pPr>
            <a:r>
              <a:rPr lang="en-IN" dirty="0"/>
              <a:t>To extract the absolute </a:t>
            </a:r>
            <a:r>
              <a:rPr lang="en-IN" dirty="0" err="1"/>
              <a:t>acceleration_y</a:t>
            </a:r>
            <a:r>
              <a:rPr lang="en-IN" dirty="0"/>
              <a:t> value of the smartphone from the JSON payload message, we'll add and configure a </a:t>
            </a:r>
            <a:r>
              <a:rPr lang="en-IN" b="1" dirty="0"/>
              <a:t>function node</a:t>
            </a:r>
            <a:r>
              <a:rPr lang="en-IN" dirty="0"/>
              <a:t>. From the function section of the palette, drag a function node to your workspace. Double-click the function node to configure it with these values:</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getAcceleration_y</a:t>
            </a:r>
            <a:r>
              <a:rPr lang="en-IN" dirty="0">
                <a:latin typeface="Courier New" panose="02070309020205020404" pitchFamily="49" charset="0"/>
                <a:cs typeface="Courier New" panose="02070309020205020404" pitchFamily="49" charset="0"/>
              </a:rPr>
              <a:t> </a:t>
            </a:r>
            <a:r>
              <a:rPr lang="en-IN" dirty="0"/>
              <a:t>as the name for this node.</a:t>
            </a:r>
          </a:p>
          <a:p>
            <a:pPr marL="742950" lvl="1" indent="-285750">
              <a:buFont typeface="Arial" panose="020B0604020202020204" pitchFamily="34" charset="0"/>
              <a:buChar char="•"/>
            </a:pPr>
            <a:r>
              <a:rPr lang="en-IN" dirty="0"/>
              <a:t>In this function node, copy and paste the following code: </a:t>
            </a:r>
          </a:p>
          <a:p>
            <a:pPr marL="1200150" lvl="2" indent="-285750">
              <a:buFont typeface="Arial" panose="020B0604020202020204" pitchFamily="34" charset="0"/>
              <a:buChar char="•"/>
            </a:pPr>
            <a:r>
              <a:rPr lang="en-IN" dirty="0">
                <a:latin typeface="Courier New" panose="02070309020205020404" pitchFamily="49" charset="0"/>
                <a:cs typeface="Courier New" panose="02070309020205020404" pitchFamily="49" charset="0"/>
              </a:rPr>
              <a:t>return {payload: </a:t>
            </a:r>
            <a:r>
              <a:rPr lang="en-IN" dirty="0" err="1">
                <a:latin typeface="Courier New" panose="02070309020205020404" pitchFamily="49" charset="0"/>
                <a:cs typeface="Courier New" panose="02070309020205020404" pitchFamily="49" charset="0"/>
              </a:rPr>
              <a:t>Math.abs</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msg.payload.d.acceleration_y</a:t>
            </a:r>
            <a:r>
              <a:rPr lang="en-IN" dirty="0">
                <a:latin typeface="Courier New" panose="02070309020205020404" pitchFamily="49" charset="0"/>
                <a:cs typeface="Courier New" panose="02070309020205020404" pitchFamily="49" charset="0"/>
              </a:rPr>
              <a:t>)};</a:t>
            </a:r>
          </a:p>
          <a:p>
            <a:pPr marL="742950" lvl="1" indent="-285750">
              <a:buFont typeface="Arial" panose="020B0604020202020204" pitchFamily="34" charset="0"/>
              <a:buChar char="•"/>
            </a:pPr>
            <a:r>
              <a:rPr lang="en-IN" dirty="0"/>
              <a:t>Click Done.</a:t>
            </a:r>
          </a:p>
        </p:txBody>
      </p:sp>
      <p:pic>
        <p:nvPicPr>
          <p:cNvPr id="14338" name="Picture 2" descr="https://www.ibm.com/developerworks/library/iot-smartphone-sensor-actuator-bluemix-apps-trs/img012.png">
            <a:extLst>
              <a:ext uri="{FF2B5EF4-FFF2-40B4-BE49-F238E27FC236}">
                <a16:creationId xmlns:a16="http://schemas.microsoft.com/office/drawing/2014/main" id="{15DC2BC7-6496-487B-A22C-511770571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7" y="3140680"/>
            <a:ext cx="99155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5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5b: Send alert when phone falls</a:t>
            </a:r>
          </a:p>
        </p:txBody>
      </p:sp>
      <p:sp>
        <p:nvSpPr>
          <p:cNvPr id="9" name="Rectangle 8">
            <a:extLst>
              <a:ext uri="{FF2B5EF4-FFF2-40B4-BE49-F238E27FC236}">
                <a16:creationId xmlns:a16="http://schemas.microsoft.com/office/drawing/2014/main" id="{8B3C3959-2AD3-4C4E-9F58-5BD92199BA14}"/>
              </a:ext>
            </a:extLst>
          </p:cNvPr>
          <p:cNvSpPr/>
          <p:nvPr/>
        </p:nvSpPr>
        <p:spPr>
          <a:xfrm>
            <a:off x="803564" y="1806476"/>
            <a:ext cx="13182600" cy="5078313"/>
          </a:xfrm>
          <a:prstGeom prst="rect">
            <a:avLst/>
          </a:prstGeom>
        </p:spPr>
        <p:txBody>
          <a:bodyPr wrap="square">
            <a:spAutoFit/>
          </a:bodyPr>
          <a:lstStyle/>
          <a:p>
            <a:pPr marL="285750" indent="-285750">
              <a:buFont typeface="Arial" panose="020B0604020202020204" pitchFamily="34" charset="0"/>
              <a:buChar char="•"/>
            </a:pPr>
            <a:r>
              <a:rPr lang="en-IN" dirty="0"/>
              <a:t>To create a trigger on the </a:t>
            </a:r>
            <a:r>
              <a:rPr lang="en-IN" dirty="0" err="1"/>
              <a:t>acceleration_y</a:t>
            </a:r>
            <a:r>
              <a:rPr lang="en-IN" dirty="0"/>
              <a:t> value, we'll add and configure a switch node. From the function section of the palette, drag a </a:t>
            </a:r>
            <a:r>
              <a:rPr lang="en-IN" b="1" dirty="0"/>
              <a:t>switch node </a:t>
            </a:r>
            <a:r>
              <a:rPr lang="en-IN" dirty="0"/>
              <a:t>to your workspace. Wire the function node to the switch node. Double-click the switch node to configure it with these values:</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testAcceleration_y</a:t>
            </a:r>
            <a:r>
              <a:rPr lang="en-IN" dirty="0">
                <a:latin typeface="Courier New" panose="02070309020205020404" pitchFamily="49" charset="0"/>
                <a:cs typeface="Courier New" panose="02070309020205020404" pitchFamily="49" charset="0"/>
              </a:rPr>
              <a:t> </a:t>
            </a:r>
            <a:r>
              <a:rPr lang="en-IN" dirty="0"/>
              <a:t>as the name for this node.</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msg.payload</a:t>
            </a:r>
            <a:r>
              <a:rPr lang="en-IN" dirty="0">
                <a:latin typeface="Courier New" panose="02070309020205020404" pitchFamily="49" charset="0"/>
                <a:cs typeface="Courier New" panose="02070309020205020404" pitchFamily="49" charset="0"/>
              </a:rPr>
              <a:t> </a:t>
            </a:r>
            <a:r>
              <a:rPr lang="en-IN" dirty="0"/>
              <a:t>as the property.</a:t>
            </a:r>
          </a:p>
          <a:p>
            <a:pPr marL="742950" lvl="1" indent="-285750">
              <a:buFont typeface="Arial" panose="020B0604020202020204" pitchFamily="34" charset="0"/>
              <a:buChar char="•"/>
            </a:pPr>
            <a:r>
              <a:rPr lang="en-IN" dirty="0"/>
              <a:t>In the condition value drop-down list, select "</a:t>
            </a:r>
            <a:r>
              <a:rPr lang="en-IN" dirty="0">
                <a:latin typeface="Courier New" panose="02070309020205020404" pitchFamily="49" charset="0"/>
                <a:cs typeface="Courier New" panose="02070309020205020404" pitchFamily="49" charset="0"/>
              </a:rPr>
              <a:t>&gt;=?</a:t>
            </a:r>
            <a:r>
              <a:rPr lang="en-IN" dirty="0"/>
              <a:t>", and specify </a:t>
            </a:r>
            <a:r>
              <a:rPr lang="en-IN" dirty="0">
                <a:highlight>
                  <a:srgbClr val="FFFF00"/>
                </a:highlight>
              </a:rPr>
              <a:t>0.5</a:t>
            </a:r>
            <a:r>
              <a:rPr lang="en-IN" dirty="0"/>
              <a:t> for iOS or</a:t>
            </a:r>
            <a:r>
              <a:rPr lang="en-IN" dirty="0">
                <a:highlight>
                  <a:srgbClr val="FFFF00"/>
                </a:highlight>
              </a:rPr>
              <a:t> 7 </a:t>
            </a:r>
            <a:r>
              <a:rPr lang="en-IN" dirty="0"/>
              <a:t>for Android.</a:t>
            </a:r>
          </a:p>
          <a:p>
            <a:pPr marL="742950" lvl="1" indent="-285750">
              <a:buFont typeface="Arial" panose="020B0604020202020204" pitchFamily="34" charset="0"/>
              <a:buChar char="•"/>
            </a:pPr>
            <a:r>
              <a:rPr lang="en-IN" dirty="0"/>
              <a:t>In the last drop-down list, select </a:t>
            </a:r>
            <a:r>
              <a:rPr lang="en-IN" dirty="0">
                <a:latin typeface="Courier New" panose="02070309020205020404" pitchFamily="49" charset="0"/>
                <a:cs typeface="Courier New" panose="02070309020205020404" pitchFamily="49" charset="0"/>
              </a:rPr>
              <a:t>stopping after first match</a:t>
            </a:r>
            <a:r>
              <a:rPr lang="en-IN" dirty="0"/>
              <a:t>.</a:t>
            </a:r>
          </a:p>
          <a:p>
            <a:pPr marL="742950" lvl="1" indent="-285750">
              <a:buFont typeface="Arial" panose="020B0604020202020204" pitchFamily="34" charset="0"/>
              <a:buChar char="•"/>
            </a:pPr>
            <a:r>
              <a:rPr lang="en-IN" dirty="0"/>
              <a:t>Click Done.</a:t>
            </a:r>
          </a:p>
          <a:p>
            <a:pPr marL="742950" lvl="1"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define the notification message that you want to send when your phone is falling, we'll add and configure a </a:t>
            </a:r>
            <a:r>
              <a:rPr lang="en-IN" b="1" dirty="0"/>
              <a:t>template node</a:t>
            </a:r>
            <a:r>
              <a:rPr lang="en-IN" dirty="0"/>
              <a:t>. From the function section of the palette, drag a template node to your workspace. Wire the switch node to the template node. Double-click the template node to configure it with these values:</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Acceleration_y_exceed_message</a:t>
            </a:r>
            <a:r>
              <a:rPr lang="en-IN" dirty="0">
                <a:latin typeface="Courier New" panose="02070309020205020404" pitchFamily="49" charset="0"/>
                <a:cs typeface="Courier New" panose="02070309020205020404" pitchFamily="49" charset="0"/>
              </a:rPr>
              <a:t> </a:t>
            </a:r>
            <a:r>
              <a:rPr lang="en-IN" dirty="0"/>
              <a:t>as the name for this node.</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msg.payload</a:t>
            </a:r>
            <a:r>
              <a:rPr lang="en-IN" dirty="0">
                <a:latin typeface="Courier New" panose="02070309020205020404" pitchFamily="49" charset="0"/>
                <a:cs typeface="Courier New" panose="02070309020205020404" pitchFamily="49" charset="0"/>
              </a:rPr>
              <a:t> </a:t>
            </a:r>
            <a:r>
              <a:rPr lang="en-IN" dirty="0"/>
              <a:t>as the property.</a:t>
            </a:r>
          </a:p>
          <a:p>
            <a:pPr marL="742950" lvl="1" indent="-285750">
              <a:buFont typeface="Arial" panose="020B0604020202020204" pitchFamily="34" charset="0"/>
              <a:buChar char="•"/>
            </a:pPr>
            <a:r>
              <a:rPr lang="en-IN" dirty="0"/>
              <a:t>Copy and paste the following code to the node editor: </a:t>
            </a:r>
          </a:p>
          <a:p>
            <a:pPr marL="1200150" lvl="2" indent="-285750">
              <a:buFont typeface="Arial" panose="020B0604020202020204" pitchFamily="34" charset="0"/>
              <a:buChar char="•"/>
            </a:pPr>
            <a:r>
              <a:rPr lang="en-IN" dirty="0">
                <a:latin typeface="Courier New" panose="02070309020205020404" pitchFamily="49" charset="0"/>
                <a:cs typeface="Courier New" panose="02070309020205020404" pitchFamily="49" charset="0"/>
              </a:rPr>
              <a:t>Wow! Is your phone falling? </a:t>
            </a:r>
          </a:p>
          <a:p>
            <a:pPr marL="1200150" lvl="2" indent="-285750">
              <a:buFont typeface="Arial" panose="020B0604020202020204" pitchFamily="34" charset="0"/>
              <a:buChar char="•"/>
            </a:pPr>
            <a:r>
              <a:rPr lang="en-IN" dirty="0">
                <a:latin typeface="Courier New" panose="02070309020205020404" pitchFamily="49" charset="0"/>
                <a:cs typeface="Courier New" panose="02070309020205020404" pitchFamily="49" charset="0"/>
              </a:rPr>
              <a:t>Its acceleration y = {{payload}}!</a:t>
            </a:r>
          </a:p>
          <a:p>
            <a:pPr marL="742950" lvl="1" indent="-285750">
              <a:buFont typeface="Arial" panose="020B0604020202020204" pitchFamily="34" charset="0"/>
              <a:buChar char="•"/>
            </a:pPr>
            <a:r>
              <a:rPr lang="en-IN" dirty="0"/>
              <a:t>Click Done.</a:t>
            </a:r>
            <a:endParaRPr lang="en-US" dirty="0"/>
          </a:p>
        </p:txBody>
      </p:sp>
    </p:spTree>
    <p:extLst>
      <p:ext uri="{BB962C8B-B14F-4D97-AF65-F5344CB8AC3E}">
        <p14:creationId xmlns:p14="http://schemas.microsoft.com/office/powerpoint/2010/main" val="112338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pic>
        <p:nvPicPr>
          <p:cNvPr id="5" name="Picture 4">
            <a:extLst>
              <a:ext uri="{FF2B5EF4-FFF2-40B4-BE49-F238E27FC236}">
                <a16:creationId xmlns:a16="http://schemas.microsoft.com/office/drawing/2014/main" id="{85ADF735-A5C5-4D37-B5E6-D077870268AE}"/>
              </a:ext>
            </a:extLst>
          </p:cNvPr>
          <p:cNvPicPr>
            <a:picLocks noChangeAspect="1"/>
          </p:cNvPicPr>
          <p:nvPr/>
        </p:nvPicPr>
        <p:blipFill>
          <a:blip r:embed="rId3"/>
          <a:stretch>
            <a:fillRect/>
          </a:stretch>
        </p:blipFill>
        <p:spPr>
          <a:xfrm>
            <a:off x="1219200" y="1593218"/>
            <a:ext cx="11696700" cy="6331582"/>
          </a:xfrm>
          <a:prstGeom prst="rect">
            <a:avLst/>
          </a:prstGeom>
        </p:spPr>
      </p:pic>
      <p:sp>
        <p:nvSpPr>
          <p:cNvPr id="6" name="Title 1">
            <a:extLst>
              <a:ext uri="{FF2B5EF4-FFF2-40B4-BE49-F238E27FC236}">
                <a16:creationId xmlns:a16="http://schemas.microsoft.com/office/drawing/2014/main" id="{5CF0C680-A6B5-4D9D-8729-4813D9F31285}"/>
              </a:ext>
            </a:extLst>
          </p:cNvPr>
          <p:cNvSpPr txBox="1">
            <a:spLocks/>
          </p:cNvSpPr>
          <p:nvPr/>
        </p:nvSpPr>
        <p:spPr>
          <a:xfrm>
            <a:off x="914400" y="304800"/>
            <a:ext cx="12801600" cy="830997"/>
          </a:xfrm>
          <a:prstGeom prst="rect">
            <a:avLst/>
          </a:prstGeom>
        </p:spPr>
        <p:txBody>
          <a:bodyPr/>
          <a:lstStyle>
            <a:lvl1pPr>
              <a:defRPr>
                <a:latin typeface="+mj-lt"/>
                <a:ea typeface="+mj-ea"/>
                <a:cs typeface="+mj-cs"/>
              </a:defRPr>
            </a:lvl1pPr>
          </a:lstStyle>
          <a:p>
            <a:r>
              <a:rPr lang="en-US" sz="5400" b="1" kern="0" dirty="0">
                <a:solidFill>
                  <a:srgbClr val="00B0F0"/>
                </a:solidFill>
              </a:rPr>
              <a:t>Cloud Computing: IaaS, PaaS, SaaS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5b: Send alert when phone falls</a:t>
            </a:r>
          </a:p>
        </p:txBody>
      </p:sp>
      <p:sp>
        <p:nvSpPr>
          <p:cNvPr id="9" name="Rectangle 8">
            <a:extLst>
              <a:ext uri="{FF2B5EF4-FFF2-40B4-BE49-F238E27FC236}">
                <a16:creationId xmlns:a16="http://schemas.microsoft.com/office/drawing/2014/main" id="{8B3C3959-2AD3-4C4E-9F58-5BD92199BA14}"/>
              </a:ext>
            </a:extLst>
          </p:cNvPr>
          <p:cNvSpPr/>
          <p:nvPr/>
        </p:nvSpPr>
        <p:spPr>
          <a:xfrm>
            <a:off x="723900" y="1714143"/>
            <a:ext cx="13182600" cy="6463308"/>
          </a:xfrm>
          <a:prstGeom prst="rect">
            <a:avLst/>
          </a:prstGeom>
        </p:spPr>
        <p:txBody>
          <a:bodyPr wrap="square">
            <a:spAutoFit/>
          </a:bodyPr>
          <a:lstStyle/>
          <a:p>
            <a:pPr marL="285750" indent="-285750">
              <a:buFont typeface="Arial" panose="020B0604020202020204" pitchFamily="34" charset="0"/>
              <a:buChar char="•"/>
            </a:pPr>
            <a:r>
              <a:rPr lang="en-IN" dirty="0"/>
              <a:t>To limit the number of messages for the notification and to avoid duplicate notification messages, we'll add and configure a </a:t>
            </a:r>
            <a:r>
              <a:rPr lang="en-IN" b="1" dirty="0"/>
              <a:t>delay node</a:t>
            </a:r>
            <a:r>
              <a:rPr lang="en-IN" dirty="0"/>
              <a:t>. From the function section of the palette, drag a delay node to your workspace. Wire the template node to the delay node. Double-click the delay node to configure it with these values:</a:t>
            </a:r>
          </a:p>
          <a:p>
            <a:pPr marL="742950" lvl="1" indent="-285750">
              <a:buFont typeface="Arial" panose="020B0604020202020204" pitchFamily="34" charset="0"/>
              <a:buChar char="•"/>
            </a:pPr>
            <a:r>
              <a:rPr lang="en-IN" dirty="0"/>
              <a:t>Specify </a:t>
            </a:r>
            <a:r>
              <a:rPr lang="en-IN" dirty="0">
                <a:latin typeface="Courier New" panose="02070309020205020404" pitchFamily="49" charset="0"/>
                <a:cs typeface="Courier New" panose="02070309020205020404" pitchFamily="49" charset="0"/>
              </a:rPr>
              <a:t>Limit Rate </a:t>
            </a:r>
            <a:r>
              <a:rPr lang="en-IN" dirty="0"/>
              <a:t>as the name for this node.</a:t>
            </a:r>
          </a:p>
          <a:p>
            <a:pPr marL="742950" lvl="1" indent="-285750">
              <a:buFont typeface="Arial" panose="020B0604020202020204" pitchFamily="34" charset="0"/>
              <a:buChar char="•"/>
            </a:pPr>
            <a:r>
              <a:rPr lang="en-IN" dirty="0"/>
              <a:t>From the Action drop-down list, specify </a:t>
            </a:r>
            <a:r>
              <a:rPr lang="en-IN" dirty="0">
                <a:latin typeface="Courier New" panose="02070309020205020404" pitchFamily="49" charset="0"/>
                <a:cs typeface="Courier New" panose="02070309020205020404" pitchFamily="49" charset="0"/>
              </a:rPr>
              <a:t>Limit rate to</a:t>
            </a:r>
            <a:r>
              <a:rPr lang="en-IN" dirty="0"/>
              <a:t>. Then, set the rate to </a:t>
            </a:r>
            <a:r>
              <a:rPr lang="en-IN" dirty="0">
                <a:highlight>
                  <a:srgbClr val="FFFF00"/>
                </a:highlight>
              </a:rPr>
              <a:t>1</a:t>
            </a:r>
            <a:r>
              <a:rPr lang="en-IN" dirty="0"/>
              <a:t> and select </a:t>
            </a:r>
            <a:r>
              <a:rPr lang="en-IN" dirty="0">
                <a:highlight>
                  <a:srgbClr val="FFFF00"/>
                </a:highlight>
              </a:rPr>
              <a:t>Minute</a:t>
            </a:r>
            <a:r>
              <a:rPr lang="en-IN" dirty="0"/>
              <a:t>.</a:t>
            </a:r>
          </a:p>
          <a:p>
            <a:pPr marL="742950" lvl="1" indent="-285750">
              <a:buFont typeface="Arial" panose="020B0604020202020204" pitchFamily="34" charset="0"/>
              <a:buChar char="•"/>
            </a:pPr>
            <a:r>
              <a:rPr lang="en-IN" dirty="0"/>
              <a:t>Check the </a:t>
            </a:r>
            <a:r>
              <a:rPr lang="en-IN" dirty="0">
                <a:highlight>
                  <a:srgbClr val="FFFF00"/>
                </a:highlight>
              </a:rPr>
              <a:t>Drop intermediate message </a:t>
            </a:r>
            <a:r>
              <a:rPr lang="en-IN" dirty="0"/>
              <a:t>check box.</a:t>
            </a:r>
          </a:p>
          <a:p>
            <a:pPr marL="742950" lvl="1" indent="-285750">
              <a:buFont typeface="Arial" panose="020B0604020202020204" pitchFamily="34" charset="0"/>
              <a:buChar char="•"/>
            </a:pPr>
            <a:r>
              <a:rPr lang="en-IN" dirty="0"/>
              <a:t>Click Done.</a:t>
            </a:r>
          </a:p>
          <a:p>
            <a:pPr lvl="1"/>
            <a:endParaRPr lang="en-IN" dirty="0"/>
          </a:p>
          <a:p>
            <a:pPr marL="285750" indent="-285750">
              <a:buFont typeface="Arial" panose="020B0604020202020204" pitchFamily="34" charset="0"/>
              <a:buChar char="•"/>
            </a:pPr>
            <a:r>
              <a:rPr lang="en-IN" dirty="0"/>
              <a:t>To define the notification message that you want to send when your phone is falling, we'll add and configure a </a:t>
            </a:r>
            <a:r>
              <a:rPr lang="en-IN" b="1" dirty="0"/>
              <a:t>template node</a:t>
            </a:r>
            <a:r>
              <a:rPr lang="en-IN" dirty="0"/>
              <a:t>. From the function section of the palette, drag a template node to your workspace. Wire the switch node to the template node. Double-click the template node to configure it with these values:</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Acceleration_y_exceed_message</a:t>
            </a:r>
            <a:r>
              <a:rPr lang="en-IN" dirty="0">
                <a:latin typeface="Courier New" panose="02070309020205020404" pitchFamily="49" charset="0"/>
                <a:cs typeface="Courier New" panose="02070309020205020404" pitchFamily="49" charset="0"/>
              </a:rPr>
              <a:t> </a:t>
            </a:r>
            <a:r>
              <a:rPr lang="en-IN" dirty="0"/>
              <a:t>as the name for this node.</a:t>
            </a:r>
          </a:p>
          <a:p>
            <a:pPr marL="742950" lvl="1" indent="-285750">
              <a:buFont typeface="Arial" panose="020B0604020202020204" pitchFamily="34" charset="0"/>
              <a:buChar char="•"/>
            </a:pPr>
            <a:r>
              <a:rPr lang="en-IN" dirty="0"/>
              <a:t>Specify </a:t>
            </a:r>
            <a:r>
              <a:rPr lang="en-IN" dirty="0" err="1">
                <a:latin typeface="Courier New" panose="02070309020205020404" pitchFamily="49" charset="0"/>
                <a:cs typeface="Courier New" panose="02070309020205020404" pitchFamily="49" charset="0"/>
              </a:rPr>
              <a:t>msg.payload</a:t>
            </a:r>
            <a:r>
              <a:rPr lang="en-IN" dirty="0">
                <a:latin typeface="Courier New" panose="02070309020205020404" pitchFamily="49" charset="0"/>
                <a:cs typeface="Courier New" panose="02070309020205020404" pitchFamily="49" charset="0"/>
              </a:rPr>
              <a:t> </a:t>
            </a:r>
            <a:r>
              <a:rPr lang="en-IN" dirty="0"/>
              <a:t>as the property.</a:t>
            </a:r>
          </a:p>
          <a:p>
            <a:pPr marL="742950" lvl="1" indent="-285750">
              <a:buFont typeface="Arial" panose="020B0604020202020204" pitchFamily="34" charset="0"/>
              <a:buChar char="•"/>
            </a:pPr>
            <a:r>
              <a:rPr lang="en-IN" dirty="0"/>
              <a:t>Copy and paste the following code to the node editor: </a:t>
            </a:r>
          </a:p>
          <a:p>
            <a:pPr marL="1200150" lvl="2" indent="-285750">
              <a:buFont typeface="Arial" panose="020B0604020202020204" pitchFamily="34" charset="0"/>
              <a:buChar char="•"/>
            </a:pPr>
            <a:r>
              <a:rPr lang="en-IN" dirty="0">
                <a:latin typeface="Courier New" panose="02070309020205020404" pitchFamily="49" charset="0"/>
                <a:cs typeface="Courier New" panose="02070309020205020404" pitchFamily="49" charset="0"/>
              </a:rPr>
              <a:t>Wow! Is your phone falling? </a:t>
            </a:r>
          </a:p>
          <a:p>
            <a:pPr marL="1200150" lvl="2" indent="-285750">
              <a:buFont typeface="Arial" panose="020B0604020202020204" pitchFamily="34" charset="0"/>
              <a:buChar char="•"/>
            </a:pPr>
            <a:r>
              <a:rPr lang="en-IN" dirty="0">
                <a:latin typeface="Courier New" panose="02070309020205020404" pitchFamily="49" charset="0"/>
                <a:cs typeface="Courier New" panose="02070309020205020404" pitchFamily="49" charset="0"/>
              </a:rPr>
              <a:t>Its acceleration y = {{payload}}!</a:t>
            </a:r>
          </a:p>
          <a:p>
            <a:pPr marL="742950" lvl="1" indent="-285750">
              <a:buFont typeface="Arial" panose="020B0604020202020204" pitchFamily="34" charset="0"/>
              <a:buChar char="•"/>
            </a:pPr>
            <a:r>
              <a:rPr lang="en-IN" dirty="0"/>
              <a:t>Click Done.</a:t>
            </a:r>
          </a:p>
          <a:p>
            <a:pPr marL="285750" indent="-285750">
              <a:buFont typeface="Arial" panose="020B0604020202020204" pitchFamily="34" charset="0"/>
              <a:buChar char="•"/>
            </a:pPr>
            <a:r>
              <a:rPr lang="en-IN" dirty="0"/>
              <a:t>Double-click the </a:t>
            </a:r>
            <a:r>
              <a:rPr lang="en-IN" b="1" dirty="0"/>
              <a:t>twitter</a:t>
            </a:r>
            <a:r>
              <a:rPr lang="en-IN" dirty="0"/>
              <a:t> out node to configure it with these values:</a:t>
            </a:r>
          </a:p>
          <a:p>
            <a:pPr marL="742950" lvl="1" indent="-285750">
              <a:buFont typeface="Arial" panose="020B0604020202020204" pitchFamily="34" charset="0"/>
              <a:buChar char="•"/>
            </a:pPr>
            <a:r>
              <a:rPr lang="en-IN" dirty="0"/>
              <a:t>In the twitter out dialog box, select the pencil icon next to the Twitter ID drop-down list.</a:t>
            </a:r>
          </a:p>
          <a:p>
            <a:pPr marL="742950" lvl="1" indent="-285750">
              <a:buFont typeface="Arial" panose="020B0604020202020204" pitchFamily="34" charset="0"/>
              <a:buChar char="•"/>
            </a:pPr>
            <a:r>
              <a:rPr lang="en-IN" dirty="0"/>
              <a:t>In the next dialog box, click the button to authenticate with Twitter. In the window that is displayed, specify your Twitter credentials and authorize your IBM Cloud app to use your Twitter account.</a:t>
            </a:r>
          </a:p>
          <a:p>
            <a:pPr marL="742950" lvl="1" indent="-285750">
              <a:buFont typeface="Arial" panose="020B0604020202020204" pitchFamily="34" charset="0"/>
              <a:buChar char="•"/>
            </a:pPr>
            <a:r>
              <a:rPr lang="en-IN" dirty="0"/>
              <a:t>Click Add to add that Twitter account.</a:t>
            </a:r>
          </a:p>
          <a:p>
            <a:pPr marL="742950" lvl="1" indent="-285750">
              <a:buFont typeface="Arial" panose="020B0604020202020204" pitchFamily="34" charset="0"/>
              <a:buChar char="•"/>
            </a:pPr>
            <a:r>
              <a:rPr lang="en-IN" dirty="0"/>
              <a:t>In the twitter out dialog box, make sure that your ID is selected.</a:t>
            </a:r>
            <a:endParaRPr lang="en-US" dirty="0"/>
          </a:p>
        </p:txBody>
      </p:sp>
    </p:spTree>
    <p:extLst>
      <p:ext uri="{BB962C8B-B14F-4D97-AF65-F5344CB8AC3E}">
        <p14:creationId xmlns:p14="http://schemas.microsoft.com/office/powerpoint/2010/main" val="1028770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5b: Send alert when phone falls</a:t>
            </a:r>
          </a:p>
        </p:txBody>
      </p:sp>
      <p:sp>
        <p:nvSpPr>
          <p:cNvPr id="9" name="Rectangle 8">
            <a:extLst>
              <a:ext uri="{FF2B5EF4-FFF2-40B4-BE49-F238E27FC236}">
                <a16:creationId xmlns:a16="http://schemas.microsoft.com/office/drawing/2014/main" id="{8B3C3959-2AD3-4C4E-9F58-5BD92199BA14}"/>
              </a:ext>
            </a:extLst>
          </p:cNvPr>
          <p:cNvSpPr/>
          <p:nvPr/>
        </p:nvSpPr>
        <p:spPr>
          <a:xfrm>
            <a:off x="723900" y="1714143"/>
            <a:ext cx="13182600" cy="3139321"/>
          </a:xfrm>
          <a:prstGeom prst="rect">
            <a:avLst/>
          </a:prstGeom>
        </p:spPr>
        <p:txBody>
          <a:bodyPr wrap="square">
            <a:spAutoFit/>
          </a:bodyPr>
          <a:lstStyle/>
          <a:p>
            <a:r>
              <a:rPr lang="en-IN" dirty="0"/>
              <a:t>If you have an SMTP email account, you can have the app send an email with the notification that your smartphone is falling. You might need to configure security settings for your email to allow your app to send email. </a:t>
            </a:r>
          </a:p>
          <a:p>
            <a:endParaRPr lang="en-IN" dirty="0"/>
          </a:p>
          <a:p>
            <a:r>
              <a:rPr lang="en-IN" dirty="0"/>
              <a:t>For example, if you are using a Gmail account, you must enable the Allow less secure apps option in the Sign-in &amp; security settings.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Double-click the e-mail out node to configure it with these values:</a:t>
            </a:r>
          </a:p>
          <a:p>
            <a:pPr marL="742950" lvl="1" indent="-285750">
              <a:buFont typeface="Arial" panose="020B0604020202020204" pitchFamily="34" charset="0"/>
              <a:buChar char="•"/>
            </a:pPr>
            <a:r>
              <a:rPr lang="en-IN" dirty="0"/>
              <a:t>In the To field, specify your email address.</a:t>
            </a:r>
          </a:p>
          <a:p>
            <a:pPr marL="742950" lvl="1" indent="-285750">
              <a:buFont typeface="Arial" panose="020B0604020202020204" pitchFamily="34" charset="0"/>
              <a:buChar char="•"/>
            </a:pPr>
            <a:r>
              <a:rPr lang="en-IN" dirty="0"/>
              <a:t>In the Server field, specify your SMTP server address, such as smtp.gmail.com.</a:t>
            </a:r>
          </a:p>
          <a:p>
            <a:pPr marL="742950" lvl="1" indent="-285750">
              <a:buFont typeface="Arial" panose="020B0604020202020204" pitchFamily="34" charset="0"/>
              <a:buChar char="•"/>
            </a:pPr>
            <a:r>
              <a:rPr lang="en-IN" dirty="0"/>
              <a:t>In the Port field, specify the SMTP TCP port that sends email, such as 465.</a:t>
            </a:r>
          </a:p>
          <a:p>
            <a:pPr marL="742950" lvl="1" indent="-285750">
              <a:buFont typeface="Arial" panose="020B0604020202020204" pitchFamily="34" charset="0"/>
              <a:buChar char="•"/>
            </a:pPr>
            <a:r>
              <a:rPr lang="en-IN" dirty="0"/>
              <a:t>In the </a:t>
            </a:r>
            <a:r>
              <a:rPr lang="en-IN" dirty="0" err="1"/>
              <a:t>Userid</a:t>
            </a:r>
            <a:r>
              <a:rPr lang="en-IN" dirty="0"/>
              <a:t> field, specify the user name to use to authenticate with the SMTP server. This user name might be your email address.</a:t>
            </a:r>
          </a:p>
          <a:p>
            <a:pPr marL="742950" lvl="1" indent="-285750">
              <a:buFont typeface="Arial" panose="020B0604020202020204" pitchFamily="34" charset="0"/>
              <a:buChar char="•"/>
            </a:pPr>
            <a:r>
              <a:rPr lang="en-IN" dirty="0"/>
              <a:t>In the Password field, specify the password that is associated with your user name.</a:t>
            </a:r>
            <a:endParaRPr lang="en-US" dirty="0"/>
          </a:p>
        </p:txBody>
      </p:sp>
    </p:spTree>
    <p:extLst>
      <p:ext uri="{BB962C8B-B14F-4D97-AF65-F5344CB8AC3E}">
        <p14:creationId xmlns:p14="http://schemas.microsoft.com/office/powerpoint/2010/main" val="309027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0" y="34721"/>
            <a:ext cx="13258800" cy="738664"/>
          </a:xfrm>
        </p:spPr>
        <p:txBody>
          <a:bodyPr/>
          <a:lstStyle/>
          <a:p>
            <a:pPr fontAlgn="base"/>
            <a:r>
              <a:rPr lang="en-IN" sz="4800" dirty="0">
                <a:solidFill>
                  <a:srgbClr val="00B0F0"/>
                </a:solidFill>
                <a:latin typeface="ibm-plex-sans"/>
              </a:rPr>
              <a:t>Next Steps – Anomaly Detection </a:t>
            </a:r>
          </a:p>
        </p:txBody>
      </p:sp>
      <p:pic>
        <p:nvPicPr>
          <p:cNvPr id="2050" name="Picture 2" descr="Overview of using DSX to analyze data">
            <a:extLst>
              <a:ext uri="{FF2B5EF4-FFF2-40B4-BE49-F238E27FC236}">
                <a16:creationId xmlns:a16="http://schemas.microsoft.com/office/drawing/2014/main" id="{DA7DC37B-6BE6-4B2A-9A27-DFB556ED3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64" y="4800600"/>
            <a:ext cx="14131636" cy="31083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eveloper.ibm.com/recipes/wp-content/uploads/sites/41/2016/07/anomaly-graph-1.png">
            <a:extLst>
              <a:ext uri="{FF2B5EF4-FFF2-40B4-BE49-F238E27FC236}">
                <a16:creationId xmlns:a16="http://schemas.microsoft.com/office/drawing/2014/main" id="{D8327DCA-6B0F-4AC2-8EBC-629094FBA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860" y="856557"/>
            <a:ext cx="10184679" cy="329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9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0" y="13855"/>
            <a:ext cx="14249400" cy="1477328"/>
          </a:xfrm>
        </p:spPr>
        <p:txBody>
          <a:bodyPr/>
          <a:lstStyle/>
          <a:p>
            <a:pPr fontAlgn="base"/>
            <a:r>
              <a:rPr lang="en-IN" sz="4800" dirty="0">
                <a:solidFill>
                  <a:srgbClr val="00B0F0"/>
                </a:solidFill>
                <a:latin typeface="ibm-plex-sans"/>
              </a:rPr>
              <a:t>Machine Learning for detecting anomalous behaviours of things</a:t>
            </a:r>
          </a:p>
        </p:txBody>
      </p:sp>
      <p:pic>
        <p:nvPicPr>
          <p:cNvPr id="3074" name="Picture 2" descr="https://developer.ibm.com/recipes/wp-content/uploads/sites/41/2016/04/graph2.png">
            <a:extLst>
              <a:ext uri="{FF2B5EF4-FFF2-40B4-BE49-F238E27FC236}">
                <a16:creationId xmlns:a16="http://schemas.microsoft.com/office/drawing/2014/main" id="{CA53602B-AEA5-4B21-90C0-F6402111A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766374"/>
            <a:ext cx="10553700" cy="34705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chitecure-1">
            <a:extLst>
              <a:ext uri="{FF2B5EF4-FFF2-40B4-BE49-F238E27FC236}">
                <a16:creationId xmlns:a16="http://schemas.microsoft.com/office/drawing/2014/main" id="{E249C3F1-34CD-46DC-8909-A338DD0B93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236938"/>
            <a:ext cx="85248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0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5" name="object 2"/>
          <p:cNvSpPr/>
          <p:nvPr/>
        </p:nvSpPr>
        <p:spPr>
          <a:xfrm>
            <a:off x="4629785" y="1429385"/>
            <a:ext cx="5370830" cy="5370830"/>
          </a:xfrm>
          <a:custGeom>
            <a:avLst/>
            <a:gdLst/>
            <a:ahLst/>
            <a:cxnLst/>
            <a:rect l="l" t="t" r="r" b="b"/>
            <a:pathLst>
              <a:path w="5370830" h="5370830">
                <a:moveTo>
                  <a:pt x="2685376" y="0"/>
                </a:moveTo>
                <a:lnTo>
                  <a:pt x="0" y="2685351"/>
                </a:lnTo>
                <a:lnTo>
                  <a:pt x="2685376" y="5370715"/>
                </a:lnTo>
                <a:lnTo>
                  <a:pt x="5370728" y="2685351"/>
                </a:lnTo>
                <a:lnTo>
                  <a:pt x="2685376" y="0"/>
                </a:lnTo>
                <a:close/>
              </a:path>
            </a:pathLst>
          </a:custGeom>
          <a:solidFill>
            <a:srgbClr val="8EDEF4"/>
          </a:solidFill>
        </p:spPr>
        <p:txBody>
          <a:bodyPr wrap="square" lIns="0" tIns="0" rIns="0" bIns="0" rtlCol="0"/>
          <a:lstStyle/>
          <a:p>
            <a:endParaRPr/>
          </a:p>
        </p:txBody>
      </p:sp>
      <p:sp>
        <p:nvSpPr>
          <p:cNvPr id="6" name="object 5">
            <a:extLst>
              <a:ext uri="{FF2B5EF4-FFF2-40B4-BE49-F238E27FC236}">
                <a16:creationId xmlns:a16="http://schemas.microsoft.com/office/drawing/2014/main" id="{D6D8014A-0D56-454D-B6FF-9C471A99764A}"/>
              </a:ext>
            </a:extLst>
          </p:cNvPr>
          <p:cNvSpPr txBox="1"/>
          <p:nvPr/>
        </p:nvSpPr>
        <p:spPr>
          <a:xfrm>
            <a:off x="5419460" y="3352091"/>
            <a:ext cx="3791479" cy="1525418"/>
          </a:xfrm>
          <a:prstGeom prst="rect">
            <a:avLst/>
          </a:prstGeom>
        </p:spPr>
        <p:txBody>
          <a:bodyPr vert="horz" wrap="square" lIns="0" tIns="17145" rIns="0" bIns="0" rtlCol="0">
            <a:spAutoFit/>
          </a:bodyPr>
          <a:lstStyle/>
          <a:p>
            <a:pPr marL="12700">
              <a:lnSpc>
                <a:spcPct val="100000"/>
              </a:lnSpc>
              <a:spcBef>
                <a:spcPts val="135"/>
              </a:spcBef>
            </a:pPr>
            <a:r>
              <a:rPr lang="en-US" sz="9800" b="1" spc="5" dirty="0">
                <a:solidFill>
                  <a:srgbClr val="525252"/>
                </a:solidFill>
                <a:latin typeface="Montserrat"/>
                <a:cs typeface="Montserrat"/>
              </a:rPr>
              <a:t>Backup</a:t>
            </a:r>
            <a:endParaRPr sz="9800" dirty="0">
              <a:latin typeface="Montserrat"/>
              <a:cs typeface="Montserrat"/>
            </a:endParaRPr>
          </a:p>
        </p:txBody>
      </p:sp>
      <p:sp>
        <p:nvSpPr>
          <p:cNvPr id="2" name="Rectangle 1">
            <a:extLst>
              <a:ext uri="{FF2B5EF4-FFF2-40B4-BE49-F238E27FC236}">
                <a16:creationId xmlns:a16="http://schemas.microsoft.com/office/drawing/2014/main" id="{16F658C4-C60B-4F18-9587-EB2F57FFF2A7}"/>
              </a:ext>
            </a:extLst>
          </p:cNvPr>
          <p:cNvSpPr/>
          <p:nvPr/>
        </p:nvSpPr>
        <p:spPr>
          <a:xfrm>
            <a:off x="762000" y="609600"/>
            <a:ext cx="11277600" cy="369332"/>
          </a:xfrm>
          <a:prstGeom prst="rect">
            <a:avLst/>
          </a:prstGeom>
        </p:spPr>
        <p:txBody>
          <a:bodyPr wrap="square">
            <a:spAutoFit/>
          </a:bodyPr>
          <a:lstStyle/>
          <a:p>
            <a:r>
              <a:rPr lang="en-US" dirty="0">
                <a:hlinkClick r:id="rId3"/>
              </a:rPr>
              <a:t>https://github.com/deveops/iot-starter-for-android/releases/download/2.1.0/nodeRedCode.txt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E68BB0-4D89-46C8-AE06-0A6855ED0079}"/>
              </a:ext>
            </a:extLst>
          </p:cNvPr>
          <p:cNvSpPr/>
          <p:nvPr/>
        </p:nvSpPr>
        <p:spPr>
          <a:xfrm>
            <a:off x="304800" y="762000"/>
            <a:ext cx="12268200" cy="6740307"/>
          </a:xfrm>
          <a:prstGeom prst="rect">
            <a:avLst/>
          </a:prstGeom>
        </p:spPr>
        <p:txBody>
          <a:bodyPr wrap="square">
            <a:spAutoFit/>
          </a:bodyPr>
          <a:lstStyle/>
          <a:p>
            <a:pPr lvl="1" eaLnBrk="0" fontAlgn="base" hangingPunct="0">
              <a:spcBef>
                <a:spcPct val="0"/>
              </a:spcBef>
              <a:spcAft>
                <a:spcPct val="0"/>
              </a:spcAft>
            </a:pPr>
            <a:r>
              <a:rPr lang="en-US" altLang="en-US" sz="5400" dirty="0">
                <a:solidFill>
                  <a:srgbClr val="323232"/>
                </a:solidFill>
                <a:latin typeface="Courier New" panose="02070309020205020404" pitchFamily="49" charset="0"/>
                <a:cs typeface="Courier New" panose="02070309020205020404" pitchFamily="49" charset="0"/>
                <a:hlinkClick r:id="rId2"/>
              </a:rPr>
              <a:t>https://github.com/deveops/iot-starter-for-android/releases</a:t>
            </a:r>
            <a:endParaRPr lang="en-US" altLang="en-US" sz="5400" dirty="0">
              <a:solidFill>
                <a:srgbClr val="323232"/>
              </a:solidFill>
              <a:latin typeface="Courier New" panose="02070309020205020404" pitchFamily="49" charset="0"/>
              <a:cs typeface="Courier New" panose="02070309020205020404" pitchFamily="49" charset="0"/>
            </a:endParaRPr>
          </a:p>
          <a:p>
            <a:pPr lvl="1" eaLnBrk="0" fontAlgn="base" hangingPunct="0">
              <a:spcBef>
                <a:spcPct val="0"/>
              </a:spcBef>
              <a:spcAft>
                <a:spcPct val="0"/>
              </a:spcAft>
            </a:pPr>
            <a:endParaRPr lang="en-US" altLang="en-US" sz="5400" dirty="0">
              <a:solidFill>
                <a:srgbClr val="323232"/>
              </a:solidFill>
              <a:latin typeface="Courier New" panose="02070309020205020404" pitchFamily="49" charset="0"/>
              <a:cs typeface="Courier New" panose="02070309020205020404" pitchFamily="49" charset="0"/>
            </a:endParaRPr>
          </a:p>
          <a:p>
            <a:pPr lvl="1" eaLnBrk="0" fontAlgn="base" hangingPunct="0">
              <a:spcBef>
                <a:spcPct val="0"/>
              </a:spcBef>
              <a:spcAft>
                <a:spcPct val="0"/>
              </a:spcAft>
            </a:pPr>
            <a:r>
              <a:rPr lang="en-US" sz="5400" u="sng" dirty="0">
                <a:hlinkClick r:id="rId3"/>
              </a:rPr>
              <a:t>https://github.com/deveops/iot-starter-for-android/releases/download/2.1.0/nodeRedCode.txt</a:t>
            </a:r>
            <a:endParaRPr lang="en-US" altLang="en-US" sz="5400" u="sng" dirty="0">
              <a:solidFill>
                <a:srgbClr val="323232"/>
              </a:solidFill>
              <a:latin typeface="ibm-plex-sans"/>
            </a:endParaRPr>
          </a:p>
        </p:txBody>
      </p:sp>
    </p:spTree>
    <p:extLst>
      <p:ext uri="{BB962C8B-B14F-4D97-AF65-F5344CB8AC3E}">
        <p14:creationId xmlns:p14="http://schemas.microsoft.com/office/powerpoint/2010/main" val="541494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182600" cy="830997"/>
          </a:xfrm>
        </p:spPr>
        <p:txBody>
          <a:bodyPr/>
          <a:lstStyle/>
          <a:p>
            <a:pPr fontAlgn="base"/>
            <a:r>
              <a:rPr lang="en-IN" sz="5400" dirty="0">
                <a:solidFill>
                  <a:srgbClr val="00B0F0"/>
                </a:solidFill>
                <a:latin typeface="ibm-plex-sans"/>
              </a:rPr>
              <a:t>STEP 6: Plotting Acceleration</a:t>
            </a:r>
          </a:p>
        </p:txBody>
      </p:sp>
      <p:sp>
        <p:nvSpPr>
          <p:cNvPr id="6" name="Rectangle 5">
            <a:extLst>
              <a:ext uri="{FF2B5EF4-FFF2-40B4-BE49-F238E27FC236}">
                <a16:creationId xmlns:a16="http://schemas.microsoft.com/office/drawing/2014/main" id="{2E612E40-2D8A-44D9-ACBC-3B886FFA0EF9}"/>
              </a:ext>
            </a:extLst>
          </p:cNvPr>
          <p:cNvSpPr/>
          <p:nvPr/>
        </p:nvSpPr>
        <p:spPr>
          <a:xfrm>
            <a:off x="831273" y="1430755"/>
            <a:ext cx="12496800" cy="1138773"/>
          </a:xfrm>
          <a:prstGeom prst="rect">
            <a:avLst/>
          </a:prstGeom>
        </p:spPr>
        <p:txBody>
          <a:bodyPr wrap="square">
            <a:spAutoFit/>
          </a:bodyPr>
          <a:lstStyle/>
          <a:p>
            <a:pPr fontAlgn="base"/>
            <a:endParaRPr lang="en-IN" sz="1400" b="1" dirty="0">
              <a:solidFill>
                <a:srgbClr val="3F3F3F"/>
              </a:solidFill>
              <a:latin typeface="ibm-plex-sans"/>
            </a:endParaRPr>
          </a:p>
          <a:p>
            <a:pPr marL="285750" indent="-285750" fontAlgn="base">
              <a:buFont typeface="Arial" panose="020B0604020202020204" pitchFamily="34" charset="0"/>
              <a:buChar char="•"/>
            </a:pPr>
            <a:r>
              <a:rPr lang="en-IN" dirty="0"/>
              <a:t>Download the code (as a long single line of code) as a text file (nodeRedCode.txt) </a:t>
            </a:r>
            <a:r>
              <a:rPr lang="en-IN" dirty="0">
                <a:hlinkClick r:id="rId3"/>
              </a:rPr>
              <a:t>from GitHub</a:t>
            </a:r>
            <a:r>
              <a:rPr lang="en-IN" dirty="0"/>
              <a:t>.</a:t>
            </a:r>
          </a:p>
          <a:p>
            <a:pPr marL="285750" indent="-285750" fontAlgn="base">
              <a:buFont typeface="Arial" panose="020B0604020202020204" pitchFamily="34" charset="0"/>
              <a:buChar char="•"/>
            </a:pPr>
            <a:r>
              <a:rPr lang="en-IN" dirty="0"/>
              <a:t>Rest of the code is here : https://www.ibm.com/developerworks/library/iot-mobile-phone-iot-device-bluemix-apps-trs/index.html</a:t>
            </a:r>
          </a:p>
        </p:txBody>
      </p:sp>
    </p:spTree>
    <p:extLst>
      <p:ext uri="{BB962C8B-B14F-4D97-AF65-F5344CB8AC3E}">
        <p14:creationId xmlns:p14="http://schemas.microsoft.com/office/powerpoint/2010/main" val="2415670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F691AC-D8E8-4FA0-BEEC-190C3772AE02}"/>
              </a:ext>
            </a:extLst>
          </p:cNvPr>
          <p:cNvSpPr/>
          <p:nvPr/>
        </p:nvSpPr>
        <p:spPr>
          <a:xfrm>
            <a:off x="304800" y="762000"/>
            <a:ext cx="12268200" cy="5078313"/>
          </a:xfrm>
          <a:prstGeom prst="rect">
            <a:avLst/>
          </a:prstGeom>
        </p:spPr>
        <p:txBody>
          <a:bodyPr wrap="square">
            <a:spAutoFit/>
          </a:bodyPr>
          <a:lstStyle/>
          <a:p>
            <a:pPr lvl="1" eaLnBrk="0" fontAlgn="base" hangingPunct="0">
              <a:spcBef>
                <a:spcPct val="0"/>
              </a:spcBef>
              <a:spcAft>
                <a:spcPct val="0"/>
              </a:spcAft>
            </a:pPr>
            <a:r>
              <a:rPr lang="en-US" altLang="en-US" sz="5400" u="sng" dirty="0">
                <a:solidFill>
                  <a:srgbClr val="323232"/>
                </a:solidFill>
                <a:latin typeface="ibm-plex-sans"/>
                <a:hlinkClick r:id="rId2"/>
              </a:rPr>
              <a:t>https://www.dropbox.com/sh/qgwmt3q1swmqeye/AACMK_RyYsHE4NIlVmAjDRP4a</a:t>
            </a:r>
            <a:endParaRPr lang="en-US" altLang="en-US" sz="5400" u="sng" dirty="0">
              <a:solidFill>
                <a:srgbClr val="323232"/>
              </a:solidFill>
              <a:latin typeface="ibm-plex-sans"/>
            </a:endParaRPr>
          </a:p>
          <a:p>
            <a:pPr lvl="1" eaLnBrk="0" fontAlgn="base" hangingPunct="0">
              <a:spcBef>
                <a:spcPct val="0"/>
              </a:spcBef>
              <a:spcAft>
                <a:spcPct val="0"/>
              </a:spcAft>
            </a:pPr>
            <a:endParaRPr lang="en-US" altLang="en-US" sz="5400" u="sng" dirty="0">
              <a:solidFill>
                <a:srgbClr val="323232"/>
              </a:solidFill>
              <a:latin typeface="ibm-plex-sans"/>
            </a:endParaRPr>
          </a:p>
          <a:p>
            <a:pPr lvl="1" eaLnBrk="0" fontAlgn="base" hangingPunct="0">
              <a:spcBef>
                <a:spcPct val="0"/>
              </a:spcBef>
              <a:spcAft>
                <a:spcPct val="0"/>
              </a:spcAft>
            </a:pPr>
            <a:r>
              <a:rPr lang="en-US" altLang="en-US" sz="5400" u="sng" dirty="0">
                <a:solidFill>
                  <a:srgbClr val="323232"/>
                </a:solidFill>
                <a:latin typeface="ibm-plex-sans"/>
              </a:rPr>
              <a:t>Jigsaw@123$</a:t>
            </a:r>
          </a:p>
          <a:p>
            <a:pPr lvl="1" eaLnBrk="0" fontAlgn="base" hangingPunct="0">
              <a:spcBef>
                <a:spcPct val="0"/>
              </a:spcBef>
              <a:spcAft>
                <a:spcPct val="0"/>
              </a:spcAft>
            </a:pPr>
            <a:endParaRPr lang="en-US" altLang="en-US" sz="5400" u="sng" dirty="0">
              <a:solidFill>
                <a:srgbClr val="323232"/>
              </a:solidFill>
              <a:latin typeface="ibm-plex-sans"/>
            </a:endParaRPr>
          </a:p>
        </p:txBody>
      </p:sp>
    </p:spTree>
    <p:extLst>
      <p:ext uri="{BB962C8B-B14F-4D97-AF65-F5344CB8AC3E}">
        <p14:creationId xmlns:p14="http://schemas.microsoft.com/office/powerpoint/2010/main" val="4294757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pPr fontAlgn="base"/>
            <a:r>
              <a:rPr lang="en-IN" sz="5400" dirty="0">
                <a:solidFill>
                  <a:srgbClr val="00B0F0"/>
                </a:solidFill>
                <a:latin typeface="ibm-plex-sans"/>
              </a:rPr>
              <a:t>Analysis using Watson Analytics Studio</a:t>
            </a:r>
          </a:p>
        </p:txBody>
      </p:sp>
      <p:sp>
        <p:nvSpPr>
          <p:cNvPr id="9" name="Rectangle 8">
            <a:extLst>
              <a:ext uri="{FF2B5EF4-FFF2-40B4-BE49-F238E27FC236}">
                <a16:creationId xmlns:a16="http://schemas.microsoft.com/office/drawing/2014/main" id="{8E2B20F2-7526-4D30-988F-A7255C2112B5}"/>
              </a:ext>
            </a:extLst>
          </p:cNvPr>
          <p:cNvSpPr/>
          <p:nvPr/>
        </p:nvSpPr>
        <p:spPr>
          <a:xfrm>
            <a:off x="831273" y="1430755"/>
            <a:ext cx="12496800" cy="1754326"/>
          </a:xfrm>
          <a:prstGeom prst="rect">
            <a:avLst/>
          </a:prstGeom>
        </p:spPr>
        <p:txBody>
          <a:bodyPr wrap="square">
            <a:spAutoFit/>
          </a:bodyPr>
          <a:lstStyle/>
          <a:p>
            <a:pPr marL="285750" indent="-285750" fontAlgn="base">
              <a:buFont typeface="Arial" panose="020B0604020202020204" pitchFamily="34" charset="0"/>
              <a:buChar char="•"/>
            </a:pPr>
            <a:r>
              <a:rPr lang="en-IN" dirty="0"/>
              <a:t>Create account: </a:t>
            </a:r>
            <a:r>
              <a:rPr lang="en-IN" dirty="0">
                <a:hlinkClick r:id="rId4"/>
              </a:rPr>
              <a:t>https://www.ibm.com/cloud/watson-studio</a:t>
            </a:r>
            <a:endParaRPr lang="en-IN" dirty="0"/>
          </a:p>
          <a:p>
            <a:pPr marL="285750" indent="-285750" fontAlgn="base">
              <a:buFont typeface="Arial" panose="020B0604020202020204" pitchFamily="34" charset="0"/>
              <a:buChar char="•"/>
            </a:pPr>
            <a:endParaRPr lang="en-IN" b="0" i="0" dirty="0">
              <a:solidFill>
                <a:srgbClr val="323232"/>
              </a:solidFill>
              <a:effectLst/>
              <a:latin typeface="ibm-plex-sans"/>
            </a:endParaRPr>
          </a:p>
          <a:p>
            <a:pPr marL="285750" indent="-285750" fontAlgn="base">
              <a:buFont typeface="Arial" panose="020B0604020202020204" pitchFamily="34" charset="0"/>
              <a:buChar char="•"/>
            </a:pPr>
            <a:r>
              <a:rPr lang="en-IN" dirty="0">
                <a:solidFill>
                  <a:srgbClr val="323232"/>
                </a:solidFill>
                <a:latin typeface="ibm-plex-sans"/>
                <a:hlinkClick r:id="rId5"/>
              </a:rPr>
              <a:t>https://github.com/ashish-jigsaw/workshop</a:t>
            </a:r>
            <a:endParaRPr lang="en-IN" dirty="0">
              <a:solidFill>
                <a:srgbClr val="323232"/>
              </a:solidFill>
              <a:latin typeface="ibm-plex-sans"/>
            </a:endParaRPr>
          </a:p>
          <a:p>
            <a:pPr marL="285750" indent="-285750" fontAlgn="base">
              <a:buFont typeface="Arial" panose="020B0604020202020204" pitchFamily="34" charset="0"/>
              <a:buChar char="•"/>
            </a:pPr>
            <a:endParaRPr lang="en-IN" b="0" i="0" dirty="0">
              <a:solidFill>
                <a:srgbClr val="323232"/>
              </a:solidFill>
              <a:effectLst/>
              <a:latin typeface="ibm-plex-sans"/>
            </a:endParaRPr>
          </a:p>
          <a:p>
            <a:pPr marL="285750" indent="-285750" fontAlgn="base">
              <a:buFont typeface="Arial" panose="020B0604020202020204" pitchFamily="34" charset="0"/>
              <a:buChar char="•"/>
            </a:pPr>
            <a:r>
              <a:rPr lang="en-IN" dirty="0">
                <a:solidFill>
                  <a:srgbClr val="323232"/>
                </a:solidFill>
                <a:latin typeface="ibm-plex-sans"/>
              </a:rPr>
              <a:t>New project for analysis</a:t>
            </a:r>
          </a:p>
          <a:p>
            <a:pPr marL="285750" indent="-285750" fontAlgn="base">
              <a:buFont typeface="Arial" panose="020B0604020202020204" pitchFamily="34" charset="0"/>
              <a:buChar char="•"/>
            </a:pPr>
            <a:r>
              <a:rPr lang="en-IN" b="0" i="0" dirty="0">
                <a:solidFill>
                  <a:srgbClr val="323232"/>
                </a:solidFill>
                <a:effectLst/>
                <a:latin typeface="ibm-plex-sans"/>
              </a:rPr>
              <a:t>New notebook </a:t>
            </a:r>
            <a:r>
              <a:rPr lang="en-IN" dirty="0">
                <a:solidFill>
                  <a:srgbClr val="323232"/>
                </a:solidFill>
                <a:latin typeface="ibm-plex-sans"/>
              </a:rPr>
              <a:t>with URL - </a:t>
            </a:r>
            <a:endParaRPr lang="en-IN" b="0" i="0" dirty="0">
              <a:solidFill>
                <a:srgbClr val="323232"/>
              </a:solidFill>
              <a:effectLst/>
              <a:latin typeface="ibm-plex-sans"/>
            </a:endParaRPr>
          </a:p>
        </p:txBody>
      </p:sp>
      <p:sp>
        <p:nvSpPr>
          <p:cNvPr id="17" name="Rectangle 16">
            <a:extLst>
              <a:ext uri="{FF2B5EF4-FFF2-40B4-BE49-F238E27FC236}">
                <a16:creationId xmlns:a16="http://schemas.microsoft.com/office/drawing/2014/main" id="{608820F8-AC36-4CD1-9AE9-3E792AAEFB70}"/>
              </a:ext>
            </a:extLst>
          </p:cNvPr>
          <p:cNvSpPr/>
          <p:nvPr/>
        </p:nvSpPr>
        <p:spPr>
          <a:xfrm>
            <a:off x="755073" y="2861510"/>
            <a:ext cx="12649200" cy="369332"/>
          </a:xfrm>
          <a:prstGeom prst="rect">
            <a:avLst/>
          </a:prstGeom>
        </p:spPr>
        <p:txBody>
          <a:bodyPr wrap="square">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7859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6" name="Rectangle 5">
            <a:extLst>
              <a:ext uri="{FF2B5EF4-FFF2-40B4-BE49-F238E27FC236}">
                <a16:creationId xmlns:a16="http://schemas.microsoft.com/office/drawing/2014/main" id="{490CA45F-39FB-4F51-A82A-5DF0E550807A}"/>
              </a:ext>
            </a:extLst>
          </p:cNvPr>
          <p:cNvSpPr/>
          <p:nvPr/>
        </p:nvSpPr>
        <p:spPr>
          <a:xfrm>
            <a:off x="685800" y="609600"/>
            <a:ext cx="12115800" cy="2308324"/>
          </a:xfrm>
          <a:prstGeom prst="rect">
            <a:avLst/>
          </a:prstGeom>
        </p:spPr>
        <p:txBody>
          <a:bodyPr wrap="square">
            <a:spAutoFit/>
          </a:bodyPr>
          <a:lstStyle/>
          <a:p>
            <a:pPr>
              <a:buFont typeface="Arial" panose="020B0604020202020204" pitchFamily="34" charset="0"/>
              <a:buChar char="•"/>
            </a:pPr>
            <a:r>
              <a:rPr lang="en-IN" i="1" dirty="0">
                <a:solidFill>
                  <a:srgbClr val="000000"/>
                </a:solidFill>
                <a:latin typeface="Segoe UI" panose="020B0502040204020203" pitchFamily="34" charset="0"/>
              </a:rPr>
              <a:t>Data ingestion</a:t>
            </a:r>
            <a:r>
              <a:rPr lang="en-IN" dirty="0">
                <a:solidFill>
                  <a:srgbClr val="000000"/>
                </a:solidFill>
                <a:latin typeface="Segoe UI" panose="020B0502040204020203" pitchFamily="34" charset="0"/>
              </a:rPr>
              <a:t>: Ingress of data at scale to the cloud.</a:t>
            </a:r>
          </a:p>
          <a:p>
            <a:pPr>
              <a:buFont typeface="Arial" panose="020B0604020202020204" pitchFamily="34" charset="0"/>
              <a:buChar char="•"/>
            </a:pPr>
            <a:r>
              <a:rPr lang="en-IN" i="1" dirty="0">
                <a:solidFill>
                  <a:srgbClr val="000000"/>
                </a:solidFill>
                <a:latin typeface="Segoe UI" panose="020B0502040204020203" pitchFamily="34" charset="0"/>
              </a:rPr>
              <a:t>Device identity</a:t>
            </a:r>
            <a:r>
              <a:rPr lang="en-IN" dirty="0">
                <a:solidFill>
                  <a:srgbClr val="000000"/>
                </a:solidFill>
                <a:latin typeface="Segoe UI" panose="020B0502040204020203" pitchFamily="34" charset="0"/>
              </a:rPr>
              <a:t>: Manage unique device identities and control device access to the solution.</a:t>
            </a:r>
          </a:p>
          <a:p>
            <a:pPr>
              <a:buFont typeface="Arial" panose="020B0604020202020204" pitchFamily="34" charset="0"/>
              <a:buChar char="•"/>
            </a:pPr>
            <a:r>
              <a:rPr lang="en-IN" i="1" dirty="0">
                <a:solidFill>
                  <a:srgbClr val="000000"/>
                </a:solidFill>
                <a:latin typeface="Segoe UI" panose="020B0502040204020203" pitchFamily="34" charset="0"/>
              </a:rPr>
              <a:t>Device management</a:t>
            </a:r>
            <a:r>
              <a:rPr lang="en-IN" dirty="0">
                <a:solidFill>
                  <a:srgbClr val="000000"/>
                </a:solidFill>
                <a:latin typeface="Segoe UI" panose="020B0502040204020203" pitchFamily="34" charset="0"/>
              </a:rPr>
              <a:t>: Manage device metadata and perform operations such as device reboots and firmware upgrades.</a:t>
            </a:r>
          </a:p>
          <a:p>
            <a:pPr>
              <a:buFont typeface="Arial" panose="020B0604020202020204" pitchFamily="34" charset="0"/>
              <a:buChar char="•"/>
            </a:pPr>
            <a:r>
              <a:rPr lang="en-IN" i="1" dirty="0">
                <a:solidFill>
                  <a:srgbClr val="000000"/>
                </a:solidFill>
                <a:latin typeface="Segoe UI" panose="020B0502040204020203" pitchFamily="34" charset="0"/>
              </a:rPr>
              <a:t>Command and control</a:t>
            </a:r>
            <a:r>
              <a:rPr lang="en-IN" dirty="0">
                <a:solidFill>
                  <a:srgbClr val="000000"/>
                </a:solidFill>
                <a:latin typeface="Segoe UI" panose="020B0502040204020203" pitchFamily="34" charset="0"/>
              </a:rPr>
              <a:t>: To cause the device to take an action, send messages to a device from the cloud.</a:t>
            </a:r>
          </a:p>
          <a:p>
            <a:pPr>
              <a:buFont typeface="Arial" panose="020B0604020202020204" pitchFamily="34" charset="0"/>
              <a:buChar char="•"/>
            </a:pPr>
            <a:r>
              <a:rPr lang="en-IN" i="1" dirty="0">
                <a:solidFill>
                  <a:srgbClr val="000000"/>
                </a:solidFill>
                <a:latin typeface="Segoe UI" panose="020B0502040204020203" pitchFamily="34" charset="0"/>
              </a:rPr>
              <a:t>Rules and actions</a:t>
            </a:r>
            <a:r>
              <a:rPr lang="en-IN" dirty="0">
                <a:solidFill>
                  <a:srgbClr val="000000"/>
                </a:solidFill>
                <a:latin typeface="Segoe UI" panose="020B0502040204020203" pitchFamily="34" charset="0"/>
              </a:rPr>
              <a:t>: To act on specific device-to-cloud data, the solution back end uses rules.</a:t>
            </a:r>
          </a:p>
          <a:p>
            <a:pPr>
              <a:buFont typeface="Arial" panose="020B0604020202020204" pitchFamily="34" charset="0"/>
              <a:buChar char="•"/>
            </a:pPr>
            <a:r>
              <a:rPr lang="en-IN" i="1" dirty="0">
                <a:solidFill>
                  <a:srgbClr val="000000"/>
                </a:solidFill>
                <a:latin typeface="Segoe UI" panose="020B0502040204020203" pitchFamily="34" charset="0"/>
              </a:rPr>
              <a:t>Predictive analytics</a:t>
            </a:r>
            <a:r>
              <a:rPr lang="en-IN" dirty="0">
                <a:solidFill>
                  <a:srgbClr val="000000"/>
                </a:solidFill>
                <a:latin typeface="Segoe UI" panose="020B0502040204020203" pitchFamily="34" charset="0"/>
              </a:rPr>
              <a:t>: The solution back end analyses device-to-cloud data to predict when specific actions should take place. For example, analysing aircraft engine telemetry to determine when engine maintenance is due.</a:t>
            </a:r>
          </a:p>
        </p:txBody>
      </p:sp>
    </p:spTree>
    <p:extLst>
      <p:ext uri="{BB962C8B-B14F-4D97-AF65-F5344CB8AC3E}">
        <p14:creationId xmlns:p14="http://schemas.microsoft.com/office/powerpoint/2010/main" val="185147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r>
              <a:rPr lang="en-US" sz="5400" dirty="0">
                <a:solidFill>
                  <a:srgbClr val="00B0F0"/>
                </a:solidFill>
              </a:rPr>
              <a:t>Turn your Smartphone into an IOT Device</a:t>
            </a:r>
          </a:p>
        </p:txBody>
      </p:sp>
      <p:sp>
        <p:nvSpPr>
          <p:cNvPr id="3" name="Text Placeholder 2">
            <a:extLst>
              <a:ext uri="{FF2B5EF4-FFF2-40B4-BE49-F238E27FC236}">
                <a16:creationId xmlns:a16="http://schemas.microsoft.com/office/drawing/2014/main" id="{B70FF49F-F8CC-476A-8CB7-DEFEADF3FBFA}"/>
              </a:ext>
            </a:extLst>
          </p:cNvPr>
          <p:cNvSpPr>
            <a:spLocks noGrp="1"/>
          </p:cNvSpPr>
          <p:nvPr>
            <p:ph type="body" idx="1"/>
          </p:nvPr>
        </p:nvSpPr>
        <p:spPr>
          <a:xfrm>
            <a:off x="838200" y="1752600"/>
            <a:ext cx="9144000" cy="3877985"/>
          </a:xfrm>
        </p:spPr>
        <p:txBody>
          <a:bodyPr/>
          <a:lstStyle/>
          <a:p>
            <a:r>
              <a:rPr lang="en-IN" b="1" dirty="0"/>
              <a:t>You'll use an IOT Starter Mobile app on your smartphone.</a:t>
            </a:r>
          </a:p>
          <a:p>
            <a:r>
              <a:rPr lang="en-IN" b="1" i="1" dirty="0"/>
              <a:t>(</a:t>
            </a:r>
            <a:r>
              <a:rPr lang="en-IN" i="1" dirty="0">
                <a:solidFill>
                  <a:srgbClr val="323232"/>
                </a:solidFill>
                <a:latin typeface="ibm-plex-sans"/>
              </a:rPr>
              <a:t>which provides the list of simple commands that your smartphone can interpret</a:t>
            </a:r>
            <a:r>
              <a:rPr lang="en-IN" b="1" i="1" dirty="0"/>
              <a:t>)</a:t>
            </a:r>
          </a:p>
          <a:p>
            <a:endParaRPr lang="en-IN" b="1" i="1" dirty="0"/>
          </a:p>
          <a:p>
            <a:pPr marL="285750" indent="-285750">
              <a:buFont typeface="Arial" panose="020B0604020202020204" pitchFamily="34" charset="0"/>
              <a:buChar char="•"/>
            </a:pPr>
            <a:r>
              <a:rPr lang="en-IN" dirty="0"/>
              <a:t>To transform your smartphone into a </a:t>
            </a:r>
            <a:r>
              <a:rPr lang="en-IN" b="1" dirty="0"/>
              <a:t>sensor</a:t>
            </a:r>
            <a:r>
              <a:rPr lang="en-IN" dirty="0"/>
              <a:t>, we will build an IOT app that </a:t>
            </a:r>
          </a:p>
          <a:p>
            <a:pPr marL="742950" lvl="1" indent="-285750">
              <a:buFont typeface="Arial" panose="020B0604020202020204" pitchFamily="34" charset="0"/>
              <a:buChar char="•"/>
            </a:pPr>
            <a:r>
              <a:rPr lang="en-IN" dirty="0"/>
              <a:t>Reads the accelerometer values that are sent from your smartphone and </a:t>
            </a:r>
          </a:p>
          <a:p>
            <a:pPr marL="742950" lvl="1" indent="-285750">
              <a:buFont typeface="Arial" panose="020B0604020202020204" pitchFamily="34" charset="0"/>
              <a:buChar char="•"/>
            </a:pPr>
            <a:r>
              <a:rPr lang="en-IN" dirty="0"/>
              <a:t>Reacts with a specific action whether the values reach a certain threshold</a:t>
            </a:r>
          </a:p>
          <a:p>
            <a:pPr marL="742950" lvl="1" indent="-285750">
              <a:buFont typeface="Arial" panose="020B0604020202020204" pitchFamily="34" charset="0"/>
              <a:buChar char="•"/>
            </a:pPr>
            <a:r>
              <a:rPr lang="en-IN" dirty="0" err="1">
                <a:solidFill>
                  <a:srgbClr val="323232"/>
                </a:solidFill>
                <a:latin typeface="ibm-plex-sans"/>
              </a:rPr>
              <a:t>E.g</a:t>
            </a:r>
            <a:r>
              <a:rPr lang="en-IN" dirty="0">
                <a:solidFill>
                  <a:srgbClr val="323232"/>
                </a:solidFill>
                <a:latin typeface="ibm-plex-sans"/>
              </a:rPr>
              <a:t>: When your smartphone is falling down or moving too fast and its acceleration </a:t>
            </a:r>
          </a:p>
          <a:p>
            <a:pPr lvl="2"/>
            <a:r>
              <a:rPr lang="en-IN" dirty="0">
                <a:solidFill>
                  <a:srgbClr val="323232"/>
                </a:solidFill>
                <a:latin typeface="ibm-plex-sans"/>
              </a:rPr>
              <a:t>exceeds a certain threshold limit, you will be alerted</a:t>
            </a:r>
            <a:endParaRPr lang="en-IN" dirty="0"/>
          </a:p>
          <a:p>
            <a:pPr lvl="1"/>
            <a:endParaRPr lang="en-IN" dirty="0"/>
          </a:p>
          <a:p>
            <a:pPr marL="285750" indent="-285750">
              <a:buFont typeface="Arial" panose="020B0604020202020204" pitchFamily="34" charset="0"/>
              <a:buChar char="•"/>
            </a:pPr>
            <a:r>
              <a:rPr lang="en-IN" dirty="0"/>
              <a:t>To transform your smartphone into an </a:t>
            </a:r>
            <a:r>
              <a:rPr lang="en-IN" b="1" dirty="0"/>
              <a:t>actuator</a:t>
            </a:r>
            <a:r>
              <a:rPr lang="en-IN" dirty="0"/>
              <a:t>, we will build an IOT app that</a:t>
            </a:r>
          </a:p>
          <a:p>
            <a:pPr marL="742950" lvl="1" indent="-285750">
              <a:buFont typeface="Arial" panose="020B0604020202020204" pitchFamily="34" charset="0"/>
              <a:buChar char="•"/>
            </a:pPr>
            <a:r>
              <a:rPr lang="en-IN" dirty="0"/>
              <a:t>Sends specific commands to your smartphone </a:t>
            </a:r>
          </a:p>
          <a:p>
            <a:pPr marL="742950" lvl="1" indent="-285750">
              <a:buFont typeface="Arial" panose="020B0604020202020204" pitchFamily="34" charset="0"/>
              <a:buChar char="•"/>
            </a:pPr>
            <a:r>
              <a:rPr lang="en-IN" dirty="0"/>
              <a:t>Can react to the commands it receives.</a:t>
            </a:r>
          </a:p>
          <a:p>
            <a:pPr marL="742950" lvl="1" indent="-285750">
              <a:buFont typeface="Arial" panose="020B0604020202020204" pitchFamily="34" charset="0"/>
              <a:buChar char="•"/>
            </a:pPr>
            <a:r>
              <a:rPr lang="en-IN" dirty="0"/>
              <a:t>E.g.: </a:t>
            </a:r>
            <a:r>
              <a:rPr lang="en-IN" dirty="0">
                <a:solidFill>
                  <a:srgbClr val="323232"/>
                </a:solidFill>
                <a:latin typeface="ibm-plex-sans"/>
              </a:rPr>
              <a:t>For instance, based on the position of your smartphone, </a:t>
            </a:r>
          </a:p>
          <a:p>
            <a:pPr lvl="2"/>
            <a:r>
              <a:rPr lang="en-IN" dirty="0">
                <a:solidFill>
                  <a:srgbClr val="323232"/>
                </a:solidFill>
                <a:latin typeface="ibm-plex-sans"/>
              </a:rPr>
              <a:t>we will turn on or off the light or change the background </a:t>
            </a:r>
            <a:r>
              <a:rPr lang="en-IN" dirty="0" err="1">
                <a:solidFill>
                  <a:srgbClr val="323232"/>
                </a:solidFill>
                <a:latin typeface="ibm-plex-sans"/>
              </a:rPr>
              <a:t>color</a:t>
            </a:r>
            <a:r>
              <a:rPr lang="en-IN" dirty="0">
                <a:solidFill>
                  <a:srgbClr val="323232"/>
                </a:solidFill>
                <a:latin typeface="ibm-plex-sans"/>
              </a:rPr>
              <a:t> of your smartphone.</a:t>
            </a:r>
            <a:r>
              <a:rPr lang="en-IN" dirty="0"/>
              <a:t> </a:t>
            </a:r>
            <a:endParaRPr lang="en-US" dirty="0"/>
          </a:p>
        </p:txBody>
      </p:sp>
      <p:sp>
        <p:nvSpPr>
          <p:cNvPr id="5" name="Rectangle 4">
            <a:extLst>
              <a:ext uri="{FF2B5EF4-FFF2-40B4-BE49-F238E27FC236}">
                <a16:creationId xmlns:a16="http://schemas.microsoft.com/office/drawing/2014/main" id="{4A652615-3019-451F-A214-A4B873CEB1A9}"/>
              </a:ext>
            </a:extLst>
          </p:cNvPr>
          <p:cNvSpPr/>
          <p:nvPr/>
        </p:nvSpPr>
        <p:spPr>
          <a:xfrm>
            <a:off x="838200" y="6052929"/>
            <a:ext cx="11980544" cy="1754326"/>
          </a:xfrm>
          <a:prstGeom prst="rect">
            <a:avLst/>
          </a:prstGeom>
        </p:spPr>
        <p:txBody>
          <a:bodyPr wrap="square">
            <a:spAutoFit/>
          </a:bodyPr>
          <a:lstStyle/>
          <a:p>
            <a:pPr fontAlgn="base"/>
            <a:r>
              <a:rPr lang="en-IN" b="1" dirty="0"/>
              <a:t>What you'll need to build these IoT apps</a:t>
            </a:r>
          </a:p>
          <a:p>
            <a:pPr fontAlgn="base">
              <a:buFont typeface="Arial" panose="020B0604020202020204" pitchFamily="34" charset="0"/>
              <a:buChar char="•"/>
            </a:pPr>
            <a:r>
              <a:rPr lang="en-IN" b="1" dirty="0"/>
              <a:t> </a:t>
            </a:r>
            <a:r>
              <a:rPr lang="en-IN" dirty="0"/>
              <a:t>An IBM Cloud account.</a:t>
            </a:r>
          </a:p>
          <a:p>
            <a:pPr fontAlgn="base">
              <a:buFont typeface="Arial" panose="020B0604020202020204" pitchFamily="34" charset="0"/>
              <a:buChar char="•"/>
            </a:pPr>
            <a:r>
              <a:rPr lang="en-IN" dirty="0"/>
              <a:t> A smartphone (an Android or iOS smartphone).</a:t>
            </a:r>
          </a:p>
          <a:p>
            <a:pPr lvl="1" fontAlgn="base">
              <a:buFont typeface="Arial" panose="020B0604020202020204" pitchFamily="34" charset="0"/>
              <a:buChar char="•"/>
            </a:pPr>
            <a:r>
              <a:rPr lang="en-IN" dirty="0"/>
              <a:t> For an iOS smartphone, a valid iOS Developer License and Apple </a:t>
            </a:r>
            <a:r>
              <a:rPr lang="en-IN" dirty="0" err="1"/>
              <a:t>Xcode</a:t>
            </a:r>
            <a:r>
              <a:rPr lang="en-IN" dirty="0"/>
              <a:t>.</a:t>
            </a:r>
          </a:p>
          <a:p>
            <a:pPr fontAlgn="base">
              <a:buFont typeface="Arial" panose="020B0604020202020204" pitchFamily="34" charset="0"/>
              <a:buChar char="•"/>
            </a:pPr>
            <a:r>
              <a:rPr lang="en-IN" dirty="0"/>
              <a:t> A twitter account to be notified by a tweet (optional).</a:t>
            </a:r>
          </a:p>
          <a:p>
            <a:pPr fontAlgn="base">
              <a:buFont typeface="Arial" panose="020B0604020202020204" pitchFamily="34" charset="0"/>
              <a:buChar char="•"/>
            </a:pPr>
            <a:r>
              <a:rPr lang="en-IN" dirty="0"/>
              <a:t> An email account with SMTP relay capabilities to be notified by an email message (optional).</a:t>
            </a:r>
          </a:p>
        </p:txBody>
      </p:sp>
    </p:spTree>
    <p:extLst>
      <p:ext uri="{BB962C8B-B14F-4D97-AF65-F5344CB8AC3E}">
        <p14:creationId xmlns:p14="http://schemas.microsoft.com/office/powerpoint/2010/main" val="93545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bm.com/developerworks/library/iot-smartphone-sensor-actuator-bluemix-apps-trs/img_architecture_updated.png">
            <a:extLst>
              <a:ext uri="{FF2B5EF4-FFF2-40B4-BE49-F238E27FC236}">
                <a16:creationId xmlns:a16="http://schemas.microsoft.com/office/drawing/2014/main" id="{7F24F367-05C0-44C2-A848-E3020DDB1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76200"/>
            <a:ext cx="13054013" cy="822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2801600" cy="830997"/>
          </a:xfrm>
        </p:spPr>
        <p:txBody>
          <a:bodyPr/>
          <a:lstStyle/>
          <a:p>
            <a:r>
              <a:rPr lang="en-US" sz="5400" dirty="0">
                <a:solidFill>
                  <a:srgbClr val="00B0F0"/>
                </a:solidFill>
              </a:rPr>
              <a:t>Architecture</a:t>
            </a:r>
          </a:p>
        </p:txBody>
      </p:sp>
    </p:spTree>
    <p:extLst>
      <p:ext uri="{BB962C8B-B14F-4D97-AF65-F5344CB8AC3E}">
        <p14:creationId xmlns:p14="http://schemas.microsoft.com/office/powerpoint/2010/main" val="136230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258800" cy="1477328"/>
          </a:xfrm>
        </p:spPr>
        <p:txBody>
          <a:bodyPr/>
          <a:lstStyle/>
          <a:p>
            <a:pPr fontAlgn="base"/>
            <a:r>
              <a:rPr lang="en-IN" sz="4800" dirty="0">
                <a:solidFill>
                  <a:srgbClr val="00B0F0"/>
                </a:solidFill>
                <a:latin typeface="ibm-plex-sans"/>
              </a:rPr>
              <a:t>STEP 1: Create your main IOT app in the IBM Cloud</a:t>
            </a:r>
          </a:p>
        </p:txBody>
      </p:sp>
      <p:sp>
        <p:nvSpPr>
          <p:cNvPr id="8" name="Rectangle 7">
            <a:extLst>
              <a:ext uri="{FF2B5EF4-FFF2-40B4-BE49-F238E27FC236}">
                <a16:creationId xmlns:a16="http://schemas.microsoft.com/office/drawing/2014/main" id="{FC11B7EC-94BD-42FB-8DF0-EF9ACDE8877A}"/>
              </a:ext>
            </a:extLst>
          </p:cNvPr>
          <p:cNvSpPr/>
          <p:nvPr/>
        </p:nvSpPr>
        <p:spPr>
          <a:xfrm>
            <a:off x="858982" y="1338422"/>
            <a:ext cx="11734800" cy="5293757"/>
          </a:xfrm>
          <a:prstGeom prst="rect">
            <a:avLst/>
          </a:prstGeom>
        </p:spPr>
        <p:txBody>
          <a:bodyPr wrap="square">
            <a:spAutoFit/>
          </a:bodyPr>
          <a:lstStyle/>
          <a:p>
            <a:pPr fontAlgn="base"/>
            <a:endParaRPr lang="en-IN" sz="1400" b="1" dirty="0">
              <a:solidFill>
                <a:srgbClr val="3F3F3F"/>
              </a:solidFill>
              <a:latin typeface="ibm-plex-sans"/>
            </a:endParaRPr>
          </a:p>
          <a:p>
            <a:pPr fontAlgn="base"/>
            <a:r>
              <a:rPr lang="en-IN" dirty="0">
                <a:solidFill>
                  <a:srgbClr val="323232"/>
                </a:solidFill>
                <a:latin typeface="ibm-plex-sans"/>
              </a:rPr>
              <a:t>Our main IoT app in IBM Cloud will be our backend application in our IOT solution. Our backend application will read, receive, and interpret incoming payload messages that contain sensor data. Additionally, it will define and send IoT commands to actuators based on certain conditions being met.</a:t>
            </a:r>
          </a:p>
          <a:p>
            <a:pPr fontAlgn="base"/>
            <a:endParaRPr lang="en-IN" dirty="0">
              <a:solidFill>
                <a:srgbClr val="323232"/>
              </a:solidFill>
              <a:latin typeface="ibm-plex-sans"/>
            </a:endParaRPr>
          </a:p>
          <a:p>
            <a:pPr marL="285750" indent="-285750" fontAlgn="base">
              <a:buFont typeface="Arial" panose="020B0604020202020204" pitchFamily="34" charset="0"/>
              <a:buChar char="•"/>
            </a:pPr>
            <a:r>
              <a:rPr lang="en-IN" dirty="0">
                <a:solidFill>
                  <a:srgbClr val="323232"/>
                </a:solidFill>
                <a:latin typeface="ibm-plex-sans"/>
              </a:rPr>
              <a:t>Log in to your </a:t>
            </a:r>
            <a:r>
              <a:rPr lang="en-IN" dirty="0">
                <a:solidFill>
                  <a:srgbClr val="3B6CAA"/>
                </a:solidFill>
                <a:latin typeface="ibm-plex-sans"/>
                <a:hlinkClick r:id="rId4"/>
              </a:rPr>
              <a:t>IBM Cloud</a:t>
            </a:r>
            <a:r>
              <a:rPr lang="en-IN" dirty="0">
                <a:solidFill>
                  <a:srgbClr val="323232"/>
                </a:solidFill>
                <a:latin typeface="ibm-plex-sans"/>
              </a:rPr>
              <a:t> account.</a:t>
            </a:r>
          </a:p>
          <a:p>
            <a:pPr marL="285750" indent="-285750" fontAlgn="base">
              <a:buFont typeface="Arial" panose="020B0604020202020204" pitchFamily="34" charset="0"/>
              <a:buChar char="•"/>
            </a:pPr>
            <a:r>
              <a:rPr lang="en-IN" dirty="0">
                <a:solidFill>
                  <a:srgbClr val="323232"/>
                </a:solidFill>
                <a:latin typeface="ibm-plex-sans"/>
              </a:rPr>
              <a:t>In the IBM Cloud </a:t>
            </a:r>
            <a:r>
              <a:rPr lang="en-IN" dirty="0" err="1">
                <a:solidFill>
                  <a:srgbClr val="323232"/>
                </a:solidFill>
                <a:latin typeface="ibm-plex-sans"/>
              </a:rPr>
              <a:t>catalog</a:t>
            </a:r>
            <a:r>
              <a:rPr lang="en-IN" dirty="0">
                <a:solidFill>
                  <a:srgbClr val="323232"/>
                </a:solidFill>
                <a:latin typeface="ibm-plex-sans"/>
              </a:rPr>
              <a:t>, from the Boilerplates section, select the Internet of Things Platform Starter boilerplate.</a:t>
            </a: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p:txBody>
      </p:sp>
      <p:grpSp>
        <p:nvGrpSpPr>
          <p:cNvPr id="13" name="Group 12">
            <a:extLst>
              <a:ext uri="{FF2B5EF4-FFF2-40B4-BE49-F238E27FC236}">
                <a16:creationId xmlns:a16="http://schemas.microsoft.com/office/drawing/2014/main" id="{E956E5AF-86BD-456C-9FE5-D2D6886B7E35}"/>
              </a:ext>
            </a:extLst>
          </p:cNvPr>
          <p:cNvGrpSpPr/>
          <p:nvPr/>
        </p:nvGrpSpPr>
        <p:grpSpPr>
          <a:xfrm>
            <a:off x="1143000" y="3363078"/>
            <a:ext cx="9911683" cy="4266764"/>
            <a:chOff x="1143000" y="3363078"/>
            <a:chExt cx="9911683" cy="4266764"/>
          </a:xfrm>
        </p:grpSpPr>
        <p:pic>
          <p:nvPicPr>
            <p:cNvPr id="11" name="Picture 10">
              <a:extLst>
                <a:ext uri="{FF2B5EF4-FFF2-40B4-BE49-F238E27FC236}">
                  <a16:creationId xmlns:a16="http://schemas.microsoft.com/office/drawing/2014/main" id="{FE285C6B-5112-46EB-99D0-BB60BC024B59}"/>
                </a:ext>
              </a:extLst>
            </p:cNvPr>
            <p:cNvPicPr>
              <a:picLocks noChangeAspect="1"/>
            </p:cNvPicPr>
            <p:nvPr/>
          </p:nvPicPr>
          <p:blipFill>
            <a:blip r:embed="rId5"/>
            <a:stretch>
              <a:fillRect/>
            </a:stretch>
          </p:blipFill>
          <p:spPr>
            <a:xfrm>
              <a:off x="1143000" y="3363078"/>
              <a:ext cx="9911683" cy="4266764"/>
            </a:xfrm>
            <a:prstGeom prst="rect">
              <a:avLst/>
            </a:prstGeom>
          </p:spPr>
        </p:pic>
        <p:sp>
          <p:nvSpPr>
            <p:cNvPr id="12" name="Rectangle 11">
              <a:extLst>
                <a:ext uri="{FF2B5EF4-FFF2-40B4-BE49-F238E27FC236}">
                  <a16:creationId xmlns:a16="http://schemas.microsoft.com/office/drawing/2014/main" id="{5E9366AB-73E7-44D6-91FE-F5C13AC787C5}"/>
                </a:ext>
              </a:extLst>
            </p:cNvPr>
            <p:cNvSpPr/>
            <p:nvPr/>
          </p:nvSpPr>
          <p:spPr>
            <a:xfrm>
              <a:off x="7772400" y="4724400"/>
              <a:ext cx="29718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61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258800" cy="1477328"/>
          </a:xfrm>
        </p:spPr>
        <p:txBody>
          <a:bodyPr/>
          <a:lstStyle/>
          <a:p>
            <a:pPr fontAlgn="base"/>
            <a:r>
              <a:rPr lang="en-IN" sz="4800" dirty="0">
                <a:solidFill>
                  <a:srgbClr val="00B0F0"/>
                </a:solidFill>
                <a:latin typeface="ibm-plex-sans"/>
              </a:rPr>
              <a:t>STEP 1: Create your main IOT app in the IBM Cloud</a:t>
            </a:r>
          </a:p>
        </p:txBody>
      </p:sp>
      <p:sp>
        <p:nvSpPr>
          <p:cNvPr id="8" name="Rectangle 7">
            <a:extLst>
              <a:ext uri="{FF2B5EF4-FFF2-40B4-BE49-F238E27FC236}">
                <a16:creationId xmlns:a16="http://schemas.microsoft.com/office/drawing/2014/main" id="{FC11B7EC-94BD-42FB-8DF0-EF9ACDE8877A}"/>
              </a:ext>
            </a:extLst>
          </p:cNvPr>
          <p:cNvSpPr/>
          <p:nvPr/>
        </p:nvSpPr>
        <p:spPr>
          <a:xfrm>
            <a:off x="858982" y="1338422"/>
            <a:ext cx="4895850" cy="3631763"/>
          </a:xfrm>
          <a:prstGeom prst="rect">
            <a:avLst/>
          </a:prstGeom>
        </p:spPr>
        <p:txBody>
          <a:bodyPr wrap="square">
            <a:spAutoFit/>
          </a:bodyPr>
          <a:lstStyle/>
          <a:p>
            <a:pPr fontAlgn="base"/>
            <a:endParaRPr lang="en-IN" sz="1400" b="1" dirty="0">
              <a:solidFill>
                <a:srgbClr val="3F3F3F"/>
              </a:solidFill>
              <a:latin typeface="ibm-plex-sans"/>
            </a:endParaRPr>
          </a:p>
          <a:p>
            <a:pPr fontAlgn="base"/>
            <a:r>
              <a:rPr lang="en-IN" dirty="0">
                <a:solidFill>
                  <a:srgbClr val="323232"/>
                </a:solidFill>
                <a:latin typeface="ibm-plex-sans"/>
              </a:rPr>
              <a:t>Our main IoT app in IBM Cloud will be our backend application in our IOT solution. Our backend application will read, receive, and interpret incoming payload messages that contain sensor data. Additionally, it will define and send IoT commands to actuators based on certain conditions being met.</a:t>
            </a:r>
          </a:p>
          <a:p>
            <a:pPr fontAlgn="base"/>
            <a:endParaRPr lang="en-IN" dirty="0">
              <a:solidFill>
                <a:srgbClr val="323232"/>
              </a:solidFill>
              <a:latin typeface="ibm-plex-sans"/>
            </a:endParaRPr>
          </a:p>
          <a:p>
            <a:pPr marL="285750" indent="-285750" fontAlgn="base">
              <a:buFont typeface="Arial" panose="020B0604020202020204" pitchFamily="34" charset="0"/>
              <a:buChar char="•"/>
            </a:pPr>
            <a:r>
              <a:rPr lang="en-IN" dirty="0">
                <a:solidFill>
                  <a:srgbClr val="323232"/>
                </a:solidFill>
                <a:latin typeface="ibm-plex-sans"/>
              </a:rPr>
              <a:t>Log in to your </a:t>
            </a:r>
            <a:r>
              <a:rPr lang="en-IN" dirty="0">
                <a:solidFill>
                  <a:srgbClr val="3B6CAA"/>
                </a:solidFill>
                <a:latin typeface="ibm-plex-sans"/>
                <a:hlinkClick r:id="rId4"/>
              </a:rPr>
              <a:t>IBM Cloud</a:t>
            </a:r>
            <a:r>
              <a:rPr lang="en-IN" dirty="0">
                <a:solidFill>
                  <a:srgbClr val="323232"/>
                </a:solidFill>
                <a:latin typeface="ibm-plex-sans"/>
              </a:rPr>
              <a:t> account.</a:t>
            </a:r>
          </a:p>
          <a:p>
            <a:pPr marL="285750" indent="-285750" fontAlgn="base">
              <a:buFont typeface="Arial" panose="020B0604020202020204" pitchFamily="34" charset="0"/>
              <a:buChar char="•"/>
            </a:pPr>
            <a:r>
              <a:rPr lang="en-IN" dirty="0">
                <a:solidFill>
                  <a:srgbClr val="323232"/>
                </a:solidFill>
                <a:latin typeface="ibm-plex-sans"/>
              </a:rPr>
              <a:t>In the IBM Cloud </a:t>
            </a:r>
            <a:r>
              <a:rPr lang="en-IN" dirty="0" err="1">
                <a:solidFill>
                  <a:srgbClr val="323232"/>
                </a:solidFill>
                <a:latin typeface="ibm-plex-sans"/>
              </a:rPr>
              <a:t>catalog</a:t>
            </a:r>
            <a:r>
              <a:rPr lang="en-IN" dirty="0">
                <a:solidFill>
                  <a:srgbClr val="323232"/>
                </a:solidFill>
                <a:latin typeface="ibm-plex-sans"/>
              </a:rPr>
              <a:t>, from the Boilerplates section, select the Internet of Things Platform Starter boilerplate.</a:t>
            </a:r>
          </a:p>
        </p:txBody>
      </p:sp>
      <p:grpSp>
        <p:nvGrpSpPr>
          <p:cNvPr id="5" name="Group 4">
            <a:extLst>
              <a:ext uri="{FF2B5EF4-FFF2-40B4-BE49-F238E27FC236}">
                <a16:creationId xmlns:a16="http://schemas.microsoft.com/office/drawing/2014/main" id="{A3B4E09F-78A0-427D-99ED-66CBB40B4560}"/>
              </a:ext>
            </a:extLst>
          </p:cNvPr>
          <p:cNvGrpSpPr/>
          <p:nvPr/>
        </p:nvGrpSpPr>
        <p:grpSpPr>
          <a:xfrm>
            <a:off x="5867400" y="1523999"/>
            <a:ext cx="7696200" cy="6324175"/>
            <a:chOff x="5867400" y="1523999"/>
            <a:chExt cx="7696200" cy="6324175"/>
          </a:xfrm>
        </p:grpSpPr>
        <p:pic>
          <p:nvPicPr>
            <p:cNvPr id="3" name="Picture 2">
              <a:extLst>
                <a:ext uri="{FF2B5EF4-FFF2-40B4-BE49-F238E27FC236}">
                  <a16:creationId xmlns:a16="http://schemas.microsoft.com/office/drawing/2014/main" id="{384DF41E-16E3-4C19-BE04-7D3D4D1306FD}"/>
                </a:ext>
              </a:extLst>
            </p:cNvPr>
            <p:cNvPicPr>
              <a:picLocks noChangeAspect="1"/>
            </p:cNvPicPr>
            <p:nvPr/>
          </p:nvPicPr>
          <p:blipFill>
            <a:blip r:embed="rId5"/>
            <a:stretch>
              <a:fillRect/>
            </a:stretch>
          </p:blipFill>
          <p:spPr>
            <a:xfrm>
              <a:off x="5867400" y="1523999"/>
              <a:ext cx="7696200" cy="6324175"/>
            </a:xfrm>
            <a:prstGeom prst="rect">
              <a:avLst/>
            </a:prstGeom>
          </p:spPr>
        </p:pic>
        <p:sp>
          <p:nvSpPr>
            <p:cNvPr id="9" name="Rectangle 8">
              <a:extLst>
                <a:ext uri="{FF2B5EF4-FFF2-40B4-BE49-F238E27FC236}">
                  <a16:creationId xmlns:a16="http://schemas.microsoft.com/office/drawing/2014/main" id="{CE4141CF-90E4-4973-BBF0-105991B176F1}"/>
                </a:ext>
              </a:extLst>
            </p:cNvPr>
            <p:cNvSpPr/>
            <p:nvPr/>
          </p:nvSpPr>
          <p:spPr>
            <a:xfrm>
              <a:off x="8763000" y="2932939"/>
              <a:ext cx="44196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4749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258800" cy="1477328"/>
          </a:xfrm>
        </p:spPr>
        <p:txBody>
          <a:bodyPr/>
          <a:lstStyle/>
          <a:p>
            <a:pPr fontAlgn="base"/>
            <a:r>
              <a:rPr lang="en-IN" sz="4800" dirty="0">
                <a:solidFill>
                  <a:srgbClr val="00B0F0"/>
                </a:solidFill>
                <a:latin typeface="ibm-plex-sans"/>
              </a:rPr>
              <a:t>STEP 1: Create your main IOT app in the IBM Cloud</a:t>
            </a:r>
          </a:p>
        </p:txBody>
      </p:sp>
      <p:sp>
        <p:nvSpPr>
          <p:cNvPr id="8" name="Rectangle 7">
            <a:extLst>
              <a:ext uri="{FF2B5EF4-FFF2-40B4-BE49-F238E27FC236}">
                <a16:creationId xmlns:a16="http://schemas.microsoft.com/office/drawing/2014/main" id="{FC11B7EC-94BD-42FB-8DF0-EF9ACDE8877A}"/>
              </a:ext>
            </a:extLst>
          </p:cNvPr>
          <p:cNvSpPr/>
          <p:nvPr/>
        </p:nvSpPr>
        <p:spPr>
          <a:xfrm>
            <a:off x="990600" y="984073"/>
            <a:ext cx="11734800" cy="1692771"/>
          </a:xfrm>
          <a:prstGeom prst="rect">
            <a:avLst/>
          </a:prstGeom>
        </p:spPr>
        <p:txBody>
          <a:bodyPr wrap="square">
            <a:spAutoFit/>
          </a:bodyPr>
          <a:lstStyle/>
          <a:p>
            <a:pPr fontAlgn="base"/>
            <a:endParaRPr lang="en-IN" sz="1400" b="1" dirty="0">
              <a:solidFill>
                <a:srgbClr val="3F3F3F"/>
              </a:solidFill>
              <a:latin typeface="ibm-plex-sans"/>
            </a:endParaRPr>
          </a:p>
          <a:p>
            <a:pPr marL="285750" indent="-285750" fontAlgn="base">
              <a:buFont typeface="Arial" panose="020B0604020202020204" pitchFamily="34" charset="0"/>
              <a:buChar char="•"/>
            </a:pPr>
            <a:endParaRPr lang="en-IN" dirty="0">
              <a:solidFill>
                <a:srgbClr val="323232"/>
              </a:solidFill>
              <a:latin typeface="ibm-plex-sans"/>
            </a:endParaRPr>
          </a:p>
          <a:p>
            <a:pPr marL="285750" indent="-285750" fontAlgn="base">
              <a:buFont typeface="Arial" panose="020B0604020202020204" pitchFamily="34" charset="0"/>
              <a:buChar char="•"/>
            </a:pPr>
            <a:r>
              <a:rPr lang="en-IN" dirty="0">
                <a:solidFill>
                  <a:srgbClr val="323232"/>
                </a:solidFill>
                <a:latin typeface="ibm-plex-sans"/>
              </a:rPr>
              <a:t>In the right pane, specify a unique name for your app, which is used to create a unique host name for your app. Then, click </a:t>
            </a:r>
            <a:r>
              <a:rPr lang="en-IN" b="1" dirty="0">
                <a:solidFill>
                  <a:srgbClr val="323232"/>
                </a:solidFill>
                <a:latin typeface="ibm-plex-sans"/>
              </a:rPr>
              <a:t>Create</a:t>
            </a:r>
            <a:r>
              <a:rPr lang="en-IN" dirty="0">
                <a:solidFill>
                  <a:srgbClr val="323232"/>
                </a:solidFill>
                <a:latin typeface="ibm-plex-sans"/>
              </a:rPr>
              <a:t>.</a:t>
            </a:r>
          </a:p>
          <a:p>
            <a:pPr marL="285750" indent="-285750" fontAlgn="base">
              <a:buFont typeface="Arial" panose="020B0604020202020204" pitchFamily="34" charset="0"/>
              <a:buChar char="•"/>
            </a:pPr>
            <a:r>
              <a:rPr lang="en-IN" dirty="0">
                <a:solidFill>
                  <a:srgbClr val="323232"/>
                </a:solidFill>
                <a:latin typeface="ibm-plex-sans"/>
              </a:rPr>
              <a:t>The Internet of Things Platform Starter boilerplate automatically adds the Internet of Things Platform service and a </a:t>
            </a:r>
            <a:r>
              <a:rPr lang="en-IN" dirty="0" err="1">
                <a:solidFill>
                  <a:srgbClr val="323232"/>
                </a:solidFill>
                <a:latin typeface="ibm-plex-sans"/>
              </a:rPr>
              <a:t>Cloudant</a:t>
            </a:r>
            <a:r>
              <a:rPr lang="en-IN" dirty="0">
                <a:solidFill>
                  <a:srgbClr val="323232"/>
                </a:solidFill>
                <a:latin typeface="ibm-plex-sans"/>
              </a:rPr>
              <a:t> NoSQL Database service to your app. It also includes a Node-RED runtime environment for your app.</a:t>
            </a:r>
            <a:endParaRPr lang="en-IN" b="0" i="0" dirty="0">
              <a:solidFill>
                <a:srgbClr val="323232"/>
              </a:solidFill>
              <a:effectLst/>
              <a:latin typeface="ibm-plex-sans"/>
            </a:endParaRPr>
          </a:p>
        </p:txBody>
      </p:sp>
      <p:grpSp>
        <p:nvGrpSpPr>
          <p:cNvPr id="6" name="Group 5">
            <a:extLst>
              <a:ext uri="{FF2B5EF4-FFF2-40B4-BE49-F238E27FC236}">
                <a16:creationId xmlns:a16="http://schemas.microsoft.com/office/drawing/2014/main" id="{18E42D99-DD8C-4341-B531-A99C32ADBE0B}"/>
              </a:ext>
            </a:extLst>
          </p:cNvPr>
          <p:cNvGrpSpPr/>
          <p:nvPr/>
        </p:nvGrpSpPr>
        <p:grpSpPr>
          <a:xfrm>
            <a:off x="1192911" y="2676845"/>
            <a:ext cx="11989689" cy="5552756"/>
            <a:chOff x="380255" y="2676845"/>
            <a:chExt cx="11989689" cy="5552756"/>
          </a:xfrm>
        </p:grpSpPr>
        <p:pic>
          <p:nvPicPr>
            <p:cNvPr id="5" name="Picture 4">
              <a:extLst>
                <a:ext uri="{FF2B5EF4-FFF2-40B4-BE49-F238E27FC236}">
                  <a16:creationId xmlns:a16="http://schemas.microsoft.com/office/drawing/2014/main" id="{A4135CBF-531B-4110-9B3F-3A100AF5C20F}"/>
                </a:ext>
              </a:extLst>
            </p:cNvPr>
            <p:cNvPicPr>
              <a:picLocks noChangeAspect="1"/>
            </p:cNvPicPr>
            <p:nvPr/>
          </p:nvPicPr>
          <p:blipFill>
            <a:blip r:embed="rId4"/>
            <a:stretch>
              <a:fillRect/>
            </a:stretch>
          </p:blipFill>
          <p:spPr>
            <a:xfrm>
              <a:off x="380255" y="2676845"/>
              <a:ext cx="11989689" cy="5552756"/>
            </a:xfrm>
            <a:prstGeom prst="rect">
              <a:avLst/>
            </a:prstGeom>
          </p:spPr>
        </p:pic>
        <p:sp>
          <p:nvSpPr>
            <p:cNvPr id="12" name="Rectangle 11">
              <a:extLst>
                <a:ext uri="{FF2B5EF4-FFF2-40B4-BE49-F238E27FC236}">
                  <a16:creationId xmlns:a16="http://schemas.microsoft.com/office/drawing/2014/main" id="{5E9366AB-73E7-44D6-91FE-F5C13AC787C5}"/>
                </a:ext>
              </a:extLst>
            </p:cNvPr>
            <p:cNvSpPr/>
            <p:nvPr/>
          </p:nvSpPr>
          <p:spPr>
            <a:xfrm>
              <a:off x="3886200" y="2691827"/>
              <a:ext cx="1295400" cy="7386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594894-80D3-440B-B79B-2D9A993CA50F}"/>
                </a:ext>
              </a:extLst>
            </p:cNvPr>
            <p:cNvSpPr/>
            <p:nvPr/>
          </p:nvSpPr>
          <p:spPr>
            <a:xfrm>
              <a:off x="10363200" y="7629842"/>
              <a:ext cx="2006744" cy="599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06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a:extLst>
              <a:ext uri="{FF2B5EF4-FFF2-40B4-BE49-F238E27FC236}">
                <a16:creationId xmlns:a16="http://schemas.microsoft.com/office/drawing/2014/main" id="{FA456D95-21EB-4C85-B3F8-55D5586767F8}"/>
              </a:ext>
            </a:extLst>
          </p:cNvPr>
          <p:cNvSpPr>
            <a:spLocks noGrp="1"/>
          </p:cNvSpPr>
          <p:nvPr>
            <p:ph type="title"/>
          </p:nvPr>
        </p:nvSpPr>
        <p:spPr>
          <a:xfrm>
            <a:off x="838200" y="599758"/>
            <a:ext cx="13258800" cy="1477328"/>
          </a:xfrm>
        </p:spPr>
        <p:txBody>
          <a:bodyPr/>
          <a:lstStyle/>
          <a:p>
            <a:pPr fontAlgn="base"/>
            <a:r>
              <a:rPr lang="en-IN" sz="4800" dirty="0">
                <a:solidFill>
                  <a:srgbClr val="00B0F0"/>
                </a:solidFill>
                <a:latin typeface="ibm-plex-sans"/>
              </a:rPr>
              <a:t>STEP 1: Create your main IOT app in the IBM Cloud</a:t>
            </a:r>
          </a:p>
        </p:txBody>
      </p:sp>
      <p:pic>
        <p:nvPicPr>
          <p:cNvPr id="3" name="Picture 2">
            <a:extLst>
              <a:ext uri="{FF2B5EF4-FFF2-40B4-BE49-F238E27FC236}">
                <a16:creationId xmlns:a16="http://schemas.microsoft.com/office/drawing/2014/main" id="{2C5F6B27-9956-4FDE-AD77-3D9F00A6047E}"/>
              </a:ext>
            </a:extLst>
          </p:cNvPr>
          <p:cNvPicPr>
            <a:picLocks noChangeAspect="1"/>
          </p:cNvPicPr>
          <p:nvPr/>
        </p:nvPicPr>
        <p:blipFill>
          <a:blip r:embed="rId4"/>
          <a:stretch>
            <a:fillRect/>
          </a:stretch>
        </p:blipFill>
        <p:spPr>
          <a:xfrm>
            <a:off x="762000" y="1513724"/>
            <a:ext cx="12380500" cy="6034088"/>
          </a:xfrm>
          <a:prstGeom prst="rect">
            <a:avLst/>
          </a:prstGeom>
        </p:spPr>
      </p:pic>
    </p:spTree>
    <p:extLst>
      <p:ext uri="{BB962C8B-B14F-4D97-AF65-F5344CB8AC3E}">
        <p14:creationId xmlns:p14="http://schemas.microsoft.com/office/powerpoint/2010/main" val="1568213682"/>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B5B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5354</TotalTime>
  <Words>2169</Words>
  <Application>Microsoft Office PowerPoint</Application>
  <PresentationFormat>Custom</PresentationFormat>
  <Paragraphs>197</Paragraphs>
  <Slides>28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ibm-plex-mono</vt:lpstr>
      <vt:lpstr>ibm-plex-sans</vt:lpstr>
      <vt:lpstr>Montserrat</vt:lpstr>
      <vt:lpstr>Segoe UI</vt:lpstr>
      <vt:lpstr>Office Theme</vt:lpstr>
      <vt:lpstr>PowerPoint Presentation</vt:lpstr>
      <vt:lpstr>PowerPoint Presentation</vt:lpstr>
      <vt:lpstr>PowerPoint Presentation</vt:lpstr>
      <vt:lpstr>Turn your Smartphone into an IOT Device</vt:lpstr>
      <vt:lpstr>Architecture</vt:lpstr>
      <vt:lpstr>STEP 1: Create your main IOT app in the IBM Cloud</vt:lpstr>
      <vt:lpstr>STEP 1: Create your main IOT app in the IBM Cloud</vt:lpstr>
      <vt:lpstr>STEP 1: Create your main IOT app in the IBM Cloud</vt:lpstr>
      <vt:lpstr>STEP 1: Create your main IOT app in the IBM Cloud</vt:lpstr>
      <vt:lpstr>STEP 2: Register your smartphone</vt:lpstr>
      <vt:lpstr>STEP 2: Register your smartphone</vt:lpstr>
      <vt:lpstr>STEP 2: Register your smartphone</vt:lpstr>
      <vt:lpstr>STEP 3: Prepare the Android Phone</vt:lpstr>
      <vt:lpstr>STEP 4: Verify messages are getting delivered</vt:lpstr>
      <vt:lpstr>STEP 5: Process messages in a Node-RED flow</vt:lpstr>
      <vt:lpstr>PowerPoint Presentation</vt:lpstr>
      <vt:lpstr>STEP 5a: Simple flow</vt:lpstr>
      <vt:lpstr>STEP 5b: Send alert when phone falls</vt:lpstr>
      <vt:lpstr>STEP 5b: Send alert when phone falls</vt:lpstr>
      <vt:lpstr>STEP 5b: Send alert when phone falls</vt:lpstr>
      <vt:lpstr>STEP 5b: Send alert when phone falls</vt:lpstr>
      <vt:lpstr>Next Steps – Anomaly Detection </vt:lpstr>
      <vt:lpstr>Machine Learning for detecting anomalous behaviours of things</vt:lpstr>
      <vt:lpstr>PowerPoint Presentation</vt:lpstr>
      <vt:lpstr>PowerPoint Presentation</vt:lpstr>
      <vt:lpstr>STEP 6: Plotting Acceleration</vt:lpstr>
      <vt:lpstr>PowerPoint Presentation</vt:lpstr>
      <vt:lpstr>Analysis using Watson Analytics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Webinar</dc:title>
  <dc:creator>Wilma</dc:creator>
  <cp:lastModifiedBy>Ashish Gupta</cp:lastModifiedBy>
  <cp:revision>244</cp:revision>
  <dcterms:created xsi:type="dcterms:W3CDTF">2017-09-21T17:29:33Z</dcterms:created>
  <dcterms:modified xsi:type="dcterms:W3CDTF">2018-11-03T03:30:52Z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2017-09-21T00:00:00Z</vt:filetime>
  </property>
  <property fmtid="{D5CDD505-2E9C-101B-9397-08002B2CF9AE}" pid="3" name="Creator">
    <vt:lpwstr>Adobe Illustrator CC 2017 (Macintosh)</vt:lpwstr>
  </property>
  <property fmtid="{D5CDD505-2E9C-101B-9397-08002B2CF9AE}" pid="4" name="LastSaved">
    <vt:filetime>2017-09-21T00:00:00Z</vt:filetime>
  </property>
</Properties>
</file>