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8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3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457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2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35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06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69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3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8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8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1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8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6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045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Patent Analytics in India (2018–2022)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Using Power BI 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  <a:br>
              <a:rPr lang="en-US" dirty="0"/>
            </a:b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19E9A8-23D8-4A62-850B-FFC1AD5A0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18" t="21736" r="11" b="3029"/>
          <a:stretch/>
        </p:blipFill>
        <p:spPr>
          <a:xfrm>
            <a:off x="713294" y="1508289"/>
            <a:ext cx="8221240" cy="3591612"/>
          </a:xfrm>
        </p:spPr>
      </p:pic>
    </p:spTree>
    <p:extLst>
      <p:ext uri="{BB962C8B-B14F-4D97-AF65-F5344CB8AC3E}">
        <p14:creationId xmlns:p14="http://schemas.microsoft.com/office/powerpoint/2010/main" val="84501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85567"/>
          </a:xfrm>
        </p:spPr>
        <p:txBody>
          <a:bodyPr>
            <a:normAutofit fontScale="90000"/>
          </a:bodyPr>
          <a:lstStyle/>
          <a:p>
            <a:r>
              <a:rPr lang="en-US" dirty="0"/>
              <a:t>Narrative Insights</a:t>
            </a:r>
            <a:br>
              <a:rPr lang="en-US" dirty="0"/>
            </a:b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665F89-0157-44A1-BE6C-0DDDF7747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26" t="22264" r="23477" b="8309"/>
          <a:stretch/>
        </p:blipFill>
        <p:spPr>
          <a:xfrm>
            <a:off x="663497" y="1543901"/>
            <a:ext cx="7817005" cy="4411745"/>
          </a:xfrm>
        </p:spPr>
      </p:pic>
    </p:spTree>
    <p:extLst>
      <p:ext uri="{BB962C8B-B14F-4D97-AF65-F5344CB8AC3E}">
        <p14:creationId xmlns:p14="http://schemas.microsoft.com/office/powerpoint/2010/main" val="365771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85567"/>
          </a:xfrm>
        </p:spPr>
        <p:txBody>
          <a:bodyPr>
            <a:normAutofit fontScale="90000"/>
          </a:bodyPr>
          <a:lstStyle/>
          <a:p>
            <a:r>
              <a:rPr lang="en-US" dirty="0"/>
              <a:t>Map &amp; Slicers</a:t>
            </a:r>
            <a:br>
              <a:rPr lang="en-US" dirty="0"/>
            </a:b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11FEE8-CF40-4C91-985D-9FC6A4419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880" t="22000" r="22736" b="8044"/>
          <a:stretch/>
        </p:blipFill>
        <p:spPr>
          <a:xfrm>
            <a:off x="716436" y="1395167"/>
            <a:ext cx="7739443" cy="4326903"/>
          </a:xfrm>
        </p:spPr>
      </p:pic>
    </p:spTree>
    <p:extLst>
      <p:ext uri="{BB962C8B-B14F-4D97-AF65-F5344CB8AC3E}">
        <p14:creationId xmlns:p14="http://schemas.microsoft.com/office/powerpoint/2010/main" val="298909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85567"/>
          </a:xfrm>
        </p:spPr>
        <p:txBody>
          <a:bodyPr>
            <a:normAutofit fontScale="90000"/>
          </a:bodyPr>
          <a:lstStyle/>
          <a:p>
            <a:r>
              <a:rPr lang="en-US" dirty="0"/>
              <a:t>Table</a:t>
            </a:r>
            <a:br>
              <a:rPr lang="en-US" dirty="0"/>
            </a:b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22991D-5FF5-43E7-802A-8E257B290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177" t="23056" r="23477" b="8045"/>
          <a:stretch/>
        </p:blipFill>
        <p:spPr>
          <a:xfrm>
            <a:off x="754144" y="1564849"/>
            <a:ext cx="8062480" cy="4506013"/>
          </a:xfrm>
        </p:spPr>
      </p:pic>
    </p:spTree>
    <p:extLst>
      <p:ext uri="{BB962C8B-B14F-4D97-AF65-F5344CB8AC3E}">
        <p14:creationId xmlns:p14="http://schemas.microsoft.com/office/powerpoint/2010/main" val="313159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Patent filings show growth overall</a:t>
            </a:r>
          </a:p>
          <a:p>
            <a:r>
              <a:t>- IT &amp; Mechanical domains dominate</a:t>
            </a:r>
          </a:p>
          <a:p>
            <a:r>
              <a:t>- Top companies: TCS &amp; Siemens</a:t>
            </a:r>
          </a:p>
          <a:p>
            <a:r>
              <a:t>- Action: Assignee benchmarking, IP strategy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patents matter for innovation:</a:t>
            </a:r>
          </a:p>
          <a:p>
            <a:r>
              <a:t>- Goal: Trend analysis</a:t>
            </a:r>
          </a:p>
          <a:p>
            <a:r>
              <a:t>- Assignee insights</a:t>
            </a:r>
          </a:p>
          <a:p>
            <a:r>
              <a:t>- Technology field impact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CSVs from 2018–2022 (~20K rows)</a:t>
            </a:r>
          </a:p>
          <a:p>
            <a:r>
              <a:t>• Key fields: Assignee, Technology Field, Claims Count, Citations, Status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Cleaned duplicates &amp; standardized names</a:t>
            </a:r>
          </a:p>
          <a:p>
            <a:r>
              <a:t>- Handled missing values</a:t>
            </a:r>
          </a:p>
          <a:p>
            <a:r>
              <a:t>- Measures in DAX:</a:t>
            </a:r>
          </a:p>
          <a:p>
            <a:r>
              <a:t>   * Total Patents</a:t>
            </a:r>
          </a:p>
          <a:p>
            <a:r>
              <a:t>   * Patents by Status</a:t>
            </a:r>
          </a:p>
          <a:p>
            <a:r>
              <a:t>   * Top Assignee Analysis</a:t>
            </a:r>
          </a:p>
          <a:p>
            <a:r>
              <a:t>   * Yearly Growth KPI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KPI: Annual patent growth with target benchmark (10% YoY)</a:t>
            </a:r>
          </a:p>
          <a:p>
            <a:r>
              <a:t>• 2020 met target</a:t>
            </a:r>
          </a:p>
          <a:p>
            <a:r>
              <a:t>• 2021 fell short</a:t>
            </a:r>
          </a:p>
          <a:p>
            <a:r>
              <a:t>• 2022 recovery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Status-wise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Granted patents dominated (11,029)</a:t>
            </a:r>
          </a:p>
          <a:p>
            <a:r>
              <a:t>• Followed by Pending, Published, Withdrawn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Yearly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Growth in 2019–2020</a:t>
            </a:r>
          </a:p>
          <a:p>
            <a:r>
              <a:t>• Dip during 2021 (pandemic impact)</a:t>
            </a:r>
          </a:p>
          <a:p>
            <a:r>
              <a:t>• Recovery in 2022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Field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Mechanical → highest claims count</a:t>
            </a:r>
          </a:p>
          <a:p>
            <a:r>
              <a:t>• Electronics → highest citations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Assignees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Tata Consultancy Services (1424 patents)</a:t>
            </a:r>
          </a:p>
          <a:p>
            <a:r>
              <a:t>• Siemens, Infosys, Wipro followed</a:t>
            </a:r>
          </a:p>
          <a:p>
            <a:r>
              <a:t>• TCS ~51% higher than Siemens India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237</Words>
  <Application>Microsoft Office PowerPoint</Application>
  <PresentationFormat>On-screen Show (4:3)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Patent Analytics in India (2018–2022)</vt:lpstr>
      <vt:lpstr>Project Objective</vt:lpstr>
      <vt:lpstr>Dataset Overview</vt:lpstr>
      <vt:lpstr>Data Preparation</vt:lpstr>
      <vt:lpstr>KPI Tracking</vt:lpstr>
      <vt:lpstr>Status-wise Insights</vt:lpstr>
      <vt:lpstr>Yearly Trends</vt:lpstr>
      <vt:lpstr>Technology Field Insights</vt:lpstr>
      <vt:lpstr>Top Assignees</vt:lpstr>
      <vt:lpstr>Dashboard </vt:lpstr>
      <vt:lpstr>Narrative Insights </vt:lpstr>
      <vt:lpstr>Map &amp; Slicers </vt:lpstr>
      <vt:lpstr>Table </vt:lpstr>
      <vt:lpstr>Conclusion &amp; Business Impact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Patent Analytics in India (2018–2022)</dc:title>
  <dc:subject/>
  <dc:creator/>
  <cp:keywords/>
  <dc:description>generated using python-pptx</dc:description>
  <cp:lastModifiedBy>Ashish Kumar Gupta</cp:lastModifiedBy>
  <cp:revision>2</cp:revision>
  <dcterms:created xsi:type="dcterms:W3CDTF">2013-01-27T09:14:16Z</dcterms:created>
  <dcterms:modified xsi:type="dcterms:W3CDTF">2025-09-10T17:18:13Z</dcterms:modified>
  <cp:category/>
</cp:coreProperties>
</file>