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10" r:id="rId1"/>
  </p:sldMasterIdLst>
  <p:notesMasterIdLst>
    <p:notesMasterId r:id="rId15"/>
  </p:notesMasterIdLst>
  <p:sldIdLst>
    <p:sldId id="256" r:id="rId2"/>
    <p:sldId id="257" r:id="rId3"/>
    <p:sldId id="258" r:id="rId4"/>
    <p:sldId id="260" r:id="rId5"/>
    <p:sldId id="261" r:id="rId6"/>
    <p:sldId id="263" r:id="rId7"/>
    <p:sldId id="267" r:id="rId8"/>
    <p:sldId id="264" r:id="rId9"/>
    <p:sldId id="265" r:id="rId10"/>
    <p:sldId id="268" r:id="rId11"/>
    <p:sldId id="269" r:id="rId12"/>
    <p:sldId id="270" r:id="rId13"/>
    <p:sldId id="266"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Raleway Medium" pitchFamily="2" charset="0"/>
      <p:regular r:id="rId20"/>
      <p:italic r:id="rId21"/>
    </p:embeddedFont>
    <p:embeddedFont>
      <p:font typeface="Trebuchet MS" panose="020B0603020202020204" pitchFamily="34" charset="0"/>
      <p:regular r:id="rId22"/>
      <p:bold r:id="rId23"/>
      <p:italic r:id="rId24"/>
      <p:bold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62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A942F-4B2B-4802-A6A5-8B5DFE60EEA5}" type="datetimeFigureOut">
              <a:rPr lang="en-IN" smtClean="0"/>
              <a:t>08-06-2025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6C3D-743E-477B-849D-2A95008271EF}" type="slidenum">
              <a:rPr lang="en-IN" smtClean="0"/>
              <a:t>‹#›</a:t>
            </a:fld>
            <a:endParaRPr lang="en-IN"/>
          </a:p>
        </p:txBody>
      </p:sp>
    </p:spTree>
    <p:extLst>
      <p:ext uri="{BB962C8B-B14F-4D97-AF65-F5344CB8AC3E}">
        <p14:creationId xmlns:p14="http://schemas.microsoft.com/office/powerpoint/2010/main" val="361716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6F6C3D-743E-477B-849D-2A95008271EF}" type="slidenum">
              <a:rPr lang="en-IN" smtClean="0"/>
              <a:t>4</a:t>
            </a:fld>
            <a:endParaRPr lang="en-IN"/>
          </a:p>
        </p:txBody>
      </p:sp>
    </p:spTree>
    <p:extLst>
      <p:ext uri="{BB962C8B-B14F-4D97-AF65-F5344CB8AC3E}">
        <p14:creationId xmlns:p14="http://schemas.microsoft.com/office/powerpoint/2010/main" val="80608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597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051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22460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7953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38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1670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964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505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768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429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892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722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286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048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225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6/8/2025</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662875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graph-plotting-in-python-set-1/"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geeksforgeeks.org/working-csv-files-pyth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Freeform 2"/>
          <p:cNvSpPr/>
          <p:nvPr/>
        </p:nvSpPr>
        <p:spPr>
          <a:xfrm rot="-10800000">
            <a:off x="-914400" y="-783258"/>
            <a:ext cx="11853512" cy="11853512"/>
          </a:xfrm>
          <a:custGeom>
            <a:avLst/>
            <a:gdLst/>
            <a:ahLst/>
            <a:cxnLst/>
            <a:rect l="l" t="t" r="r" b="b"/>
            <a:pathLst>
              <a:path w="11853512" h="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 name="Freeform 3"/>
          <p:cNvSpPr/>
          <p:nvPr/>
        </p:nvSpPr>
        <p:spPr>
          <a:xfrm>
            <a:off x="11811000" y="2014065"/>
            <a:ext cx="5746778" cy="6258867"/>
          </a:xfrm>
          <a:custGeom>
            <a:avLst/>
            <a:gdLst/>
            <a:ahLst/>
            <a:cxnLst/>
            <a:rect l="l" t="t" r="r" b="b"/>
            <a:pathLst>
              <a:path w="5746778" h="6258867">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2659860"/>
            <a:ext cx="9370004" cy="3050130"/>
          </a:xfrm>
          <a:prstGeom prst="rect">
            <a:avLst/>
          </a:prstGeom>
        </p:spPr>
        <p:txBody>
          <a:bodyPr lIns="0" tIns="0" rIns="0" bIns="0" rtlCol="0" anchor="t">
            <a:spAutoFit/>
          </a:bodyPr>
          <a:lstStyle/>
          <a:p>
            <a:pPr algn="l"/>
            <a:r>
              <a:rPr lang="en-US" sz="9000" spc="-368" dirty="0">
                <a:solidFill>
                  <a:srgbClr val="00694C"/>
                </a:solidFill>
                <a:latin typeface="Times New Roman" panose="02020603050405020304" pitchFamily="18" charset="0"/>
                <a:ea typeface="Raleway Medium"/>
                <a:cs typeface="Times New Roman" panose="02020603050405020304" pitchFamily="18" charset="0"/>
                <a:sym typeface="Raleway Medium"/>
              </a:rPr>
              <a:t>Presentation on Diwali Sales Analysis</a:t>
            </a:r>
          </a:p>
          <a:p>
            <a:pPr marL="0" lvl="1" indent="0" algn="l">
              <a:lnSpc>
                <a:spcPts val="69"/>
              </a:lnSpc>
            </a:pPr>
            <a:endParaRPr lang="en-US" sz="9000" spc="-368" dirty="0">
              <a:solidFill>
                <a:srgbClr val="00694C"/>
              </a:solidFill>
              <a:latin typeface="Times New Roman" panose="02020603050405020304" pitchFamily="18" charset="0"/>
              <a:ea typeface="Raleway Medium"/>
              <a:cs typeface="Times New Roman" panose="02020603050405020304" pitchFamily="18" charset="0"/>
              <a:sym typeface="Raleway Medium"/>
            </a:endParaRPr>
          </a:p>
        </p:txBody>
      </p:sp>
      <p:sp>
        <p:nvSpPr>
          <p:cNvPr id="7" name="TextBox 7"/>
          <p:cNvSpPr txBox="1"/>
          <p:nvPr/>
        </p:nvSpPr>
        <p:spPr>
          <a:xfrm>
            <a:off x="1122866" y="5946286"/>
            <a:ext cx="4685002" cy="1427186"/>
          </a:xfrm>
          <a:prstGeom prst="rect">
            <a:avLst/>
          </a:prstGeom>
        </p:spPr>
        <p:txBody>
          <a:bodyPr lIns="0" tIns="0" rIns="0" bIns="0" rtlCol="0" anchor="t">
            <a:spAutoFit/>
          </a:bodyPr>
          <a:lstStyle/>
          <a:p>
            <a:pPr algn="l">
              <a:lnSpc>
                <a:spcPts val="4205"/>
              </a:lnSpc>
            </a:pPr>
            <a:r>
              <a:rPr lang="en-US" sz="3003" spc="-138" dirty="0">
                <a:solidFill>
                  <a:srgbClr val="00694C"/>
                </a:solidFill>
                <a:latin typeface="Times New Roman" panose="02020603050405020304" pitchFamily="18" charset="0"/>
                <a:ea typeface="Raleway"/>
                <a:cs typeface="Times New Roman" panose="02020603050405020304" pitchFamily="18" charset="0"/>
                <a:sym typeface="Raleway"/>
              </a:rPr>
              <a:t> BY :-</a:t>
            </a:r>
          </a:p>
          <a:p>
            <a:pPr algn="l">
              <a:lnSpc>
                <a:spcPts val="4205"/>
              </a:lnSpc>
            </a:pPr>
            <a:r>
              <a:rPr lang="en-US" sz="3003" spc="-138" dirty="0">
                <a:solidFill>
                  <a:srgbClr val="00694C"/>
                </a:solidFill>
                <a:latin typeface="Times New Roman" panose="02020603050405020304" pitchFamily="18" charset="0"/>
                <a:ea typeface="Raleway"/>
                <a:cs typeface="Times New Roman" panose="02020603050405020304" pitchFamily="18" charset="0"/>
                <a:sym typeface="Raleway"/>
              </a:rPr>
              <a:t> Ashish Kumar Gupta</a:t>
            </a:r>
          </a:p>
          <a:p>
            <a:pPr marL="0" lvl="1" indent="0" algn="l">
              <a:lnSpc>
                <a:spcPts val="2703"/>
              </a:lnSpc>
            </a:pPr>
            <a:endParaRPr lang="en-US" sz="3003" spc="-138" dirty="0">
              <a:solidFill>
                <a:srgbClr val="00694C"/>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994065" y="322756"/>
            <a:ext cx="8752518" cy="932948"/>
          </a:xfrm>
          <a:prstGeom prst="rect">
            <a:avLst/>
          </a:prstGeom>
        </p:spPr>
        <p:txBody>
          <a:bodyPr lIns="0" tIns="0" rIns="0" bIns="0" rtlCol="0" anchor="t">
            <a:spAutoFit/>
          </a:bodyPr>
          <a:lstStyle/>
          <a:p>
            <a:pPr marL="0" lvl="1" indent="0" algn="l">
              <a:lnSpc>
                <a:spcPts val="7200"/>
              </a:lnSpc>
            </a:pPr>
            <a:r>
              <a:rPr lang="en-US" sz="6600" spc="-368" dirty="0">
                <a:solidFill>
                  <a:srgbClr val="00694C"/>
                </a:solidFill>
                <a:latin typeface="Times New Roman" panose="02020603050405020304" pitchFamily="18" charset="0"/>
                <a:ea typeface="Raleway Medium"/>
                <a:cs typeface="Times New Roman" panose="02020603050405020304" pitchFamily="18" charset="0"/>
                <a:sym typeface="Raleway Medium"/>
              </a:rPr>
              <a:t>Task 2</a:t>
            </a:r>
          </a:p>
        </p:txBody>
      </p:sp>
      <p:sp>
        <p:nvSpPr>
          <p:cNvPr id="3" name="TextBox 3"/>
          <p:cNvSpPr txBox="1"/>
          <p:nvPr/>
        </p:nvSpPr>
        <p:spPr>
          <a:xfrm>
            <a:off x="998076" y="1215746"/>
            <a:ext cx="11430000" cy="1231106"/>
          </a:xfrm>
          <a:prstGeom prst="rect">
            <a:avLst/>
          </a:prstGeom>
        </p:spPr>
        <p:txBody>
          <a:bodyPr wrap="square" lIns="0" tIns="0" rIns="0" bIns="0" rtlCol="0" anchor="t">
            <a:spAutoFit/>
          </a:bodyPr>
          <a:lstStyle/>
          <a:p>
            <a:r>
              <a:rPr lang="en-IN" sz="4000" dirty="0">
                <a:latin typeface="Times New Roman" panose="02020603050405020304" pitchFamily="18" charset="0"/>
                <a:cs typeface="Times New Roman" panose="02020603050405020304" pitchFamily="18" charset="0"/>
              </a:rPr>
              <a:t>Perform exploratory data analysis (EDA) using pandas, matplotlib and seaborn libraries</a:t>
            </a:r>
          </a:p>
        </p:txBody>
      </p:sp>
      <p:pic>
        <p:nvPicPr>
          <p:cNvPr id="6" name="Picture 5">
            <a:extLst>
              <a:ext uri="{FF2B5EF4-FFF2-40B4-BE49-F238E27FC236}">
                <a16:creationId xmlns:a16="http://schemas.microsoft.com/office/drawing/2014/main" id="{224FF6FB-7FC6-4696-9CAF-F5DCFA4E9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737" y="2452868"/>
            <a:ext cx="4046765" cy="3697822"/>
          </a:xfrm>
          <a:prstGeom prst="rect">
            <a:avLst/>
          </a:prstGeom>
        </p:spPr>
      </p:pic>
      <p:pic>
        <p:nvPicPr>
          <p:cNvPr id="8" name="Picture 7">
            <a:extLst>
              <a:ext uri="{FF2B5EF4-FFF2-40B4-BE49-F238E27FC236}">
                <a16:creationId xmlns:a16="http://schemas.microsoft.com/office/drawing/2014/main" id="{4FF4B5E4-B145-47F4-AA47-F777FF25A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406" y="6326200"/>
            <a:ext cx="4091426" cy="3654086"/>
          </a:xfrm>
          <a:prstGeom prst="rect">
            <a:avLst/>
          </a:prstGeom>
        </p:spPr>
      </p:pic>
      <p:pic>
        <p:nvPicPr>
          <p:cNvPr id="10" name="Picture 9">
            <a:extLst>
              <a:ext uri="{FF2B5EF4-FFF2-40B4-BE49-F238E27FC236}">
                <a16:creationId xmlns:a16="http://schemas.microsoft.com/office/drawing/2014/main" id="{A9E58C1D-320C-4FDF-B728-1FD8C9C26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799" y="6326200"/>
            <a:ext cx="7109762" cy="3654086"/>
          </a:xfrm>
          <a:prstGeom prst="rect">
            <a:avLst/>
          </a:prstGeom>
        </p:spPr>
      </p:pic>
      <p:pic>
        <p:nvPicPr>
          <p:cNvPr id="12" name="Picture 11">
            <a:extLst>
              <a:ext uri="{FF2B5EF4-FFF2-40B4-BE49-F238E27FC236}">
                <a16:creationId xmlns:a16="http://schemas.microsoft.com/office/drawing/2014/main" id="{7AB7E57C-56EF-4F01-A065-878DCB8204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799" y="2446852"/>
            <a:ext cx="9141245" cy="3697822"/>
          </a:xfrm>
          <a:prstGeom prst="rect">
            <a:avLst/>
          </a:prstGeom>
        </p:spPr>
      </p:pic>
    </p:spTree>
    <p:extLst>
      <p:ext uri="{BB962C8B-B14F-4D97-AF65-F5344CB8AC3E}">
        <p14:creationId xmlns:p14="http://schemas.microsoft.com/office/powerpoint/2010/main" val="2656431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1022685" y="681088"/>
            <a:ext cx="8752518" cy="932948"/>
          </a:xfrm>
          <a:prstGeom prst="rect">
            <a:avLst/>
          </a:prstGeom>
        </p:spPr>
        <p:txBody>
          <a:bodyPr lIns="0" tIns="0" rIns="0" bIns="0" rtlCol="0" anchor="t">
            <a:spAutoFit/>
          </a:bodyPr>
          <a:lstStyle/>
          <a:p>
            <a:pPr marL="0" lvl="1" indent="0" algn="l">
              <a:lnSpc>
                <a:spcPts val="7200"/>
              </a:lnSpc>
            </a:pPr>
            <a:r>
              <a:rPr lang="en-US" sz="6600" spc="-368" dirty="0">
                <a:solidFill>
                  <a:srgbClr val="00694C"/>
                </a:solidFill>
                <a:latin typeface="Times New Roman" panose="02020603050405020304" pitchFamily="18" charset="0"/>
                <a:ea typeface="Raleway Medium"/>
                <a:cs typeface="Times New Roman" panose="02020603050405020304" pitchFamily="18" charset="0"/>
                <a:sym typeface="Raleway Medium"/>
              </a:rPr>
              <a:t>Task 3</a:t>
            </a:r>
          </a:p>
        </p:txBody>
      </p:sp>
      <p:sp>
        <p:nvSpPr>
          <p:cNvPr id="3" name="TextBox 3"/>
          <p:cNvSpPr txBox="1"/>
          <p:nvPr/>
        </p:nvSpPr>
        <p:spPr>
          <a:xfrm>
            <a:off x="1022685" y="1866900"/>
            <a:ext cx="11016916" cy="2954655"/>
          </a:xfrm>
          <a:prstGeom prst="rect">
            <a:avLst/>
          </a:prstGeom>
        </p:spPr>
        <p:txBody>
          <a:bodyPr wrap="square" lIns="0" tIns="0" rIns="0" bIns="0" rtlCol="0" anchor="t">
            <a:spAutoFit/>
          </a:bodyPr>
          <a:lstStyle/>
          <a:p>
            <a:r>
              <a:rPr lang="en-IN" sz="4800" dirty="0">
                <a:latin typeface="Times New Roman" panose="02020603050405020304" pitchFamily="18" charset="0"/>
                <a:cs typeface="Times New Roman" panose="02020603050405020304" pitchFamily="18" charset="0"/>
              </a:rPr>
              <a:t>Identify insights to improve customer experience by identifying potential customers across different states, occupation, gender and age groups.</a:t>
            </a:r>
          </a:p>
        </p:txBody>
      </p:sp>
      <p:pic>
        <p:nvPicPr>
          <p:cNvPr id="6" name="Picture 5">
            <a:extLst>
              <a:ext uri="{FF2B5EF4-FFF2-40B4-BE49-F238E27FC236}">
                <a16:creationId xmlns:a16="http://schemas.microsoft.com/office/drawing/2014/main" id="{BA01560F-5D4C-4B01-AD91-2FAC1C1C3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168" y="677955"/>
            <a:ext cx="5217695" cy="4281761"/>
          </a:xfrm>
          <a:prstGeom prst="rect">
            <a:avLst/>
          </a:prstGeom>
        </p:spPr>
      </p:pic>
      <p:pic>
        <p:nvPicPr>
          <p:cNvPr id="8" name="Picture 7">
            <a:extLst>
              <a:ext uri="{FF2B5EF4-FFF2-40B4-BE49-F238E27FC236}">
                <a16:creationId xmlns:a16="http://schemas.microsoft.com/office/drawing/2014/main" id="{B8AF5CE9-5570-4C28-8754-10C0DDBD6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92" y="5327284"/>
            <a:ext cx="4884782" cy="4279756"/>
          </a:xfrm>
          <a:prstGeom prst="rect">
            <a:avLst/>
          </a:prstGeom>
        </p:spPr>
      </p:pic>
      <p:pic>
        <p:nvPicPr>
          <p:cNvPr id="10" name="Picture 9">
            <a:extLst>
              <a:ext uri="{FF2B5EF4-FFF2-40B4-BE49-F238E27FC236}">
                <a16:creationId xmlns:a16="http://schemas.microsoft.com/office/drawing/2014/main" id="{582E3B53-8012-45F4-B5A5-6256D1671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5327284"/>
            <a:ext cx="5239423" cy="4279756"/>
          </a:xfrm>
          <a:prstGeom prst="rect">
            <a:avLst/>
          </a:prstGeom>
        </p:spPr>
      </p:pic>
      <p:pic>
        <p:nvPicPr>
          <p:cNvPr id="12" name="Picture 11">
            <a:extLst>
              <a:ext uri="{FF2B5EF4-FFF2-40B4-BE49-F238E27FC236}">
                <a16:creationId xmlns:a16="http://schemas.microsoft.com/office/drawing/2014/main" id="{7CFF8A84-DB38-47E8-9CF8-726BE05422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75149" y="5325279"/>
            <a:ext cx="4305714" cy="4281761"/>
          </a:xfrm>
          <a:prstGeom prst="rect">
            <a:avLst/>
          </a:prstGeom>
        </p:spPr>
      </p:pic>
    </p:spTree>
    <p:extLst>
      <p:ext uri="{BB962C8B-B14F-4D97-AF65-F5344CB8AC3E}">
        <p14:creationId xmlns:p14="http://schemas.microsoft.com/office/powerpoint/2010/main" val="56313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950492" y="410392"/>
            <a:ext cx="7391400" cy="932948"/>
          </a:xfrm>
          <a:prstGeom prst="rect">
            <a:avLst/>
          </a:prstGeom>
        </p:spPr>
        <p:txBody>
          <a:bodyPr wrap="square" lIns="0" tIns="0" rIns="0" bIns="0" rtlCol="0" anchor="t">
            <a:spAutoFit/>
          </a:bodyPr>
          <a:lstStyle/>
          <a:p>
            <a:pPr marL="0" lvl="1" indent="0">
              <a:lnSpc>
                <a:spcPts val="7200"/>
              </a:lnSpc>
            </a:pPr>
            <a:r>
              <a:rPr lang="en-US" sz="6600" spc="-368" dirty="0">
                <a:solidFill>
                  <a:srgbClr val="00694C"/>
                </a:solidFill>
                <a:latin typeface="Times New Roman" panose="02020603050405020304" pitchFamily="18" charset="0"/>
                <a:ea typeface="Raleway Medium"/>
                <a:cs typeface="Times New Roman" panose="02020603050405020304" pitchFamily="18" charset="0"/>
                <a:sym typeface="Raleway Medium"/>
              </a:rPr>
              <a:t>Task 4</a:t>
            </a:r>
          </a:p>
        </p:txBody>
      </p:sp>
      <p:sp>
        <p:nvSpPr>
          <p:cNvPr id="3" name="TextBox 3"/>
          <p:cNvSpPr txBox="1"/>
          <p:nvPr/>
        </p:nvSpPr>
        <p:spPr>
          <a:xfrm>
            <a:off x="973710" y="1475045"/>
            <a:ext cx="11963400" cy="2215991"/>
          </a:xfrm>
          <a:prstGeom prst="rect">
            <a:avLst/>
          </a:prstGeom>
        </p:spPr>
        <p:txBody>
          <a:bodyPr wrap="square" lIns="0" tIns="0" rIns="0" bIns="0" rtlCol="0" anchor="t">
            <a:spAutoFit/>
          </a:bodyPr>
          <a:lstStyle/>
          <a:p>
            <a:r>
              <a:rPr lang="en-IN" sz="4800" dirty="0">
                <a:latin typeface="Times New Roman" panose="02020603050405020304" pitchFamily="18" charset="0"/>
                <a:cs typeface="Times New Roman" panose="02020603050405020304" pitchFamily="18" charset="0"/>
              </a:rPr>
              <a:t>Identify insights related to most selling product categories and products, which can help to plan inventory and hence meet the demands</a:t>
            </a:r>
            <a:endParaRPr lang="en-US" sz="4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F3D979-9C07-43FA-A36A-5A1973BD1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38" y="4289215"/>
            <a:ext cx="8030672" cy="5265891"/>
          </a:xfrm>
          <a:prstGeom prst="rect">
            <a:avLst/>
          </a:prstGeom>
        </p:spPr>
      </p:pic>
      <p:pic>
        <p:nvPicPr>
          <p:cNvPr id="8" name="Picture 7">
            <a:extLst>
              <a:ext uri="{FF2B5EF4-FFF2-40B4-BE49-F238E27FC236}">
                <a16:creationId xmlns:a16="http://schemas.microsoft.com/office/drawing/2014/main" id="{34316F74-73BE-4CD8-A867-6BD200884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492" y="4289215"/>
            <a:ext cx="8148893" cy="5265891"/>
          </a:xfrm>
          <a:prstGeom prst="rect">
            <a:avLst/>
          </a:prstGeom>
        </p:spPr>
      </p:pic>
    </p:spTree>
    <p:extLst>
      <p:ext uri="{BB962C8B-B14F-4D97-AF65-F5344CB8AC3E}">
        <p14:creationId xmlns:p14="http://schemas.microsoft.com/office/powerpoint/2010/main" val="387613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Freeform 2"/>
          <p:cNvSpPr/>
          <p:nvPr/>
        </p:nvSpPr>
        <p:spPr>
          <a:xfrm rot="-10800000">
            <a:off x="-923791" y="-783256"/>
            <a:ext cx="11853512" cy="11853512"/>
          </a:xfrm>
          <a:custGeom>
            <a:avLst/>
            <a:gdLst/>
            <a:ahLst/>
            <a:cxnLst/>
            <a:rect l="l" t="t" r="r" b="b"/>
            <a:pathLst>
              <a:path w="11853512" h="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95400" y="3238500"/>
            <a:ext cx="7620000" cy="5133265"/>
          </a:xfrm>
          <a:prstGeom prst="rect">
            <a:avLst/>
          </a:prstGeom>
        </p:spPr>
        <p:txBody>
          <a:bodyPr wrap="square" lIns="0" tIns="0" rIns="0" bIns="0" rtlCol="0" anchor="t">
            <a:spAutoFit/>
          </a:bodyPr>
          <a:lstStyle/>
          <a:p>
            <a:pPr marL="0" lvl="1" indent="0" algn="l">
              <a:lnSpc>
                <a:spcPts val="13331"/>
              </a:lnSpc>
            </a:pPr>
            <a:r>
              <a:rPr lang="en-US" sz="14812" spc="-681" dirty="0">
                <a:solidFill>
                  <a:srgbClr val="00694C"/>
                </a:solidFill>
                <a:latin typeface="Times New Roman" panose="02020603050405020304" pitchFamily="18" charset="0"/>
                <a:ea typeface="Raleway Medium"/>
                <a:cs typeface="Times New Roman" panose="02020603050405020304" pitchFamily="18" charset="0"/>
                <a:sym typeface="Raleway Medium"/>
              </a:rPr>
              <a:t>Thank You</a:t>
            </a:r>
          </a:p>
          <a:p>
            <a:pPr marL="0" lvl="1" indent="0" algn="l">
              <a:lnSpc>
                <a:spcPts val="13331"/>
              </a:lnSpc>
            </a:pPr>
            <a:endParaRPr lang="en-US" sz="14812" spc="-681" dirty="0">
              <a:solidFill>
                <a:srgbClr val="00694C"/>
              </a:solidFill>
              <a:latin typeface="Times New Roman" panose="02020603050405020304" pitchFamily="18" charset="0"/>
              <a:ea typeface="Raleway Medium"/>
              <a:cs typeface="Times New Roman" panose="02020603050405020304" pitchFamily="18" charset="0"/>
              <a:sym typeface="Raleway Medium"/>
            </a:endParaRPr>
          </a:p>
          <a:p>
            <a:pPr marL="0" lvl="1" indent="0" algn="ctr">
              <a:lnSpc>
                <a:spcPts val="13331"/>
              </a:lnSpc>
            </a:pPr>
            <a:r>
              <a:rPr lang="en-US" sz="14812" spc="-681" dirty="0">
                <a:solidFill>
                  <a:srgbClr val="00694C"/>
                </a:solidFill>
                <a:latin typeface="Times New Roman" panose="02020603050405020304" pitchFamily="18" charset="0"/>
                <a:ea typeface="Raleway Medium"/>
                <a:cs typeface="Times New Roman" panose="02020603050405020304" pitchFamily="18" charset="0"/>
                <a:sym typeface="Wingdings" panose="05000000000000000000" pitchFamily="2" charset="2"/>
              </a:rPr>
              <a:t></a:t>
            </a:r>
            <a:endParaRPr lang="en-US" sz="14812" spc="-681" dirty="0">
              <a:solidFill>
                <a:srgbClr val="00694C"/>
              </a:solidFill>
              <a:latin typeface="Times New Roman" panose="02020603050405020304" pitchFamily="18" charset="0"/>
              <a:ea typeface="Raleway Medium"/>
              <a:cs typeface="Times New Roman" panose="02020603050405020304" pitchFamily="18" charset="0"/>
              <a:sym typeface="Raleway Medium"/>
            </a:endParaRPr>
          </a:p>
        </p:txBody>
      </p:sp>
      <p:sp>
        <p:nvSpPr>
          <p:cNvPr id="6" name="Freeform 6"/>
          <p:cNvSpPr/>
          <p:nvPr/>
        </p:nvSpPr>
        <p:spPr>
          <a:xfrm>
            <a:off x="11867657" y="1376536"/>
            <a:ext cx="5561408" cy="7533927"/>
          </a:xfrm>
          <a:custGeom>
            <a:avLst/>
            <a:gdLst/>
            <a:ahLst/>
            <a:cxnLst/>
            <a:rect l="l" t="t" r="r" b="b"/>
            <a:pathLst>
              <a:path w="5561408" h="7533927">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9DFD0"/>
        </a:solidFill>
        <a:effectLst/>
      </p:bgPr>
    </p:bg>
    <p:spTree>
      <p:nvGrpSpPr>
        <p:cNvPr id="1" name=""/>
        <p:cNvGrpSpPr/>
        <p:nvPr/>
      </p:nvGrpSpPr>
      <p:grpSpPr>
        <a:xfrm>
          <a:off x="0" y="0"/>
          <a:ext cx="0" cy="0"/>
          <a:chOff x="0" y="0"/>
          <a:chExt cx="0" cy="0"/>
        </a:xfrm>
      </p:grpSpPr>
      <p:sp>
        <p:nvSpPr>
          <p:cNvPr id="2" name="Freeform 2"/>
          <p:cNvSpPr/>
          <p:nvPr/>
        </p:nvSpPr>
        <p:spPr>
          <a:xfrm>
            <a:off x="10546079" y="1920197"/>
            <a:ext cx="6270790" cy="6446606"/>
          </a:xfrm>
          <a:custGeom>
            <a:avLst/>
            <a:gdLst/>
            <a:ahLst/>
            <a:cxnLst/>
            <a:rect l="l" t="t" r="r" b="b"/>
            <a:pathLst>
              <a:path w="6270790" h="6446606">
                <a:moveTo>
                  <a:pt x="0" y="0"/>
                </a:moveTo>
                <a:lnTo>
                  <a:pt x="6270790" y="0"/>
                </a:lnTo>
                <a:lnTo>
                  <a:pt x="6270790" y="6446606"/>
                </a:lnTo>
                <a:lnTo>
                  <a:pt x="0" y="644660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7" name="Title 6">
            <a:extLst>
              <a:ext uri="{FF2B5EF4-FFF2-40B4-BE49-F238E27FC236}">
                <a16:creationId xmlns:a16="http://schemas.microsoft.com/office/drawing/2014/main" id="{7FAEC717-AF94-4CB4-987D-CD46A7D761A8}"/>
              </a:ext>
            </a:extLst>
          </p:cNvPr>
          <p:cNvSpPr>
            <a:spLocks noGrp="1"/>
          </p:cNvSpPr>
          <p:nvPr>
            <p:ph type="title"/>
          </p:nvPr>
        </p:nvSpPr>
        <p:spPr>
          <a:xfrm>
            <a:off x="1981200" y="929597"/>
            <a:ext cx="12895002" cy="1981200"/>
          </a:xfrm>
        </p:spPr>
        <p:txBody>
          <a:bodyPr>
            <a:normAutofit/>
          </a:bodyPr>
          <a:lstStyle/>
          <a:p>
            <a:r>
              <a:rPr lang="en-US" sz="9000" dirty="0">
                <a:solidFill>
                  <a:schemeClr val="accent1">
                    <a:lumMod val="75000"/>
                  </a:schemeClr>
                </a:solidFill>
                <a:latin typeface="Times New Roman" panose="02020603050405020304" pitchFamily="18" charset="0"/>
                <a:cs typeface="Times New Roman" panose="02020603050405020304" pitchFamily="18" charset="0"/>
              </a:rPr>
              <a:t>Table of Content :-</a:t>
            </a:r>
            <a:endParaRPr lang="en-IN" sz="9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F850A21-34C4-48C2-A709-673DC693399C}"/>
              </a:ext>
            </a:extLst>
          </p:cNvPr>
          <p:cNvSpPr>
            <a:spLocks noGrp="1"/>
          </p:cNvSpPr>
          <p:nvPr>
            <p:ph idx="1"/>
          </p:nvPr>
        </p:nvSpPr>
        <p:spPr>
          <a:xfrm>
            <a:off x="1981200" y="2628900"/>
            <a:ext cx="14223999" cy="6446605"/>
          </a:xfrm>
        </p:spPr>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Introduction to Data Analytics</a:t>
            </a:r>
          </a:p>
          <a:p>
            <a:r>
              <a:rPr lang="en-US" sz="2400" dirty="0">
                <a:latin typeface="Times New Roman" panose="02020603050405020304" pitchFamily="18" charset="0"/>
                <a:cs typeface="Times New Roman" panose="02020603050405020304" pitchFamily="18" charset="0"/>
              </a:rPr>
              <a:t>Data Analysis and visualization using Python</a:t>
            </a:r>
          </a:p>
          <a:p>
            <a:r>
              <a:rPr lang="en-US" sz="2400" dirty="0">
                <a:latin typeface="Times New Roman" panose="02020603050405020304" pitchFamily="18" charset="0"/>
                <a:cs typeface="Times New Roman" panose="02020603050405020304" pitchFamily="18" charset="0"/>
              </a:rPr>
              <a:t>Python Libraries: </a:t>
            </a:r>
          </a:p>
          <a:p>
            <a:pPr lvl="1"/>
            <a:r>
              <a:rPr lang="en-US" dirty="0">
                <a:latin typeface="Times New Roman" panose="02020603050405020304" pitchFamily="18" charset="0"/>
                <a:cs typeface="Times New Roman" panose="02020603050405020304" pitchFamily="18" charset="0"/>
              </a:rPr>
              <a:t>NumPy</a:t>
            </a:r>
          </a:p>
          <a:p>
            <a:pPr lvl="1"/>
            <a:r>
              <a:rPr lang="en-US" dirty="0">
                <a:latin typeface="Times New Roman" panose="02020603050405020304" pitchFamily="18" charset="0"/>
                <a:cs typeface="Times New Roman" panose="02020603050405020304" pitchFamily="18" charset="0"/>
              </a:rPr>
              <a:t>Pandas</a:t>
            </a:r>
          </a:p>
          <a:p>
            <a:pPr lvl="1"/>
            <a:r>
              <a:rPr lang="en-US" dirty="0">
                <a:latin typeface="Times New Roman" panose="02020603050405020304" pitchFamily="18" charset="0"/>
                <a:cs typeface="Times New Roman" panose="02020603050405020304" pitchFamily="18" charset="0"/>
              </a:rPr>
              <a:t>Matplotlib</a:t>
            </a:r>
          </a:p>
          <a:p>
            <a:pPr lvl="1"/>
            <a:r>
              <a:rPr lang="en-US" dirty="0">
                <a:latin typeface="Times New Roman" panose="02020603050405020304" pitchFamily="18" charset="0"/>
                <a:cs typeface="Times New Roman" panose="02020603050405020304" pitchFamily="18" charset="0"/>
              </a:rPr>
              <a:t>Seaborn</a:t>
            </a: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Project</a:t>
            </a: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1524000" y="1562100"/>
            <a:ext cx="8539764" cy="2327753"/>
          </a:xfrm>
          <a:prstGeom prst="rect">
            <a:avLst/>
          </a:prstGeom>
        </p:spPr>
        <p:txBody>
          <a:bodyPr wrap="square" lIns="0" tIns="0" rIns="0" bIns="0" rtlCol="0" anchor="t">
            <a:spAutoFit/>
          </a:bodyPr>
          <a:lstStyle/>
          <a:p>
            <a:pPr marL="0" lvl="1" indent="0" algn="l">
              <a:lnSpc>
                <a:spcPts val="9037"/>
              </a:lnSpc>
            </a:pPr>
            <a:r>
              <a:rPr lang="en-US" sz="9000" spc="-461" dirty="0">
                <a:solidFill>
                  <a:srgbClr val="00694C"/>
                </a:solidFill>
                <a:latin typeface="Times New Roman" panose="02020603050405020304" pitchFamily="18" charset="0"/>
                <a:ea typeface="Raleway Medium"/>
                <a:cs typeface="Times New Roman" panose="02020603050405020304" pitchFamily="18" charset="0"/>
                <a:sym typeface="Raleway Medium"/>
              </a:rPr>
              <a:t>Introduction To Data Analytics</a:t>
            </a:r>
          </a:p>
        </p:txBody>
      </p:sp>
      <p:sp>
        <p:nvSpPr>
          <p:cNvPr id="3" name="TextBox 3"/>
          <p:cNvSpPr txBox="1"/>
          <p:nvPr/>
        </p:nvSpPr>
        <p:spPr>
          <a:xfrm>
            <a:off x="1524000" y="4445989"/>
            <a:ext cx="9220200" cy="3180358"/>
          </a:xfrm>
          <a:prstGeom prst="rect">
            <a:avLst/>
          </a:prstGeom>
        </p:spPr>
        <p:txBody>
          <a:bodyPr wrap="square" lIns="0" tIns="0" rIns="0" bIns="0" rtlCol="0" anchor="t">
            <a:spAutoFit/>
          </a:bodyPr>
          <a:lstStyle/>
          <a:p>
            <a:pPr algn="l">
              <a:lnSpc>
                <a:spcPts val="3080"/>
              </a:lnSpc>
              <a:spcBef>
                <a:spcPct val="0"/>
              </a:spcBef>
            </a:pPr>
            <a:r>
              <a:rPr lang="en-US" sz="2800" b="1" i="1" dirty="0">
                <a:solidFill>
                  <a:srgbClr val="273239"/>
                </a:solidFill>
                <a:effectLst/>
                <a:latin typeface="Times New Roman" panose="02020603050405020304" pitchFamily="18" charset="0"/>
                <a:cs typeface="Times New Roman" panose="02020603050405020304" pitchFamily="18" charset="0"/>
              </a:rPr>
              <a:t>Data analytics </a:t>
            </a:r>
            <a:r>
              <a:rPr lang="en-US" sz="2800" b="0" i="0" dirty="0">
                <a:solidFill>
                  <a:srgbClr val="273239"/>
                </a:solidFill>
                <a:effectLst/>
                <a:latin typeface="Times New Roman" panose="02020603050405020304" pitchFamily="18" charset="0"/>
                <a:cs typeface="Times New Roman" panose="02020603050405020304" pitchFamily="18" charset="0"/>
              </a:rPr>
              <a:t>is an important field that involves the process of collecting, processing, and interpreting data to uncover insights and help in making decisions. Data analytics is the practice of examining raw data to identify trends, draw conclusions, and extract meaningful information. This involves various techniques and </a:t>
            </a:r>
          </a:p>
          <a:p>
            <a:pPr algn="l">
              <a:lnSpc>
                <a:spcPts val="3080"/>
              </a:lnSpc>
              <a:spcBef>
                <a:spcPct val="0"/>
              </a:spcBef>
            </a:pPr>
            <a:r>
              <a:rPr lang="en-US" sz="2800" b="0" i="0" dirty="0">
                <a:solidFill>
                  <a:srgbClr val="273239"/>
                </a:solidFill>
                <a:effectLst/>
                <a:latin typeface="Times New Roman" panose="02020603050405020304" pitchFamily="18" charset="0"/>
                <a:cs typeface="Times New Roman" panose="02020603050405020304" pitchFamily="18" charset="0"/>
              </a:rPr>
              <a:t>tools to process and transform data into valuable </a:t>
            </a:r>
          </a:p>
          <a:p>
            <a:pPr algn="l">
              <a:lnSpc>
                <a:spcPts val="3080"/>
              </a:lnSpc>
              <a:spcBef>
                <a:spcPct val="0"/>
              </a:spcBef>
            </a:pPr>
            <a:r>
              <a:rPr lang="en-US" sz="2800" b="0" i="0" dirty="0">
                <a:solidFill>
                  <a:srgbClr val="273239"/>
                </a:solidFill>
                <a:effectLst/>
                <a:latin typeface="Times New Roman" panose="02020603050405020304" pitchFamily="18" charset="0"/>
                <a:cs typeface="Times New Roman" panose="02020603050405020304" pitchFamily="18" charset="0"/>
              </a:rPr>
              <a:t>insights that can be used for decision-making.</a:t>
            </a:r>
            <a:endParaRPr lang="en-US" sz="2800" dirty="0">
              <a:solidFill>
                <a:srgbClr val="00694C"/>
              </a:solidFill>
              <a:latin typeface="Times New Roman" panose="02020603050405020304" pitchFamily="18" charset="0"/>
              <a:ea typeface="Raleway Semi-Bold"/>
              <a:cs typeface="Times New Roman" panose="02020603050405020304" pitchFamily="18" charset="0"/>
              <a:sym typeface="Raleway Semi-Bold"/>
            </a:endParaRPr>
          </a:p>
        </p:txBody>
      </p:sp>
      <p:pic>
        <p:nvPicPr>
          <p:cNvPr id="4" name="Picture 4"/>
          <p:cNvPicPr>
            <a:picLocks noChangeAspect="1"/>
          </p:cNvPicPr>
          <p:nvPr/>
        </p:nvPicPr>
        <p:blipFill>
          <a:blip r:embed="rId2"/>
          <a:stretch>
            <a:fillRect/>
          </a:stretch>
        </p:blipFill>
        <p:spPr>
          <a:xfrm>
            <a:off x="9260071" y="971107"/>
            <a:ext cx="8539764" cy="83447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5" name="TextBox 5"/>
          <p:cNvSpPr txBox="1"/>
          <p:nvPr/>
        </p:nvSpPr>
        <p:spPr>
          <a:xfrm>
            <a:off x="1522379" y="821700"/>
            <a:ext cx="13525500" cy="2954655"/>
          </a:xfrm>
          <a:prstGeom prst="rect">
            <a:avLst/>
          </a:prstGeom>
        </p:spPr>
        <p:txBody>
          <a:bodyPr wrap="square" lIns="0" tIns="0" rIns="0" bIns="0" rtlCol="0" anchor="t">
            <a:spAutoFit/>
          </a:bodyPr>
          <a:lstStyle/>
          <a:p>
            <a:pPr marL="0" lvl="1" indent="0"/>
            <a:r>
              <a:rPr lang="en-US" sz="9600" spc="-461" dirty="0">
                <a:solidFill>
                  <a:srgbClr val="00694C"/>
                </a:solidFill>
                <a:latin typeface="Times New Roman" panose="02020603050405020304" pitchFamily="18" charset="0"/>
                <a:ea typeface="Raleway Medium"/>
                <a:cs typeface="Times New Roman" panose="02020603050405020304" pitchFamily="18" charset="0"/>
                <a:sym typeface="Raleway Medium"/>
              </a:rPr>
              <a:t>Data Analysis and Visualization using Python</a:t>
            </a:r>
          </a:p>
        </p:txBody>
      </p:sp>
      <p:grpSp>
        <p:nvGrpSpPr>
          <p:cNvPr id="6" name="Group 6"/>
          <p:cNvGrpSpPr/>
          <p:nvPr/>
        </p:nvGrpSpPr>
        <p:grpSpPr>
          <a:xfrm>
            <a:off x="1524000" y="4028229"/>
            <a:ext cx="12094940" cy="5739801"/>
            <a:chOff x="0" y="0"/>
            <a:chExt cx="1394172" cy="1302357"/>
          </a:xfrm>
        </p:grpSpPr>
        <p:sp>
          <p:nvSpPr>
            <p:cNvPr id="7" name="Freeform 7"/>
            <p:cNvSpPr/>
            <p:nvPr/>
          </p:nvSpPr>
          <p:spPr>
            <a:xfrm>
              <a:off x="0" y="0"/>
              <a:ext cx="1394172" cy="1302357"/>
            </a:xfrm>
            <a:custGeom>
              <a:avLst/>
              <a:gdLst/>
              <a:ahLst/>
              <a:cxnLst/>
              <a:rect l="l" t="t" r="r" b="b"/>
              <a:pathLst>
                <a:path w="1394172" h="1302357">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p:spPr>
        </p:sp>
        <p:sp>
          <p:nvSpPr>
            <p:cNvPr id="8" name="TextBox 8"/>
            <p:cNvSpPr txBox="1"/>
            <p:nvPr/>
          </p:nvSpPr>
          <p:spPr>
            <a:xfrm>
              <a:off x="0" y="-38100"/>
              <a:ext cx="1394172" cy="1340457"/>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2795891" y="3407642"/>
            <a:ext cx="1502170" cy="1241174"/>
          </a:xfrm>
          <a:prstGeom prst="rect">
            <a:avLst/>
          </a:prstGeom>
        </p:spPr>
        <p:txBody>
          <a:bodyPr wrap="square" lIns="0" tIns="0" rIns="0" bIns="0" rtlCol="0" anchor="t">
            <a:spAutoFit/>
          </a:bodyPr>
          <a:lstStyle/>
          <a:p>
            <a:pPr marL="0" lvl="1" indent="0" algn="ctr">
              <a:lnSpc>
                <a:spcPts val="10800"/>
              </a:lnSpc>
            </a:pPr>
            <a:r>
              <a:rPr lang="en-US" sz="6600" spc="-552" dirty="0">
                <a:solidFill>
                  <a:srgbClr val="00694C"/>
                </a:solidFill>
                <a:latin typeface="Raleway Medium"/>
                <a:ea typeface="Raleway Medium"/>
                <a:cs typeface="Raleway Medium"/>
                <a:sym typeface="Raleway Medium"/>
              </a:rPr>
              <a:t> </a:t>
            </a:r>
          </a:p>
        </p:txBody>
      </p:sp>
      <p:sp>
        <p:nvSpPr>
          <p:cNvPr id="30" name="TextBox 29">
            <a:extLst>
              <a:ext uri="{FF2B5EF4-FFF2-40B4-BE49-F238E27FC236}">
                <a16:creationId xmlns:a16="http://schemas.microsoft.com/office/drawing/2014/main" id="{813CAC36-420A-410D-AFB5-EE9539586090}"/>
              </a:ext>
            </a:extLst>
          </p:cNvPr>
          <p:cNvSpPr txBox="1"/>
          <p:nvPr/>
        </p:nvSpPr>
        <p:spPr>
          <a:xfrm>
            <a:off x="2154516" y="4425426"/>
            <a:ext cx="11464424" cy="4524315"/>
          </a:xfrm>
          <a:prstGeom prst="rect">
            <a:avLst/>
          </a:prstGeom>
          <a:noFill/>
        </p:spPr>
        <p:txBody>
          <a:bodyPr wrap="square" rtlCol="0">
            <a:spAutoFit/>
          </a:bodyPr>
          <a:lstStyle/>
          <a:p>
            <a:r>
              <a:rPr lang="en-US" sz="3200" b="0" i="0" dirty="0">
                <a:solidFill>
                  <a:srgbClr val="273239"/>
                </a:solidFill>
                <a:effectLst/>
                <a:latin typeface="Times New Roman" panose="02020603050405020304" pitchFamily="18" charset="0"/>
                <a:cs typeface="Times New Roman" panose="02020603050405020304" pitchFamily="18" charset="0"/>
              </a:rPr>
              <a:t>Python is a great language for doing data analysis, primarily because of the fantastic ecosystem of data-centric Python packages. </a:t>
            </a:r>
            <a:r>
              <a:rPr lang="en-US" sz="3200" b="1" i="0" dirty="0">
                <a:solidFill>
                  <a:srgbClr val="273239"/>
                </a:solidFill>
                <a:effectLst/>
                <a:latin typeface="Times New Roman" panose="02020603050405020304" pitchFamily="18" charset="0"/>
                <a:cs typeface="Times New Roman" panose="02020603050405020304" pitchFamily="18" charset="0"/>
              </a:rPr>
              <a:t>Pandas</a:t>
            </a:r>
            <a:r>
              <a:rPr lang="en-US" sz="3200" b="0" i="0" dirty="0">
                <a:solidFill>
                  <a:srgbClr val="273239"/>
                </a:solidFill>
                <a:effectLst/>
                <a:latin typeface="Times New Roman" panose="02020603050405020304" pitchFamily="18" charset="0"/>
                <a:cs typeface="Times New Roman" panose="02020603050405020304" pitchFamily="18" charset="0"/>
              </a:rPr>
              <a:t> is one of those packages, and makes importing and analyzing data much easier. In this article, I have used Pandas to analyze data on Country Data.csv file from UN public Data Sets of a popular ‘statweb.stanford.edu’ website.</a:t>
            </a:r>
            <a:br>
              <a:rPr lang="en-US" sz="3200" dirty="0">
                <a:latin typeface="Times New Roman" panose="02020603050405020304" pitchFamily="18" charset="0"/>
                <a:cs typeface="Times New Roman" panose="02020603050405020304" pitchFamily="18" charset="0"/>
              </a:rPr>
            </a:br>
            <a:r>
              <a:rPr lang="en-US" sz="3200" b="0" i="0" dirty="0">
                <a:solidFill>
                  <a:srgbClr val="273239"/>
                </a:solidFill>
                <a:effectLst/>
                <a:latin typeface="Times New Roman" panose="02020603050405020304" pitchFamily="18" charset="0"/>
                <a:cs typeface="Times New Roman" panose="02020603050405020304" pitchFamily="18" charset="0"/>
              </a:rPr>
              <a:t>As I have analyzed the Indian Country Data, I have introduced Pandas key concepts as below. Before going through this article, have a rough idea of basics from </a:t>
            </a:r>
            <a:r>
              <a:rPr lang="en-US" sz="3200" b="0" i="0" u="sng" dirty="0">
                <a:effectLst/>
                <a:latin typeface="Times New Roman" panose="02020603050405020304" pitchFamily="18" charset="0"/>
                <a:cs typeface="Times New Roman" panose="02020603050405020304" pitchFamily="18" charset="0"/>
                <a:hlinkClick r:id="rId3"/>
              </a:rPr>
              <a:t>matplotlib</a:t>
            </a:r>
            <a:r>
              <a:rPr lang="en-US" sz="3200" b="0" i="0" dirty="0">
                <a:solidFill>
                  <a:srgbClr val="273239"/>
                </a:solidFill>
                <a:effectLst/>
                <a:latin typeface="Times New Roman" panose="02020603050405020304" pitchFamily="18" charset="0"/>
                <a:cs typeface="Times New Roman" panose="02020603050405020304" pitchFamily="18" charset="0"/>
              </a:rPr>
              <a:t> and </a:t>
            </a:r>
            <a:r>
              <a:rPr lang="en-US" sz="3200" b="0" i="0" u="sng" dirty="0">
                <a:effectLst/>
                <a:latin typeface="Times New Roman" panose="02020603050405020304" pitchFamily="18" charset="0"/>
                <a:cs typeface="Times New Roman" panose="02020603050405020304" pitchFamily="18" charset="0"/>
                <a:hlinkClick r:id="rId4"/>
              </a:rPr>
              <a:t>csv</a:t>
            </a:r>
            <a:r>
              <a:rPr lang="en-US" sz="3200" b="0" i="0" dirty="0">
                <a:solidFill>
                  <a:srgbClr val="273239"/>
                </a:solidFill>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9DFD0"/>
        </a:solidFill>
        <a:effectLst/>
      </p:bgPr>
    </p:bg>
    <p:spTree>
      <p:nvGrpSpPr>
        <p:cNvPr id="1" name=""/>
        <p:cNvGrpSpPr/>
        <p:nvPr/>
      </p:nvGrpSpPr>
      <p:grpSpPr>
        <a:xfrm>
          <a:off x="0" y="0"/>
          <a:ext cx="0" cy="0"/>
          <a:chOff x="0" y="0"/>
          <a:chExt cx="0" cy="0"/>
        </a:xfrm>
      </p:grpSpPr>
      <p:sp>
        <p:nvSpPr>
          <p:cNvPr id="2" name="Freeform 2"/>
          <p:cNvSpPr/>
          <p:nvPr/>
        </p:nvSpPr>
        <p:spPr>
          <a:xfrm>
            <a:off x="10691376" y="2217788"/>
            <a:ext cx="6567924" cy="5851423"/>
          </a:xfrm>
          <a:custGeom>
            <a:avLst/>
            <a:gdLst/>
            <a:ahLst/>
            <a:cxnLst/>
            <a:rect l="l" t="t" r="r" b="b"/>
            <a:pathLst>
              <a:path w="6567924" h="5851423">
                <a:moveTo>
                  <a:pt x="0" y="0"/>
                </a:moveTo>
                <a:lnTo>
                  <a:pt x="6567924" y="0"/>
                </a:lnTo>
                <a:lnTo>
                  <a:pt x="6567924" y="5851424"/>
                </a:lnTo>
                <a:lnTo>
                  <a:pt x="0" y="585142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TextBox 3"/>
          <p:cNvSpPr txBox="1"/>
          <p:nvPr/>
        </p:nvSpPr>
        <p:spPr>
          <a:xfrm>
            <a:off x="1295400" y="2019031"/>
            <a:ext cx="8839200" cy="1045479"/>
          </a:xfrm>
          <a:prstGeom prst="rect">
            <a:avLst/>
          </a:prstGeom>
        </p:spPr>
        <p:txBody>
          <a:bodyPr wrap="square" lIns="0" tIns="0" rIns="0" bIns="0" rtlCol="0" anchor="t">
            <a:spAutoFit/>
          </a:bodyPr>
          <a:lstStyle/>
          <a:p>
            <a:pPr marL="0" lvl="1" indent="0" algn="l">
              <a:lnSpc>
                <a:spcPts val="8010"/>
              </a:lnSpc>
            </a:pPr>
            <a:r>
              <a:rPr lang="en-US" sz="9000" spc="-409" dirty="0">
                <a:solidFill>
                  <a:srgbClr val="00694C"/>
                </a:solidFill>
                <a:latin typeface="Times New Roman" panose="02020603050405020304" pitchFamily="18" charset="0"/>
                <a:ea typeface="Raleway Medium"/>
                <a:cs typeface="Times New Roman" panose="02020603050405020304" pitchFamily="18" charset="0"/>
                <a:sym typeface="Raleway Medium"/>
              </a:rPr>
              <a:t>Python Libraries :-</a:t>
            </a:r>
          </a:p>
        </p:txBody>
      </p:sp>
      <p:sp>
        <p:nvSpPr>
          <p:cNvPr id="20" name="TextBox 19">
            <a:extLst>
              <a:ext uri="{FF2B5EF4-FFF2-40B4-BE49-F238E27FC236}">
                <a16:creationId xmlns:a16="http://schemas.microsoft.com/office/drawing/2014/main" id="{E215A7EF-CBD6-4755-89B6-2C41CCC7BCEB}"/>
              </a:ext>
            </a:extLst>
          </p:cNvPr>
          <p:cNvSpPr txBox="1"/>
          <p:nvPr/>
        </p:nvSpPr>
        <p:spPr>
          <a:xfrm>
            <a:off x="1295400" y="3771900"/>
            <a:ext cx="8991600" cy="4826706"/>
          </a:xfrm>
          <a:prstGeom prst="rect">
            <a:avLst/>
          </a:prstGeom>
          <a:noFill/>
        </p:spPr>
        <p:txBody>
          <a:bodyPr wrap="square" rtlCol="0">
            <a:spAutoFit/>
          </a:bodyPr>
          <a:lstStyle/>
          <a:p>
            <a:pPr marL="857250" indent="-857250">
              <a:lnSpc>
                <a:spcPct val="200000"/>
              </a:lnSpc>
              <a:buFont typeface="+mj-lt"/>
              <a:buAutoNum type="romanLcPeriod"/>
            </a:pPr>
            <a:r>
              <a:rPr lang="en-US" sz="4000" dirty="0">
                <a:latin typeface="Times New Roman" panose="02020603050405020304" pitchFamily="18" charset="0"/>
                <a:cs typeface="Times New Roman" panose="02020603050405020304" pitchFamily="18" charset="0"/>
              </a:rPr>
              <a:t> </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NumPy</a:t>
            </a:r>
          </a:p>
          <a:p>
            <a:pPr marL="857250" indent="-857250">
              <a:lnSpc>
                <a:spcPct val="200000"/>
              </a:lnSpc>
              <a:buFont typeface="+mj-lt"/>
              <a:buAutoNum type="romanLcPeriod"/>
            </a:pP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 Pandas</a:t>
            </a:r>
          </a:p>
          <a:p>
            <a:pPr marL="857250" indent="-857250">
              <a:lnSpc>
                <a:spcPct val="200000"/>
              </a:lnSpc>
              <a:buFont typeface="+mj-lt"/>
              <a:buAutoNum type="romanLcPeriod"/>
            </a:pP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 Matplotlib</a:t>
            </a:r>
          </a:p>
          <a:p>
            <a:pPr marL="857250" indent="-857250">
              <a:lnSpc>
                <a:spcPct val="200000"/>
              </a:lnSpc>
              <a:buFont typeface="+mj-lt"/>
              <a:buAutoNum type="romanLcPeriod"/>
            </a:pP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 Seaborn</a:t>
            </a:r>
            <a:endParaRPr lang="en-IN"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B48C"/>
        </a:solidFill>
        <a:effectLst/>
      </p:bgPr>
    </p:bg>
    <p:spTree>
      <p:nvGrpSpPr>
        <p:cNvPr id="1" name=""/>
        <p:cNvGrpSpPr/>
        <p:nvPr/>
      </p:nvGrpSpPr>
      <p:grpSpPr>
        <a:xfrm>
          <a:off x="0" y="0"/>
          <a:ext cx="0" cy="0"/>
          <a:chOff x="0" y="0"/>
          <a:chExt cx="0" cy="0"/>
        </a:xfrm>
      </p:grpSpPr>
      <p:sp>
        <p:nvSpPr>
          <p:cNvPr id="2" name="TextBox 2"/>
          <p:cNvSpPr txBox="1"/>
          <p:nvPr/>
        </p:nvSpPr>
        <p:spPr>
          <a:xfrm>
            <a:off x="1123950" y="1304925"/>
            <a:ext cx="16040100" cy="1173591"/>
          </a:xfrm>
          <a:prstGeom prst="rect">
            <a:avLst/>
          </a:prstGeom>
        </p:spPr>
        <p:txBody>
          <a:bodyPr lIns="0" tIns="0" rIns="0" bIns="0" rtlCol="0" anchor="t">
            <a:spAutoFit/>
          </a:bodyPr>
          <a:lstStyle/>
          <a:p>
            <a:pPr marL="0" lvl="1" indent="0" algn="ctr">
              <a:lnSpc>
                <a:spcPts val="9037"/>
              </a:lnSpc>
            </a:pPr>
            <a:r>
              <a:rPr lang="en-US" sz="10041" spc="-461" dirty="0">
                <a:solidFill>
                  <a:srgbClr val="FBF6F1"/>
                </a:solidFill>
                <a:latin typeface="Times New Roman" panose="02020603050405020304" pitchFamily="18" charset="0"/>
                <a:ea typeface="Raleway Medium"/>
                <a:cs typeface="Times New Roman" panose="02020603050405020304" pitchFamily="18" charset="0"/>
                <a:sym typeface="Raleway Medium"/>
              </a:rPr>
              <a:t>Libraries Part-1</a:t>
            </a:r>
          </a:p>
        </p:txBody>
      </p:sp>
      <p:grpSp>
        <p:nvGrpSpPr>
          <p:cNvPr id="3" name="Group 3"/>
          <p:cNvGrpSpPr/>
          <p:nvPr/>
        </p:nvGrpSpPr>
        <p:grpSpPr>
          <a:xfrm>
            <a:off x="9247396" y="2908190"/>
            <a:ext cx="6253164" cy="5841351"/>
            <a:chOff x="0" y="0"/>
            <a:chExt cx="1394172" cy="1302357"/>
          </a:xfrm>
        </p:grpSpPr>
        <p:sp>
          <p:nvSpPr>
            <p:cNvPr id="4" name="Freeform 4"/>
            <p:cNvSpPr/>
            <p:nvPr/>
          </p:nvSpPr>
          <p:spPr>
            <a:xfrm>
              <a:off x="0" y="0"/>
              <a:ext cx="1394172" cy="1302357"/>
            </a:xfrm>
            <a:custGeom>
              <a:avLst/>
              <a:gdLst/>
              <a:ahLst/>
              <a:cxnLst/>
              <a:rect l="l" t="t" r="r" b="b"/>
              <a:pathLst>
                <a:path w="1394172" h="1302357">
                  <a:moveTo>
                    <a:pt x="9905" y="0"/>
                  </a:moveTo>
                  <a:lnTo>
                    <a:pt x="1384268" y="0"/>
                  </a:lnTo>
                  <a:cubicBezTo>
                    <a:pt x="1386895" y="0"/>
                    <a:pt x="1389414" y="1044"/>
                    <a:pt x="1391271" y="2901"/>
                  </a:cubicBezTo>
                  <a:cubicBezTo>
                    <a:pt x="1393129" y="4758"/>
                    <a:pt x="1394172" y="7278"/>
                    <a:pt x="1394172" y="9905"/>
                  </a:cubicBezTo>
                  <a:lnTo>
                    <a:pt x="1394172" y="1292452"/>
                  </a:lnTo>
                  <a:cubicBezTo>
                    <a:pt x="1394172" y="1295079"/>
                    <a:pt x="1393129" y="1297598"/>
                    <a:pt x="1391271" y="1299456"/>
                  </a:cubicBezTo>
                  <a:cubicBezTo>
                    <a:pt x="1389414" y="1301313"/>
                    <a:pt x="1386895" y="1302357"/>
                    <a:pt x="1384268" y="1302357"/>
                  </a:cubicBezTo>
                  <a:lnTo>
                    <a:pt x="9905" y="1302357"/>
                  </a:lnTo>
                  <a:cubicBezTo>
                    <a:pt x="7278" y="1302357"/>
                    <a:pt x="4758" y="1301313"/>
                    <a:pt x="2901" y="1299456"/>
                  </a:cubicBezTo>
                  <a:cubicBezTo>
                    <a:pt x="1044" y="1297598"/>
                    <a:pt x="0" y="1295079"/>
                    <a:pt x="0" y="1292452"/>
                  </a:cubicBezTo>
                  <a:lnTo>
                    <a:pt x="0" y="9905"/>
                  </a:lnTo>
                  <a:cubicBezTo>
                    <a:pt x="0" y="7278"/>
                    <a:pt x="1044" y="4758"/>
                    <a:pt x="2901" y="2901"/>
                  </a:cubicBezTo>
                  <a:cubicBezTo>
                    <a:pt x="4758" y="1044"/>
                    <a:pt x="7278" y="0"/>
                    <a:pt x="9905" y="0"/>
                  </a:cubicBezTo>
                  <a:close/>
                </a:path>
              </a:pathLst>
            </a:custGeom>
            <a:solidFill>
              <a:srgbClr val="A9DFD0"/>
            </a:solidFill>
          </p:spPr>
        </p:sp>
        <p:sp>
          <p:nvSpPr>
            <p:cNvPr id="5" name="TextBox 5"/>
            <p:cNvSpPr txBox="1"/>
            <p:nvPr/>
          </p:nvSpPr>
          <p:spPr>
            <a:xfrm>
              <a:off x="0" y="-38100"/>
              <a:ext cx="1394172" cy="1340457"/>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2787440" y="2908191"/>
            <a:ext cx="6253164" cy="5841351"/>
            <a:chOff x="0" y="0"/>
            <a:chExt cx="1394172" cy="1302357"/>
          </a:xfrm>
        </p:grpSpPr>
        <p:sp>
          <p:nvSpPr>
            <p:cNvPr id="7" name="Freeform 7"/>
            <p:cNvSpPr/>
            <p:nvPr/>
          </p:nvSpPr>
          <p:spPr>
            <a:xfrm>
              <a:off x="0" y="0"/>
              <a:ext cx="1394172" cy="1302357"/>
            </a:xfrm>
            <a:custGeom>
              <a:avLst/>
              <a:gdLst/>
              <a:ahLst/>
              <a:cxnLst/>
              <a:rect l="l" t="t" r="r" b="b"/>
              <a:pathLst>
                <a:path w="1394172" h="1302357">
                  <a:moveTo>
                    <a:pt x="9905" y="0"/>
                  </a:moveTo>
                  <a:lnTo>
                    <a:pt x="1384268" y="0"/>
                  </a:lnTo>
                  <a:cubicBezTo>
                    <a:pt x="1386895" y="0"/>
                    <a:pt x="1389414" y="1044"/>
                    <a:pt x="1391271" y="2901"/>
                  </a:cubicBezTo>
                  <a:cubicBezTo>
                    <a:pt x="1393129" y="4758"/>
                    <a:pt x="1394172" y="7278"/>
                    <a:pt x="1394172" y="9905"/>
                  </a:cubicBezTo>
                  <a:lnTo>
                    <a:pt x="1394172" y="1292452"/>
                  </a:lnTo>
                  <a:cubicBezTo>
                    <a:pt x="1394172" y="1295079"/>
                    <a:pt x="1393129" y="1297598"/>
                    <a:pt x="1391271" y="1299456"/>
                  </a:cubicBezTo>
                  <a:cubicBezTo>
                    <a:pt x="1389414" y="1301313"/>
                    <a:pt x="1386895" y="1302357"/>
                    <a:pt x="1384268" y="1302357"/>
                  </a:cubicBezTo>
                  <a:lnTo>
                    <a:pt x="9905" y="1302357"/>
                  </a:lnTo>
                  <a:cubicBezTo>
                    <a:pt x="7278" y="1302357"/>
                    <a:pt x="4758" y="1301313"/>
                    <a:pt x="2901" y="1299456"/>
                  </a:cubicBezTo>
                  <a:cubicBezTo>
                    <a:pt x="1044" y="1297598"/>
                    <a:pt x="0" y="1295079"/>
                    <a:pt x="0" y="1292452"/>
                  </a:cubicBezTo>
                  <a:lnTo>
                    <a:pt x="0" y="9905"/>
                  </a:lnTo>
                  <a:cubicBezTo>
                    <a:pt x="0" y="7278"/>
                    <a:pt x="1044" y="4758"/>
                    <a:pt x="2901" y="2901"/>
                  </a:cubicBezTo>
                  <a:cubicBezTo>
                    <a:pt x="4758" y="1044"/>
                    <a:pt x="7278" y="0"/>
                    <a:pt x="9905" y="0"/>
                  </a:cubicBezTo>
                  <a:close/>
                </a:path>
              </a:pathLst>
            </a:custGeom>
            <a:solidFill>
              <a:srgbClr val="A9DFD0"/>
            </a:solidFill>
          </p:spPr>
        </p:sp>
        <p:sp>
          <p:nvSpPr>
            <p:cNvPr id="8" name="TextBox 8"/>
            <p:cNvSpPr txBox="1"/>
            <p:nvPr/>
          </p:nvSpPr>
          <p:spPr>
            <a:xfrm>
              <a:off x="0" y="-38100"/>
              <a:ext cx="1394172" cy="1340457"/>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3729400" y="3346935"/>
            <a:ext cx="4369245" cy="649601"/>
          </a:xfrm>
          <a:prstGeom prst="rect">
            <a:avLst/>
          </a:prstGeom>
        </p:spPr>
        <p:txBody>
          <a:bodyPr lIns="0" tIns="0" rIns="0" bIns="0" rtlCol="0" anchor="t">
            <a:spAutoFit/>
          </a:bodyPr>
          <a:lstStyle/>
          <a:p>
            <a:pPr marL="0" lvl="1" indent="0" algn="ctr">
              <a:lnSpc>
                <a:spcPts val="4950"/>
              </a:lnSpc>
            </a:pPr>
            <a:r>
              <a:rPr lang="en-US" sz="5500" spc="-253" dirty="0">
                <a:solidFill>
                  <a:srgbClr val="00694C"/>
                </a:solidFill>
                <a:latin typeface="Times New Roman" panose="02020603050405020304" pitchFamily="18" charset="0"/>
                <a:ea typeface="Raleway Medium"/>
                <a:cs typeface="Times New Roman" panose="02020603050405020304" pitchFamily="18" charset="0"/>
                <a:sym typeface="Raleway Medium"/>
              </a:rPr>
              <a:t>NumPy</a:t>
            </a:r>
          </a:p>
        </p:txBody>
      </p:sp>
      <p:sp>
        <p:nvSpPr>
          <p:cNvPr id="10" name="TextBox 10"/>
          <p:cNvSpPr txBox="1"/>
          <p:nvPr/>
        </p:nvSpPr>
        <p:spPr>
          <a:xfrm>
            <a:off x="10357871" y="3346935"/>
            <a:ext cx="4032209" cy="649601"/>
          </a:xfrm>
          <a:prstGeom prst="rect">
            <a:avLst/>
          </a:prstGeom>
        </p:spPr>
        <p:txBody>
          <a:bodyPr lIns="0" tIns="0" rIns="0" bIns="0" rtlCol="0" anchor="t">
            <a:spAutoFit/>
          </a:bodyPr>
          <a:lstStyle/>
          <a:p>
            <a:pPr marL="0" lvl="1" indent="0" algn="ctr">
              <a:lnSpc>
                <a:spcPts val="4950"/>
              </a:lnSpc>
            </a:pPr>
            <a:r>
              <a:rPr lang="en-US" sz="5500" spc="-253" dirty="0">
                <a:solidFill>
                  <a:srgbClr val="00694C"/>
                </a:solidFill>
                <a:latin typeface="Times New Roman" panose="02020603050405020304" pitchFamily="18" charset="0"/>
                <a:ea typeface="Raleway Medium"/>
                <a:cs typeface="Times New Roman" panose="02020603050405020304" pitchFamily="18" charset="0"/>
                <a:sym typeface="Raleway Medium"/>
              </a:rPr>
              <a:t> Pandas</a:t>
            </a:r>
          </a:p>
        </p:txBody>
      </p:sp>
      <p:sp>
        <p:nvSpPr>
          <p:cNvPr id="11" name="TextBox 11"/>
          <p:cNvSpPr txBox="1"/>
          <p:nvPr/>
        </p:nvSpPr>
        <p:spPr>
          <a:xfrm>
            <a:off x="3239284" y="3826781"/>
            <a:ext cx="5349475" cy="4205126"/>
          </a:xfrm>
          <a:prstGeom prst="rect">
            <a:avLst/>
          </a:prstGeom>
        </p:spPr>
        <p:txBody>
          <a:bodyPr wrap="square" lIns="0" tIns="0" rIns="0" bIns="0" rtlCol="0" anchor="t">
            <a:spAutoFit/>
          </a:bodyPr>
          <a:lstStyle/>
          <a:p>
            <a:pPr algn="l">
              <a:buFont typeface="+mj-lt"/>
              <a:buAutoNum type="arabicPeriod"/>
            </a:pPr>
            <a:endParaRPr lang="en-US" b="0" i="0" dirty="0">
              <a:solidFill>
                <a:schemeClr val="accent6">
                  <a:lumMod val="50000"/>
                </a:schemeClr>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Definition</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NumPy is a Python library that provides support for large, multi-dimensional arrays and matrices, along with a collection of mathematical functions to operate on these arrays.</a:t>
            </a:r>
          </a:p>
          <a:p>
            <a:pPr marL="742950" lvl="1" indent="-28575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Key Features</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a:t>
            </a:r>
          </a:p>
          <a:p>
            <a:pPr marL="1143000" lvl="2" indent="-228600" algn="l">
              <a:buFont typeface="+mj-lt"/>
              <a:buAutoNum type="arabicPeriod"/>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Efficient numerical computations.</a:t>
            </a:r>
          </a:p>
          <a:p>
            <a:pPr marL="1143000" lvl="2" indent="-228600" algn="l">
              <a:buFont typeface="+mj-lt"/>
              <a:buAutoNum type="arabicPeriod"/>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Core data structure: N-dimensional array (</a:t>
            </a:r>
            <a:r>
              <a:rPr lang="en-US" b="0" i="0" dirty="0" err="1">
                <a:solidFill>
                  <a:schemeClr val="accent6">
                    <a:lumMod val="50000"/>
                  </a:schemeClr>
                </a:solidFill>
                <a:effectLst/>
                <a:latin typeface="Times New Roman" panose="02020603050405020304" pitchFamily="18" charset="0"/>
                <a:cs typeface="Times New Roman" panose="02020603050405020304" pitchFamily="18" charset="0"/>
              </a:rPr>
              <a:t>ndarray</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a:t>
            </a:r>
          </a:p>
          <a:p>
            <a:pPr marL="1143000" lvl="2" indent="-228600" algn="l">
              <a:buFont typeface="+mj-lt"/>
              <a:buAutoNum type="arabicPeriod"/>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Broadcasting for element-wise operations.</a:t>
            </a:r>
          </a:p>
          <a:p>
            <a:pPr marL="1143000" lvl="2" indent="-228600" algn="l">
              <a:buFont typeface="+mj-lt"/>
              <a:buAutoNum type="arabicPeriod"/>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Linear algebra, Fourier transforms, and more.</a:t>
            </a:r>
          </a:p>
          <a:p>
            <a:pPr marL="742950" lvl="1" indent="-28575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Use Case</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NumPy is the backbone for scientific computing and data manipulation.</a:t>
            </a:r>
          </a:p>
          <a:p>
            <a:br>
              <a:rPr lang="en-US" dirty="0">
                <a:solidFill>
                  <a:schemeClr val="accent6">
                    <a:lumMod val="50000"/>
                  </a:schemeClr>
                </a:solidFill>
                <a:latin typeface="Times New Roman" panose="02020603050405020304" pitchFamily="18" charset="0"/>
                <a:cs typeface="Times New Roman" panose="02020603050405020304" pitchFamily="18" charset="0"/>
              </a:rPr>
            </a:br>
            <a:endParaRPr lang="en-US" sz="2126" dirty="0">
              <a:solidFill>
                <a:schemeClr val="accent6">
                  <a:lumMod val="50000"/>
                </a:schemeClr>
              </a:solidFill>
              <a:latin typeface="Times New Roman" panose="02020603050405020304" pitchFamily="18" charset="0"/>
              <a:ea typeface="Raleway Semi-Bold"/>
              <a:cs typeface="Times New Roman" panose="02020603050405020304" pitchFamily="18" charset="0"/>
              <a:sym typeface="Raleway Semi-Bold"/>
            </a:endParaRPr>
          </a:p>
        </p:txBody>
      </p:sp>
      <p:sp>
        <p:nvSpPr>
          <p:cNvPr id="12" name="TextBox 12"/>
          <p:cNvSpPr txBox="1"/>
          <p:nvPr/>
        </p:nvSpPr>
        <p:spPr>
          <a:xfrm>
            <a:off x="10036372" y="4167423"/>
            <a:ext cx="4675205" cy="3600986"/>
          </a:xfrm>
          <a:prstGeom prst="rect">
            <a:avLst/>
          </a:prstGeom>
        </p:spPr>
        <p:txBody>
          <a:bodyPr wrap="square" lIns="0" tIns="0" rIns="0" bIns="0" rtlCol="0" anchor="t">
            <a:spAutoFit/>
          </a:bodyPr>
          <a:lstStyle/>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Definition</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Pandas is a powerful data manipulation library for Python. It provides data structures (such as </a:t>
            </a:r>
            <a:r>
              <a:rPr lang="en-US" b="0" i="0" dirty="0" err="1">
                <a:solidFill>
                  <a:schemeClr val="accent6">
                    <a:lumMod val="50000"/>
                  </a:schemeClr>
                </a:solidFill>
                <a:effectLst/>
                <a:latin typeface="Times New Roman" panose="02020603050405020304" pitchFamily="18" charset="0"/>
                <a:cs typeface="Times New Roman" panose="02020603050405020304" pitchFamily="18" charset="0"/>
              </a:rPr>
              <a:t>DataFrames</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and Series) and tools for cleaning, transforming, and analyzing data.</a:t>
            </a:r>
          </a:p>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Key Features</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Tabular data representation (like spreadsheets).</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Data cleaning, filtering, and aggregation.</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Integration with databases and CSV files.</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Time series analysis.</a:t>
            </a:r>
          </a:p>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Use Case</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Pandas simplifies data wrangling and exploration.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B48C"/>
        </a:solidFill>
        <a:effectLst/>
      </p:bgPr>
    </p:bg>
    <p:spTree>
      <p:nvGrpSpPr>
        <p:cNvPr id="1" name=""/>
        <p:cNvGrpSpPr/>
        <p:nvPr/>
      </p:nvGrpSpPr>
      <p:grpSpPr>
        <a:xfrm>
          <a:off x="0" y="0"/>
          <a:ext cx="0" cy="0"/>
          <a:chOff x="0" y="0"/>
          <a:chExt cx="0" cy="0"/>
        </a:xfrm>
      </p:grpSpPr>
      <p:sp>
        <p:nvSpPr>
          <p:cNvPr id="2" name="TextBox 2"/>
          <p:cNvSpPr txBox="1"/>
          <p:nvPr/>
        </p:nvSpPr>
        <p:spPr>
          <a:xfrm>
            <a:off x="1123950" y="1304925"/>
            <a:ext cx="16040100" cy="1173591"/>
          </a:xfrm>
          <a:prstGeom prst="rect">
            <a:avLst/>
          </a:prstGeom>
        </p:spPr>
        <p:txBody>
          <a:bodyPr lIns="0" tIns="0" rIns="0" bIns="0" rtlCol="0" anchor="t">
            <a:spAutoFit/>
          </a:bodyPr>
          <a:lstStyle/>
          <a:p>
            <a:pPr marL="0" lvl="1" indent="0" algn="ctr">
              <a:lnSpc>
                <a:spcPts val="9037"/>
              </a:lnSpc>
            </a:pPr>
            <a:r>
              <a:rPr lang="en-US" sz="10041" spc="-461" dirty="0">
                <a:solidFill>
                  <a:srgbClr val="FBF6F1"/>
                </a:solidFill>
                <a:latin typeface="Times New Roman" panose="02020603050405020304" pitchFamily="18" charset="0"/>
                <a:ea typeface="Raleway Medium"/>
                <a:cs typeface="Times New Roman" panose="02020603050405020304" pitchFamily="18" charset="0"/>
                <a:sym typeface="Raleway Medium"/>
              </a:rPr>
              <a:t>Libraries Part-2</a:t>
            </a:r>
          </a:p>
        </p:txBody>
      </p:sp>
      <p:grpSp>
        <p:nvGrpSpPr>
          <p:cNvPr id="3" name="Group 3"/>
          <p:cNvGrpSpPr/>
          <p:nvPr/>
        </p:nvGrpSpPr>
        <p:grpSpPr>
          <a:xfrm>
            <a:off x="9247395" y="2958361"/>
            <a:ext cx="6253164" cy="5841351"/>
            <a:chOff x="0" y="0"/>
            <a:chExt cx="1394172" cy="1302357"/>
          </a:xfrm>
        </p:grpSpPr>
        <p:sp>
          <p:nvSpPr>
            <p:cNvPr id="4" name="Freeform 4"/>
            <p:cNvSpPr/>
            <p:nvPr/>
          </p:nvSpPr>
          <p:spPr>
            <a:xfrm>
              <a:off x="0" y="0"/>
              <a:ext cx="1394172" cy="1302357"/>
            </a:xfrm>
            <a:custGeom>
              <a:avLst/>
              <a:gdLst/>
              <a:ahLst/>
              <a:cxnLst/>
              <a:rect l="l" t="t" r="r" b="b"/>
              <a:pathLst>
                <a:path w="1394172" h="1302357">
                  <a:moveTo>
                    <a:pt x="9905" y="0"/>
                  </a:moveTo>
                  <a:lnTo>
                    <a:pt x="1384268" y="0"/>
                  </a:lnTo>
                  <a:cubicBezTo>
                    <a:pt x="1386895" y="0"/>
                    <a:pt x="1389414" y="1044"/>
                    <a:pt x="1391271" y="2901"/>
                  </a:cubicBezTo>
                  <a:cubicBezTo>
                    <a:pt x="1393129" y="4758"/>
                    <a:pt x="1394172" y="7278"/>
                    <a:pt x="1394172" y="9905"/>
                  </a:cubicBezTo>
                  <a:lnTo>
                    <a:pt x="1394172" y="1292452"/>
                  </a:lnTo>
                  <a:cubicBezTo>
                    <a:pt x="1394172" y="1295079"/>
                    <a:pt x="1393129" y="1297598"/>
                    <a:pt x="1391271" y="1299456"/>
                  </a:cubicBezTo>
                  <a:cubicBezTo>
                    <a:pt x="1389414" y="1301313"/>
                    <a:pt x="1386895" y="1302357"/>
                    <a:pt x="1384268" y="1302357"/>
                  </a:cubicBezTo>
                  <a:lnTo>
                    <a:pt x="9905" y="1302357"/>
                  </a:lnTo>
                  <a:cubicBezTo>
                    <a:pt x="7278" y="1302357"/>
                    <a:pt x="4758" y="1301313"/>
                    <a:pt x="2901" y="1299456"/>
                  </a:cubicBezTo>
                  <a:cubicBezTo>
                    <a:pt x="1044" y="1297598"/>
                    <a:pt x="0" y="1295079"/>
                    <a:pt x="0" y="1292452"/>
                  </a:cubicBezTo>
                  <a:lnTo>
                    <a:pt x="0" y="9905"/>
                  </a:lnTo>
                  <a:cubicBezTo>
                    <a:pt x="0" y="7278"/>
                    <a:pt x="1044" y="4758"/>
                    <a:pt x="2901" y="2901"/>
                  </a:cubicBezTo>
                  <a:cubicBezTo>
                    <a:pt x="4758" y="1044"/>
                    <a:pt x="7278" y="0"/>
                    <a:pt x="9905" y="0"/>
                  </a:cubicBezTo>
                  <a:close/>
                </a:path>
              </a:pathLst>
            </a:custGeom>
            <a:solidFill>
              <a:srgbClr val="A9DFD0"/>
            </a:solidFill>
          </p:spPr>
        </p:sp>
        <p:sp>
          <p:nvSpPr>
            <p:cNvPr id="5" name="TextBox 5"/>
            <p:cNvSpPr txBox="1"/>
            <p:nvPr/>
          </p:nvSpPr>
          <p:spPr>
            <a:xfrm>
              <a:off x="0" y="-38100"/>
              <a:ext cx="1394172" cy="134045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2787441" y="2958361"/>
            <a:ext cx="6253164" cy="5841351"/>
            <a:chOff x="0" y="0"/>
            <a:chExt cx="1394172" cy="1302357"/>
          </a:xfrm>
        </p:grpSpPr>
        <p:sp>
          <p:nvSpPr>
            <p:cNvPr id="7" name="Freeform 7"/>
            <p:cNvSpPr/>
            <p:nvPr/>
          </p:nvSpPr>
          <p:spPr>
            <a:xfrm>
              <a:off x="0" y="0"/>
              <a:ext cx="1394172" cy="1302357"/>
            </a:xfrm>
            <a:custGeom>
              <a:avLst/>
              <a:gdLst/>
              <a:ahLst/>
              <a:cxnLst/>
              <a:rect l="l" t="t" r="r" b="b"/>
              <a:pathLst>
                <a:path w="1394172" h="1302357">
                  <a:moveTo>
                    <a:pt x="9905" y="0"/>
                  </a:moveTo>
                  <a:lnTo>
                    <a:pt x="1384268" y="0"/>
                  </a:lnTo>
                  <a:cubicBezTo>
                    <a:pt x="1386895" y="0"/>
                    <a:pt x="1389414" y="1044"/>
                    <a:pt x="1391271" y="2901"/>
                  </a:cubicBezTo>
                  <a:cubicBezTo>
                    <a:pt x="1393129" y="4758"/>
                    <a:pt x="1394172" y="7278"/>
                    <a:pt x="1394172" y="9905"/>
                  </a:cubicBezTo>
                  <a:lnTo>
                    <a:pt x="1394172" y="1292452"/>
                  </a:lnTo>
                  <a:cubicBezTo>
                    <a:pt x="1394172" y="1295079"/>
                    <a:pt x="1393129" y="1297598"/>
                    <a:pt x="1391271" y="1299456"/>
                  </a:cubicBezTo>
                  <a:cubicBezTo>
                    <a:pt x="1389414" y="1301313"/>
                    <a:pt x="1386895" y="1302357"/>
                    <a:pt x="1384268" y="1302357"/>
                  </a:cubicBezTo>
                  <a:lnTo>
                    <a:pt x="9905" y="1302357"/>
                  </a:lnTo>
                  <a:cubicBezTo>
                    <a:pt x="7278" y="1302357"/>
                    <a:pt x="4758" y="1301313"/>
                    <a:pt x="2901" y="1299456"/>
                  </a:cubicBezTo>
                  <a:cubicBezTo>
                    <a:pt x="1044" y="1297598"/>
                    <a:pt x="0" y="1295079"/>
                    <a:pt x="0" y="1292452"/>
                  </a:cubicBezTo>
                  <a:lnTo>
                    <a:pt x="0" y="9905"/>
                  </a:lnTo>
                  <a:cubicBezTo>
                    <a:pt x="0" y="7278"/>
                    <a:pt x="1044" y="4758"/>
                    <a:pt x="2901" y="2901"/>
                  </a:cubicBezTo>
                  <a:cubicBezTo>
                    <a:pt x="4758" y="1044"/>
                    <a:pt x="7278" y="0"/>
                    <a:pt x="9905" y="0"/>
                  </a:cubicBezTo>
                  <a:close/>
                </a:path>
              </a:pathLst>
            </a:custGeom>
            <a:solidFill>
              <a:srgbClr val="A9DFD0"/>
            </a:solidFill>
          </p:spPr>
        </p:sp>
        <p:sp>
          <p:nvSpPr>
            <p:cNvPr id="8" name="TextBox 8"/>
            <p:cNvSpPr txBox="1"/>
            <p:nvPr/>
          </p:nvSpPr>
          <p:spPr>
            <a:xfrm>
              <a:off x="0" y="-38100"/>
              <a:ext cx="1394172" cy="1340457"/>
            </a:xfrm>
            <a:prstGeom prst="rect">
              <a:avLst/>
            </a:prstGeom>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9" name="TextBox 9"/>
          <p:cNvSpPr txBox="1"/>
          <p:nvPr/>
        </p:nvSpPr>
        <p:spPr>
          <a:xfrm>
            <a:off x="3729400" y="3501978"/>
            <a:ext cx="4369245" cy="649601"/>
          </a:xfrm>
          <a:prstGeom prst="rect">
            <a:avLst/>
          </a:prstGeom>
        </p:spPr>
        <p:txBody>
          <a:bodyPr lIns="0" tIns="0" rIns="0" bIns="0" rtlCol="0" anchor="t">
            <a:spAutoFit/>
          </a:bodyPr>
          <a:lstStyle/>
          <a:p>
            <a:pPr marL="0" lvl="1" indent="0" algn="ctr">
              <a:lnSpc>
                <a:spcPts val="4950"/>
              </a:lnSpc>
            </a:pPr>
            <a:r>
              <a:rPr lang="en-US" sz="5500" spc="-253" dirty="0">
                <a:solidFill>
                  <a:srgbClr val="00694C"/>
                </a:solidFill>
                <a:latin typeface="Times New Roman" panose="02020603050405020304" pitchFamily="18" charset="0"/>
                <a:ea typeface="Raleway Medium"/>
                <a:cs typeface="Times New Roman" panose="02020603050405020304" pitchFamily="18" charset="0"/>
                <a:sym typeface="Raleway Medium"/>
              </a:rPr>
              <a:t>Matplotlib</a:t>
            </a:r>
          </a:p>
        </p:txBody>
      </p:sp>
      <p:sp>
        <p:nvSpPr>
          <p:cNvPr id="10" name="TextBox 10"/>
          <p:cNvSpPr txBox="1"/>
          <p:nvPr/>
        </p:nvSpPr>
        <p:spPr>
          <a:xfrm>
            <a:off x="10357871" y="3501978"/>
            <a:ext cx="4032209" cy="649601"/>
          </a:xfrm>
          <a:prstGeom prst="rect">
            <a:avLst/>
          </a:prstGeom>
        </p:spPr>
        <p:txBody>
          <a:bodyPr lIns="0" tIns="0" rIns="0" bIns="0" rtlCol="0" anchor="t">
            <a:spAutoFit/>
          </a:bodyPr>
          <a:lstStyle/>
          <a:p>
            <a:pPr marL="0" lvl="1" indent="0" algn="ctr">
              <a:lnSpc>
                <a:spcPts val="4950"/>
              </a:lnSpc>
            </a:pPr>
            <a:r>
              <a:rPr lang="en-US" sz="5500" spc="-253" dirty="0">
                <a:solidFill>
                  <a:srgbClr val="00694C"/>
                </a:solidFill>
                <a:latin typeface="Times New Roman" panose="02020603050405020304" pitchFamily="18" charset="0"/>
                <a:ea typeface="Raleway Medium"/>
                <a:cs typeface="Times New Roman" panose="02020603050405020304" pitchFamily="18" charset="0"/>
                <a:sym typeface="Raleway Medium"/>
              </a:rPr>
              <a:t>Seaborn</a:t>
            </a:r>
          </a:p>
        </p:txBody>
      </p:sp>
      <p:sp>
        <p:nvSpPr>
          <p:cNvPr id="11" name="TextBox 11"/>
          <p:cNvSpPr txBox="1"/>
          <p:nvPr/>
        </p:nvSpPr>
        <p:spPr>
          <a:xfrm>
            <a:off x="3963502" y="4366646"/>
            <a:ext cx="3901040" cy="3877985"/>
          </a:xfrm>
          <a:prstGeom prst="rect">
            <a:avLst/>
          </a:prstGeom>
        </p:spPr>
        <p:txBody>
          <a:bodyPr wrap="square" lIns="0" tIns="0" rIns="0" bIns="0" rtlCol="0" anchor="t">
            <a:spAutoFit/>
          </a:bodyPr>
          <a:lstStyle/>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Definition</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Matplotlib is a versatile data visualization library built on NumPy arrays. It allows you to create various types of plots, including line charts, scatter plots, histograms, and more.</a:t>
            </a:r>
          </a:p>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Key Features</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Customizable plots and charts.</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Supports 2D and 3D visualizations.</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Publication-quality graphics.</a:t>
            </a:r>
          </a:p>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Use Case</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Matplotlib helps you convey insights through visual representations.</a:t>
            </a:r>
          </a:p>
        </p:txBody>
      </p:sp>
      <p:sp>
        <p:nvSpPr>
          <p:cNvPr id="12" name="TextBox 12"/>
          <p:cNvSpPr txBox="1"/>
          <p:nvPr/>
        </p:nvSpPr>
        <p:spPr>
          <a:xfrm>
            <a:off x="10264973" y="4328546"/>
            <a:ext cx="4218004" cy="3600986"/>
          </a:xfrm>
          <a:prstGeom prst="rect">
            <a:avLst/>
          </a:prstGeom>
        </p:spPr>
        <p:txBody>
          <a:bodyPr wrap="square" lIns="0" tIns="0" rIns="0" bIns="0" rtlCol="0" anchor="t">
            <a:spAutoFit/>
          </a:bodyPr>
          <a:lstStyle/>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Definition</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Seaborn is a statistical data visualization library based on Matplotlib. It provides a high-level interface for creating informative and attractive statistical graphics.</a:t>
            </a:r>
          </a:p>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Key Features</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Simplified syntax for complex plots.</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Built-in color palettes.</a:t>
            </a:r>
          </a:p>
          <a:p>
            <a:pPr marL="742950" lvl="1" indent="-285750" algn="l">
              <a:buFont typeface="Arial" panose="020B0604020202020204" pitchFamily="34" charset="0"/>
              <a:buChar char="•"/>
            </a:pP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Specialized plots (e.g., violin plots, pair plots).</a:t>
            </a:r>
          </a:p>
          <a:p>
            <a:pPr marL="342900" indent="-342900" algn="l">
              <a:buFont typeface="+mj-lt"/>
              <a:buAutoNum type="arabicPeriod"/>
            </a:pP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Use Case</a:t>
            </a:r>
            <a:r>
              <a:rPr lang="en-US" b="0" i="0" dirty="0">
                <a:solidFill>
                  <a:schemeClr val="accent6">
                    <a:lumMod val="50000"/>
                  </a:schemeClr>
                </a:solidFill>
                <a:effectLst/>
                <a:latin typeface="Times New Roman" panose="02020603050405020304" pitchFamily="18" charset="0"/>
                <a:cs typeface="Times New Roman" panose="02020603050405020304" pitchFamily="18" charset="0"/>
              </a:rPr>
              <a:t>: Seaborn enhances Matplotlib by adding statistical context to your visualizations.</a:t>
            </a:r>
          </a:p>
        </p:txBody>
      </p:sp>
    </p:spTree>
    <p:extLst>
      <p:ext uri="{BB962C8B-B14F-4D97-AF65-F5344CB8AC3E}">
        <p14:creationId xmlns:p14="http://schemas.microsoft.com/office/powerpoint/2010/main" val="83668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9DFD0"/>
        </a:solidFill>
        <a:effectLst/>
      </p:bgPr>
    </p:bg>
    <p:spTree>
      <p:nvGrpSpPr>
        <p:cNvPr id="1" name=""/>
        <p:cNvGrpSpPr/>
        <p:nvPr/>
      </p:nvGrpSpPr>
      <p:grpSpPr>
        <a:xfrm>
          <a:off x="0" y="0"/>
          <a:ext cx="0" cy="0"/>
          <a:chOff x="0" y="0"/>
          <a:chExt cx="0" cy="0"/>
        </a:xfrm>
      </p:grpSpPr>
      <p:sp>
        <p:nvSpPr>
          <p:cNvPr id="2" name="TextBox 2"/>
          <p:cNvSpPr txBox="1"/>
          <p:nvPr/>
        </p:nvSpPr>
        <p:spPr>
          <a:xfrm>
            <a:off x="1447800" y="693906"/>
            <a:ext cx="13182600" cy="2321598"/>
          </a:xfrm>
          <a:prstGeom prst="rect">
            <a:avLst/>
          </a:prstGeom>
        </p:spPr>
        <p:txBody>
          <a:bodyPr wrap="square" lIns="0" tIns="0" rIns="0" bIns="0" rtlCol="0" anchor="t">
            <a:spAutoFit/>
          </a:bodyPr>
          <a:lstStyle/>
          <a:p>
            <a:pPr marL="0" lvl="1" indent="0" algn="l">
              <a:lnSpc>
                <a:spcPts val="9037"/>
              </a:lnSpc>
            </a:pPr>
            <a:r>
              <a:rPr lang="en-US" sz="10041" spc="-461" dirty="0">
                <a:solidFill>
                  <a:srgbClr val="00694C"/>
                </a:solidFill>
                <a:latin typeface="Times New Roman" panose="02020603050405020304" pitchFamily="18" charset="0"/>
                <a:ea typeface="Raleway Medium"/>
                <a:cs typeface="Times New Roman" panose="02020603050405020304" pitchFamily="18" charset="0"/>
                <a:sym typeface="Raleway Medium"/>
              </a:rPr>
              <a:t>Project Tasks : Sales Analysis</a:t>
            </a:r>
          </a:p>
        </p:txBody>
      </p:sp>
      <p:sp>
        <p:nvSpPr>
          <p:cNvPr id="4" name="Freeform 4"/>
          <p:cNvSpPr/>
          <p:nvPr/>
        </p:nvSpPr>
        <p:spPr>
          <a:xfrm>
            <a:off x="10972800" y="1529149"/>
            <a:ext cx="6663549" cy="7228702"/>
          </a:xfrm>
          <a:custGeom>
            <a:avLst/>
            <a:gdLst/>
            <a:ahLst/>
            <a:cxnLst/>
            <a:rect l="l" t="t" r="r" b="b"/>
            <a:pathLst>
              <a:path w="6663549" h="7228702">
                <a:moveTo>
                  <a:pt x="0" y="0"/>
                </a:moveTo>
                <a:lnTo>
                  <a:pt x="6663549" y="0"/>
                </a:lnTo>
                <a:lnTo>
                  <a:pt x="6663549" y="7228702"/>
                </a:lnTo>
                <a:lnTo>
                  <a:pt x="0" y="722870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4">
            <a:extLst>
              <a:ext uri="{FF2B5EF4-FFF2-40B4-BE49-F238E27FC236}">
                <a16:creationId xmlns:a16="http://schemas.microsoft.com/office/drawing/2014/main" id="{8604D131-9A67-4FE3-868C-0AA4300F1CEB}"/>
              </a:ext>
            </a:extLst>
          </p:cNvPr>
          <p:cNvSpPr txBox="1"/>
          <p:nvPr/>
        </p:nvSpPr>
        <p:spPr>
          <a:xfrm>
            <a:off x="1447800" y="3160670"/>
            <a:ext cx="10287000" cy="6555641"/>
          </a:xfrm>
          <a:prstGeom prst="rect">
            <a:avLst/>
          </a:prstGeom>
          <a:noFill/>
        </p:spPr>
        <p:txBody>
          <a:bodyPr wrap="square" rtlCol="0">
            <a:spAutoFit/>
          </a:bodyPr>
          <a:lstStyle/>
          <a:p>
            <a:pPr marL="514350" indent="-514350">
              <a:buFont typeface="+mj-lt"/>
              <a:buAutoNum type="arabicPeriod"/>
            </a:pPr>
            <a:r>
              <a:rPr lang="en-US" sz="3500" dirty="0">
                <a:latin typeface="Times New Roman" panose="02020603050405020304" pitchFamily="18" charset="0"/>
                <a:cs typeface="Times New Roman" panose="02020603050405020304" pitchFamily="18" charset="0"/>
              </a:rPr>
              <a:t>Perform data cleaning and manipulation</a:t>
            </a:r>
          </a:p>
          <a:p>
            <a:pPr marL="514350" indent="-514350">
              <a:buFont typeface="+mj-lt"/>
              <a:buAutoNum type="arabicPeriod"/>
            </a:pPr>
            <a:endParaRPr lang="en-IN" sz="35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Perform exploratory data analysis (EDA) using pandas, matplotlib and seaborn libraries</a:t>
            </a:r>
          </a:p>
          <a:p>
            <a:pPr marL="514350" indent="-514350">
              <a:buFont typeface="+mj-lt"/>
              <a:buAutoNum type="arabicPeriod"/>
            </a:pPr>
            <a:endParaRPr lang="en-IN" sz="35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Identify insights to improve customer experience by identifying potential customers across different states, occupation, gender and age groups</a:t>
            </a:r>
          </a:p>
          <a:p>
            <a:pPr marL="514350" indent="-514350">
              <a:buFont typeface="+mj-lt"/>
              <a:buAutoNum type="arabicPeriod"/>
            </a:pPr>
            <a:endParaRPr lang="en-IN" sz="35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Identify insights related to most selling product categories and products, which can help to plan inventory and hence meet the demands</a:t>
            </a:r>
            <a:endParaRPr lang="en-US" sz="3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TextBox 2"/>
          <p:cNvSpPr txBox="1"/>
          <p:nvPr/>
        </p:nvSpPr>
        <p:spPr>
          <a:xfrm>
            <a:off x="1447800" y="549714"/>
            <a:ext cx="8752518" cy="932948"/>
          </a:xfrm>
          <a:prstGeom prst="rect">
            <a:avLst/>
          </a:prstGeom>
        </p:spPr>
        <p:txBody>
          <a:bodyPr lIns="0" tIns="0" rIns="0" bIns="0" rtlCol="0" anchor="t">
            <a:spAutoFit/>
          </a:bodyPr>
          <a:lstStyle/>
          <a:p>
            <a:pPr marL="0" lvl="1" indent="0" algn="l">
              <a:lnSpc>
                <a:spcPts val="7200"/>
              </a:lnSpc>
            </a:pPr>
            <a:r>
              <a:rPr lang="en-US" sz="6600" spc="-368" dirty="0">
                <a:solidFill>
                  <a:srgbClr val="00694C"/>
                </a:solidFill>
                <a:latin typeface="Times New Roman" panose="02020603050405020304" pitchFamily="18" charset="0"/>
                <a:ea typeface="Raleway Medium"/>
                <a:cs typeface="Times New Roman" panose="02020603050405020304" pitchFamily="18" charset="0"/>
                <a:sym typeface="Raleway Medium"/>
              </a:rPr>
              <a:t>Task 1</a:t>
            </a:r>
          </a:p>
        </p:txBody>
      </p:sp>
      <p:sp>
        <p:nvSpPr>
          <p:cNvPr id="3" name="TextBox 3"/>
          <p:cNvSpPr txBox="1"/>
          <p:nvPr/>
        </p:nvSpPr>
        <p:spPr>
          <a:xfrm>
            <a:off x="1447800" y="1482662"/>
            <a:ext cx="11430000" cy="738664"/>
          </a:xfrm>
          <a:prstGeom prst="rect">
            <a:avLst/>
          </a:prstGeom>
        </p:spPr>
        <p:txBody>
          <a:bodyPr wrap="square" lIns="0" tIns="0" rIns="0" bIns="0" rtlCol="0" anchor="t">
            <a:spAutoFit/>
          </a:bodyPr>
          <a:lstStyle/>
          <a:p>
            <a:r>
              <a:rPr lang="en-US" sz="4800" dirty="0">
                <a:latin typeface="Times New Roman" panose="02020603050405020304" pitchFamily="18" charset="0"/>
                <a:cs typeface="Times New Roman" panose="02020603050405020304" pitchFamily="18" charset="0"/>
              </a:rPr>
              <a:t>Perform data cleaning and manipulation</a:t>
            </a:r>
          </a:p>
        </p:txBody>
      </p:sp>
      <p:pic>
        <p:nvPicPr>
          <p:cNvPr id="6" name="Picture 5">
            <a:extLst>
              <a:ext uri="{FF2B5EF4-FFF2-40B4-BE49-F238E27FC236}">
                <a16:creationId xmlns:a16="http://schemas.microsoft.com/office/drawing/2014/main" id="{2CBAB34E-9315-48D9-8C79-1B7BA19D6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552700"/>
            <a:ext cx="6019800" cy="7180533"/>
          </a:xfrm>
          <a:prstGeom prst="rect">
            <a:avLst/>
          </a:prstGeom>
        </p:spPr>
      </p:pic>
      <p:pic>
        <p:nvPicPr>
          <p:cNvPr id="8" name="Picture 7">
            <a:extLst>
              <a:ext uri="{FF2B5EF4-FFF2-40B4-BE49-F238E27FC236}">
                <a16:creationId xmlns:a16="http://schemas.microsoft.com/office/drawing/2014/main" id="{A516D7CB-B0F5-427B-A37E-43B2E85EF0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165" y="2552700"/>
            <a:ext cx="8480049" cy="7180533"/>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269</TotalTime>
  <Words>662</Words>
  <Application>Microsoft Office PowerPoint</Application>
  <PresentationFormat>Custom</PresentationFormat>
  <Paragraphs>80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Trebuchet MS</vt:lpstr>
      <vt:lpstr>Wingdings 3</vt:lpstr>
      <vt:lpstr>Raleway Medium</vt:lpstr>
      <vt:lpstr>Arial</vt:lpstr>
      <vt:lpstr>Times New Roman</vt:lpstr>
      <vt:lpstr>Facet</vt:lpstr>
      <vt:lpstr>PowerPoint Presentation</vt:lpstr>
      <vt:lpstr>Table of 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Analysis of Results Presentation</dc:title>
  <dc:creator>dell</dc:creator>
  <cp:lastModifiedBy>Ashish Kumar Gupta</cp:lastModifiedBy>
  <cp:revision>26</cp:revision>
  <dcterms:created xsi:type="dcterms:W3CDTF">2006-08-16T00:00:00Z</dcterms:created>
  <dcterms:modified xsi:type="dcterms:W3CDTF">2025-06-08T11:20:05Z</dcterms:modified>
  <dc:identifier>DAGNd_pF5tc</dc:identifier>
</cp:coreProperties>
</file>