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>
        <p:scale>
          <a:sx n="141" d="100"/>
          <a:sy n="141" d="100"/>
        </p:scale>
        <p:origin x="3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BA446D-CA05-47F6-B7FC-BE13962CE2C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0000" y="3555360"/>
            <a:ext cx="8999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D894B37-C59D-480C-B964-642AC6E9CA9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00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6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1E599E5-24AC-4DBD-A0A2-81FAAFE2070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40000" y="355536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83080" y="355536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25800" y="355536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1997B8-EF36-463A-A0E0-3AF3E899A43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F9E849E-03DD-47FB-8A39-3F0AA4BB669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A632915-B8C0-4606-B201-8782FD0BFE3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C2A5F5D-724F-4C81-8791-1F7EC3CCEB6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1BD1BE9-FE1B-4984-81ED-856873CF56C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CC37082-BFA3-4EA3-B1C7-CC64F7D69EF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DF32BD2-A9F8-47DC-9BEA-993467E60CC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400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A30C457-8C8A-480B-A3ED-07D4B7C884F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157CAE-9F10-42EF-9E48-4267EC4169C5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16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F87246D-0F87-455C-B867-7E741EEF051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40000" y="3555360"/>
            <a:ext cx="8999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C848B7F-C57D-4E18-A473-410907C2C33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40000" y="3555360"/>
            <a:ext cx="8999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5AE6A9-AA1B-4C8B-84BB-62BF7BCD6E2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400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16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ACD2151-9994-437A-8D20-2F80144AB23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40000" y="355536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83080" y="355536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25800" y="355536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567AAB3-6510-436A-B430-09C03AEF791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7E3A41D-4F81-4762-9176-7256E3EFECE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D0F8A74-8D98-424D-89E8-773202977CC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BF2ADE2-F797-44DB-8856-4DAAF50F38D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F9464CC-B7A8-4577-B831-6B79278FCA5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C4E5A9C-8860-4688-AF63-D803E2BC578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A75ED2-A88A-48A9-BF54-779B444579C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8034C73-9D79-4BBA-946B-058820D8BC8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400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7D60B91-FD78-4D5D-B5DF-01D5B2FCE42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16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017359E-7F9D-49FC-8CC6-D3BAAEA18C4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40000" y="3555360"/>
            <a:ext cx="8999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7C299F0-E1FF-4355-852D-8ACD83210EC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40000" y="3555360"/>
            <a:ext cx="8999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F61320C-9300-48E7-8392-F885EB1E663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400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16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3494742-9FAB-4133-918F-FD7203B0C7E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40000" y="355536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83080" y="355536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25800" y="355536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A899B2C-200E-487D-99CA-E7D9AFD09EF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21B72B3-21D5-4FF9-83C0-E870DE0B968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9D707FF-7F68-4346-889E-9C824520CD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C454D84-B13E-48FC-8DD1-A829EDB7C7B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9083E5A-415D-47A2-B203-725F65E6883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FBD2C42-AD6B-4688-BFF0-1FBB09DEE65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B05BFD0-09BA-4C62-B3EE-41B713D4DF6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85B9E4C-5EC9-4D67-ACDC-0BEB3DC5F74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5400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2631C65-FD79-47CF-AC24-DBB841C6EEE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1516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3D7D035-B35D-4916-AF8B-E97A43B5662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540000" y="3555360"/>
            <a:ext cx="8999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B8E558D-97F1-494A-880E-D77D2CE633E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40000" y="3555360"/>
            <a:ext cx="8999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902ED8A-D9A5-42A8-A238-8E71E9353C2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5400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1516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60879B3-1854-4936-8930-B146718946E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540000" y="355536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/>
          </p:nvPr>
        </p:nvSpPr>
        <p:spPr>
          <a:xfrm>
            <a:off x="3583080" y="355536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/>
          </p:nvPr>
        </p:nvSpPr>
        <p:spPr>
          <a:xfrm>
            <a:off x="6625800" y="3555360"/>
            <a:ext cx="2897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D49AFB5-4AE2-4905-A350-9A267A37E0F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5073A09-41F7-4987-8DDC-CD79D166381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5351CC7-0D57-4C27-954A-03B908915AB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00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D857523-D1D1-40BF-A402-9798B763174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600" y="355536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04E8EE-7B39-4DBD-A805-CF08DF1A754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40000" y="3555360"/>
            <a:ext cx="8999640" cy="193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3A5406C-AAC6-4D7D-8871-B29748DA86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80000"/>
            <a:ext cx="10079640" cy="18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de-AT" sz="2400" b="0" strike="noStrike" spc="-1">
                <a:solidFill>
                  <a:srgbClr val="DBF5F9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2400" b="0" strike="noStrike" spc="-1">
                <a:solidFill>
                  <a:srgbClr val="DBF5F9"/>
                </a:solidFill>
                <a:latin typeface="Noto Sans"/>
              </a:rPr>
              <a:t>&lt;footer&gt;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AT" sz="2400" b="0" strike="noStrike" spc="-1">
                <a:solidFill>
                  <a:srgbClr val="DBF5F9"/>
                </a:solidFill>
                <a:latin typeface="Noto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288BA4-29DD-4652-9288-7E3D87BD8D3E}" type="slidenum">
              <a:rPr lang="de-AT" sz="2400" b="0" strike="noStrike" spc="-1">
                <a:solidFill>
                  <a:srgbClr val="DBF5F9"/>
                </a:solidFill>
                <a:latin typeface="Noto Sans"/>
              </a:rPr>
              <a:t>‹#›</a:t>
            </a:fld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de-AT" sz="2400" b="0" strike="noStrike" spc="-1">
                <a:solidFill>
                  <a:srgbClr val="484848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2400" b="0" strike="noStrike" spc="-1">
                <a:solidFill>
                  <a:srgbClr val="484848"/>
                </a:solidFill>
                <a:latin typeface="Noto Sans"/>
              </a:rPr>
              <a:t>&lt;footer&gt;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AT" sz="2400" b="0" strike="noStrike" spc="-1">
                <a:solidFill>
                  <a:srgbClr val="484848"/>
                </a:solidFill>
                <a:latin typeface="Noto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9AFB11-6758-4EB7-8382-B8B8E19FFE24}" type="slidenum">
              <a:rPr lang="de-AT" sz="2400" b="0" strike="noStrike" spc="-1">
                <a:solidFill>
                  <a:srgbClr val="484848"/>
                </a:solidFill>
                <a:latin typeface="Noto Sans"/>
              </a:rPr>
              <a:t>‹#›</a:t>
            </a:fld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6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28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28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de-AT" sz="2400" b="0" strike="noStrike" spc="-1">
                <a:solidFill>
                  <a:srgbClr val="484848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2400" b="0" strike="noStrike" spc="-1">
                <a:solidFill>
                  <a:srgbClr val="484848"/>
                </a:solidFill>
                <a:latin typeface="Noto Sans"/>
              </a:rPr>
              <a:t>&lt;footer&gt;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8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AT" sz="2400" b="0" strike="noStrike" spc="-1">
                <a:solidFill>
                  <a:srgbClr val="484848"/>
                </a:solidFill>
                <a:latin typeface="Noto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A1BEED-6F4A-4356-82C6-C7EF41A28CC7}" type="slidenum">
              <a:rPr lang="de-AT" sz="2400" b="0" strike="noStrike" spc="-1">
                <a:solidFill>
                  <a:srgbClr val="484848"/>
                </a:solidFill>
                <a:latin typeface="Noto Sans"/>
              </a:rPr>
              <a:t>‹#›</a:t>
            </a:fld>
            <a:endParaRPr lang="en-US" sz="2400" b="0" strike="noStrike" spc="-1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dt" idx="9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 flipV="1">
            <a:off x="0" y="-720"/>
            <a:ext cx="10079640" cy="1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Rectangle 127"/>
          <p:cNvSpPr/>
          <p:nvPr/>
        </p:nvSpPr>
        <p:spPr>
          <a:xfrm>
            <a:off x="0" y="5580000"/>
            <a:ext cx="10079640" cy="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ftr" idx="10"/>
          </p:nvPr>
        </p:nvSpPr>
        <p:spPr>
          <a:xfrm>
            <a:off x="3420000" y="51192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de-AT" sz="2400" b="0" strike="noStrike" spc="-1">
                <a:solidFill>
                  <a:srgbClr val="484848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2400" b="0" strike="noStrike" spc="-1">
                <a:solidFill>
                  <a:srgbClr val="484848"/>
                </a:solidFill>
                <a:latin typeface="Noto Sans"/>
              </a:rPr>
              <a:t>&lt;footer&gt;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ldNum" idx="11"/>
          </p:nvPr>
        </p:nvSpPr>
        <p:spPr>
          <a:xfrm>
            <a:off x="7650000" y="5130000"/>
            <a:ext cx="1889640" cy="4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AT" sz="2400" b="0" strike="noStrike" spc="-1">
                <a:solidFill>
                  <a:srgbClr val="484848"/>
                </a:solidFill>
                <a:latin typeface="Noto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9F2049-09A5-4388-B91C-F391B9249864}" type="slidenum">
              <a:rPr lang="de-AT" sz="2400" b="0" strike="noStrike" spc="-1">
                <a:solidFill>
                  <a:srgbClr val="484848"/>
                </a:solidFill>
                <a:latin typeface="Noto Sans"/>
              </a:rPr>
              <a:t>‹#›</a:t>
            </a:fld>
            <a:endParaRPr lang="en-US" sz="2400" b="0" strike="noStrike" spc="-1"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dt" idx="12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6000" b="1" strike="noStrike" spc="-1">
                <a:solidFill>
                  <a:srgbClr val="04617B"/>
                </a:solidFill>
                <a:latin typeface="Noto Sans"/>
              </a:rPr>
              <a:t>INTERMEDIATE CODE</a:t>
            </a:r>
            <a:br>
              <a:rPr sz="6000"/>
            </a:br>
            <a:r>
              <a:rPr lang="en-US" sz="6000" b="1" strike="noStrike" spc="-1">
                <a:solidFill>
                  <a:srgbClr val="04617B"/>
                </a:solidFill>
                <a:latin typeface="Noto Sans"/>
              </a:rPr>
              <a:t>GENERATION (ICG)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9640" cy="11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700" b="1" strike="noStrike" spc="-1">
                <a:solidFill>
                  <a:srgbClr val="DBF5F9"/>
                </a:solidFill>
                <a:latin typeface="Noto Sans"/>
              </a:rPr>
              <a:t>Himadri Vaidya</a:t>
            </a:r>
            <a:endParaRPr lang="en-US" sz="2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Parse Tree VS Syntax Tree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190" name="Picture 189"/>
          <p:cNvPicPr/>
          <p:nvPr/>
        </p:nvPicPr>
        <p:blipFill>
          <a:blip r:embed="rId3"/>
          <a:stretch/>
        </p:blipFill>
        <p:spPr>
          <a:xfrm>
            <a:off x="1312200" y="1537200"/>
            <a:ext cx="7787160" cy="336204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Syntax tree for a * (b + c) /d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192" name="Picture 191"/>
          <p:cNvPicPr/>
          <p:nvPr/>
        </p:nvPicPr>
        <p:blipFill>
          <a:blip r:embed="rId3"/>
          <a:stretch/>
        </p:blipFill>
        <p:spPr>
          <a:xfrm>
            <a:off x="3699360" y="1631520"/>
            <a:ext cx="2053800" cy="342864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 dirty="0">
                <a:solidFill>
                  <a:srgbClr val="FFFFFF"/>
                </a:solidFill>
                <a:latin typeface="Noto Sans"/>
              </a:rPr>
              <a:t>Constructing Syntax Tree For Expression</a:t>
            </a:r>
            <a:endParaRPr lang="en-US" sz="4500" b="0" strike="noStrike" spc="-1" dirty="0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144720" y="1190520"/>
            <a:ext cx="9669240" cy="42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500" lnSpcReduction="20000"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Noto Sans"/>
              </a:rPr>
              <a:t>Each node in a syntax tree can be implemented in are cord with several fields.</a:t>
            </a:r>
            <a:endParaRPr lang="en-US" sz="2400" b="0" strike="noStrike" spc="-1" dirty="0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Noto Sans"/>
              </a:rPr>
              <a:t>In the node of an operator, one field contains operator and remaining field contains pointer to the nodes for the operands.</a:t>
            </a:r>
            <a:endParaRPr lang="en-US" sz="2400" b="0" strike="noStrike" spc="-1" dirty="0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Noto Sans"/>
              </a:rPr>
              <a:t>When used for translation, the nodes in a syntax tree may contain addition of fields to hold the values of attributes attached to the node.</a:t>
            </a:r>
            <a:endParaRPr lang="en-US" sz="2400" b="0" strike="noStrike" spc="-1" dirty="0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Noto Sans"/>
              </a:rPr>
              <a:t>Following functions are used to create syntax tree</a:t>
            </a:r>
            <a:endParaRPr lang="en-US" sz="2400" b="0" strike="noStrike" spc="-1" dirty="0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 dirty="0">
                <a:latin typeface="Noto Sans"/>
              </a:rPr>
              <a:t>1. </a:t>
            </a:r>
            <a:r>
              <a:rPr lang="en-US" sz="2100" b="0" strike="noStrike" spc="-1" dirty="0" err="1">
                <a:latin typeface="Noto Sans"/>
              </a:rPr>
              <a:t>mknode</a:t>
            </a:r>
            <a:r>
              <a:rPr lang="en-US" sz="2100" b="0" strike="noStrike" spc="-1" dirty="0">
                <a:latin typeface="Noto Sans"/>
              </a:rPr>
              <a:t>(</a:t>
            </a:r>
            <a:r>
              <a:rPr lang="en-US" sz="2100" b="0" strike="noStrike" spc="-1" dirty="0" err="1">
                <a:latin typeface="Noto Sans"/>
              </a:rPr>
              <a:t>op,left,right</a:t>
            </a:r>
            <a:r>
              <a:rPr lang="en-US" sz="2100" b="0" strike="noStrike" spc="-1" dirty="0">
                <a:latin typeface="Noto Sans"/>
              </a:rPr>
              <a:t>): creates an operator node with label op and two fields containing pointers to left and right.</a:t>
            </a:r>
            <a:endParaRPr lang="en-US" sz="2100" b="0" strike="noStrike" spc="-1" dirty="0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 dirty="0">
                <a:latin typeface="Noto Sans"/>
              </a:rPr>
              <a:t>2. </a:t>
            </a:r>
            <a:r>
              <a:rPr lang="en-US" sz="2100" b="0" strike="noStrike" spc="-1" dirty="0" err="1">
                <a:latin typeface="Noto Sans"/>
              </a:rPr>
              <a:t>mkleaf</a:t>
            </a:r>
            <a:r>
              <a:rPr lang="en-US" sz="2100" b="0" strike="noStrike" spc="-1" dirty="0">
                <a:latin typeface="Noto Sans"/>
              </a:rPr>
              <a:t>(</a:t>
            </a:r>
            <a:r>
              <a:rPr lang="en-US" sz="2100" b="0" strike="noStrike" spc="-1" dirty="0" err="1">
                <a:latin typeface="Noto Sans"/>
              </a:rPr>
              <a:t>id,entry</a:t>
            </a:r>
            <a:r>
              <a:rPr lang="en-US" sz="2100" b="0" strike="noStrike" spc="-1" dirty="0">
                <a:latin typeface="Noto Sans"/>
              </a:rPr>
              <a:t>): creates an identifier node with label id and a field containing entry, a pointer to the symbol table entry for identifier</a:t>
            </a:r>
            <a:endParaRPr lang="en-US" sz="2100" b="0" strike="noStrike" spc="-1" dirty="0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 dirty="0">
                <a:latin typeface="Noto Sans"/>
              </a:rPr>
              <a:t>3. </a:t>
            </a:r>
            <a:r>
              <a:rPr lang="en-US" sz="2100" b="0" strike="noStrike" spc="-1" dirty="0" err="1">
                <a:latin typeface="Noto Sans"/>
              </a:rPr>
              <a:t>mkleaf</a:t>
            </a:r>
            <a:r>
              <a:rPr lang="en-US" sz="2100" b="0" strike="noStrike" spc="-1" dirty="0">
                <a:latin typeface="Noto Sans"/>
              </a:rPr>
              <a:t>(</a:t>
            </a:r>
            <a:r>
              <a:rPr lang="en-US" sz="2100" b="0" strike="noStrike" spc="-1" dirty="0" err="1">
                <a:latin typeface="Noto Sans"/>
              </a:rPr>
              <a:t>num,val</a:t>
            </a:r>
            <a:r>
              <a:rPr lang="en-US" sz="2100" b="0" strike="noStrike" spc="-1" dirty="0">
                <a:latin typeface="Noto Sans"/>
              </a:rPr>
              <a:t>): creates a number node with label num and a field containing </a:t>
            </a:r>
            <a:r>
              <a:rPr lang="en-US" sz="2100" b="0" strike="noStrike" spc="-1" dirty="0" err="1">
                <a:latin typeface="Noto Sans"/>
              </a:rPr>
              <a:t>val</a:t>
            </a:r>
            <a:r>
              <a:rPr lang="en-US" sz="2100" b="0" strike="noStrike" spc="-1" dirty="0">
                <a:latin typeface="Noto Sans"/>
              </a:rPr>
              <a:t>, the value of the number.</a:t>
            </a:r>
            <a:endParaRPr lang="en-US" sz="2100" b="0" strike="noStrike" spc="-1" dirty="0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 dirty="0">
                <a:latin typeface="Noto Sans"/>
              </a:rPr>
              <a:t>Such functions return a pointer to a newly created node.	</a:t>
            </a:r>
            <a:endParaRPr lang="en-US" sz="2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EXAMPLE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196" name="Picture 195"/>
          <p:cNvPicPr/>
          <p:nvPr/>
        </p:nvPicPr>
        <p:blipFill>
          <a:blip r:embed="rId3"/>
          <a:stretch/>
        </p:blipFill>
        <p:spPr>
          <a:xfrm>
            <a:off x="1644120" y="1848240"/>
            <a:ext cx="6599160" cy="298080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Syntax directed definition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540000" y="1241640"/>
            <a:ext cx="9257040" cy="409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 lnSpcReduction="20000"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Syntax trees for assignment statements are produced by the syntax-directed definition.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Non terminal S generates an assignment statement.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The two binary operators + and * are examples of the full operator set in a typical language. 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Operator associates and precedences are the usual ones, even though they have not been put into the grammar. This definition constructs the tree from the input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a:=b* -c + b* -c</a:t>
            </a:r>
            <a:endParaRPr lang="en-US" sz="21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The token id has an attribute place that points to the symbol-table entry for the identifier.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A symbol-table entry can be found from an attribute id.name, representing the lexeme associated with that occurrence of id.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If the lexical analyser holds all lexemes in a single array of characters, then attribute name might be the index of the first character of the lexeme.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Contt...  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3"/>
          <a:stretch/>
        </p:blipFill>
        <p:spPr>
          <a:xfrm>
            <a:off x="1600200" y="1600200"/>
            <a:ext cx="6761880" cy="365688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Two representations of the syntax tree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202" name="Picture 201"/>
          <p:cNvPicPr/>
          <p:nvPr/>
        </p:nvPicPr>
        <p:blipFill>
          <a:blip r:embed="rId3"/>
          <a:stretch/>
        </p:blipFill>
        <p:spPr>
          <a:xfrm>
            <a:off x="1943280" y="1298520"/>
            <a:ext cx="6285960" cy="437112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Contt..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In previous figure, each node is represented as a record with a field for its operator and additional fields for pointers to its children.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In the previous table, nodes are allocated from an array of records and the index or position of the node serves as the pointer to the node.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All the nodes in the syntax tree can be visited by following winters, starting from the root at position 10.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Direct Acyclic Graph (DAG)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Graphical Intermediate Representation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Dag also gives the hierarchical structure of source program but in a more compact way because common sub expressions are identified.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EXAMPLE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208" name="Picture 207"/>
          <p:cNvPicPr/>
          <p:nvPr/>
        </p:nvPicPr>
        <p:blipFill>
          <a:blip r:embed="rId3"/>
          <a:stretch/>
        </p:blipFill>
        <p:spPr>
          <a:xfrm>
            <a:off x="1400400" y="1459800"/>
            <a:ext cx="7057440" cy="366624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Introduction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Noto Sans"/>
              </a:rPr>
              <a:t>In compiler, the front-end translates a source program into an intermediate representation from which the back end generates target code.</a:t>
            </a:r>
            <a:endParaRPr lang="en-US" sz="2400" b="0" strike="noStrike" spc="-1" dirty="0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 dirty="0">
                <a:latin typeface="Noto Sans"/>
              </a:rPr>
              <a:t>C Generation process should not be very complex</a:t>
            </a:r>
            <a:endParaRPr lang="en-US" sz="2100" b="0" strike="noStrike" spc="-1" dirty="0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 dirty="0">
                <a:latin typeface="Noto Sans"/>
              </a:rPr>
              <a:t>It shouldn’t be difficult to produce the target program from the intermediate code</a:t>
            </a:r>
            <a:endParaRPr lang="en-US" sz="2100" b="0" strike="noStrike" spc="-1" dirty="0">
              <a:latin typeface="Arial"/>
            </a:endParaRPr>
          </a:p>
        </p:txBody>
      </p:sp>
      <p:pic>
        <p:nvPicPr>
          <p:cNvPr id="174" name="Picture 173"/>
          <p:cNvPicPr/>
          <p:nvPr/>
        </p:nvPicPr>
        <p:blipFill>
          <a:blip r:embed="rId3"/>
          <a:stretch/>
        </p:blipFill>
        <p:spPr>
          <a:xfrm>
            <a:off x="2286000" y="4343400"/>
            <a:ext cx="5380920" cy="112320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Postfix Notation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10000"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Linearized representation of syntax tree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In postfix notation, each operator appears immediately after its last operand.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Operators can be evaluated in the order in which they appear in the string.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latin typeface="Noto Sans"/>
              </a:rPr>
              <a:t>EXAMPLE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Source String : a := b * -c + b * -c</a:t>
            </a:r>
            <a:endParaRPr lang="en-US" sz="21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Postfix String: a b c uminus * b c uminus * + assign</a:t>
            </a: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Postfix Rules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20000"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1. If E is a variable or constant, then the postfix notation for E is E itself.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2. If E is an expression of the form E1 op E2 then postfix notation for E is E1’ E2’ op, here E1’ and E2’ are the postfix notations for E1and E2, respectively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3. If E is an expression of the form (E), then the postfix notation for E is the same as the postfix notation for E.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4. For unary operation –E the postfix is E-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latin typeface="Noto Sans"/>
              </a:rPr>
              <a:t>Ex:</a:t>
            </a:r>
            <a:r>
              <a:rPr lang="en-US" sz="2400" b="0" strike="noStrike" spc="-1">
                <a:latin typeface="Noto Sans"/>
              </a:rPr>
              <a:t> postfix notation for 9- (5+2) is 952+-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Postfix notation of an infix expression can be obtained using stack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THREE-ADDRESS CODE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In Three address statement, at most 3 addresses are used to represent any statement.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The reason for the term “three address code” is that each statement contains 3 addresses at most. 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Two for the operands and one for the result.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General Form Of 3 Address Code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171720" cy="362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5500" lnSpcReduction="20000"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a = b op c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where,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a, b, c are the operands that can be names, constants or compiler generated temporaries.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op represents operator, such as fixed or floating point arithmetic operator or a logical operator on Boolean valued data. 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Thus a source language expression like x + y * z might be translated into a sequence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t1 := y*z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t2 := x+t1 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where, t1 and t2 are compiler generated temporary names.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Advantages Of Three Address Code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The unraveling of complicated arithmetic expressions and of nested flow-of-control statements makes three-address code desirable for target code generation and optimization.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The use of names for the intermediate values computed by a program allows three-address code to be easily rearranged - unlike postfix notation.</a:t>
            </a:r>
            <a:endParaRPr lang="en-US" sz="21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Three-address code is a linearized representation of a syntax tree or a DAG in which explicit names correspond to the interior nodes of the graph.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latin typeface="Arial"/>
              </a:rPr>
              <a:t>Three Address Code</a:t>
            </a:r>
          </a:p>
        </p:txBody>
      </p:sp>
      <p:pic>
        <p:nvPicPr>
          <p:cNvPr id="220" name="Picture 219"/>
          <p:cNvPicPr/>
          <p:nvPr/>
        </p:nvPicPr>
        <p:blipFill>
          <a:blip r:embed="rId3"/>
          <a:stretch/>
        </p:blipFill>
        <p:spPr>
          <a:xfrm>
            <a:off x="508680" y="1338120"/>
            <a:ext cx="8786520" cy="398808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Types of Three-Address Statements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76680" y="1233000"/>
            <a:ext cx="4966200" cy="423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500" lnSpcReduction="20000"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latin typeface="Noto Sans"/>
              </a:rPr>
              <a:t>1. Assignment statements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x := y op z, where op is a binary arithmetic or logical operation.</a:t>
            </a:r>
            <a:endParaRPr lang="en-US" sz="21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latin typeface="Noto Sans"/>
              </a:rPr>
              <a:t>2. Assignment instructions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x : = op y, where op is a unary operation . </a:t>
            </a:r>
            <a:endParaRPr lang="en-US" sz="21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Essential unary operations include unary minus, logical negation, shift operators, and conversion operators that for example, convert a fixed-point number to a floating-point number.</a:t>
            </a:r>
            <a:endParaRPr lang="en-US" sz="21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latin typeface="Noto Sans"/>
              </a:rPr>
              <a:t>3. Copy statements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x : = y where the value of y is assigned to x.</a:t>
            </a:r>
            <a:endParaRPr lang="en-US" sz="21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latin typeface="Noto Sans"/>
              </a:rPr>
              <a:t>4. Unconditional jump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goto L The three-address statement with label L is the next to be executed</a:t>
            </a:r>
            <a:endParaRPr lang="en-US" sz="21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latin typeface="Noto Sans"/>
              </a:rPr>
              <a:t>5. Conditional jump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if x relop y goto L This instruction applies a relational operator ( &lt;, =, =, etc,) to x and y, and executes the statement with label L next if x stands in relation relop to y.</a:t>
            </a:r>
            <a:endParaRPr lang="en-US" sz="21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If not, the three-address statement following if x relop y goto L is executed next, as in the usual sequence.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136840" y="1233000"/>
            <a:ext cx="4813200" cy="436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 lnSpcReduction="20000"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latin typeface="Noto Sans"/>
              </a:rPr>
              <a:t>6. Procedural call and return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param x and call p, n for procedure calls and return y, where y representing a returned value is optional. </a:t>
            </a:r>
            <a:endParaRPr lang="en-US" sz="21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Their typical use is as the sequence of three-address statements</a:t>
            </a:r>
            <a:endParaRPr lang="en-US" sz="21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param x1</a:t>
            </a:r>
            <a:endParaRPr lang="en-US" sz="21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param x2</a:t>
            </a:r>
            <a:endParaRPr lang="en-US" sz="21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..........</a:t>
            </a:r>
            <a:endParaRPr lang="en-US" sz="21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param xncall p,n</a:t>
            </a:r>
            <a:endParaRPr lang="en-US" sz="21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generated as part of the call procedure p( xl , x2, . . . , xn ) . The integer n indicating the number of actual-parameters in ''call p , n" is not redundant because calls can be nested.</a:t>
            </a:r>
            <a:endParaRPr lang="en-US" sz="21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7. </a:t>
            </a:r>
            <a:r>
              <a:rPr lang="en-US" sz="2400" b="1" strike="noStrike" spc="-1">
                <a:latin typeface="Noto Sans"/>
              </a:rPr>
              <a:t>Indexed Assignments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Indexed assignments of the form x = y[i] or x[i] = y</a:t>
            </a:r>
            <a:endParaRPr lang="en-US" sz="21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latin typeface="Noto Sans"/>
              </a:rPr>
              <a:t>8. Address and pointer assignments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Address and pointer operator of the form x := &amp;y, x := *y and *x := y</a:t>
            </a: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Syntax-Directed Translation Into Three-Address Code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95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8000" lnSpcReduction="10000"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When three-address code is generated, temporary names are made up for the interior nodes of a syntax tree. for example id : = E consists of code to evaluate E into some temporary t, followed by the assignment id.place : = t.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Given input a:= b * - c + b + - c, it produces the three address code in given above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The synthesized attribute S.code represents the three address code for the assignment S. The nonterminal E has two attributes:</a:t>
            </a:r>
            <a:endParaRPr lang="en-US" sz="21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1. E.place the name that will hold the value of E, and</a:t>
            </a:r>
            <a:endParaRPr lang="en-US" sz="21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2. E.code. the sequence of three-address statements evaluating E.</a:t>
            </a: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Contt..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227" name="Picture 226"/>
          <p:cNvPicPr/>
          <p:nvPr/>
        </p:nvPicPr>
        <p:blipFill>
          <a:blip r:embed="rId3"/>
          <a:stretch/>
        </p:blipFill>
        <p:spPr>
          <a:xfrm>
            <a:off x="0" y="1371600"/>
            <a:ext cx="5702040" cy="3885840"/>
          </a:xfrm>
          <a:prstGeom prst="rect">
            <a:avLst/>
          </a:prstGeom>
          <a:ln w="18000">
            <a:noFill/>
          </a:ln>
        </p:spPr>
      </p:pic>
      <p:pic>
        <p:nvPicPr>
          <p:cNvPr id="228" name="Picture 227"/>
          <p:cNvPicPr/>
          <p:nvPr/>
        </p:nvPicPr>
        <p:blipFill>
          <a:blip r:embed="rId4"/>
          <a:stretch/>
        </p:blipFill>
        <p:spPr>
          <a:xfrm>
            <a:off x="5702400" y="1371600"/>
            <a:ext cx="4333320" cy="388548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Contt.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221040" y="1440000"/>
            <a:ext cx="9711720" cy="401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9500" lnSpcReduction="20000"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The function newtemp returns a sequence of distinct names t1, t2,......... in respose of successive calls. 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Notation gen(x ‘:= ‘y ‘+’ z is used to represent the three address statement x := y + z.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Expressions appearing instead of variables like x, y and z are evaluated when passed to gen, and quoted operators or operand, like ‘+’ are taken literally.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Flow of control statements can be added to the language of assignments. 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The code for S while E do S1 is generated using new attributes S.begin and S.after to mark the first statement in the code for E and the statement following the code for S, respectively.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The function new label returns a new label every time is called. 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We assume that a nonzero expression represents true; that is when the value of E becomes zero, control laves the while statement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Need For ICG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If a compiler translates the source language to its target machine language without generating IC, then for each new machine, a full native compiler is required.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IC eliminates the need of a new full compiler for every machine by keeping the analysis portion for all the compilers.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Synthesis part of back end depends on the target machine.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Implementation Of Three-Address Statements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297720" y="1440000"/>
            <a:ext cx="9533160" cy="363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A three address statement is an abstract form of intermediate code. 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In a compiler, these statements can be implemented as records with fields for the operator and the operands.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Three such, representations are</a:t>
            </a:r>
            <a:endParaRPr lang="en-US" sz="24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Quadruples</a:t>
            </a:r>
            <a:endParaRPr lang="en-US" sz="21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Triples</a:t>
            </a:r>
            <a:endParaRPr lang="en-US" sz="21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Indirect triples</a:t>
            </a: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QUADRUPLES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299520" cy="383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 lnSpcReduction="20000"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A quadruple is a record structure with four fields, which are op, ag1, arg2 and result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The op field contains an internal code for the operator. 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The three address statement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x:= y op z is represented by placing y in arg1, z in arg2 and x in result.</a:t>
            </a:r>
            <a:endParaRPr lang="en-US" sz="21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The contents of arg1, arg2, and result are normally pointers to the symbol table entries for the names represented by these fields. 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If so temporary names must be entered into the symbol table as they are created.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EXAMPLE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0000" lnSpcReduction="20000"/>
          </a:bodyPr>
          <a:lstStyle/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Translate the following expression to quadruple triple and indirect triple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a + b * c | e ^ f + b * a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For the first construct the three address code for the expression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t1 = e ^ f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t2 = b * c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t3 = t2 / t1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t4 = b * a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t5 = a + t3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t6 = t5 + t4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37" name="Picture 236"/>
          <p:cNvPicPr/>
          <p:nvPr/>
        </p:nvPicPr>
        <p:blipFill>
          <a:blip r:embed="rId3"/>
          <a:stretch/>
        </p:blipFill>
        <p:spPr>
          <a:xfrm>
            <a:off x="3036960" y="2872440"/>
            <a:ext cx="6449040" cy="200016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Exceptions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92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The statement x := op y, where op is a unary operator is represented by placing op in the operator field, y in the argument field &amp; n in the result field. 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The arg2 is not used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A statement like param t1 is represented by placing param in the operator field and t1 in the arg1 field. </a:t>
            </a:r>
            <a:endParaRPr lang="en-US" sz="21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Neither arg2 not result field is used</a:t>
            </a:r>
            <a:endParaRPr lang="en-US" sz="21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Unconditional &amp; Conditional jump statements are represented by placing the target in the result field.</a:t>
            </a: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TRIPLES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62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In triples representation, the use of temporary variables is avoided &amp; instead reference to instructions are made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So three address statements can be represented by records with only there fields OP, arg1 &amp; arg2.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Since, there fields are used this intermediate code format is known as triples.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Contt..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8000" lnSpcReduction="10000"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latin typeface="Noto Sans"/>
              </a:rPr>
              <a:t>Advantages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No need to use temporary variable which saves memory as well as time</a:t>
            </a:r>
            <a:endParaRPr lang="en-US" sz="21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latin typeface="Noto Sans"/>
              </a:rPr>
              <a:t>Disadvantages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Triple representation is difficult to use for optimizing compilers because for optimization statements need to be shuffled</a:t>
            </a:r>
            <a:endParaRPr lang="en-US" sz="21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for e.g. statement 1 can be come down or statement 2 can go up etc.</a:t>
            </a:r>
            <a:endParaRPr lang="en-US" sz="21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So the reference we used in their representation will change.</a:t>
            </a: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EXAMPLE 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20000"/>
          </a:bodyPr>
          <a:lstStyle/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a + b * c | e ^ f + b * a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t1 = e ^ f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t2 = b * c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t3 = t2 / t1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t4 = b * a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t5 = a + t3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t6 = t5 + t4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46" name="Picture 245"/>
          <p:cNvPicPr/>
          <p:nvPr/>
        </p:nvPicPr>
        <p:blipFill>
          <a:blip r:embed="rId3"/>
          <a:stretch/>
        </p:blipFill>
        <p:spPr>
          <a:xfrm>
            <a:off x="3750840" y="2013120"/>
            <a:ext cx="5416560" cy="265608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EXAMPLE 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A ternary operation like x[i] : = y requires two entries in the triple structure while x : = y[i] is naturally represented as two operations.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49" name="Picture 248"/>
          <p:cNvPicPr/>
          <p:nvPr/>
        </p:nvPicPr>
        <p:blipFill>
          <a:blip r:embed="rId3"/>
          <a:stretch/>
        </p:blipFill>
        <p:spPr>
          <a:xfrm>
            <a:off x="1225800" y="2905560"/>
            <a:ext cx="7231680" cy="223920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INDIRECT TRIPLES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This representation is an enhancement over triple representation.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It uses an additional instruction array to led the pointer to the triples in the desired order.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Since, it uses pointers instead of position to stage reposition the expression to produce an optimized code.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EXAMPLE 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253" name="Picture 252"/>
          <p:cNvPicPr/>
          <p:nvPr/>
        </p:nvPicPr>
        <p:blipFill>
          <a:blip r:embed="rId3"/>
          <a:stretch/>
        </p:blipFill>
        <p:spPr>
          <a:xfrm>
            <a:off x="918000" y="1906560"/>
            <a:ext cx="8311680" cy="237924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Contt..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40000" y="1131120"/>
            <a:ext cx="8999640" cy="454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A source program can be translated directly into the target language, but some benefits of using intermediate form are: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Re-targeting is facilitated: a compiler for a different machine can be created by attaching a Back-end (which generate Target Code) for the new machine to an	existing Front-end (which generate Intermediate Code).</a:t>
            </a:r>
            <a:endParaRPr lang="en-US" sz="21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A machine Independent Code-Optimizer can be applied to the Intermediate Representation.</a:t>
            </a: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Comparison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263880" y="1181880"/>
            <a:ext cx="9626400" cy="43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8500" lnSpcReduction="20000"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When we ultimately produce the target code each temporary and programmer defined name will assign runtime memory location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This location will be entered into symbol table entry of that data.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Using the quadruple notation, a three address statement containing a temporary can immediately access the location for that temporary via symbol table.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But this is not possible with triples notation.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With quadruple notation, statements can often move around which makes optimization easier.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This is achieved because using quadruple notation the symbol table interposes high degree of indirection between computation of a value and its use.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With quadruple notation, if we move a statement computing x, the statement using x requires no change.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But with triples, moving a statement that defines a temporary value requires us to change all references to that statement in arg1 and arg2 arrays. 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This makes triples difficult to use in optimizing compiler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With indirect triples also, there is no such problem.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A statement can be moved by reordering the statement list.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Space Utilization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418320" cy="40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500" lnSpcReduction="20000"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Quadruples and indirect triples requires same amount of space for storage (normal case).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But if same temporary value is used more than once indirect triples can save some space. 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This is bcz, 2 or more entries in statement array can point to the same line of op-arg1-arg2 structure.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Triples requires less space for storage compared to above 2.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latin typeface="Noto Sans"/>
              </a:rPr>
              <a:t>Quadruples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direct access of the location for temporaries</a:t>
            </a:r>
            <a:endParaRPr lang="en-US" sz="21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easier for optimization</a:t>
            </a:r>
            <a:endParaRPr lang="en-US" sz="21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latin typeface="Noto Sans"/>
              </a:rPr>
              <a:t>Triples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space efficiency</a:t>
            </a:r>
            <a:endParaRPr lang="en-US" sz="21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latin typeface="Noto Sans"/>
              </a:rPr>
              <a:t>Indirect Triples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easier for optimization</a:t>
            </a:r>
            <a:endParaRPr lang="en-US" sz="21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space efficiency</a:t>
            </a: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PROBLEM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Translate the following expression to quadruple tuples &amp; indirect tuples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a = b * - c + b * - c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Solution</a:t>
            </a: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Three address code for given expression is</a:t>
            </a:r>
            <a:endParaRPr lang="en-US" sz="24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Noto Sans"/>
              </a:rPr>
              <a:t>t1 = uniminus c</a:t>
            </a:r>
            <a:endParaRPr lang="en-US" sz="24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Noto Sans"/>
              </a:rPr>
              <a:t>t2 = b* t1</a:t>
            </a:r>
            <a:endParaRPr lang="en-US" sz="24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Noto Sans"/>
              </a:rPr>
              <a:t>t3 = uniminus c</a:t>
            </a:r>
            <a:endParaRPr lang="en-US" sz="24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Noto Sans"/>
              </a:rPr>
              <a:t>t4 = b* t3</a:t>
            </a:r>
            <a:endParaRPr lang="en-US" sz="24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Noto Sans"/>
              </a:rPr>
              <a:t>t5 = t2 + t4</a:t>
            </a:r>
            <a:endParaRPr lang="en-US" sz="24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Noto Sans"/>
              </a:rPr>
              <a:t>Q = t5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44000" y="-378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Contt.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263" name="Picture 262"/>
          <p:cNvPicPr/>
          <p:nvPr/>
        </p:nvPicPr>
        <p:blipFill>
          <a:blip r:embed="rId2"/>
          <a:srcRect b="71711"/>
          <a:stretch/>
        </p:blipFill>
        <p:spPr>
          <a:xfrm>
            <a:off x="96480" y="675000"/>
            <a:ext cx="5751720" cy="1719000"/>
          </a:xfrm>
          <a:prstGeom prst="rect">
            <a:avLst/>
          </a:prstGeom>
          <a:ln w="18000">
            <a:noFill/>
          </a:ln>
        </p:spPr>
      </p:pic>
      <p:pic>
        <p:nvPicPr>
          <p:cNvPr id="264" name="Picture 263"/>
          <p:cNvPicPr/>
          <p:nvPr/>
        </p:nvPicPr>
        <p:blipFill>
          <a:blip r:embed="rId2"/>
          <a:srcRect l="-1766" t="64562"/>
          <a:stretch/>
        </p:blipFill>
        <p:spPr>
          <a:xfrm>
            <a:off x="345600" y="3657600"/>
            <a:ext cx="5853240" cy="1828800"/>
          </a:xfrm>
          <a:prstGeom prst="rect">
            <a:avLst/>
          </a:prstGeom>
          <a:ln w="18000">
            <a:noFill/>
          </a:ln>
        </p:spPr>
      </p:pic>
      <p:pic>
        <p:nvPicPr>
          <p:cNvPr id="265" name="Picture 264"/>
          <p:cNvPicPr/>
          <p:nvPr/>
        </p:nvPicPr>
        <p:blipFill>
          <a:blip r:embed="rId2"/>
          <a:srcRect l="-5" t="32309" b="35428"/>
          <a:stretch/>
        </p:blipFill>
        <p:spPr>
          <a:xfrm>
            <a:off x="4201200" y="2322000"/>
            <a:ext cx="5752080" cy="189000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BOOLEAN EXPRESSIONS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540000" y="1143000"/>
            <a:ext cx="8999640" cy="434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6500" lnSpcReduction="20000"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Boolean expressions have two primary purposes.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Noto Sans"/>
              </a:rPr>
              <a:t>They are used to compute logical values.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Noto Sans"/>
              </a:rPr>
              <a:t>But more often they are used as conditional expressions in statements that alter the flow of control, such as if-then-else, or while-do statements.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Boolean expressions are composed of the Boolean operators (and, or, and not) applied to elements that are Boolean variables or relational expressions.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Relational expressions are of the form E1 relop E2, where E1 and E2 are arithmetic expressions and relop can be &lt;, &lt;=, =!, =, &gt; or &gt;=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Here we consider Boolean expressions generated by the following grammar :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Noto Sans"/>
              </a:rPr>
              <a:t>E-&gt;E or E | E and E | note | ( E ) |id relop id | true | false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228600" y="90000"/>
            <a:ext cx="960120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Methods Of Translating Boolean Expressions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40000" y="1143000"/>
            <a:ext cx="8999640" cy="434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0000" lnSpcReduction="10000"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There are two principal methods of representing the value of a boolean expression.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They are :	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Noto Sans"/>
              </a:rPr>
              <a:t>Numerical Representation - To encode true and false numerically and to evaluate a Boolean expression analogously to an arithmetic expression. </a:t>
            </a:r>
            <a:endParaRPr lang="en-US" sz="2400" b="0" strike="noStrike" spc="-1">
              <a:latin typeface="Arial"/>
            </a:endParaRPr>
          </a:p>
          <a:p>
            <a:pPr marL="1296000" lvl="2" indent="-28800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Often, 1 is used to denote true and 0 to denote false.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Noto Sans"/>
              </a:rPr>
              <a:t>Jumping Method (Short-circuit Method) - To implement Boolean expressions b flow of control, that is, representing the value of a Boolean expression by a position reached in a program. </a:t>
            </a:r>
            <a:endParaRPr lang="en-US" sz="2400" b="0" strike="noStrike" spc="-1">
              <a:latin typeface="Arial"/>
            </a:endParaRPr>
          </a:p>
          <a:p>
            <a:pPr marL="1296000" lvl="2" indent="-28800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This method is particularly convenient in implementing the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Boolean expressions in flow-of-control statements, such as the if-then and while-do statements.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Method 1: Numerical Representation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81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 lnSpcReduction="20000"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1 denotes true and 0 denotes false. 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Expressions will be evaluated completely from left to right, in a manner similar to arithmetic expressions.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EXAMPLE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Noto Sans"/>
              </a:rPr>
              <a:t>The translation for a or b and not c will result following three-address sequence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Noto Sans"/>
              </a:rPr>
              <a:t>t1 : = not c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Noto Sans"/>
              </a:rPr>
              <a:t>t2 : = b and t1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Noto Sans"/>
              </a:rPr>
              <a:t>t3 : = a or t2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latin typeface="Arial"/>
              </a:rPr>
              <a:t>Problem</a:t>
            </a: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5170320" y="1143000"/>
            <a:ext cx="4659480" cy="434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 lnSpcReduction="20000"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emit( ) output the three address statement into the output file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nextstat( ) gives the index of the next three address statement in the output sequence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emit increments nextstat after producing each three address statement.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A relational expression such as a &lt; b is equivalent to the conditional statement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if a &lt; b then 1 else 0 which can be translated into the three-address code sequence (let statement numbers start at 100)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100 if a &lt; b goto 103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101 t : = 0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102 goto 104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103 t : = 1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104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74" name="Picture 273"/>
          <p:cNvPicPr/>
          <p:nvPr/>
        </p:nvPicPr>
        <p:blipFill>
          <a:blip r:embed="rId2"/>
          <a:stretch/>
        </p:blipFill>
        <p:spPr>
          <a:xfrm>
            <a:off x="228600" y="1153080"/>
            <a:ext cx="4941720" cy="410472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Method 2: Jumping or Short-Circuit Code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180000" y="1260000"/>
            <a:ext cx="6089400" cy="404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8000" lnSpcReduction="10000"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We can also translate a boolean expression into three-address code without generating code for any of the boolean operators and without having the code necessarily evaluate the entire expression. 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This style of evaluation is sometimes called “short-circuit” or “jumping” code.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This is normally used for flow-of-control statements, such as the if-then, if-then-else and while-do statements those generated by the following grammar: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Noto Sans"/>
              </a:rPr>
              <a:t>S → if E then S1| if E then S1 else S2| while E do S1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77" name="Picture 276"/>
          <p:cNvPicPr/>
          <p:nvPr/>
        </p:nvPicPr>
        <p:blipFill>
          <a:blip r:embed="rId2"/>
          <a:stretch/>
        </p:blipFill>
        <p:spPr>
          <a:xfrm>
            <a:off x="6400800" y="1239120"/>
            <a:ext cx="3429000" cy="333288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Logical Structure of a Compiler Front End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180" name="Picture 179"/>
          <p:cNvPicPr/>
          <p:nvPr/>
        </p:nvPicPr>
        <p:blipFill>
          <a:blip r:embed="rId3"/>
          <a:stretch/>
        </p:blipFill>
        <p:spPr>
          <a:xfrm>
            <a:off x="2029680" y="2303280"/>
            <a:ext cx="6009480" cy="105660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latin typeface="Arial"/>
              </a:rPr>
              <a:t>Contt...</a:t>
            </a: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457200" y="1440000"/>
            <a:ext cx="9372600" cy="404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9000" lnSpcReduction="20000"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Consider the grammar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Noto Sans"/>
              </a:rPr>
              <a:t>S → if E then S1| if E then S1 else S2| while E do S1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In each of these productions, E is the Boolean expression to be translated. 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In the translation, we assume that a three-address statement can be symbolically labeled, and that the function newlabel returns a new symbolic label each time it is called.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With each E we associate two labels E.true and E.false. E.true is the label to which control flows if E is true, and E.false is the label to which control flows if E is false.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The inherited attribute S.next is a label that is attached to the first three-address instruction to be executed after the code for S and another inherited attribute S.begin is the first instruction of S.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Syntax Directed Definition for flow –of –control statements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281" name="Picture 280"/>
          <p:cNvPicPr/>
          <p:nvPr/>
        </p:nvPicPr>
        <p:blipFill>
          <a:blip r:embed="rId2"/>
          <a:stretch/>
        </p:blipFill>
        <p:spPr>
          <a:xfrm>
            <a:off x="2057400" y="1313640"/>
            <a:ext cx="6172200" cy="416556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INTERMEDIATE LANGUAGES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The most commonly used intermediate representations were:-</a:t>
            </a:r>
            <a:endParaRPr lang="en-US" sz="24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Syntax Tree</a:t>
            </a:r>
            <a:endParaRPr lang="en-US" sz="21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DAG (Direct Acyclic Graph)</a:t>
            </a:r>
            <a:endParaRPr lang="en-US" sz="21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Postfix Notation</a:t>
            </a:r>
            <a:endParaRPr lang="en-US" sz="2100" b="0" strike="noStrike" spc="-1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3 Address Code</a:t>
            </a: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GRAPHICAL REPRESENTATION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Includes both</a:t>
            </a:r>
            <a:endParaRPr lang="en-US" sz="24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Syntax Tree</a:t>
            </a:r>
            <a:endParaRPr lang="en-US" sz="21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latin typeface="Noto Sans"/>
              </a:rPr>
              <a:t>DAG (Direct Acyclic Graph)</a:t>
            </a: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Syntax Tree Or Abstract Syntax Tree (AST)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Graphical Intermediate Representation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Syntax Tree depicts the hierarchical structure of a source program.</a:t>
            </a:r>
            <a:endParaRPr lang="en-US" sz="2400" b="0" strike="noStrike" spc="-1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Syntax tree is a condensed form of parse tree useful for representing language constructs.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500" b="1" strike="noStrike" spc="-1">
                <a:solidFill>
                  <a:srgbClr val="FFFFFF"/>
                </a:solidFill>
                <a:latin typeface="Noto Sans"/>
              </a:rPr>
              <a:t>EXAMPLE</a:t>
            </a:r>
            <a:endParaRPr lang="en-US" sz="4500" b="0" strike="noStrike" spc="-1">
              <a:latin typeface="Arial"/>
            </a:endParaRPr>
          </a:p>
        </p:txBody>
      </p:sp>
      <p:pic>
        <p:nvPicPr>
          <p:cNvPr id="188" name="Picture 187"/>
          <p:cNvPicPr/>
          <p:nvPr/>
        </p:nvPicPr>
        <p:blipFill>
          <a:blip r:embed="rId3"/>
          <a:stretch/>
        </p:blipFill>
        <p:spPr>
          <a:xfrm>
            <a:off x="1763280" y="1184040"/>
            <a:ext cx="5567400" cy="440784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</TotalTime>
  <Words>3283</Words>
  <Application>Microsoft Macintosh PowerPoint</Application>
  <PresentationFormat>Custom</PresentationFormat>
  <Paragraphs>274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Noto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INTERMEDIATE CODE GENERATION (ICG)</vt:lpstr>
      <vt:lpstr>Introduction</vt:lpstr>
      <vt:lpstr>Need For ICG</vt:lpstr>
      <vt:lpstr>Contt..</vt:lpstr>
      <vt:lpstr>Logical Structure of a Compiler Front End</vt:lpstr>
      <vt:lpstr>INTERMEDIATE LANGUAGES</vt:lpstr>
      <vt:lpstr>GRAPHICAL REPRESENTATION</vt:lpstr>
      <vt:lpstr>Syntax Tree Or Abstract Syntax Tree (AST)</vt:lpstr>
      <vt:lpstr>EXAMPLE</vt:lpstr>
      <vt:lpstr>Parse Tree VS Syntax Tree</vt:lpstr>
      <vt:lpstr>Syntax tree for a * (b + c) /d</vt:lpstr>
      <vt:lpstr>Constructing Syntax Tree For Expression</vt:lpstr>
      <vt:lpstr>EXAMPLE</vt:lpstr>
      <vt:lpstr>Syntax directed definition</vt:lpstr>
      <vt:lpstr>Contt...  </vt:lpstr>
      <vt:lpstr>Two representations of the syntax tree</vt:lpstr>
      <vt:lpstr>Contt..</vt:lpstr>
      <vt:lpstr>Direct Acyclic Graph (DAG)</vt:lpstr>
      <vt:lpstr>EXAMPLE</vt:lpstr>
      <vt:lpstr>Postfix Notation</vt:lpstr>
      <vt:lpstr>Postfix Rules</vt:lpstr>
      <vt:lpstr>THREE-ADDRESS CODE</vt:lpstr>
      <vt:lpstr>General Form Of 3 Address Code</vt:lpstr>
      <vt:lpstr>Advantages Of Three Address Code</vt:lpstr>
      <vt:lpstr>Three Address Code</vt:lpstr>
      <vt:lpstr>Types of Three-Address Statements</vt:lpstr>
      <vt:lpstr>Syntax-Directed Translation Into Three-Address Code</vt:lpstr>
      <vt:lpstr>Contt..</vt:lpstr>
      <vt:lpstr>Contt.</vt:lpstr>
      <vt:lpstr>Implementation Of Three-Address Statements</vt:lpstr>
      <vt:lpstr>QUADRUPLES</vt:lpstr>
      <vt:lpstr>EXAMPLE</vt:lpstr>
      <vt:lpstr>Exceptions</vt:lpstr>
      <vt:lpstr>TRIPLES</vt:lpstr>
      <vt:lpstr>Contt..</vt:lpstr>
      <vt:lpstr>EXAMPLE </vt:lpstr>
      <vt:lpstr>EXAMPLE </vt:lpstr>
      <vt:lpstr>INDIRECT TRIPLES</vt:lpstr>
      <vt:lpstr>EXAMPLE </vt:lpstr>
      <vt:lpstr>Comparison</vt:lpstr>
      <vt:lpstr>Space Utilization</vt:lpstr>
      <vt:lpstr>PROBLEM</vt:lpstr>
      <vt:lpstr>Solution</vt:lpstr>
      <vt:lpstr>Contt.</vt:lpstr>
      <vt:lpstr>BOOLEAN EXPRESSIONS</vt:lpstr>
      <vt:lpstr>Methods Of Translating Boolean Expressions</vt:lpstr>
      <vt:lpstr>Method 1: Numerical Representation</vt:lpstr>
      <vt:lpstr>Problem</vt:lpstr>
      <vt:lpstr>Method 2: Jumping or Short-Circuit Code</vt:lpstr>
      <vt:lpstr>Contt...</vt:lpstr>
      <vt:lpstr>Syntax Directed Definition for flow –of –control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ASHISH  KUMAR</cp:lastModifiedBy>
  <cp:revision>195</cp:revision>
  <dcterms:created xsi:type="dcterms:W3CDTF">2023-05-04T14:56:33Z</dcterms:created>
  <dcterms:modified xsi:type="dcterms:W3CDTF">2024-06-16T15:23:09Z</dcterms:modified>
  <dc:language>en-US</dc:language>
</cp:coreProperties>
</file>