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360" y="4895640"/>
            <a:ext cx="10853640" cy="1260000"/>
            <a:chOff x="-360360" y="4895640"/>
            <a:chExt cx="10853640" cy="1260000"/>
          </a:xfrm>
        </p:grpSpPr>
        <p:sp>
          <p:nvSpPr>
            <p:cNvPr id="31" name=""/>
            <p:cNvSpPr/>
            <p:nvPr/>
          </p:nvSpPr>
          <p:spPr>
            <a:xfrm flipH="1">
              <a:off x="9431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1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7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29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7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3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5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3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5280" y="4895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1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1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7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7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79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1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5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5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1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3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7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49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5280" y="491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69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3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7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72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5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72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1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89280" y="545364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
          <p:cNvSpPr/>
          <p:nvPr/>
        </p:nvSpPr>
        <p:spPr>
          <a:xfrm>
            <a:off x="-414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2" name=""/>
          <p:cNvSpPr/>
          <p:nvPr/>
        </p:nvSpPr>
        <p:spPr>
          <a:xfrm>
            <a:off x="990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3" name=""/>
          <p:cNvSpPr/>
          <p:nvPr/>
        </p:nvSpPr>
        <p:spPr>
          <a:xfrm>
            <a:off x="2394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1692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3096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4500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798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5202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6606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904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7308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8010000" y="-5205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9414000" y="-5205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712000" y="-5205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288000" y="-52092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360" y="4896000"/>
            <a:ext cx="10853640" cy="1260000"/>
            <a:chOff x="-360360" y="4896000"/>
            <a:chExt cx="10853640" cy="1260000"/>
          </a:xfrm>
        </p:grpSpPr>
        <p:sp>
          <p:nvSpPr>
            <p:cNvPr id="115" name=""/>
            <p:cNvSpPr/>
            <p:nvPr/>
          </p:nvSpPr>
          <p:spPr>
            <a:xfrm flipH="1">
              <a:off x="9431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1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7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29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7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3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5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3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5280" y="4896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1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1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7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7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79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1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5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5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1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3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7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49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5280" y="491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69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3280" y="491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7280" y="545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720" y="545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5280" y="545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720" y="491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1280" y="491436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89280" y="5454000"/>
              <a:ext cx="701640" cy="7016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
          <p:cNvSpPr/>
          <p:nvPr/>
        </p:nvSpPr>
        <p:spPr>
          <a:xfrm>
            <a:off x="342000" y="4914360"/>
            <a:ext cx="2400840" cy="7016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1400" spc="-1" strike="noStrike">
                <a:latin typeface="Arial"/>
              </a:rPr>
              <a:t>&lt;date/time&gt;</a:t>
            </a:r>
            <a:endParaRPr b="0" lang="en-US" sz="1400" spc="-1" strike="noStrike">
              <a:latin typeface="Arial"/>
            </a:endParaRPr>
          </a:p>
        </p:txBody>
      </p:sp>
      <p:sp>
        <p:nvSpPr>
          <p:cNvPr id="146" name=""/>
          <p:cNvSpPr/>
          <p:nvPr/>
        </p:nvSpPr>
        <p:spPr>
          <a:xfrm>
            <a:off x="2744640" y="4914000"/>
            <a:ext cx="4580640" cy="7038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1400" spc="-1" strike="noStrike">
                <a:latin typeface="Arial"/>
              </a:rPr>
              <a:t>&lt;footer&gt;</a:t>
            </a:r>
            <a:endParaRPr b="0" lang="en-US" sz="1400" spc="-1" strike="noStrike">
              <a:latin typeface="Arial"/>
            </a:endParaRPr>
          </a:p>
        </p:txBody>
      </p:sp>
      <p:sp>
        <p:nvSpPr>
          <p:cNvPr id="147" name=""/>
          <p:cNvSpPr/>
          <p:nvPr/>
        </p:nvSpPr>
        <p:spPr>
          <a:xfrm>
            <a:off x="8494200" y="4914000"/>
            <a:ext cx="1142640" cy="7016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fld id="{448C4CF6-8F87-46B0-A693-3AAA7DC07FE0}" type="slidenum">
              <a:rPr b="0" lang="en-US" sz="1400" spc="-1" strike="noStrike">
                <a:latin typeface="Arial"/>
              </a:rPr>
              <a:t>&lt;number&gt;</a:t>
            </a:fld>
            <a:endParaRPr b="0" lang="en-US" sz="1400" spc="-1" strike="noStrike">
              <a:latin typeface="Arial"/>
            </a:endParaRPr>
          </a:p>
        </p:txBody>
      </p:sp>
      <p:sp>
        <p:nvSpPr>
          <p:cNvPr id="14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49"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980000"/>
            <a:ext cx="8999640" cy="12596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PEEPHOLE OPTIMIZATION</a:t>
            </a:r>
            <a:endParaRPr b="0" lang="en-US" sz="3300" spc="-1" strike="noStrike">
              <a:latin typeface="Arial"/>
            </a:endParaRPr>
          </a:p>
        </p:txBody>
      </p:sp>
      <p:sp>
        <p:nvSpPr>
          <p:cNvPr id="187" name="PlaceHolder 2"/>
          <p:cNvSpPr>
            <a:spLocks noGrp="1"/>
          </p:cNvSpPr>
          <p:nvPr>
            <p:ph type="subTitle"/>
          </p:nvPr>
        </p:nvSpPr>
        <p:spPr>
          <a:xfrm>
            <a:off x="540000" y="3420000"/>
            <a:ext cx="8999640" cy="899640"/>
          </a:xfrm>
          <a:prstGeom prst="rect">
            <a:avLst/>
          </a:prstGeom>
          <a:noFill/>
          <a:ln w="0">
            <a:noFill/>
          </a:ln>
        </p:spPr>
        <p:txBody>
          <a:bodyPr lIns="0" rIns="0" tIns="0" bIns="0" anchor="ctr">
            <a:noAutofit/>
          </a:bodyPr>
          <a:p>
            <a:pPr algn="ctr">
              <a:lnSpc>
                <a:spcPct val="100000"/>
              </a:lnSpc>
              <a:buNone/>
            </a:pPr>
            <a:r>
              <a:rPr b="0" lang="en-US" sz="2400" spc="-1" strike="noStrike">
                <a:latin typeface="Arial"/>
              </a:rPr>
              <a:t>Himadri Vaidya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nSpc>
                <a:spcPct val="100000"/>
              </a:lnSpc>
              <a:buNone/>
            </a:pPr>
            <a:r>
              <a:rPr b="1" lang="en-US" sz="4000" spc="-1" strike="noStrike">
                <a:latin typeface="Arial"/>
              </a:rPr>
              <a:t>Introduction</a:t>
            </a:r>
            <a:endParaRPr b="1" lang="en-US" sz="4000" spc="-1" strike="noStrike">
              <a:latin typeface="Arial"/>
            </a:endParaRPr>
          </a:p>
        </p:txBody>
      </p:sp>
      <p:sp>
        <p:nvSpPr>
          <p:cNvPr id="189" name="PlaceHolder 2"/>
          <p:cNvSpPr>
            <a:spLocks noGrp="1"/>
          </p:cNvSpPr>
          <p:nvPr>
            <p:ph/>
          </p:nvPr>
        </p:nvSpPr>
        <p:spPr>
          <a:xfrm>
            <a:off x="540000" y="1260000"/>
            <a:ext cx="8999640" cy="3239640"/>
          </a:xfrm>
          <a:prstGeom prst="rect">
            <a:avLst/>
          </a:prstGeom>
          <a:noFill/>
          <a:ln w="0">
            <a:noFill/>
          </a:ln>
        </p:spPr>
        <p:txBody>
          <a:bodyPr lIns="0" rIns="0" tIns="0" bIns="0" anchor="t">
            <a:normAutofit/>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Peephole optimization is a simple and effective technique for locally improving target code.</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This technique is applied to improve the performance of the target program by examining the short sequence of target instructions (called the peephole) and replace these instructions replacing by shorter or faster sequence whenever possible.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Peephole is a small, moving window on the target program.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Characteristics Of Peephole Optimization</a:t>
            </a:r>
            <a:endParaRPr b="1" lang="en-US" sz="3300" spc="-1" strike="noStrike">
              <a:latin typeface="Arial"/>
            </a:endParaRPr>
          </a:p>
        </p:txBody>
      </p:sp>
      <p:sp>
        <p:nvSpPr>
          <p:cNvPr id="19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3000"/>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 peephole optimization can be applied to the target code using the following characteristic.</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Redundant instruction elimination</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Unreachable Code</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The flow of control optimization</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Algebraic simplification</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Reduction in strength</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Machine idioms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Redundant instruction elimination</a:t>
            </a:r>
            <a:endParaRPr b="0" lang="en-US" sz="3300" spc="-1" strike="noStrike">
              <a:latin typeface="Arial"/>
            </a:endParaRPr>
          </a:p>
        </p:txBody>
      </p:sp>
      <p:sp>
        <p:nvSpPr>
          <p:cNvPr id="19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9000"/>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Especially the redundant loads and stores can be eliminated in this </a:t>
            </a:r>
            <a:r>
              <a:rPr b="0" lang="en-US" sz="2400" spc="-1" strike="noStrike">
                <a:latin typeface="Arial"/>
              </a:rPr>
              <a:t>type of transformations.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Example:</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MOV R0, x</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MOV x, R0</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We can eliminate the second instruction since x is in already R0.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But if MOV x, R0 is a label statement then we cannot remove 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0628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Unreachable Code</a:t>
            </a:r>
            <a:endParaRPr b="0" lang="en-US" sz="3300" spc="-1" strike="noStrike">
              <a:latin typeface="Arial"/>
            </a:endParaRPr>
          </a:p>
        </p:txBody>
      </p:sp>
      <p:sp>
        <p:nvSpPr>
          <p:cNvPr id="195" name="PlaceHolder 2"/>
          <p:cNvSpPr>
            <a:spLocks noGrp="1"/>
          </p:cNvSpPr>
          <p:nvPr>
            <p:ph/>
          </p:nvPr>
        </p:nvSpPr>
        <p:spPr>
          <a:xfrm>
            <a:off x="504000" y="685800"/>
            <a:ext cx="9071280" cy="3928680"/>
          </a:xfrm>
          <a:prstGeom prst="rect">
            <a:avLst/>
          </a:prstGeom>
          <a:noFill/>
          <a:ln w="0">
            <a:noFill/>
          </a:ln>
        </p:spPr>
        <p:txBody>
          <a:bodyPr lIns="0" rIns="0" tIns="0" bIns="0" anchor="t">
            <a:normAutofit fontScale="75000"/>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Unreachable code is a part of the program code that is never accessed because of programming constructs.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Programmers may have accidently written a piece of code that can never be reached.</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EXAMPLE</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void add_ten(int x)</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return x + 10;</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printf(“value of x is %d”, x);</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In this code segment, the printf statement will never be executed as the program control returns back before it can execute, hence printf can be removed.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17028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The flow of control optimization</a:t>
            </a:r>
            <a:endParaRPr b="0" lang="en-US" sz="3300" spc="-1" strike="noStrike">
              <a:latin typeface="Arial"/>
            </a:endParaRPr>
          </a:p>
        </p:txBody>
      </p:sp>
      <p:sp>
        <p:nvSpPr>
          <p:cNvPr id="197" name="PlaceHolder 2"/>
          <p:cNvSpPr>
            <a:spLocks noGrp="1"/>
          </p:cNvSpPr>
          <p:nvPr>
            <p:ph/>
          </p:nvPr>
        </p:nvSpPr>
        <p:spPr>
          <a:xfrm>
            <a:off x="504000" y="685800"/>
            <a:ext cx="9071280" cy="4343400"/>
          </a:xfrm>
          <a:prstGeom prst="rect">
            <a:avLst/>
          </a:prstGeom>
          <a:noFill/>
          <a:ln w="0">
            <a:noFill/>
          </a:ln>
        </p:spPr>
        <p:txBody>
          <a:bodyPr lIns="0" rIns="0" tIns="0" bIns="0" anchor="t">
            <a:normAutofit fontScale="55000"/>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There are instances in a code where the program control jumps back and forth without performing any </a:t>
            </a:r>
            <a:r>
              <a:rPr b="0" lang="en-US" sz="2400" spc="-1" strike="noStrike">
                <a:latin typeface="Arial"/>
              </a:rPr>
              <a:t>significant task.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These jumps can be removed. Consider the following chunk of code:</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MOV R1, R2</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GOTO L1</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L1 : GOTO L2</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L2 : INC R1</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In this code,label L1 can be removed as it passes the control to L2.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So instead of jumping to L1 and then to L2, the control can directly reach L2, as shown below:</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MOV R1, R2</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GOTO L2</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a:t>
            </a:r>
            <a:endParaRPr b="0" lang="en-US" sz="2400" spc="-1" strike="noStrike">
              <a:latin typeface="Arial"/>
            </a:endParaRPr>
          </a:p>
          <a:p>
            <a:pPr lvl="1" marL="864000" indent="-324000" algn="just">
              <a:lnSpc>
                <a:spcPct val="100000"/>
              </a:lnSpc>
              <a:spcBef>
                <a:spcPts val="1134"/>
              </a:spcBef>
              <a:buClr>
                <a:srgbClr val="000000"/>
              </a:buClr>
              <a:buSzPct val="75000"/>
              <a:buFont typeface="Symbol" charset="2"/>
              <a:buChar char=""/>
            </a:pPr>
            <a:r>
              <a:rPr b="0" lang="en-US" sz="2400" spc="-1" strike="noStrike">
                <a:latin typeface="Arial"/>
              </a:rPr>
              <a:t>L2 : INC R1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Algebraic simplification</a:t>
            </a:r>
            <a:endParaRPr b="0" lang="en-US" sz="3300" spc="-1" strike="noStrike">
              <a:latin typeface="Arial"/>
            </a:endParaRPr>
          </a:p>
        </p:txBody>
      </p:sp>
      <p:sp>
        <p:nvSpPr>
          <p:cNvPr id="19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There are occasions where algebraic expressions can be made simple.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For example, the expression a = a + 0 can be replaced by a itself and the expression a = a + 1 can simply be replaced by INC 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Reduction in strength</a:t>
            </a:r>
            <a:endParaRPr b="0" lang="en-US" sz="3300" spc="-1" strike="noStrike">
              <a:latin typeface="Arial"/>
            </a:endParaRPr>
          </a:p>
        </p:txBody>
      </p:sp>
      <p:sp>
        <p:nvSpPr>
          <p:cNvPr id="20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8000"/>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There are operations that consume more time and space.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Their ‘strength’ can be reduced by replacing them with other operations that consume less time and space, but produce the same result.</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For example, x * 2 can be replaced by x &lt;&lt; 1, which involves only one left shift. </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Though the output of a * a and a2 is same, a2 is much more efficient to implement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42280"/>
            <a:ext cx="9071280" cy="946440"/>
          </a:xfrm>
          <a:prstGeom prst="rect">
            <a:avLst/>
          </a:prstGeom>
          <a:noFill/>
          <a:ln w="0">
            <a:noFill/>
          </a:ln>
        </p:spPr>
        <p:txBody>
          <a:bodyPr lIns="0" rIns="0" tIns="0" bIns="0" anchor="ctr">
            <a:noAutofit/>
          </a:bodyPr>
          <a:p>
            <a:pPr algn="ctr">
              <a:lnSpc>
                <a:spcPct val="100000"/>
              </a:lnSpc>
              <a:buNone/>
            </a:pPr>
            <a:r>
              <a:rPr b="1" lang="en-US" sz="3300" spc="-1" strike="noStrike">
                <a:latin typeface="Arial"/>
              </a:rPr>
              <a:t>Machine idioms</a:t>
            </a:r>
            <a:endParaRPr b="0" lang="en-US" sz="3300" spc="-1" strike="noStrike">
              <a:latin typeface="Arial"/>
            </a:endParaRPr>
          </a:p>
        </p:txBody>
      </p:sp>
      <p:sp>
        <p:nvSpPr>
          <p:cNvPr id="203" name="PlaceHolder 2"/>
          <p:cNvSpPr>
            <a:spLocks noGrp="1"/>
          </p:cNvSpPr>
          <p:nvPr>
            <p:ph/>
          </p:nvPr>
        </p:nvSpPr>
        <p:spPr>
          <a:xfrm>
            <a:off x="504000" y="685800"/>
            <a:ext cx="9071280" cy="3928680"/>
          </a:xfrm>
          <a:prstGeom prst="rect">
            <a:avLst/>
          </a:prstGeom>
          <a:noFill/>
          <a:ln w="0">
            <a:noFill/>
          </a:ln>
        </p:spPr>
        <p:txBody>
          <a:bodyPr lIns="0" rIns="0" tIns="0" bIns="0" anchor="t">
            <a:normAutofit/>
          </a:bodyPr>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So The target instructions have equivalent machine instructions for performing some have operations.</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Hence we can replace these target instructions by equivalent machine instructions in order to improve the efficiency.</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Example: Some machines have auto-increment or auto-decrement addressing modes.</a:t>
            </a:r>
            <a:endParaRPr b="0" lang="en-US" sz="2400" spc="-1" strike="noStrike">
              <a:latin typeface="Arial"/>
            </a:endParaRPr>
          </a:p>
          <a:p>
            <a:pPr marL="432000" indent="-324000" algn="just">
              <a:lnSpc>
                <a:spcPct val="100000"/>
              </a:lnSpc>
              <a:spcAft>
                <a:spcPts val="1060"/>
              </a:spcAft>
              <a:buClr>
                <a:srgbClr val="000000"/>
              </a:buClr>
              <a:buSzPct val="45000"/>
              <a:buFont typeface="Wingdings" charset="2"/>
              <a:buChar char=""/>
            </a:pPr>
            <a:r>
              <a:rPr b="0" lang="en-US" sz="2400" spc="-1" strike="noStrike">
                <a:latin typeface="Arial"/>
              </a:rPr>
              <a:t>These modes can use in a code for a statement like i=i+1.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1580</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2023-05-11T15:14:01Z</dcterms:created>
  <dc:creator/>
  <dc:description/>
  <dc:language>en-US</dc:language>
  <cp:lastModifiedBy/>
  <dcterms:modified xsi:type="dcterms:W3CDTF">2023-05-18T11:27:34Z</dcterms:modified>
  <cp:revision>40</cp:revision>
  <dc:subject/>
  <dc:title>Beehive</dc:title>
</cp:coreProperties>
</file>

<file path=docProps/custom.xml><?xml version="1.0" encoding="utf-8"?>
<Properties xmlns="http://schemas.openxmlformats.org/officeDocument/2006/custom-properties" xmlns:vt="http://schemas.openxmlformats.org/officeDocument/2006/docPropsVTypes"/>
</file>