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945267D-6516-40C0-89E9-2B2ED4D82D7A}"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C6D0D52-B584-4217-B4AE-D70F6CBFC68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412E7D2-9D6D-46B7-9A42-7C6EE766C76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95F8D10-8BF6-4D5E-9E67-02AF5318C5E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9C38C29-5795-4B31-AF12-8EE06D9A6AC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AD1EAD0-FEBD-452B-BD20-0C74536AA5F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E79C1F2-B145-4AF5-A9F2-544C431756D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CCF34C0-35D1-4ADC-8272-590AC2751D0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22C6386-F93A-4399-AF16-AC8C3F00A34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845EA69-9157-4706-B390-F8FBD187E6F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AC52D1A-F764-492F-BF81-779B1FE9E01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6F3210A-7421-46B6-8B05-6FDBA912E23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90A00F8-7FAD-406A-8453-5D2816FBE0E5}"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5F9CA4F-F9CA-4044-89F6-0D756DAFD983}"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657C834-7526-459E-8A4E-ADC90D3C931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8EA907D-0683-4A27-93BA-D269ADAD88D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C3F8AFC-E674-40B9-9BFE-485A4FCFA97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718D2C6-3A4C-4712-A504-90D017F0710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1FDF016-C0AC-4A90-82CE-C7E8853AAB7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761F62F-163E-4686-9ABB-48BCF641903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34304EF-320C-41B5-8294-5AD83A72D2D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519A5B9-304C-4FE6-BB8E-3FF223F619F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6E6D5B4-90ED-4F65-9216-D040FA80B9BA}"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DB209AC-F76C-4240-A88D-1A03B6E9AE41}"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360000" y="1440000"/>
            <a:ext cx="9120960" cy="1438560"/>
          </a:xfrm>
          <a:prstGeom prst="rect">
            <a:avLst/>
          </a:prstGeom>
          <a:ln w="25200">
            <a:noFill/>
          </a:ln>
        </p:spPr>
      </p:pic>
      <p:sp>
        <p:nvSpPr>
          <p:cNvPr id="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
          <p:cNvSpPr/>
          <p:nvPr/>
        </p:nvSpPr>
        <p:spPr>
          <a:xfrm>
            <a:off x="0" y="-8640"/>
            <a:ext cx="10078560" cy="905400"/>
          </a:xfrm>
          <a:prstGeom prst="rect">
            <a:avLst/>
          </a:prstGeom>
          <a:noFill/>
          <a:ln w="0">
            <a:noFill/>
          </a:ln>
        </p:spPr>
        <p:style>
          <a:lnRef idx="0"/>
          <a:fillRef idx="0"/>
          <a:effectRef idx="0"/>
          <a:fontRef idx="minor"/>
        </p:style>
      </p:sp>
      <p:pic>
        <p:nvPicPr>
          <p:cNvPr id="40" name="" descr=""/>
          <p:cNvPicPr/>
          <p:nvPr/>
        </p:nvPicPr>
        <p:blipFill>
          <a:blip r:embed="rId2"/>
          <a:stretch/>
        </p:blipFill>
        <p:spPr>
          <a:xfrm>
            <a:off x="8820000" y="90000"/>
            <a:ext cx="754560" cy="718560"/>
          </a:xfrm>
          <a:prstGeom prst="rect">
            <a:avLst/>
          </a:prstGeom>
          <a:ln w="25200">
            <a:noFill/>
          </a:ln>
        </p:spPr>
      </p:pic>
      <p:pic>
        <p:nvPicPr>
          <p:cNvPr id="41" name="" descr=""/>
          <p:cNvPicPr/>
          <p:nvPr/>
        </p:nvPicPr>
        <p:blipFill>
          <a:blip r:embed="rId3"/>
          <a:stretch/>
        </p:blipFill>
        <p:spPr>
          <a:xfrm>
            <a:off x="180000" y="5220000"/>
            <a:ext cx="9718560" cy="178560"/>
          </a:xfrm>
          <a:prstGeom prst="rect">
            <a:avLst/>
          </a:prstGeom>
          <a:ln w="25200">
            <a:noFill/>
          </a:ln>
        </p:spPr>
      </p:pic>
      <p:sp>
        <p:nvSpPr>
          <p:cNvPr id="42" name="PlaceHolder 1"/>
          <p:cNvSpPr>
            <a:spLocks noGrp="1"/>
          </p:cNvSpPr>
          <p:nvPr>
            <p:ph type="ftr" idx="1"/>
          </p:nvPr>
        </p:nvSpPr>
        <p:spPr>
          <a:xfrm>
            <a:off x="3420000" y="5400000"/>
            <a:ext cx="3238560" cy="26856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Times New Roman"/>
            </a:endParaRPr>
          </a:p>
        </p:txBody>
      </p:sp>
      <p:sp>
        <p:nvSpPr>
          <p:cNvPr id="43" name="PlaceHolder 2"/>
          <p:cNvSpPr>
            <a:spLocks noGrp="1"/>
          </p:cNvSpPr>
          <p:nvPr>
            <p:ph type="sldNum" idx="2"/>
          </p:nvPr>
        </p:nvSpPr>
        <p:spPr>
          <a:xfrm>
            <a:off x="7200000" y="5400000"/>
            <a:ext cx="2338560" cy="26856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1999BF24-4D39-4C55-91B1-36E89FC657C7}" type="slidenum">
              <a:rPr b="0" lang="en-US" sz="1400" spc="-1" strike="noStrike">
                <a:latin typeface="Arial"/>
              </a:rPr>
              <a:t>&lt;number&gt;</a:t>
            </a:fld>
            <a:endParaRPr b="0" lang="en-US" sz="1400" spc="-1" strike="noStrike">
              <a:latin typeface="Times New Roman"/>
            </a:endParaRPr>
          </a:p>
        </p:txBody>
      </p:sp>
      <p:sp>
        <p:nvSpPr>
          <p:cNvPr id="44" name="PlaceHolder 3"/>
          <p:cNvSpPr>
            <a:spLocks noGrp="1"/>
          </p:cNvSpPr>
          <p:nvPr>
            <p:ph type="dt" idx="3"/>
          </p:nvPr>
        </p:nvSpPr>
        <p:spPr>
          <a:xfrm>
            <a:off x="540000" y="5400000"/>
            <a:ext cx="2338560" cy="26856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p:nvPr/>
        </p:nvSpPr>
        <p:spPr>
          <a:xfrm>
            <a:off x="0" y="-8640"/>
            <a:ext cx="10078560" cy="905400"/>
          </a:xfrm>
          <a:prstGeom prst="rect">
            <a:avLst/>
          </a:prstGeom>
          <a:noFill/>
          <a:ln w="0">
            <a:noFill/>
          </a:ln>
        </p:spPr>
        <p:style>
          <a:lnRef idx="0"/>
          <a:fillRef idx="0"/>
          <a:effectRef idx="0"/>
          <a:fontRef idx="minor"/>
        </p:style>
      </p:sp>
      <p:pic>
        <p:nvPicPr>
          <p:cNvPr id="84" name="" descr=""/>
          <p:cNvPicPr/>
          <p:nvPr/>
        </p:nvPicPr>
        <p:blipFill>
          <a:blip r:embed="rId2"/>
          <a:stretch/>
        </p:blipFill>
        <p:spPr>
          <a:xfrm>
            <a:off x="8820000" y="90000"/>
            <a:ext cx="754560" cy="718560"/>
          </a:xfrm>
          <a:prstGeom prst="rect">
            <a:avLst/>
          </a:prstGeom>
          <a:ln w="25200">
            <a:noFill/>
          </a:ln>
        </p:spPr>
      </p:pic>
      <p:pic>
        <p:nvPicPr>
          <p:cNvPr id="85" name="" descr=""/>
          <p:cNvPicPr/>
          <p:nvPr/>
        </p:nvPicPr>
        <p:blipFill>
          <a:blip r:embed="rId3"/>
          <a:stretch/>
        </p:blipFill>
        <p:spPr>
          <a:xfrm>
            <a:off x="180000" y="5220000"/>
            <a:ext cx="9718560" cy="178560"/>
          </a:xfrm>
          <a:prstGeom prst="rect">
            <a:avLst/>
          </a:prstGeom>
          <a:ln w="25200">
            <a:noFill/>
          </a:ln>
        </p:spPr>
      </p:pic>
      <p:sp>
        <p:nvSpPr>
          <p:cNvPr id="86" name="PlaceHolder 1"/>
          <p:cNvSpPr>
            <a:spLocks noGrp="1"/>
          </p:cNvSpPr>
          <p:nvPr>
            <p:ph type="ftr" idx="4"/>
          </p:nvPr>
        </p:nvSpPr>
        <p:spPr>
          <a:xfrm>
            <a:off x="3420000" y="5400000"/>
            <a:ext cx="3238560" cy="26856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Times New Roman"/>
            </a:endParaRPr>
          </a:p>
        </p:txBody>
      </p:sp>
      <p:sp>
        <p:nvSpPr>
          <p:cNvPr id="87" name="PlaceHolder 2"/>
          <p:cNvSpPr>
            <a:spLocks noGrp="1"/>
          </p:cNvSpPr>
          <p:nvPr>
            <p:ph type="sldNum" idx="5"/>
          </p:nvPr>
        </p:nvSpPr>
        <p:spPr>
          <a:xfrm>
            <a:off x="7200000" y="5400000"/>
            <a:ext cx="2338560" cy="26856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E8BC066F-1550-454C-A803-94B1B89BEDB7}" type="slidenum">
              <a:rPr b="0" lang="en-US" sz="1400" spc="-1" strike="noStrike">
                <a:latin typeface="Arial"/>
              </a:rPr>
              <a:t>&lt;number&gt;</a:t>
            </a:fld>
            <a:endParaRPr b="0" lang="en-US" sz="1400" spc="-1" strike="noStrike">
              <a:latin typeface="Times New Roman"/>
            </a:endParaRPr>
          </a:p>
        </p:txBody>
      </p:sp>
      <p:sp>
        <p:nvSpPr>
          <p:cNvPr id="88" name="PlaceHolder 3"/>
          <p:cNvSpPr>
            <a:spLocks noGrp="1"/>
          </p:cNvSpPr>
          <p:nvPr>
            <p:ph type="dt" idx="6"/>
          </p:nvPr>
        </p:nvSpPr>
        <p:spPr>
          <a:xfrm>
            <a:off x="540000" y="5400000"/>
            <a:ext cx="2338560" cy="26856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9"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0"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40000" y="1620000"/>
            <a:ext cx="7558560" cy="988560"/>
          </a:xfrm>
          <a:prstGeom prst="rect">
            <a:avLst/>
          </a:prstGeom>
          <a:noFill/>
          <a:ln w="0">
            <a:noFill/>
          </a:ln>
        </p:spPr>
        <p:txBody>
          <a:bodyPr lIns="0" rIns="0" tIns="0" bIns="0" anchor="ctr">
            <a:noAutofit/>
          </a:bodyPr>
          <a:p>
            <a:pPr algn="ctr">
              <a:lnSpc>
                <a:spcPct val="100000"/>
              </a:lnSpc>
              <a:buNone/>
            </a:pPr>
            <a:r>
              <a:rPr b="1" lang="en-US" sz="4400" spc="-1" strike="noStrike">
                <a:solidFill>
                  <a:srgbClr val="ff8000"/>
                </a:solidFill>
                <a:highlight>
                  <a:srgbClr val="ffffff"/>
                </a:highlight>
                <a:latin typeface="Arial"/>
              </a:rPr>
              <a:t>RUN-TIME ENVIRONMENT</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marL="432000" indent="-324000" algn="ctr">
              <a:lnSpc>
                <a:spcPct val="100000"/>
              </a:lnSpc>
              <a:spcBef>
                <a:spcPts val="1057"/>
              </a:spcBef>
              <a:buClr>
                <a:srgbClr val="ff6600"/>
              </a:buClr>
              <a:buSzPct val="45000"/>
              <a:buFont typeface="Wingdings" charset="2"/>
              <a:buChar char=""/>
            </a:pPr>
            <a:r>
              <a:rPr b="1" lang="en-US" sz="2700" spc="-1" strike="noStrike">
                <a:solidFill>
                  <a:srgbClr val="ff6600"/>
                </a:solidFill>
                <a:latin typeface="Arial"/>
              </a:rPr>
              <a:t>Stack Storage Allocation</a:t>
            </a:r>
            <a:endParaRPr b="0" lang="en-US" sz="2700" spc="-1" strike="noStrike">
              <a:latin typeface="Arial"/>
            </a:endParaRPr>
          </a:p>
        </p:txBody>
      </p:sp>
      <p:sp>
        <p:nvSpPr>
          <p:cNvPr id="148" name="PlaceHolder 2"/>
          <p:cNvSpPr>
            <a:spLocks noGrp="1"/>
          </p:cNvSpPr>
          <p:nvPr>
            <p:ph/>
          </p:nvPr>
        </p:nvSpPr>
        <p:spPr>
          <a:xfrm>
            <a:off x="540000" y="1260000"/>
            <a:ext cx="8998560" cy="3958560"/>
          </a:xfrm>
          <a:prstGeom prst="rect">
            <a:avLst/>
          </a:prstGeom>
          <a:noFill/>
          <a:ln w="0">
            <a:noFill/>
          </a:ln>
        </p:spPr>
        <p:txBody>
          <a:bodyPr lIns="0" rIns="0" tIns="0" bIns="0" anchor="t">
            <a:normAutofit/>
          </a:bodyPr>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Storage is organized as a stack and activation records are pushed and popped as activation begins and end respectively.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Locals are contained in activation records so they are bound to fresh storage in each activation.</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Recursion is supported in stack allocation</a:t>
            </a:r>
            <a:endParaRPr b="0" lang="en-US" sz="2400" spc="-1" strike="noStrike">
              <a:latin typeface="Arial"/>
            </a:endParaRPr>
          </a:p>
        </p:txBody>
      </p:sp>
      <p:sp>
        <p:nvSpPr>
          <p:cNvPr id="4" name="PlaceHolder 3"/>
          <p:cNvSpPr>
            <a:spLocks noGrp="1"/>
          </p:cNvSpPr>
          <p:nvPr>
            <p:ph type="sldNum" idx="2"/>
          </p:nvPr>
        </p:nvSpPr>
        <p:spPr/>
        <p:txBody>
          <a:bodyPr/>
          <a:p>
            <a:fld id="{E5DD0F03-DC38-44C0-ADA8-7C68D1B0415E}"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marL="432000" indent="-324000" algn="ctr">
              <a:lnSpc>
                <a:spcPct val="100000"/>
              </a:lnSpc>
              <a:spcBef>
                <a:spcPts val="1057"/>
              </a:spcBef>
              <a:buClr>
                <a:srgbClr val="ff6600"/>
              </a:buClr>
              <a:buSzPct val="45000"/>
              <a:buFont typeface="Wingdings" charset="2"/>
              <a:buChar char=""/>
            </a:pPr>
            <a:r>
              <a:rPr b="1" lang="en-US" sz="2700" spc="-1" strike="noStrike">
                <a:solidFill>
                  <a:srgbClr val="ff6600"/>
                </a:solidFill>
                <a:latin typeface="Arial"/>
              </a:rPr>
              <a:t>Heap Storage Allocation</a:t>
            </a:r>
            <a:endParaRPr b="0" lang="en-US" sz="2700" spc="-1" strike="noStrike">
              <a:latin typeface="Arial"/>
            </a:endParaRPr>
          </a:p>
        </p:txBody>
      </p:sp>
      <p:sp>
        <p:nvSpPr>
          <p:cNvPr id="150" name="PlaceHolder 2"/>
          <p:cNvSpPr>
            <a:spLocks noGrp="1"/>
          </p:cNvSpPr>
          <p:nvPr>
            <p:ph/>
          </p:nvPr>
        </p:nvSpPr>
        <p:spPr>
          <a:xfrm>
            <a:off x="540000" y="1260000"/>
            <a:ext cx="8998560" cy="3958560"/>
          </a:xfrm>
          <a:prstGeom prst="rect">
            <a:avLst/>
          </a:prstGeom>
          <a:noFill/>
          <a:ln w="0">
            <a:noFill/>
          </a:ln>
        </p:spPr>
        <p:txBody>
          <a:bodyPr lIns="0" rIns="0" tIns="0" bIns="0" anchor="t">
            <a:normAutofit/>
          </a:bodyPr>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Memory allocation and deallocation can be done at any time and at any place depending on the requirement of the user.</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Heap allocation is used to dynamically allocate memory to the variables and claim it back when the variables are no more required.</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Recursion is supported.</a:t>
            </a:r>
            <a:endParaRPr b="0" lang="en-US" sz="2400" spc="-1" strike="noStrike">
              <a:latin typeface="Arial"/>
            </a:endParaRPr>
          </a:p>
        </p:txBody>
      </p:sp>
      <p:sp>
        <p:nvSpPr>
          <p:cNvPr id="4" name="PlaceHolder 3"/>
          <p:cNvSpPr>
            <a:spLocks noGrp="1"/>
          </p:cNvSpPr>
          <p:nvPr>
            <p:ph type="sldNum" idx="2"/>
          </p:nvPr>
        </p:nvSpPr>
        <p:spPr/>
        <p:txBody>
          <a:bodyPr/>
          <a:p>
            <a:fld id="{80038765-5054-49F4-A11A-048FBDD4F17E}"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algn="ctr">
              <a:lnSpc>
                <a:spcPct val="100000"/>
              </a:lnSpc>
              <a:buNone/>
            </a:pPr>
            <a:r>
              <a:rPr b="1" lang="en-US" sz="2700" spc="-1" strike="noStrike">
                <a:solidFill>
                  <a:srgbClr val="ff6600"/>
                </a:solidFill>
                <a:latin typeface="Arial"/>
              </a:rPr>
              <a:t>PARAMETER PASSING</a:t>
            </a:r>
            <a:endParaRPr b="0" lang="en-US" sz="2700" spc="-1" strike="noStrike">
              <a:latin typeface="Arial"/>
            </a:endParaRPr>
          </a:p>
        </p:txBody>
      </p:sp>
      <p:sp>
        <p:nvSpPr>
          <p:cNvPr id="152" name="PlaceHolder 2"/>
          <p:cNvSpPr>
            <a:spLocks noGrp="1"/>
          </p:cNvSpPr>
          <p:nvPr>
            <p:ph/>
          </p:nvPr>
        </p:nvSpPr>
        <p:spPr>
          <a:xfrm>
            <a:off x="540000" y="810000"/>
            <a:ext cx="8998560" cy="4408560"/>
          </a:xfrm>
          <a:prstGeom prst="rect">
            <a:avLst/>
          </a:prstGeom>
          <a:noFill/>
          <a:ln w="0">
            <a:noFill/>
          </a:ln>
        </p:spPr>
        <p:txBody>
          <a:bodyPr lIns="0" rIns="0" tIns="0" bIns="0" anchor="t">
            <a:normAutofit fontScale="65000"/>
          </a:bodyPr>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The communication medium among procedures is known as parameter passing.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The values of the variables from a calling procedure are transferred to the called procedure by some mechanism.</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1" lang="en-US" sz="2400" spc="-1" strike="noStrike">
                <a:latin typeface="Arial"/>
              </a:rPr>
              <a:t>R- value:</a:t>
            </a:r>
            <a:r>
              <a:rPr b="0" lang="en-US" sz="2400" spc="-1" strike="noStrike">
                <a:latin typeface="Arial"/>
              </a:rPr>
              <a:t> The value of an expression is called its r-value. </a:t>
            </a:r>
            <a:endParaRPr b="0" lang="en-US" sz="24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The value contained in a single variable also becomes an r-value if its appear on the right side of the assignment operator. </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R-value can always be assigned to some other variable.</a:t>
            </a:r>
            <a:endParaRPr b="0" lang="en-US" sz="2100" spc="-1" strike="noStrike">
              <a:latin typeface="Arial"/>
            </a:endParaRPr>
          </a:p>
          <a:p>
            <a:pPr marL="432000" indent="-324000" algn="just">
              <a:lnSpc>
                <a:spcPct val="100000"/>
              </a:lnSpc>
              <a:spcBef>
                <a:spcPts val="1057"/>
              </a:spcBef>
              <a:buClr>
                <a:srgbClr val="ff6600"/>
              </a:buClr>
              <a:buSzPct val="45000"/>
              <a:buFont typeface="Wingdings" charset="2"/>
              <a:buChar char=""/>
            </a:pPr>
            <a:r>
              <a:rPr b="1" lang="en-US" sz="2400" spc="-1" strike="noStrike">
                <a:latin typeface="Arial"/>
              </a:rPr>
              <a:t>L-value:</a:t>
            </a:r>
            <a:r>
              <a:rPr b="0" lang="en-US" sz="2400" spc="-1" strike="noStrike">
                <a:latin typeface="Arial"/>
              </a:rPr>
              <a:t> The location of the memory(address) where the expression is stored is known as the l-value of that expression. </a:t>
            </a:r>
            <a:endParaRPr b="0" lang="en-US" sz="24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It always appears on the left side if the assignment operator. </a:t>
            </a:r>
            <a:endParaRPr b="0" lang="en-US" sz="2100" spc="-1" strike="noStrike">
              <a:latin typeface="Arial"/>
            </a:endParaRPr>
          </a:p>
          <a:p>
            <a:pPr marL="432000" indent="-324000" algn="just">
              <a:lnSpc>
                <a:spcPct val="100000"/>
              </a:lnSpc>
              <a:spcBef>
                <a:spcPts val="1057"/>
              </a:spcBef>
              <a:buClr>
                <a:srgbClr val="ff6600"/>
              </a:buClr>
              <a:buSzPct val="45000"/>
              <a:buFont typeface="Wingdings" charset="2"/>
              <a:buChar char=""/>
            </a:pPr>
            <a:r>
              <a:rPr b="1" lang="en-US" sz="2400" spc="-1" strike="noStrike">
                <a:latin typeface="Arial"/>
              </a:rPr>
              <a:t>Formal Parameter:</a:t>
            </a:r>
            <a:r>
              <a:rPr b="0" lang="en-US" sz="2400" spc="-1" strike="noStrike">
                <a:latin typeface="Arial"/>
              </a:rPr>
              <a:t> Variables that take the information passed by the caller procedure are called formal parameters. </a:t>
            </a:r>
            <a:endParaRPr b="0" lang="en-US" sz="24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These variables are declared in the definition of the called function. </a:t>
            </a:r>
            <a:endParaRPr b="0" lang="en-US" sz="2100" spc="-1" strike="noStrike">
              <a:latin typeface="Arial"/>
            </a:endParaRPr>
          </a:p>
          <a:p>
            <a:pPr marL="432000" indent="-324000" algn="just">
              <a:lnSpc>
                <a:spcPct val="100000"/>
              </a:lnSpc>
              <a:spcBef>
                <a:spcPts val="1057"/>
              </a:spcBef>
              <a:buClr>
                <a:srgbClr val="ff6600"/>
              </a:buClr>
              <a:buSzPct val="45000"/>
              <a:buFont typeface="Wingdings" charset="2"/>
              <a:buChar char=""/>
            </a:pPr>
            <a:r>
              <a:rPr b="1" lang="en-US" sz="2400" spc="-1" strike="noStrike">
                <a:latin typeface="Arial"/>
              </a:rPr>
              <a:t>Actual Parameter:</a:t>
            </a:r>
            <a:r>
              <a:rPr b="0" lang="en-US" sz="2400" spc="-1" strike="noStrike">
                <a:latin typeface="Arial"/>
              </a:rPr>
              <a:t> Variables whose values and functions are passed to the called function are called actual parameters. </a:t>
            </a:r>
            <a:endParaRPr b="0" lang="en-US" sz="24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These variables are specified in the function call as arguments.</a:t>
            </a:r>
            <a:endParaRPr b="0" lang="en-US" sz="2100" spc="-1" strike="noStrike">
              <a:latin typeface="Arial"/>
            </a:endParaRPr>
          </a:p>
        </p:txBody>
      </p:sp>
      <p:sp>
        <p:nvSpPr>
          <p:cNvPr id="4" name="PlaceHolder 3"/>
          <p:cNvSpPr>
            <a:spLocks noGrp="1"/>
          </p:cNvSpPr>
          <p:nvPr>
            <p:ph type="sldNum" idx="2"/>
          </p:nvPr>
        </p:nvSpPr>
        <p:spPr/>
        <p:txBody>
          <a:bodyPr/>
          <a:p>
            <a:fld id="{B247C7EA-8F37-4ADF-ABCE-217E79C89A41}"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74160"/>
            <a:ext cx="9071280" cy="1249560"/>
          </a:xfrm>
          <a:prstGeom prst="rect">
            <a:avLst/>
          </a:prstGeom>
          <a:noFill/>
          <a:ln w="0">
            <a:noFill/>
          </a:ln>
        </p:spPr>
        <p:txBody>
          <a:bodyPr lIns="0" rIns="0" tIns="0" bIns="0" anchor="ctr">
            <a:noAutofit/>
          </a:bodyPr>
          <a:p>
            <a:pPr algn="ctr">
              <a:lnSpc>
                <a:spcPct val="100000"/>
              </a:lnSpc>
              <a:buNone/>
            </a:pPr>
            <a:r>
              <a:rPr b="1" lang="en-US" sz="4400" spc="-1" strike="noStrike">
                <a:latin typeface="Arial"/>
              </a:rPr>
              <a:t>Actual &amp; Formal Parameters C++ Code</a:t>
            </a:r>
            <a:endParaRPr b="0" lang="en-US" sz="4400" spc="-1" strike="noStrike">
              <a:latin typeface="Arial"/>
            </a:endParaRPr>
          </a:p>
        </p:txBody>
      </p:sp>
      <p:sp>
        <p:nvSpPr>
          <p:cNvPr id="154" name="PlaceHolder 2"/>
          <p:cNvSpPr>
            <a:spLocks noGrp="1"/>
          </p:cNvSpPr>
          <p:nvPr>
            <p:ph/>
          </p:nvPr>
        </p:nvSpPr>
        <p:spPr>
          <a:xfrm>
            <a:off x="504000" y="1326600"/>
            <a:ext cx="9071280" cy="3930480"/>
          </a:xfrm>
          <a:prstGeom prst="rect">
            <a:avLst/>
          </a:prstGeom>
          <a:noFill/>
          <a:ln w="0">
            <a:noFill/>
          </a:ln>
        </p:spPr>
        <p:txBody>
          <a:bodyPr lIns="0" rIns="0" tIns="0" bIns="0" anchor="t">
            <a:normAutofit fontScale="3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#include &lt;iostream&gt;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 Function with formal parameters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int multiply(int x, int y) {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return x * y;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int main() {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 Actual parameters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int a = 5;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int b = 7;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 Call to the function with actual parameters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int result = multiply(a, b);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std::cout &lt;&lt; "The result is: " &lt;&lt; result &lt;&lt; std::endl;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return 0;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  </a:t>
            </a:r>
            <a:endParaRPr b="0" lang="en-US" sz="3200" spc="-1" strike="noStrike">
              <a:latin typeface="Arial"/>
            </a:endParaRPr>
          </a:p>
        </p:txBody>
      </p:sp>
      <p:sp>
        <p:nvSpPr>
          <p:cNvPr id="4" name="PlaceHolder 3"/>
          <p:cNvSpPr>
            <a:spLocks noGrp="1"/>
          </p:cNvSpPr>
          <p:nvPr>
            <p:ph type="sldNum" idx="5"/>
          </p:nvPr>
        </p:nvSpPr>
        <p:spPr/>
        <p:txBody>
          <a:bodyPr/>
          <a:p>
            <a:fld id="{12C476A5-DFCB-4F1F-80D7-0785A2CA4157}"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marL="68040" algn="ctr">
              <a:lnSpc>
                <a:spcPct val="100000"/>
              </a:lnSpc>
              <a:buNone/>
            </a:pPr>
            <a:r>
              <a:rPr b="1" lang="en-US" sz="4000" spc="-1" strike="noStrike">
                <a:solidFill>
                  <a:srgbClr val="ff6600"/>
                </a:solidFill>
                <a:latin typeface="Arial"/>
                <a:ea typeface="Arial"/>
              </a:rPr>
              <a:t>Parameter Passing</a:t>
            </a:r>
            <a:endParaRPr b="0" lang="en-US" sz="4000" spc="-1" strike="noStrike">
              <a:latin typeface="Arial"/>
            </a:endParaRPr>
          </a:p>
        </p:txBody>
      </p:sp>
      <p:sp>
        <p:nvSpPr>
          <p:cNvPr id="156" name="PlaceHolder 2"/>
          <p:cNvSpPr>
            <a:spLocks noGrp="1"/>
          </p:cNvSpPr>
          <p:nvPr>
            <p:ph/>
          </p:nvPr>
        </p:nvSpPr>
        <p:spPr>
          <a:xfrm>
            <a:off x="228600" y="914400"/>
            <a:ext cx="9599760" cy="4341960"/>
          </a:xfrm>
          <a:prstGeom prst="rect">
            <a:avLst/>
          </a:prstGeom>
          <a:noFill/>
          <a:ln w="0">
            <a:noFill/>
          </a:ln>
        </p:spPr>
        <p:txBody>
          <a:bodyPr lIns="0" rIns="0" tIns="0" bIns="0" anchor="t">
            <a:normAutofit fontScale="63000"/>
          </a:bodyPr>
          <a:p>
            <a:pPr marL="432000" indent="-324000" algn="just">
              <a:lnSpc>
                <a:spcPct val="100000"/>
              </a:lnSpc>
              <a:spcBef>
                <a:spcPts val="1057"/>
              </a:spcBef>
              <a:buClr>
                <a:srgbClr val="ff6600"/>
              </a:buClr>
              <a:buSzPct val="45000"/>
              <a:buFont typeface="Wingdings" charset="2"/>
              <a:buChar char=""/>
            </a:pPr>
            <a:r>
              <a:rPr b="1" lang="en-US" sz="2400" spc="-1" strike="noStrike">
                <a:latin typeface="Arial"/>
              </a:rPr>
              <a:t>Call by Value:</a:t>
            </a:r>
            <a:r>
              <a:rPr b="0" lang="en-US" sz="2400" spc="-1" strike="noStrike">
                <a:latin typeface="Arial"/>
              </a:rPr>
              <a:t> In call by value the calling procedure passes the r-value of the actual parameters and the compiler puts that into called procedure’s activation record. </a:t>
            </a:r>
            <a:endParaRPr b="0" lang="en-US" sz="24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Formal parameters hold the values passed by the calling procedure, thus any changes made in the formal parameters do not affect the actual parameters.</a:t>
            </a:r>
            <a:endParaRPr b="0" lang="en-US" sz="2100" spc="-1" strike="noStrike">
              <a:latin typeface="Arial"/>
            </a:endParaRPr>
          </a:p>
          <a:p>
            <a:pPr marL="432000" indent="-324000" algn="just">
              <a:lnSpc>
                <a:spcPct val="100000"/>
              </a:lnSpc>
              <a:spcBef>
                <a:spcPts val="1057"/>
              </a:spcBef>
              <a:buClr>
                <a:srgbClr val="ff6600"/>
              </a:buClr>
              <a:buSzPct val="45000"/>
              <a:buFont typeface="Wingdings" charset="2"/>
              <a:buChar char=""/>
            </a:pPr>
            <a:r>
              <a:rPr b="1" lang="en-US" sz="2400" spc="-1" strike="noStrike">
                <a:latin typeface="Arial"/>
              </a:rPr>
              <a:t>Call by Reference: </a:t>
            </a:r>
            <a:r>
              <a:rPr b="0" lang="en-US" sz="2400" spc="-1" strike="noStrike">
                <a:latin typeface="Arial"/>
              </a:rPr>
              <a:t>In call by reference the formal and actual parameters refers to same memory location. </a:t>
            </a:r>
            <a:endParaRPr b="0" lang="en-US" sz="24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The l-value of actual parameters is copied to the activation record of the called function. Thus the called function has the address of the actual parameters. </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If the actual parameters does not have a l-value (eg- i+3) then it is evaluated in a new temporary location and the address of the location is passed. </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Any changes made in the formal parameter is reflected in the actual parameters (because changes are made at the address). </a:t>
            </a:r>
            <a:endParaRPr b="0" lang="en-US" sz="2100" spc="-1" strike="noStrike">
              <a:latin typeface="Arial"/>
            </a:endParaRPr>
          </a:p>
          <a:p>
            <a:pPr marL="432000" indent="-324000" algn="just">
              <a:lnSpc>
                <a:spcPct val="100000"/>
              </a:lnSpc>
              <a:spcBef>
                <a:spcPts val="1057"/>
              </a:spcBef>
              <a:buClr>
                <a:srgbClr val="ff6600"/>
              </a:buClr>
              <a:buSzPct val="45000"/>
              <a:buFont typeface="Wingdings" charset="2"/>
              <a:buChar char=""/>
            </a:pPr>
            <a:r>
              <a:rPr b="1" lang="en-US" sz="2400" spc="-1" strike="noStrike">
                <a:latin typeface="Arial"/>
              </a:rPr>
              <a:t>Call by Copy Restore:</a:t>
            </a:r>
            <a:r>
              <a:rPr b="0" lang="en-US" sz="2400" spc="-1" strike="noStrike">
                <a:latin typeface="Arial"/>
              </a:rPr>
              <a:t> In call by copy restore compiler copies the value in formal parameters when the procedure is called and copy them back in actual parameters when control returns to the called function. </a:t>
            </a:r>
            <a:endParaRPr b="0" lang="en-US" sz="24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The r-values are passed and on return r-value of formals are copied into l-value of actuals.</a:t>
            </a:r>
            <a:endParaRPr b="0" lang="en-US" sz="2100" spc="-1" strike="noStrike">
              <a:latin typeface="Arial"/>
            </a:endParaRPr>
          </a:p>
          <a:p>
            <a:pPr marL="432000" indent="-324000" algn="just">
              <a:lnSpc>
                <a:spcPct val="100000"/>
              </a:lnSpc>
              <a:spcBef>
                <a:spcPts val="1057"/>
              </a:spcBef>
              <a:buClr>
                <a:srgbClr val="ff6600"/>
              </a:buClr>
              <a:buSzPct val="45000"/>
              <a:buFont typeface="Wingdings" charset="2"/>
              <a:buChar char=""/>
            </a:pPr>
            <a:r>
              <a:rPr b="1" lang="en-US" sz="2400" spc="-1" strike="noStrike">
                <a:latin typeface="Arial"/>
              </a:rPr>
              <a:t>Call by Name:</a:t>
            </a:r>
            <a:r>
              <a:rPr b="0" lang="en-US" sz="2400" spc="-1" strike="noStrike">
                <a:latin typeface="Arial"/>
              </a:rPr>
              <a:t> In call by name the actual parameters are substituted for formals in all the places formals occur in the procedure. </a:t>
            </a:r>
            <a:endParaRPr b="0" lang="en-US" sz="24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It is also referred as lazy evaluation because evaluation is done on parameters only when needed.</a:t>
            </a:r>
            <a:endParaRPr b="0" lang="en-US" sz="2100" spc="-1" strike="noStrike">
              <a:latin typeface="Arial"/>
            </a:endParaRPr>
          </a:p>
        </p:txBody>
      </p:sp>
      <p:sp>
        <p:nvSpPr>
          <p:cNvPr id="4" name="PlaceHolder 3"/>
          <p:cNvSpPr>
            <a:spLocks noGrp="1"/>
          </p:cNvSpPr>
          <p:nvPr>
            <p:ph type="sldNum" idx="2"/>
          </p:nvPr>
        </p:nvSpPr>
        <p:spPr/>
        <p:txBody>
          <a:bodyPr/>
          <a:p>
            <a:fld id="{90C49D70-6F52-4139-A39A-7D2CAA14460C}" type="slidenum">
              <a:t>14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algn="ctr">
              <a:lnSpc>
                <a:spcPct val="100000"/>
              </a:lnSpc>
              <a:buNone/>
            </a:pPr>
            <a:r>
              <a:rPr b="1" lang="en-US" sz="2700" spc="-1" strike="noStrike">
                <a:solidFill>
                  <a:srgbClr val="ff6600"/>
                </a:solidFill>
                <a:latin typeface="Arial"/>
              </a:rPr>
              <a:t>Introduction</a:t>
            </a:r>
            <a:endParaRPr b="0" lang="en-US" sz="2700" spc="-1" strike="noStrike">
              <a:latin typeface="Arial"/>
            </a:endParaRPr>
          </a:p>
        </p:txBody>
      </p:sp>
      <p:sp>
        <p:nvSpPr>
          <p:cNvPr id="129" name="PlaceHolder 2"/>
          <p:cNvSpPr>
            <a:spLocks noGrp="1"/>
          </p:cNvSpPr>
          <p:nvPr>
            <p:ph/>
          </p:nvPr>
        </p:nvSpPr>
        <p:spPr>
          <a:xfrm>
            <a:off x="540000" y="1260000"/>
            <a:ext cx="8998560" cy="3958560"/>
          </a:xfrm>
          <a:prstGeom prst="rect">
            <a:avLst/>
          </a:prstGeom>
          <a:noFill/>
          <a:ln w="0">
            <a:noFill/>
          </a:ln>
        </p:spPr>
        <p:txBody>
          <a:bodyPr lIns="0" rIns="0" tIns="0" bIns="0" anchor="t">
            <a:normAutofit/>
          </a:bodyPr>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A translation needs to relate the static source text of a program to the dynamic actions that must occur at runtime to implement the program.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The program consists of names for procedures, identifiers, etc., that require mapping with the actual memory location at runtime.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Runtime environment is a state of the target machine, which may include software libraries, environment variables, etc., to provide services to the processes running in the system.</a:t>
            </a:r>
            <a:endParaRPr b="0" lang="en-US" sz="2400" spc="-1" strike="noStrike">
              <a:latin typeface="Arial"/>
            </a:endParaRPr>
          </a:p>
        </p:txBody>
      </p:sp>
      <p:sp>
        <p:nvSpPr>
          <p:cNvPr id="4" name="PlaceHolder 3"/>
          <p:cNvSpPr>
            <a:spLocks noGrp="1"/>
          </p:cNvSpPr>
          <p:nvPr>
            <p:ph type="sldNum" idx="2"/>
          </p:nvPr>
        </p:nvSpPr>
        <p:spPr/>
        <p:txBody>
          <a:bodyPr/>
          <a:p>
            <a:fld id="{03A61C49-5360-4881-A926-17F6884B763C}"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algn="ctr">
              <a:lnSpc>
                <a:spcPct val="100000"/>
              </a:lnSpc>
              <a:buNone/>
            </a:pPr>
            <a:r>
              <a:rPr b="1" lang="en-US" sz="2700" spc="-1" strike="noStrike">
                <a:solidFill>
                  <a:srgbClr val="ff6600"/>
                </a:solidFill>
                <a:latin typeface="Arial"/>
              </a:rPr>
              <a:t>SOURCE LANGUAGE ISSUES</a:t>
            </a:r>
            <a:endParaRPr b="0" lang="en-US" sz="2700" spc="-1" strike="noStrike">
              <a:latin typeface="Arial"/>
            </a:endParaRPr>
          </a:p>
        </p:txBody>
      </p:sp>
      <p:sp>
        <p:nvSpPr>
          <p:cNvPr id="131" name="PlaceHolder 2"/>
          <p:cNvSpPr>
            <a:spLocks noGrp="1"/>
          </p:cNvSpPr>
          <p:nvPr>
            <p:ph/>
          </p:nvPr>
        </p:nvSpPr>
        <p:spPr>
          <a:xfrm>
            <a:off x="540000" y="685800"/>
            <a:ext cx="8998560" cy="4532760"/>
          </a:xfrm>
          <a:prstGeom prst="rect">
            <a:avLst/>
          </a:prstGeom>
          <a:noFill/>
          <a:ln w="0">
            <a:noFill/>
          </a:ln>
        </p:spPr>
        <p:txBody>
          <a:bodyPr lIns="0" rIns="0" tIns="0" bIns="0" anchor="t">
            <a:normAutofit fontScale="68000"/>
          </a:bodyPr>
          <a:p>
            <a:pPr marL="432000" indent="-324000" algn="just">
              <a:lnSpc>
                <a:spcPct val="100000"/>
              </a:lnSpc>
              <a:spcBef>
                <a:spcPts val="1057"/>
              </a:spcBef>
              <a:buClr>
                <a:srgbClr val="ff6600"/>
              </a:buClr>
              <a:buSzPct val="45000"/>
              <a:buFont typeface="Wingdings" charset="2"/>
              <a:buChar char=""/>
            </a:pPr>
            <a:r>
              <a:rPr b="1" lang="en-US" sz="2400" spc="-1" strike="noStrike">
                <a:latin typeface="Arial"/>
              </a:rPr>
              <a:t>Activation Tree</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A program consist of procedures, a procedure definition is a declaration that, in its simplest form, associates an identifier (procedure name) with a statement (body of the procedure).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Each execution of the procedure is referred to as an activation of the procedure.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Lifetime of an activation is the sequence of steps present in the execution of the procedure.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If ‘a’ and ‘b’ be two procedures then their activations will be non-overlapping (when one is called after other) or nested (nested procedures).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A procedure is recursive if a new activation begins before an earlier activation of the same procedure has ended.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An activation tree shows the way control enters and leaves activations.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Properties of activation trees are :-</a:t>
            </a:r>
            <a:endParaRPr b="0" lang="en-US" sz="24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Each node represents an activation of a procedure.</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The root shows the activation of the main function.</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The node for procedure ‘x’ is the parent of node for procedure ‘y’ if and only if the control flows from procedure x to procedure y.</a:t>
            </a:r>
            <a:endParaRPr b="0" lang="en-US" sz="2100" spc="-1" strike="noStrike">
              <a:latin typeface="Arial"/>
            </a:endParaRPr>
          </a:p>
        </p:txBody>
      </p:sp>
      <p:sp>
        <p:nvSpPr>
          <p:cNvPr id="4" name="PlaceHolder 3"/>
          <p:cNvSpPr>
            <a:spLocks noGrp="1"/>
          </p:cNvSpPr>
          <p:nvPr>
            <p:ph type="sldNum" idx="2"/>
          </p:nvPr>
        </p:nvSpPr>
        <p:spPr/>
        <p:txBody>
          <a:bodyPr/>
          <a:p>
            <a:fld id="{68A1D408-79F4-4486-A7C6-97DF2907B778}"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algn="ctr">
              <a:lnSpc>
                <a:spcPct val="100000"/>
              </a:lnSpc>
              <a:buNone/>
            </a:pPr>
            <a:r>
              <a:rPr b="1" lang="en-US" sz="2700" spc="-1" strike="noStrike">
                <a:solidFill>
                  <a:srgbClr val="ff6600"/>
                </a:solidFill>
                <a:latin typeface="Arial"/>
              </a:rPr>
              <a:t>Example</a:t>
            </a:r>
            <a:endParaRPr b="0" lang="en-US" sz="2700" spc="-1" strike="noStrike">
              <a:latin typeface="Arial"/>
            </a:endParaRPr>
          </a:p>
        </p:txBody>
      </p:sp>
      <p:sp>
        <p:nvSpPr>
          <p:cNvPr id="133" name="PlaceHolder 2"/>
          <p:cNvSpPr>
            <a:spLocks noGrp="1"/>
          </p:cNvSpPr>
          <p:nvPr>
            <p:ph/>
          </p:nvPr>
        </p:nvSpPr>
        <p:spPr>
          <a:xfrm>
            <a:off x="540000" y="810000"/>
            <a:ext cx="8998560" cy="4408560"/>
          </a:xfrm>
          <a:prstGeom prst="rect">
            <a:avLst/>
          </a:prstGeom>
          <a:noFill/>
          <a:ln w="0">
            <a:noFill/>
          </a:ln>
        </p:spPr>
        <p:txBody>
          <a:bodyPr lIns="0" rIns="0" tIns="0" bIns="0" anchor="t">
            <a:normAutofit fontScale="65000"/>
          </a:bodyPr>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Consider the following program of Quicksort:</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main()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      </a:t>
            </a:r>
            <a:r>
              <a:rPr b="0" lang="en-US" sz="2400" spc="-1" strike="noStrike">
                <a:latin typeface="Arial"/>
              </a:rPr>
              <a:t>Int n;</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      </a:t>
            </a:r>
            <a:r>
              <a:rPr b="0" lang="en-US" sz="2400" spc="-1" strike="noStrike">
                <a:latin typeface="Arial"/>
              </a:rPr>
              <a:t>readarray();</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      </a:t>
            </a:r>
            <a:r>
              <a:rPr b="0" lang="en-US" sz="2400" spc="-1" strike="noStrike">
                <a:latin typeface="Arial"/>
              </a:rPr>
              <a:t>quicksort(1,n);</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quicksort(int m, int n) {</a:t>
            </a:r>
            <a:endParaRPr b="0" lang="en-US" sz="2400" spc="-1" strike="noStrike">
              <a:latin typeface="Arial"/>
            </a:endParaRPr>
          </a:p>
          <a:p>
            <a:pPr algn="just">
              <a:lnSpc>
                <a:spcPct val="100000"/>
              </a:lnSpc>
              <a:spcBef>
                <a:spcPts val="1057"/>
              </a:spcBef>
              <a:buNone/>
            </a:pP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     </a:t>
            </a:r>
            <a:r>
              <a:rPr b="0" lang="en-US" sz="2400" spc="-1" strike="noStrike">
                <a:latin typeface="Arial"/>
              </a:rPr>
              <a:t>Int i= partition(m,n);</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     </a:t>
            </a:r>
            <a:r>
              <a:rPr b="0" lang="en-US" sz="2400" spc="-1" strike="noStrike">
                <a:latin typeface="Arial"/>
              </a:rPr>
              <a:t>quicksort(m,i-1);</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     </a:t>
            </a:r>
            <a:r>
              <a:rPr b="0" lang="en-US" sz="2400" spc="-1" strike="noStrike">
                <a:latin typeface="Arial"/>
              </a:rPr>
              <a:t>quicksort(i+1,n);</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First main function as the root then main calls readarray and quicksort. Quicksort in turn calls partition and quicksort again. </a:t>
            </a:r>
            <a:endParaRPr b="0" lang="en-US" sz="2400" spc="-1" strike="noStrike">
              <a:latin typeface="Arial"/>
            </a:endParaRPr>
          </a:p>
        </p:txBody>
      </p:sp>
      <p:pic>
        <p:nvPicPr>
          <p:cNvPr id="134" name="" descr=""/>
          <p:cNvPicPr/>
          <p:nvPr/>
        </p:nvPicPr>
        <p:blipFill>
          <a:blip r:embed="rId1"/>
          <a:stretch/>
        </p:blipFill>
        <p:spPr>
          <a:xfrm>
            <a:off x="4806720" y="914400"/>
            <a:ext cx="4731840" cy="3427560"/>
          </a:xfrm>
          <a:prstGeom prst="rect">
            <a:avLst/>
          </a:prstGeom>
          <a:ln w="25200">
            <a:noFill/>
          </a:ln>
        </p:spPr>
      </p:pic>
      <p:sp>
        <p:nvSpPr>
          <p:cNvPr id="4" name="PlaceHolder 3"/>
          <p:cNvSpPr>
            <a:spLocks noGrp="1"/>
          </p:cNvSpPr>
          <p:nvPr>
            <p:ph type="sldNum" idx="2"/>
          </p:nvPr>
        </p:nvSpPr>
        <p:spPr/>
        <p:txBody>
          <a:bodyPr/>
          <a:p>
            <a:fld id="{FC5181F5-D5E6-4247-B7E4-3A01BC7462F2}"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algn="ctr">
              <a:lnSpc>
                <a:spcPct val="100000"/>
              </a:lnSpc>
              <a:buNone/>
            </a:pPr>
            <a:r>
              <a:rPr b="1" lang="en-US" sz="2700" spc="-1" strike="noStrike">
                <a:solidFill>
                  <a:srgbClr val="ff6600"/>
                </a:solidFill>
                <a:latin typeface="Arial"/>
              </a:rPr>
              <a:t>CONTROL STACK AND ACTIVATION RECORDS</a:t>
            </a:r>
            <a:endParaRPr b="0" lang="en-US" sz="2700" spc="-1" strike="noStrike">
              <a:latin typeface="Arial"/>
            </a:endParaRPr>
          </a:p>
        </p:txBody>
      </p:sp>
      <p:sp>
        <p:nvSpPr>
          <p:cNvPr id="136" name="PlaceHolder 2"/>
          <p:cNvSpPr>
            <a:spLocks noGrp="1"/>
          </p:cNvSpPr>
          <p:nvPr>
            <p:ph/>
          </p:nvPr>
        </p:nvSpPr>
        <p:spPr>
          <a:xfrm>
            <a:off x="82800" y="685800"/>
            <a:ext cx="4944960" cy="4570560"/>
          </a:xfrm>
          <a:prstGeom prst="rect">
            <a:avLst/>
          </a:prstGeom>
          <a:noFill/>
          <a:ln w="0">
            <a:noFill/>
          </a:ln>
        </p:spPr>
        <p:txBody>
          <a:bodyPr lIns="0" rIns="0" tIns="0" bIns="0" anchor="t">
            <a:normAutofit fontScale="77000"/>
          </a:bodyPr>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Control stack or runtime stack is used to keep track of the live procedure activations i.e the procedures whose execution have not been completed.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A procedure name is pushed on to the stack when it is called (activation begins) and it is popped when it returns (activation ends).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Information needed by a single execution of a procedure is managed using an activation record or frame.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When a procedure is called, an activation record is pushed into the stack and as soon as the control returns to the caller function the activation record is popped. </a:t>
            </a:r>
            <a:endParaRPr b="0" lang="en-US" sz="2400" spc="-1" strike="noStrike">
              <a:latin typeface="Arial"/>
            </a:endParaRPr>
          </a:p>
        </p:txBody>
      </p:sp>
      <p:pic>
        <p:nvPicPr>
          <p:cNvPr id="137" name="" descr=""/>
          <p:cNvPicPr/>
          <p:nvPr/>
        </p:nvPicPr>
        <p:blipFill>
          <a:blip r:embed="rId1"/>
          <a:stretch/>
        </p:blipFill>
        <p:spPr>
          <a:xfrm>
            <a:off x="5257800" y="1143000"/>
            <a:ext cx="4820760" cy="3198960"/>
          </a:xfrm>
          <a:prstGeom prst="rect">
            <a:avLst/>
          </a:prstGeom>
          <a:ln w="25200">
            <a:noFill/>
          </a:ln>
        </p:spPr>
      </p:pic>
      <p:sp>
        <p:nvSpPr>
          <p:cNvPr id="4" name="PlaceHolder 3"/>
          <p:cNvSpPr>
            <a:spLocks noGrp="1"/>
          </p:cNvSpPr>
          <p:nvPr>
            <p:ph type="sldNum" idx="2"/>
          </p:nvPr>
        </p:nvSpPr>
        <p:spPr/>
        <p:txBody>
          <a:bodyPr/>
          <a:p>
            <a:fld id="{39D1FFAB-5656-4020-93F0-6740D99CC4C7}"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algn="ctr">
              <a:lnSpc>
                <a:spcPct val="100000"/>
              </a:lnSpc>
              <a:buNone/>
            </a:pPr>
            <a:r>
              <a:rPr b="1" lang="en-US" sz="2700" spc="-1" strike="noStrike">
                <a:solidFill>
                  <a:srgbClr val="ff6600"/>
                </a:solidFill>
                <a:latin typeface="Arial"/>
              </a:rPr>
              <a:t>CONTROL STACK AND ACTIVATION RECORDS</a:t>
            </a:r>
            <a:endParaRPr b="0" lang="en-US" sz="2700" spc="-1" strike="noStrike">
              <a:latin typeface="Arial"/>
            </a:endParaRPr>
          </a:p>
        </p:txBody>
      </p:sp>
      <p:sp>
        <p:nvSpPr>
          <p:cNvPr id="139" name="PlaceHolder 2"/>
          <p:cNvSpPr>
            <a:spLocks noGrp="1"/>
          </p:cNvSpPr>
          <p:nvPr>
            <p:ph/>
          </p:nvPr>
        </p:nvSpPr>
        <p:spPr>
          <a:xfrm>
            <a:off x="336600" y="972000"/>
            <a:ext cx="8998560" cy="4187160"/>
          </a:xfrm>
          <a:prstGeom prst="rect">
            <a:avLst/>
          </a:prstGeom>
          <a:noFill/>
          <a:ln w="0">
            <a:noFill/>
          </a:ln>
        </p:spPr>
        <p:txBody>
          <a:bodyPr lIns="0" rIns="0" tIns="0" bIns="0" anchor="t">
            <a:normAutofit fontScale="84000"/>
          </a:bodyPr>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A general activation record consists of the following things:</a:t>
            </a:r>
            <a:endParaRPr b="0" lang="en-US" sz="2400" spc="-1" strike="noStrike">
              <a:latin typeface="Arial"/>
            </a:endParaRPr>
          </a:p>
          <a:p>
            <a:pPr lvl="1" marL="864000" indent="-324000" algn="just">
              <a:lnSpc>
                <a:spcPct val="100000"/>
              </a:lnSpc>
              <a:spcBef>
                <a:spcPts val="850"/>
              </a:spcBef>
              <a:buClr>
                <a:srgbClr val="ff6600"/>
              </a:buClr>
              <a:buSzPct val="75000"/>
              <a:buFont typeface="Symbol"/>
              <a:buChar char=""/>
            </a:pPr>
            <a:r>
              <a:rPr b="1" lang="en-US" sz="2100" spc="-1" strike="noStrike">
                <a:latin typeface="Arial"/>
              </a:rPr>
              <a:t>Local variables</a:t>
            </a:r>
            <a:r>
              <a:rPr b="0" lang="en-US" sz="2100" spc="-1" strike="noStrike">
                <a:latin typeface="Arial"/>
              </a:rPr>
              <a:t>: hold the data that is local to the execution of the procedure.</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1" lang="en-US" sz="2100" spc="-1" strike="noStrike">
                <a:latin typeface="Arial"/>
              </a:rPr>
              <a:t>Temporary values</a:t>
            </a:r>
            <a:r>
              <a:rPr b="0" lang="en-US" sz="2100" spc="-1" strike="noStrike">
                <a:latin typeface="Arial"/>
              </a:rPr>
              <a:t>: stores the values that arise in the evaluation of an expression.</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1" lang="en-US" sz="2100" spc="-1" strike="noStrike">
                <a:latin typeface="Arial"/>
              </a:rPr>
              <a:t>Machine status:</a:t>
            </a:r>
            <a:r>
              <a:rPr b="0" lang="en-US" sz="2100" spc="-1" strike="noStrike">
                <a:latin typeface="Arial"/>
              </a:rPr>
              <a:t> holds the information about the status of the machine just before the function call.</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1" lang="en-US" sz="2100" spc="-1" strike="noStrike">
                <a:latin typeface="Arial"/>
              </a:rPr>
              <a:t>Access link (optional):</a:t>
            </a:r>
            <a:r>
              <a:rPr b="0" lang="en-US" sz="2100" spc="-1" strike="noStrike">
                <a:latin typeface="Arial"/>
              </a:rPr>
              <a:t> refers to non-local data held in other activation records (ex. from where main() is called).</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1" lang="en-US" sz="2100" spc="-1" strike="noStrike">
                <a:latin typeface="Arial"/>
              </a:rPr>
              <a:t>Control link (optional):</a:t>
            </a:r>
            <a:r>
              <a:rPr b="0" lang="en-US" sz="2100" spc="-1" strike="noStrike">
                <a:latin typeface="Arial"/>
              </a:rPr>
              <a:t> points to activation record of caller (ex.. from where A() is called).</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1" lang="en-US" sz="2100" spc="-1" strike="noStrike">
                <a:latin typeface="Arial"/>
              </a:rPr>
              <a:t>Return value/Return Address</a:t>
            </a:r>
            <a:r>
              <a:rPr b="0" lang="en-US" sz="2100" spc="-1" strike="noStrike">
                <a:latin typeface="Arial"/>
              </a:rPr>
              <a:t>: used by the called procedure to return a value to calling procedure</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1" lang="en-US" sz="2100" spc="-1" strike="noStrike">
                <a:latin typeface="Arial"/>
              </a:rPr>
              <a:t>Actual parameters.</a:t>
            </a:r>
            <a:endParaRPr b="0" lang="en-US" sz="2100" spc="-1" strike="noStrike">
              <a:latin typeface="Arial"/>
            </a:endParaRPr>
          </a:p>
        </p:txBody>
      </p:sp>
      <p:sp>
        <p:nvSpPr>
          <p:cNvPr id="4" name="PlaceHolder 3"/>
          <p:cNvSpPr>
            <a:spLocks noGrp="1"/>
          </p:cNvSpPr>
          <p:nvPr>
            <p:ph type="sldNum" idx="2"/>
          </p:nvPr>
        </p:nvSpPr>
        <p:spPr/>
        <p:txBody>
          <a:bodyPr/>
          <a:p>
            <a:fld id="{933144FB-0EAF-42EC-A383-30144A2057E2}"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algn="ctr">
              <a:lnSpc>
                <a:spcPct val="100000"/>
              </a:lnSpc>
              <a:buNone/>
            </a:pPr>
            <a:r>
              <a:rPr b="1" lang="en-US" sz="2700" spc="-1" strike="noStrike">
                <a:solidFill>
                  <a:srgbClr val="ff6600"/>
                </a:solidFill>
                <a:latin typeface="Arial"/>
              </a:rPr>
              <a:t>SUBDIVISION OF RUNTIME MEMORY</a:t>
            </a:r>
            <a:endParaRPr b="0" lang="en-US" sz="2700" spc="-1" strike="noStrike">
              <a:latin typeface="Arial"/>
            </a:endParaRPr>
          </a:p>
        </p:txBody>
      </p:sp>
      <p:sp>
        <p:nvSpPr>
          <p:cNvPr id="141" name="PlaceHolder 2"/>
          <p:cNvSpPr>
            <a:spLocks noGrp="1"/>
          </p:cNvSpPr>
          <p:nvPr>
            <p:ph/>
          </p:nvPr>
        </p:nvSpPr>
        <p:spPr>
          <a:xfrm>
            <a:off x="540000" y="1260000"/>
            <a:ext cx="8998560" cy="3958560"/>
          </a:xfrm>
          <a:prstGeom prst="rect">
            <a:avLst/>
          </a:prstGeom>
          <a:noFill/>
          <a:ln w="0">
            <a:noFill/>
          </a:ln>
        </p:spPr>
        <p:txBody>
          <a:bodyPr lIns="0" rIns="0" tIns="0" bIns="0" anchor="t">
            <a:normAutofit/>
          </a:bodyPr>
          <a:p>
            <a:pPr marL="432000" indent="-324000">
              <a:lnSpc>
                <a:spcPct val="100000"/>
              </a:lnSpc>
              <a:spcBef>
                <a:spcPts val="1057"/>
              </a:spcBef>
              <a:buClr>
                <a:srgbClr val="ff6600"/>
              </a:buClr>
              <a:buSzPct val="45000"/>
              <a:buFont typeface="Wingdings" charset="2"/>
              <a:buChar char=""/>
            </a:pPr>
            <a:r>
              <a:rPr b="0" lang="en-US" sz="2400" spc="-1" strike="noStrike">
                <a:latin typeface="Arial"/>
              </a:rPr>
              <a:t>Runtime storage can be subdivided to hold :</a:t>
            </a:r>
            <a:endParaRPr b="0" lang="en-US" sz="2400" spc="-1" strike="noStrike">
              <a:latin typeface="Arial"/>
            </a:endParaRPr>
          </a:p>
          <a:p>
            <a:pPr lvl="1" marL="864000" indent="-324000">
              <a:lnSpc>
                <a:spcPct val="100000"/>
              </a:lnSpc>
              <a:spcBef>
                <a:spcPts val="850"/>
              </a:spcBef>
              <a:buClr>
                <a:srgbClr val="ff6600"/>
              </a:buClr>
              <a:buSzPct val="75000"/>
              <a:buFont typeface="Symbol"/>
              <a:buChar char=""/>
            </a:pPr>
            <a:r>
              <a:rPr b="1" lang="en-US" sz="2100" spc="-1" strike="noStrike">
                <a:latin typeface="Arial"/>
              </a:rPr>
              <a:t>Target code-</a:t>
            </a:r>
            <a:r>
              <a:rPr b="0" lang="en-US" sz="2100" spc="-1" strike="noStrike">
                <a:latin typeface="Arial"/>
              </a:rPr>
              <a:t> the program code, is static as its size can be determined at compile time</a:t>
            </a:r>
            <a:endParaRPr b="0" lang="en-US" sz="2100" spc="-1" strike="noStrike">
              <a:latin typeface="Arial"/>
            </a:endParaRPr>
          </a:p>
          <a:p>
            <a:pPr lvl="1" marL="864000" indent="-324000">
              <a:lnSpc>
                <a:spcPct val="100000"/>
              </a:lnSpc>
              <a:spcBef>
                <a:spcPts val="850"/>
              </a:spcBef>
              <a:buClr>
                <a:srgbClr val="ff6600"/>
              </a:buClr>
              <a:buSzPct val="75000"/>
              <a:buFont typeface="Symbol"/>
              <a:buChar char=""/>
            </a:pPr>
            <a:r>
              <a:rPr b="1" lang="en-US" sz="2100" spc="-1" strike="noStrike">
                <a:latin typeface="Arial"/>
              </a:rPr>
              <a:t>Static data objects</a:t>
            </a:r>
            <a:endParaRPr b="0" lang="en-US" sz="2100" spc="-1" strike="noStrike">
              <a:latin typeface="Arial"/>
            </a:endParaRPr>
          </a:p>
          <a:p>
            <a:pPr lvl="1" marL="864000" indent="-324000">
              <a:lnSpc>
                <a:spcPct val="100000"/>
              </a:lnSpc>
              <a:spcBef>
                <a:spcPts val="850"/>
              </a:spcBef>
              <a:buClr>
                <a:srgbClr val="ff6600"/>
              </a:buClr>
              <a:buSzPct val="75000"/>
              <a:buFont typeface="Symbol"/>
              <a:buChar char=""/>
            </a:pPr>
            <a:r>
              <a:rPr b="1" lang="en-US" sz="2100" spc="-1" strike="noStrike">
                <a:latin typeface="Arial"/>
              </a:rPr>
              <a:t>Dynamic data objects-</a:t>
            </a:r>
            <a:r>
              <a:rPr b="0" lang="en-US" sz="2100" spc="-1" strike="noStrike">
                <a:latin typeface="Arial"/>
              </a:rPr>
              <a:t> heap</a:t>
            </a:r>
            <a:endParaRPr b="0" lang="en-US" sz="2100" spc="-1" strike="noStrike">
              <a:latin typeface="Arial"/>
            </a:endParaRPr>
          </a:p>
          <a:p>
            <a:pPr lvl="1" marL="864000" indent="-324000">
              <a:lnSpc>
                <a:spcPct val="100000"/>
              </a:lnSpc>
              <a:spcBef>
                <a:spcPts val="850"/>
              </a:spcBef>
              <a:buClr>
                <a:srgbClr val="ff6600"/>
              </a:buClr>
              <a:buSzPct val="75000"/>
              <a:buFont typeface="Symbol"/>
              <a:buChar char=""/>
            </a:pPr>
            <a:r>
              <a:rPr b="1" lang="en-US" sz="2100" spc="-1" strike="noStrike">
                <a:latin typeface="Arial"/>
              </a:rPr>
              <a:t>Automatic data objects-</a:t>
            </a:r>
            <a:r>
              <a:rPr b="0" lang="en-US" sz="2100" spc="-1" strike="noStrike">
                <a:latin typeface="Arial"/>
              </a:rPr>
              <a:t> stack</a:t>
            </a:r>
            <a:endParaRPr b="0" lang="en-US" sz="2100" spc="-1" strike="noStrike">
              <a:latin typeface="Arial"/>
            </a:endParaRPr>
          </a:p>
        </p:txBody>
      </p:sp>
      <p:pic>
        <p:nvPicPr>
          <p:cNvPr id="142" name="" descr=""/>
          <p:cNvPicPr/>
          <p:nvPr/>
        </p:nvPicPr>
        <p:blipFill>
          <a:blip r:embed="rId1"/>
          <a:stretch/>
        </p:blipFill>
        <p:spPr>
          <a:xfrm>
            <a:off x="6239160" y="2248200"/>
            <a:ext cx="2446200" cy="2909160"/>
          </a:xfrm>
          <a:prstGeom prst="rect">
            <a:avLst/>
          </a:prstGeom>
          <a:ln w="25200">
            <a:noFill/>
          </a:ln>
        </p:spPr>
      </p:pic>
      <p:sp>
        <p:nvSpPr>
          <p:cNvPr id="4" name="PlaceHolder 3"/>
          <p:cNvSpPr>
            <a:spLocks noGrp="1"/>
          </p:cNvSpPr>
          <p:nvPr>
            <p:ph type="sldNum" idx="2"/>
          </p:nvPr>
        </p:nvSpPr>
        <p:spPr/>
        <p:txBody>
          <a:bodyPr/>
          <a:p>
            <a:fld id="{84F86F75-480B-43EA-95BF-55A281DE1667}"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algn="ctr">
              <a:lnSpc>
                <a:spcPct val="100000"/>
              </a:lnSpc>
              <a:buNone/>
            </a:pPr>
            <a:r>
              <a:rPr b="1" lang="en-US" sz="2700" spc="-1" strike="noStrike">
                <a:solidFill>
                  <a:srgbClr val="ff6600"/>
                </a:solidFill>
                <a:latin typeface="Arial"/>
              </a:rPr>
              <a:t>STORAGE ALLOCATION TECHNIQUES</a:t>
            </a:r>
            <a:endParaRPr b="0" lang="en-US" sz="2700" spc="-1" strike="noStrike">
              <a:latin typeface="Arial"/>
            </a:endParaRPr>
          </a:p>
        </p:txBody>
      </p:sp>
      <p:sp>
        <p:nvSpPr>
          <p:cNvPr id="144" name="PlaceHolder 2"/>
          <p:cNvSpPr>
            <a:spLocks noGrp="1"/>
          </p:cNvSpPr>
          <p:nvPr>
            <p:ph/>
          </p:nvPr>
        </p:nvSpPr>
        <p:spPr>
          <a:xfrm>
            <a:off x="540000" y="1260000"/>
            <a:ext cx="8998560" cy="3958560"/>
          </a:xfrm>
          <a:prstGeom prst="rect">
            <a:avLst/>
          </a:prstGeom>
          <a:noFill/>
          <a:ln w="0">
            <a:noFill/>
          </a:ln>
        </p:spPr>
        <p:txBody>
          <a:bodyPr lIns="0" rIns="0" tIns="0" bIns="0" anchor="t">
            <a:normAutofit/>
          </a:bodyPr>
          <a:p>
            <a:pPr marL="432000" indent="-324000">
              <a:lnSpc>
                <a:spcPct val="100000"/>
              </a:lnSpc>
              <a:spcBef>
                <a:spcPts val="1057"/>
              </a:spcBef>
              <a:buClr>
                <a:srgbClr val="ff6600"/>
              </a:buClr>
              <a:buSzPct val="45000"/>
              <a:buFont typeface="Wingdings" charset="2"/>
              <a:buChar char=""/>
            </a:pPr>
            <a:r>
              <a:rPr b="0" lang="en-US" sz="2400" spc="-1" strike="noStrike">
                <a:latin typeface="Arial"/>
              </a:rPr>
              <a:t>Static Storage Allocation</a:t>
            </a:r>
            <a:endParaRPr b="0" lang="en-US" sz="2400" spc="-1" strike="noStrike">
              <a:latin typeface="Arial"/>
            </a:endParaRPr>
          </a:p>
          <a:p>
            <a:pPr marL="432000" indent="-324000">
              <a:lnSpc>
                <a:spcPct val="100000"/>
              </a:lnSpc>
              <a:spcBef>
                <a:spcPts val="1057"/>
              </a:spcBef>
              <a:buClr>
                <a:srgbClr val="ff6600"/>
              </a:buClr>
              <a:buSzPct val="45000"/>
              <a:buFont typeface="Wingdings" charset="2"/>
              <a:buChar char=""/>
            </a:pPr>
            <a:r>
              <a:rPr b="0" lang="en-US" sz="2400" spc="-1" strike="noStrike">
                <a:latin typeface="Arial"/>
              </a:rPr>
              <a:t>Stack Storage Allocation</a:t>
            </a:r>
            <a:endParaRPr b="0" lang="en-US" sz="2400" spc="-1" strike="noStrike">
              <a:latin typeface="Arial"/>
            </a:endParaRPr>
          </a:p>
          <a:p>
            <a:pPr marL="432000" indent="-324000">
              <a:lnSpc>
                <a:spcPct val="100000"/>
              </a:lnSpc>
              <a:spcBef>
                <a:spcPts val="1057"/>
              </a:spcBef>
              <a:buClr>
                <a:srgbClr val="ff6600"/>
              </a:buClr>
              <a:buSzPct val="45000"/>
              <a:buFont typeface="Wingdings" charset="2"/>
              <a:buChar char=""/>
            </a:pPr>
            <a:r>
              <a:rPr b="0" lang="en-US" sz="2400" spc="-1" strike="noStrike">
                <a:latin typeface="Arial"/>
              </a:rPr>
              <a:t>Heap Storage Allocation</a:t>
            </a:r>
            <a:endParaRPr b="0" lang="en-US" sz="2400" spc="-1" strike="noStrike">
              <a:latin typeface="Arial"/>
            </a:endParaRPr>
          </a:p>
        </p:txBody>
      </p:sp>
      <p:sp>
        <p:nvSpPr>
          <p:cNvPr id="4" name="PlaceHolder 3"/>
          <p:cNvSpPr>
            <a:spLocks noGrp="1"/>
          </p:cNvSpPr>
          <p:nvPr>
            <p:ph type="sldNum" idx="2"/>
          </p:nvPr>
        </p:nvSpPr>
        <p:spPr/>
        <p:txBody>
          <a:bodyPr/>
          <a:p>
            <a:fld id="{F24CB2D0-7598-4027-8739-5404CCB80AE5}"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40000" y="180000"/>
            <a:ext cx="8278560" cy="628560"/>
          </a:xfrm>
          <a:prstGeom prst="rect">
            <a:avLst/>
          </a:prstGeom>
          <a:noFill/>
          <a:ln w="0">
            <a:noFill/>
          </a:ln>
        </p:spPr>
        <p:txBody>
          <a:bodyPr lIns="0" rIns="0" tIns="0" bIns="0" anchor="ctr">
            <a:noAutofit/>
          </a:bodyPr>
          <a:p>
            <a:pPr marL="432000" indent="-324000" algn="ctr">
              <a:lnSpc>
                <a:spcPct val="100000"/>
              </a:lnSpc>
              <a:spcBef>
                <a:spcPts val="1057"/>
              </a:spcBef>
              <a:buClr>
                <a:srgbClr val="ff6600"/>
              </a:buClr>
              <a:buSzPct val="45000"/>
              <a:buFont typeface="Wingdings" charset="2"/>
              <a:buChar char=""/>
            </a:pPr>
            <a:r>
              <a:rPr b="1" lang="en-US" sz="2700" spc="-1" strike="noStrike">
                <a:solidFill>
                  <a:srgbClr val="ff6600"/>
                </a:solidFill>
                <a:latin typeface="Arial"/>
              </a:rPr>
              <a:t>Static Storage Allocation</a:t>
            </a:r>
            <a:endParaRPr b="0" lang="en-US" sz="2700" spc="-1" strike="noStrike">
              <a:latin typeface="Arial"/>
            </a:endParaRPr>
          </a:p>
        </p:txBody>
      </p:sp>
      <p:sp>
        <p:nvSpPr>
          <p:cNvPr id="146" name="PlaceHolder 2"/>
          <p:cNvSpPr>
            <a:spLocks noGrp="1"/>
          </p:cNvSpPr>
          <p:nvPr>
            <p:ph/>
          </p:nvPr>
        </p:nvSpPr>
        <p:spPr>
          <a:xfrm>
            <a:off x="0" y="1009800"/>
            <a:ext cx="10057680" cy="4571280"/>
          </a:xfrm>
          <a:prstGeom prst="rect">
            <a:avLst/>
          </a:prstGeom>
          <a:noFill/>
          <a:ln w="0">
            <a:noFill/>
          </a:ln>
        </p:spPr>
        <p:txBody>
          <a:bodyPr lIns="0" rIns="0" tIns="0" bIns="0" anchor="t">
            <a:normAutofit fontScale="86000"/>
          </a:bodyPr>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The names are bound with the storage at compiler time only and hence every time procedure is invoked its names are bound to the same storage location only So values of local names can be retained across activations of a procedure. </a:t>
            </a:r>
            <a:endParaRPr b="0" lang="en-US" sz="2400" spc="-1" strike="noStrike">
              <a:latin typeface="Arial"/>
            </a:endParaRPr>
          </a:p>
          <a:p>
            <a:pPr marL="432000" indent="-324000" algn="just">
              <a:lnSpc>
                <a:spcPct val="100000"/>
              </a:lnSpc>
              <a:spcBef>
                <a:spcPts val="1057"/>
              </a:spcBef>
              <a:buClr>
                <a:srgbClr val="ff6600"/>
              </a:buClr>
              <a:buSzPct val="45000"/>
              <a:buFont typeface="Wingdings" charset="2"/>
              <a:buChar char=""/>
            </a:pPr>
            <a:r>
              <a:rPr b="0" lang="en-US" sz="2400" spc="-1" strike="noStrike">
                <a:latin typeface="Arial"/>
              </a:rPr>
              <a:t>Here compiler can decide where the activation records go with respect to the target code and can also fill the addresses in the target code for the data it operates on.</a:t>
            </a:r>
            <a:endParaRPr b="0" lang="en-US" sz="24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For any program, if we create a memory at compile time, memory will be created in the static area.</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For any program, if we create a memory at compile-time only, memory is created only once.</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It doesn’t support dynamic data structure i.e memory is created at compile-time and deallocated after program completion.</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The drawback with static storage allocation is recursion is not supported.</a:t>
            </a:r>
            <a:endParaRPr b="0" lang="en-US" sz="2100" spc="-1" strike="noStrike">
              <a:latin typeface="Arial"/>
            </a:endParaRPr>
          </a:p>
          <a:p>
            <a:pPr lvl="1" marL="864000" indent="-324000" algn="just">
              <a:lnSpc>
                <a:spcPct val="100000"/>
              </a:lnSpc>
              <a:spcBef>
                <a:spcPts val="850"/>
              </a:spcBef>
              <a:buClr>
                <a:srgbClr val="ff6600"/>
              </a:buClr>
              <a:buSzPct val="75000"/>
              <a:buFont typeface="Symbol"/>
              <a:buChar char=""/>
            </a:pPr>
            <a:r>
              <a:rPr b="0" lang="en-US" sz="2100" spc="-1" strike="noStrike">
                <a:latin typeface="Arial"/>
              </a:rPr>
              <a:t>Another drawback is the size of data should be known at compile time</a:t>
            </a:r>
            <a:endParaRPr b="0" lang="en-US" sz="2100" spc="-1" strike="noStrike">
              <a:latin typeface="Arial"/>
            </a:endParaRPr>
          </a:p>
        </p:txBody>
      </p:sp>
      <p:sp>
        <p:nvSpPr>
          <p:cNvPr id="4" name="PlaceHolder 3"/>
          <p:cNvSpPr>
            <a:spLocks noGrp="1"/>
          </p:cNvSpPr>
          <p:nvPr>
            <p:ph type="sldNum" idx="2"/>
          </p:nvPr>
        </p:nvSpPr>
        <p:spPr/>
        <p:txBody>
          <a:bodyPr/>
          <a:p>
            <a:fld id="{9676C697-319D-47A6-838A-472FE205020B}"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5413</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2023-05-02T12:41:03Z</dcterms:created>
  <dc:creator/>
  <dc:description/>
  <dc:language>en-US</dc:language>
  <cp:lastModifiedBy/>
  <dcterms:modified xsi:type="dcterms:W3CDTF">2023-05-08T09:41:26Z</dcterms:modified>
  <cp:revision>67</cp:revision>
  <dc:subject/>
  <dc:title>Pencil</dc:title>
</cp:coreProperties>
</file>

<file path=docProps/custom.xml><?xml version="1.0" encoding="utf-8"?>
<Properties xmlns="http://schemas.openxmlformats.org/officeDocument/2006/custom-properties" xmlns:vt="http://schemas.openxmlformats.org/officeDocument/2006/docPropsVTypes"/>
</file>