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  <p:sldMasterId id="2147483715" r:id="rId3"/>
    <p:sldMasterId id="2147483752" r:id="rId4"/>
  </p:sldMasterIdLst>
  <p:notesMasterIdLst>
    <p:notesMasterId r:id="rId8"/>
  </p:notesMasterIdLst>
  <p:sldIdLst>
    <p:sldId id="309" r:id="rId5"/>
    <p:sldId id="310" r:id="rId6"/>
    <p:sldId id="3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91" autoAdjust="0"/>
  </p:normalViewPr>
  <p:slideViewPr>
    <p:cSldViewPr snapToGrid="0">
      <p:cViewPr varScale="1">
        <p:scale>
          <a:sx n="100" d="100"/>
          <a:sy n="100" d="100"/>
        </p:scale>
        <p:origin x="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56A80-D9ED-4293-A706-8FAB8596EEE2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E4688-AC3C-4D10-897F-7A493C3C5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6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E4688-AC3C-4D10-897F-7A493C3C51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2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24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6252-E696-4A2E-8606-ECC4D2F31D25}" type="datetime4">
              <a:rPr lang="en-US" smtClean="0">
                <a:solidFill>
                  <a:prstClr val="white"/>
                </a:solidFill>
              </a:rPr>
              <a:pPr/>
              <a:t>May 17,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28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B2E7-D875-4E89-BEB0-DF13336BC9CE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7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DFA-6C48-4F15-B65F-ABE41D14A4C8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1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6151-5C95-458F-9D01-ADBA6339298B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8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C41-464A-475D-A0CC-FA046720D321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B321-0014-4731-89E6-1BC031F3EE89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8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9101-7F81-4BC0-9C6D-05CA017BFC04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2CA6-9065-4530-9FEE-3074B09FF7FD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4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E5AF-321A-457F-A608-80FBE08733D7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9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40BD-D00A-4117-B47F-4C35630AD5BC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6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11F0-7636-4D20-8860-12E1B89B05CE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7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3285-0125-4EAD-BF76-1005CE54CAE9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78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B2ED-7A0E-4C69-896C-C3138BD2C963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AE39-AB37-455B-B24A-AEB729461A5B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0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275-2ADB-4956-8B2A-9A6F2A8C468F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7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6DE7-F10B-46C5-AF7F-96F588A12604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8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769-C66B-42D7-90FF-D002BAB248E2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3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F3D13FF-AA40-4ED9-80A3-1305E183FC0D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4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67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9FE-D144-43A1-B829-1A3F0513DD4B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1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02A-B2C1-42E8-9A70-4E8CD46CA06D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2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A323-EC76-4850-8C35-4C9EFF0B273A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92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 descr="TSS2019 ppt main slide-0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pic>
        <p:nvPicPr>
          <p:cNvPr id="2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8143-BFA3-46F8-9B90-B0E5CFAF7F7C}" type="datetime4">
              <a:rPr lang="is-IS" smtClean="0">
                <a:solidFill>
                  <a:prstClr val="black"/>
                </a:solidFill>
              </a:rPr>
              <a:pPr/>
              <a:t>17. maí 2019</a:t>
            </a:fld>
            <a:endParaRPr lang="is-IS">
              <a:solidFill>
                <a:prstClr val="black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64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46683"/>
            <a:ext cx="10382288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981286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952" y="1558460"/>
            <a:ext cx="11248101" cy="4284985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2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srgbClr val="5F7A76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17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2B07-4D3E-48CD-9234-A70AD62E7AB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666786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9215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41962" y="313418"/>
            <a:ext cx="11280140" cy="38779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43107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1152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2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129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EEB04-E035-42CD-8879-274C26DDE7C2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17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0F5D-0138-4AC3-8EFD-99F3A5D39456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4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0F5D-0138-4AC3-8EFD-99F3A5D39456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608012" y="437706"/>
            <a:ext cx="713232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586994" y="376177"/>
            <a:ext cx="11018012" cy="1430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0F5D-0138-4AC3-8EFD-99F3A5D39456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02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F613-4A72-41D4-AC9D-6AD68A5E7B40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7669-A65E-447B-A39E-0304F1A716C6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A3DA2-1A4F-427D-9652-D9B894113507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7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Nam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7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DED1-F661-4E1C-985F-7F9494427569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0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8461-47F3-4E33-A873-30BA1F9E3F2F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3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3972-364F-4195-AFFB-168EB23E35C3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EA13-49E1-4C90-A7DE-57F5E294281B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159A-DE42-4D3E-87B7-8F219BEA6757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11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250CA-04DD-44EE-82E2-45D7676F51C3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9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90EC-17F0-4BCF-AC04-BBDEAD57A007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9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CB1D-1F07-499C-BBD3-57FF513FE91E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4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1BEC-7E71-49C5-A17A-40E66F4EA076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29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5B77-4410-4E7C-9078-E16472E2E8BA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4FF0-E98C-4490-B197-8E1606DC3094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5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A318-1E44-448D-9599-D45BD11B4D13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187AFD-D9D1-46DF-A1C2-E39009B3CD07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2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1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40DD-4F37-425E-89BE-37A6CCA78504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6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5F67-06CB-4B92-AC3E-5103518950A6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2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 Dark Picture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2" y="1733550"/>
            <a:ext cx="6609557" cy="1905000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2" y="3638550"/>
            <a:ext cx="6609557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4" y="456998"/>
            <a:ext cx="2298702" cy="925968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812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7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60409_HPE_SF_31_FED_WINDOW_C_044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3" y="2209800"/>
            <a:ext cx="8229600" cy="1905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 smtClean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5232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36 Mont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/>
          <p:cNvCxnSpPr/>
          <p:nvPr userDrawn="1"/>
        </p:nvCxnSpPr>
        <p:spPr>
          <a:xfrm>
            <a:off x="4038064" y="1447800"/>
            <a:ext cx="0" cy="4420132"/>
          </a:xfrm>
          <a:prstGeom prst="line">
            <a:avLst/>
          </a:prstGeom>
          <a:ln w="25400" cmpd="sng">
            <a:solidFill>
              <a:srgbClr val="E5E8E8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199645" y="1447268"/>
            <a:ext cx="0" cy="4420132"/>
          </a:xfrm>
          <a:prstGeom prst="line">
            <a:avLst/>
          </a:prstGeom>
          <a:ln w="25400" cmpd="sng">
            <a:solidFill>
              <a:srgbClr val="E5E8E8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495383" y="1447268"/>
            <a:ext cx="0" cy="4420132"/>
          </a:xfrm>
          <a:prstGeom prst="line">
            <a:avLst/>
          </a:prstGeom>
          <a:ln w="25400" cmpd="sng">
            <a:solidFill>
              <a:srgbClr val="E5E8E8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028922" y="1447268"/>
            <a:ext cx="0" cy="4420132"/>
          </a:xfrm>
          <a:prstGeom prst="line">
            <a:avLst/>
          </a:prstGeom>
          <a:ln w="25400" cmpd="sng">
            <a:solidFill>
              <a:srgbClr val="E5E8E8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2818546" y="1447268"/>
            <a:ext cx="0" cy="4420132"/>
          </a:xfrm>
          <a:prstGeom prst="line">
            <a:avLst/>
          </a:prstGeom>
          <a:ln w="25400" cmpd="sng">
            <a:solidFill>
              <a:srgbClr val="E5E8E8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585797" y="508625"/>
            <a:ext cx="10822941" cy="574516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 smtClean="0"/>
              <a:t>36 Month Roadmap</a:t>
            </a:r>
            <a:endParaRPr lang="en-US" noProof="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 userDrawn="1">
            <p:extLst/>
          </p:nvPr>
        </p:nvGraphicFramePr>
        <p:xfrm>
          <a:off x="2311686" y="5791732"/>
          <a:ext cx="866114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3524"/>
                <a:gridCol w="1443524"/>
                <a:gridCol w="1443524"/>
                <a:gridCol w="1443524"/>
                <a:gridCol w="1443524"/>
                <a:gridCol w="1443524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1HCY2018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2HCY2018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1HCY2019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2HCY2019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1HCY2020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2HCY2020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25563"/>
                    </a:solidFill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 userDrawn="1"/>
        </p:nvCxnSpPr>
        <p:spPr>
          <a:xfrm>
            <a:off x="5193689" y="1378228"/>
            <a:ext cx="0" cy="4779264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8075895" y="1361580"/>
            <a:ext cx="0" cy="4779264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753595" y="1355966"/>
            <a:ext cx="0" cy="4779264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6635800" y="1355966"/>
            <a:ext cx="0" cy="4779264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9522838" y="1355966"/>
            <a:ext cx="0" cy="4779264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1202730" y="6581002"/>
            <a:ext cx="861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573474">
              <a:spcAft>
                <a:spcPts val="533"/>
              </a:spcAft>
              <a:buSzPct val="100000"/>
            </a:pPr>
            <a:r>
              <a:rPr lang="en-US" sz="1200" b="1" dirty="0">
                <a:solidFill>
                  <a:srgbClr val="808285"/>
                </a:solidFill>
                <a:cs typeface="HP Simplified" pitchFamily="34" charset="0"/>
              </a:rPr>
              <a:t>36 Month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437447" y="914401"/>
            <a:ext cx="3040712" cy="675687"/>
            <a:chOff x="3046412" y="685800"/>
            <a:chExt cx="2806080" cy="67568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3046412" y="685800"/>
              <a:ext cx="2743200" cy="484984"/>
              <a:chOff x="3046412" y="838200"/>
              <a:chExt cx="2743200" cy="447333"/>
            </a:xfrm>
          </p:grpSpPr>
          <p:grpSp>
            <p:nvGrpSpPr>
              <p:cNvPr id="15" name="Group 14"/>
              <p:cNvGrpSpPr/>
              <p:nvPr userDrawn="1"/>
            </p:nvGrpSpPr>
            <p:grpSpPr>
              <a:xfrm>
                <a:off x="3046412" y="838200"/>
                <a:ext cx="756938" cy="447333"/>
                <a:chOff x="3335090" y="848545"/>
                <a:chExt cx="756938" cy="447333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3713558" y="1158717"/>
                  <a:ext cx="0" cy="137161"/>
                </a:xfrm>
                <a:prstGeom prst="straightConnector1">
                  <a:avLst/>
                </a:prstGeom>
                <a:ln w="12700" cmpd="sng">
                  <a:solidFill>
                    <a:schemeClr val="accent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3335090" y="848545"/>
                  <a:ext cx="756938" cy="312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573474">
                    <a:spcAft>
                      <a:spcPts val="533"/>
                    </a:spcAft>
                    <a:buSzPct val="100000"/>
                  </a:pPr>
                  <a:r>
                    <a:rPr lang="en-US" sz="800" dirty="0">
                      <a:solidFill>
                        <a:srgbClr val="00B388"/>
                      </a:solidFill>
                      <a:latin typeface="HP Simplified" pitchFamily="34" charset="0"/>
                      <a:cs typeface="HP Simplified" pitchFamily="34" charset="0"/>
                    </a:rPr>
                    <a:t>Char</a:t>
                  </a:r>
                  <a:br>
                    <a:rPr lang="en-US" sz="800" dirty="0">
                      <a:solidFill>
                        <a:srgbClr val="00B388"/>
                      </a:solidFill>
                      <a:latin typeface="HP Simplified" pitchFamily="34" charset="0"/>
                      <a:cs typeface="HP Simplified" pitchFamily="34" charset="0"/>
                    </a:rPr>
                  </a:br>
                  <a:r>
                    <a:rPr lang="en-US" sz="800" dirty="0">
                      <a:solidFill>
                        <a:srgbClr val="00B388"/>
                      </a:solidFill>
                      <a:latin typeface="HP Simplified" pitchFamily="34" charset="0"/>
                      <a:cs typeface="HP Simplified" pitchFamily="34" charset="0"/>
                    </a:rPr>
                    <a:t>(13-Feb)</a:t>
                  </a:r>
                </a:p>
              </p:txBody>
            </p:sp>
          </p:grpSp>
          <p:grpSp>
            <p:nvGrpSpPr>
              <p:cNvPr id="16" name="Group 15"/>
              <p:cNvGrpSpPr/>
              <p:nvPr userDrawn="1"/>
            </p:nvGrpSpPr>
            <p:grpSpPr>
              <a:xfrm>
                <a:off x="3427412" y="838200"/>
                <a:ext cx="756938" cy="447333"/>
                <a:chOff x="3335090" y="848545"/>
                <a:chExt cx="756938" cy="447333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3713558" y="1158717"/>
                  <a:ext cx="0" cy="137161"/>
                </a:xfrm>
                <a:prstGeom prst="straightConnector1">
                  <a:avLst/>
                </a:prstGeom>
                <a:ln w="12700" cmpd="sng">
                  <a:solidFill>
                    <a:schemeClr val="accent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3335090" y="848545"/>
                  <a:ext cx="756938" cy="312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573474">
                    <a:spcAft>
                      <a:spcPts val="533"/>
                    </a:spcAft>
                    <a:buSzPct val="100000"/>
                  </a:pPr>
                  <a:r>
                    <a:rPr lang="en-US" sz="800" dirty="0">
                      <a:solidFill>
                        <a:srgbClr val="00B388"/>
                      </a:solidFill>
                      <a:latin typeface="HP Simplified" pitchFamily="34" charset="0"/>
                      <a:cs typeface="HP Simplified" pitchFamily="34" charset="0"/>
                    </a:rPr>
                    <a:t>Mackerel</a:t>
                  </a:r>
                  <a:br>
                    <a:rPr lang="en-US" sz="800" dirty="0">
                      <a:solidFill>
                        <a:srgbClr val="00B388"/>
                      </a:solidFill>
                      <a:latin typeface="HP Simplified" pitchFamily="34" charset="0"/>
                      <a:cs typeface="HP Simplified" pitchFamily="34" charset="0"/>
                    </a:rPr>
                  </a:br>
                  <a:r>
                    <a:rPr lang="en-US" sz="800" dirty="0">
                      <a:solidFill>
                        <a:srgbClr val="00B388"/>
                      </a:solidFill>
                      <a:latin typeface="HP Simplified" pitchFamily="34" charset="0"/>
                      <a:cs typeface="HP Simplified" pitchFamily="34" charset="0"/>
                    </a:rPr>
                    <a:t>(27-Mar)</a:t>
                  </a:r>
                </a:p>
              </p:txBody>
            </p:sp>
          </p:grpSp>
          <p:grpSp>
            <p:nvGrpSpPr>
              <p:cNvPr id="17" name="Group 16"/>
              <p:cNvGrpSpPr/>
              <p:nvPr userDrawn="1"/>
            </p:nvGrpSpPr>
            <p:grpSpPr>
              <a:xfrm>
                <a:off x="4570412" y="838200"/>
                <a:ext cx="756938" cy="447333"/>
                <a:chOff x="3563690" y="848545"/>
                <a:chExt cx="756938" cy="447333"/>
              </a:xfrm>
            </p:grpSpPr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3944690" y="1158717"/>
                  <a:ext cx="0" cy="137161"/>
                </a:xfrm>
                <a:prstGeom prst="straightConnector1">
                  <a:avLst/>
                </a:prstGeom>
                <a:ln w="12700" cmpd="sng">
                  <a:solidFill>
                    <a:schemeClr val="accent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3563690" y="848545"/>
                  <a:ext cx="756938" cy="312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573474">
                    <a:spcAft>
                      <a:spcPts val="533"/>
                    </a:spcAft>
                    <a:buSzPct val="100000"/>
                  </a:pPr>
                  <a:r>
                    <a:rPr lang="en-US" sz="800" dirty="0">
                      <a:solidFill>
                        <a:srgbClr val="00B388"/>
                      </a:solidFill>
                      <a:latin typeface="HP Simplified" pitchFamily="34" charset="0"/>
                      <a:cs typeface="HP Simplified" pitchFamily="34" charset="0"/>
                    </a:rPr>
                    <a:t>Sardine</a:t>
                  </a:r>
                  <a:br>
                    <a:rPr lang="en-US" sz="800" dirty="0">
                      <a:solidFill>
                        <a:srgbClr val="00B388"/>
                      </a:solidFill>
                      <a:latin typeface="HP Simplified" pitchFamily="34" charset="0"/>
                      <a:cs typeface="HP Simplified" pitchFamily="34" charset="0"/>
                    </a:rPr>
                  </a:br>
                  <a:r>
                    <a:rPr lang="en-US" sz="800" dirty="0">
                      <a:solidFill>
                        <a:srgbClr val="00B388"/>
                      </a:solidFill>
                      <a:latin typeface="HP Simplified" pitchFamily="34" charset="0"/>
                      <a:cs typeface="HP Simplified" pitchFamily="34" charset="0"/>
                    </a:rPr>
                    <a:t>(7-Aug)</a:t>
                  </a:r>
                </a:p>
              </p:txBody>
            </p:sp>
          </p:grpSp>
          <p:grpSp>
            <p:nvGrpSpPr>
              <p:cNvPr id="18" name="Group 17"/>
              <p:cNvGrpSpPr/>
              <p:nvPr userDrawn="1"/>
            </p:nvGrpSpPr>
            <p:grpSpPr>
              <a:xfrm>
                <a:off x="3890474" y="838200"/>
                <a:ext cx="756938" cy="447333"/>
                <a:chOff x="3232835" y="848545"/>
                <a:chExt cx="756938" cy="44733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3584526" y="1158717"/>
                  <a:ext cx="0" cy="137161"/>
                </a:xfrm>
                <a:prstGeom prst="straightConnector1">
                  <a:avLst/>
                </a:prstGeom>
                <a:ln w="12700" cmpd="sng">
                  <a:solidFill>
                    <a:schemeClr val="accent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232835" y="848545"/>
                  <a:ext cx="756938" cy="312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573474">
                    <a:spcAft>
                      <a:spcPts val="533"/>
                    </a:spcAft>
                    <a:buSzPct val="100000"/>
                  </a:pPr>
                  <a:r>
                    <a:rPr lang="en-US" sz="800" dirty="0">
                      <a:solidFill>
                        <a:srgbClr val="00B388"/>
                      </a:solidFill>
                      <a:latin typeface="HP Simplified" pitchFamily="34" charset="0"/>
                      <a:cs typeface="HP Simplified" pitchFamily="34" charset="0"/>
                    </a:rPr>
                    <a:t>Perch</a:t>
                  </a:r>
                  <a:br>
                    <a:rPr lang="en-US" sz="800" dirty="0">
                      <a:solidFill>
                        <a:srgbClr val="00B388"/>
                      </a:solidFill>
                      <a:latin typeface="HP Simplified" pitchFamily="34" charset="0"/>
                      <a:cs typeface="HP Simplified" pitchFamily="34" charset="0"/>
                    </a:rPr>
                  </a:br>
                  <a:r>
                    <a:rPr lang="en-US" sz="800" dirty="0">
                      <a:solidFill>
                        <a:srgbClr val="00B388"/>
                      </a:solidFill>
                      <a:latin typeface="HP Simplified" pitchFamily="34" charset="0"/>
                      <a:cs typeface="HP Simplified" pitchFamily="34" charset="0"/>
                    </a:rPr>
                    <a:t>(5-Jun)</a:t>
                  </a:r>
                </a:p>
              </p:txBody>
            </p: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5032674" y="838200"/>
                <a:ext cx="756938" cy="447333"/>
                <a:chOff x="3600709" y="848545"/>
                <a:chExt cx="756938" cy="447333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3976647" y="1158717"/>
                  <a:ext cx="0" cy="137161"/>
                </a:xfrm>
                <a:prstGeom prst="straightConnector1">
                  <a:avLst/>
                </a:prstGeom>
                <a:ln w="12700" cmpd="sng">
                  <a:solidFill>
                    <a:schemeClr val="accent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3600709" y="848545"/>
                  <a:ext cx="756938" cy="312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573474">
                    <a:spcAft>
                      <a:spcPts val="533"/>
                    </a:spcAft>
                    <a:buSzPct val="100000"/>
                  </a:pPr>
                  <a:r>
                    <a:rPr lang="en-US" sz="800" dirty="0">
                      <a:solidFill>
                        <a:srgbClr val="00B388"/>
                      </a:solidFill>
                      <a:latin typeface="HP Simplified" pitchFamily="34" charset="0"/>
                      <a:cs typeface="HP Simplified" pitchFamily="34" charset="0"/>
                    </a:rPr>
                    <a:t>Trout</a:t>
                  </a:r>
                  <a:br>
                    <a:rPr lang="en-US" sz="800" dirty="0">
                      <a:solidFill>
                        <a:srgbClr val="00B388"/>
                      </a:solidFill>
                      <a:latin typeface="HP Simplified" pitchFamily="34" charset="0"/>
                      <a:cs typeface="HP Simplified" pitchFamily="34" charset="0"/>
                    </a:rPr>
                  </a:br>
                  <a:r>
                    <a:rPr lang="en-US" sz="800" dirty="0">
                      <a:solidFill>
                        <a:srgbClr val="00B388"/>
                      </a:solidFill>
                      <a:latin typeface="HP Simplified" pitchFamily="34" charset="0"/>
                      <a:cs typeface="HP Simplified" pitchFamily="34" charset="0"/>
                    </a:rPr>
                    <a:t>(25-Sept)</a:t>
                  </a:r>
                </a:p>
              </p:txBody>
            </p:sp>
          </p:grpSp>
        </p:grpSp>
        <p:sp>
          <p:nvSpPr>
            <p:cNvPr id="13" name="TextBox 12"/>
            <p:cNvSpPr txBox="1"/>
            <p:nvPr userDrawn="1"/>
          </p:nvSpPr>
          <p:spPr>
            <a:xfrm>
              <a:off x="4280292" y="1146043"/>
              <a:ext cx="7473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defTabSz="573474">
                <a:spcAft>
                  <a:spcPts val="533"/>
                </a:spcAft>
                <a:buSzPct val="100000"/>
                <a:defRPr sz="800">
                  <a:solidFill>
                    <a:schemeClr val="accent1"/>
                  </a:solidFill>
                  <a:latin typeface="HP Simplified" pitchFamily="34" charset="0"/>
                  <a:cs typeface="HP Simplified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B388"/>
                  </a:solidFill>
                </a:rPr>
                <a:t>Gen10 Snap1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5042292" y="1146043"/>
              <a:ext cx="810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 defTabSz="573474">
                <a:spcAft>
                  <a:spcPts val="533"/>
                </a:spcAft>
                <a:buSzPct val="100000"/>
                <a:defRPr sz="800">
                  <a:solidFill>
                    <a:schemeClr val="accent1"/>
                  </a:solidFill>
                  <a:latin typeface="HP Simplified" pitchFamily="34" charset="0"/>
                  <a:cs typeface="HP Simplified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B388"/>
                  </a:solidFill>
                </a:rPr>
                <a:t>Gen10 Snap1 FF</a:t>
              </a: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11287024" y="375545"/>
            <a:ext cx="724746" cy="603371"/>
            <a:chOff x="10578507" y="457200"/>
            <a:chExt cx="724557" cy="603371"/>
          </a:xfrm>
        </p:grpSpPr>
        <p:sp>
          <p:nvSpPr>
            <p:cNvPr id="39" name="Oval 38"/>
            <p:cNvSpPr/>
            <p:nvPr/>
          </p:nvSpPr>
          <p:spPr>
            <a:xfrm>
              <a:off x="10578507" y="486597"/>
              <a:ext cx="137055" cy="140636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0578507" y="690088"/>
              <a:ext cx="137055" cy="140636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0578507" y="893476"/>
              <a:ext cx="137055" cy="140636"/>
            </a:xfrm>
            <a:prstGeom prst="ellipse">
              <a:avLst/>
            </a:prstGeom>
            <a:solidFill>
              <a:srgbClr val="FF8D6D"/>
            </a:solidFill>
            <a:ln w="3175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600" dirty="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742613" y="457200"/>
              <a:ext cx="560450" cy="184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600" i="1" dirty="0">
                  <a:solidFill>
                    <a:srgbClr val="614767">
                      <a:lumMod val="50000"/>
                    </a:srgbClr>
                  </a:solidFill>
                </a:rPr>
                <a:t>Gen8 Server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42614" y="659764"/>
              <a:ext cx="560450" cy="184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600" i="1" dirty="0">
                  <a:solidFill>
                    <a:srgbClr val="614767">
                      <a:lumMod val="50000"/>
                    </a:srgbClr>
                  </a:solidFill>
                </a:rPr>
                <a:t>Gen9 Server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742614" y="875905"/>
              <a:ext cx="560450" cy="184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600" i="1" dirty="0">
                  <a:solidFill>
                    <a:srgbClr val="614767">
                      <a:lumMod val="50000"/>
                    </a:srgbClr>
                  </a:solidFill>
                </a:rPr>
                <a:t>Gen10 Server</a:t>
              </a:r>
            </a:p>
          </p:txBody>
        </p:sp>
      </p:grpSp>
      <p:sp>
        <p:nvSpPr>
          <p:cNvPr id="47" name="AutoShape 3"/>
          <p:cNvSpPr>
            <a:spLocks noChangeArrowheads="1"/>
          </p:cNvSpPr>
          <p:nvPr userDrawn="1"/>
        </p:nvSpPr>
        <p:spPr bwMode="blackWhite">
          <a:xfrm>
            <a:off x="11303702" y="1016470"/>
            <a:ext cx="581888" cy="161908"/>
          </a:xfrm>
          <a:prstGeom prst="roundRect">
            <a:avLst>
              <a:gd name="adj" fmla="val 0"/>
            </a:avLst>
          </a:prstGeom>
          <a:noFill/>
          <a:ln w="19050" algn="ctr">
            <a:solidFill>
              <a:srgbClr val="425563"/>
            </a:solidFill>
            <a:prstDash val="sysDash"/>
            <a:miter lim="800000"/>
            <a:headEnd/>
            <a:tailEnd/>
          </a:ln>
        </p:spPr>
        <p:txBody>
          <a:bodyPr tIns="121888" bIns="121888" anchor="ctr"/>
          <a:lstStyle/>
          <a:p>
            <a:pPr algn="ctr"/>
            <a:r>
              <a:rPr lang="en-US" sz="1000" kern="0" dirty="0">
                <a:solidFill>
                  <a:prstClr val="black"/>
                </a:solidFill>
              </a:rPr>
              <a:t>Private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3853264" y="1030203"/>
            <a:ext cx="4605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573474">
              <a:spcAft>
                <a:spcPts val="533"/>
              </a:spcAft>
              <a:buSzPct val="100000"/>
              <a:defRPr/>
            </a:pP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(7-Jul)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97" y="1238917"/>
            <a:ext cx="158551" cy="2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04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1451"/>
            <a:ext cx="10972801" cy="4654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2"/>
          <p:cNvSpPr txBox="1">
            <a:spLocks/>
          </p:cNvSpPr>
          <p:nvPr userDrawn="1"/>
        </p:nvSpPr>
        <p:spPr>
          <a:xfrm>
            <a:off x="1536275" y="6494975"/>
            <a:ext cx="2861829" cy="32316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© Copyright 2018 Hewlett Packard Enterprise.  The information contained herein is subject to change without notice.  HPE Confidential.  Internal planning roadmap.  Not for customer viewing.  Do not distribute.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520218" y="101600"/>
            <a:ext cx="1597891" cy="2955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3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799"/>
            <a:ext cx="10972801" cy="42672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25880"/>
            <a:ext cx="10972801" cy="274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0" indent="0">
              <a:spcBef>
                <a:spcPts val="600"/>
              </a:spcBef>
              <a:buNone/>
              <a:defRPr sz="1800"/>
            </a:lvl2pPr>
            <a:lvl3pPr marL="0" indent="0">
              <a:spcBef>
                <a:spcPts val="600"/>
              </a:spcBef>
              <a:buNone/>
              <a:defRPr sz="1800"/>
            </a:lvl3pPr>
            <a:lvl4pPr marL="0" indent="0">
              <a:spcBef>
                <a:spcPts val="600"/>
              </a:spcBef>
              <a:buNone/>
              <a:defRPr sz="1800"/>
            </a:lvl4pPr>
            <a:lvl5pPr marL="0" indent="0">
              <a:spcBef>
                <a:spcPts val="600"/>
              </a:spcBef>
              <a:buNone/>
              <a:defRPr sz="1800"/>
            </a:lvl5pPr>
            <a:lvl6pPr marL="0" indent="0">
              <a:spcBef>
                <a:spcPts val="600"/>
              </a:spcBef>
              <a:buNone/>
              <a:defRPr sz="1800"/>
            </a:lvl6pPr>
            <a:lvl7pPr marL="0" indent="0">
              <a:spcBef>
                <a:spcPts val="600"/>
              </a:spcBef>
              <a:buNone/>
              <a:defRPr sz="1800"/>
            </a:lvl7pPr>
            <a:lvl8pPr marL="0" indent="0">
              <a:spcBef>
                <a:spcPts val="600"/>
              </a:spcBef>
              <a:buNone/>
              <a:defRPr sz="1800"/>
            </a:lvl8pPr>
            <a:lvl9pPr marL="0" indent="0">
              <a:spcBef>
                <a:spcPts val="60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1675248" y="6477001"/>
            <a:ext cx="2861829" cy="32316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© Copyright 2017 Hewlett Packard Enterprise.  The information contained herein is subject to change without notice.  HPE Confidential.  Internal planning roadmap.  Not for customer viewing. 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100774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F845-95D3-4D4E-A1CB-3C0058B01234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4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/>
          </p:cNvSpPr>
          <p:nvPr userDrawn="1"/>
        </p:nvSpPr>
        <p:spPr>
          <a:xfrm>
            <a:off x="1536275" y="6494975"/>
            <a:ext cx="2861829" cy="32316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© Copyright 2017 Hewlett Packard Enterprise.  The information contained herein is subject to change without notice.  HPE Confidential.  Internal planning roadmap.  Not for customer viewing. 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83026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4092" y="2423279"/>
            <a:ext cx="9144000" cy="155448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4092" y="4025293"/>
            <a:ext cx="9144000" cy="8515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4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3" y="2715761"/>
            <a:ext cx="9144000" cy="1608645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6132" spc="-1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38913" y="4422171"/>
            <a:ext cx="9144000" cy="121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38913" y="6345071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448">
              <a:defRPr/>
            </a:pPr>
            <a:r>
              <a:rPr lang="en-US" sz="933" dirty="0">
                <a:solidFill>
                  <a:prstClr val="white"/>
                </a:solidFill>
                <a:cs typeface="Arial" panose="020B0604020202020204" pitchFamily="34" charset="0"/>
              </a:rPr>
              <a:t>© Copyright 2018 Hewlett-Packard Development Company, L.P.  The information contained herein is subject to change without notice.</a:t>
            </a:r>
            <a:br>
              <a:rPr lang="en-US" sz="933" dirty="0">
                <a:solidFill>
                  <a:prstClr val="white"/>
                </a:solidFill>
                <a:cs typeface="Arial" panose="020B0604020202020204" pitchFamily="34" charset="0"/>
              </a:rPr>
            </a:br>
            <a:r>
              <a:rPr lang="en-US" sz="933" dirty="0">
                <a:solidFill>
                  <a:prstClr val="white"/>
                </a:solidFill>
                <a:cs typeface="Arial" panose="020B0604020202020204" pitchFamily="34" charset="0"/>
              </a:rPr>
              <a:t>HPE Confidential.  Do not distribute.</a:t>
            </a:r>
          </a:p>
          <a:p>
            <a:pPr defTabSz="609448">
              <a:defRPr/>
            </a:pP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0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1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399" b="0" i="0">
                <a:solidFill>
                  <a:srgbClr val="000000"/>
                </a:solidFill>
                <a:latin typeface="+mj-lt"/>
                <a:cs typeface="Arial" panose="020B0604020202020204" pitchFamily="34" charset="0"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1" y="313419"/>
            <a:ext cx="10822941" cy="574516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3200" b="1" i="0">
                <a:solidFill>
                  <a:srgbClr val="000000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3" y="1584962"/>
            <a:ext cx="10826496" cy="4305300"/>
          </a:xfrm>
          <a:prstGeom prst="rect">
            <a:avLst/>
          </a:prstGeo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530222" y="6431606"/>
            <a:ext cx="2172995" cy="115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12" name="Date Placeholder 2"/>
          <p:cNvSpPr txBox="1">
            <a:spLocks/>
          </p:cNvSpPr>
          <p:nvPr userDrawn="1"/>
        </p:nvSpPr>
        <p:spPr>
          <a:xfrm>
            <a:off x="1536275" y="6494975"/>
            <a:ext cx="2861829" cy="32316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© Copyright 2017 Hewlett Packard Enterprise.  The information contained herein is subject to change without notice.  HPE Confidential.  Internal planning roadmap.  Not for customer viewing. 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809322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ec 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38913" y="110219"/>
            <a:ext cx="10822941" cy="574516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3200"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/>
          </p:nvPr>
        </p:nvGraphicFramePr>
        <p:xfrm>
          <a:off x="2641458" y="719144"/>
          <a:ext cx="9361136" cy="32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68"/>
                <a:gridCol w="4680568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CY2018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CY2019</a:t>
                      </a:r>
                      <a:endParaRPr lang="en-US" sz="1300" dirty="0"/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 userDrawn="1">
            <p:extLst/>
          </p:nvPr>
        </p:nvGraphicFramePr>
        <p:xfrm>
          <a:off x="2641600" y="1051560"/>
          <a:ext cx="9361138" cy="32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0284"/>
                <a:gridCol w="2340284"/>
                <a:gridCol w="2340284"/>
                <a:gridCol w="2340284"/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bg1"/>
                          </a:solidFill>
                        </a:rPr>
                        <a:t>1H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bg1"/>
                          </a:solidFill>
                        </a:rPr>
                        <a:t>2H</a:t>
                      </a: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bg1"/>
                          </a:solidFill>
                        </a:rPr>
                        <a:t>1H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solidFill>
                            <a:schemeClr val="bg1"/>
                          </a:solidFill>
                        </a:rPr>
                        <a:t>2H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 userDrawn="1"/>
        </p:nvSpPr>
        <p:spPr>
          <a:xfrm>
            <a:off x="10411418" y="31971"/>
            <a:ext cx="1759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573474">
              <a:spcAft>
                <a:spcPts val="533"/>
              </a:spcAft>
              <a:buSzPct val="100000"/>
            </a:pPr>
            <a:r>
              <a:rPr lang="en-US" sz="2000" b="1" dirty="0">
                <a:solidFill>
                  <a:srgbClr val="425563"/>
                </a:solidFill>
                <a:cs typeface="HP Simplified" pitchFamily="34" charset="0"/>
              </a:rPr>
              <a:t>Internal View</a:t>
            </a:r>
          </a:p>
        </p:txBody>
      </p:sp>
      <p:sp>
        <p:nvSpPr>
          <p:cNvPr id="19" name="Date Placeholder 2"/>
          <p:cNvSpPr txBox="1">
            <a:spLocks/>
          </p:cNvSpPr>
          <p:nvPr userDrawn="1"/>
        </p:nvSpPr>
        <p:spPr>
          <a:xfrm>
            <a:off x="1536275" y="6494975"/>
            <a:ext cx="2861829" cy="32316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© Copyright 2017 Hewlett Packard Enterprise.  The information contained herein is subject to change without notice.  HPE Confidential.  Internal planning roadmap.  Not for customer viewing. 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297570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667000"/>
            <a:ext cx="9141619" cy="2286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7999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4" y="4939696"/>
            <a:ext cx="9141619" cy="69910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399"/>
            </a:lvl1pPr>
            <a:lvl2pPr marL="0" indent="0">
              <a:spcBef>
                <a:spcPts val="0"/>
              </a:spcBef>
              <a:buFontTx/>
              <a:buNone/>
              <a:defRPr sz="1999"/>
            </a:lvl2pPr>
            <a:lvl3pPr marL="0" indent="0">
              <a:spcBef>
                <a:spcPts val="0"/>
              </a:spcBef>
              <a:buFontTx/>
              <a:buNone/>
              <a:defRPr sz="1999"/>
            </a:lvl3pPr>
            <a:lvl4pPr marL="0" indent="0">
              <a:spcBef>
                <a:spcPts val="0"/>
              </a:spcBef>
              <a:buFontTx/>
              <a:buNone/>
              <a:defRPr sz="1999"/>
            </a:lvl4pPr>
            <a:lvl5pPr marL="0" indent="0">
              <a:spcBef>
                <a:spcPts val="0"/>
              </a:spcBef>
              <a:buFontTx/>
              <a:buNone/>
              <a:defRPr sz="1999"/>
            </a:lvl5pPr>
            <a:lvl6pPr marL="0" indent="0">
              <a:spcBef>
                <a:spcPts val="0"/>
              </a:spcBef>
              <a:buFontTx/>
              <a:buNone/>
              <a:defRPr sz="1999"/>
            </a:lvl6pPr>
            <a:lvl7pPr marL="0" indent="0">
              <a:spcBef>
                <a:spcPts val="0"/>
              </a:spcBef>
              <a:buFontTx/>
              <a:buNone/>
              <a:defRPr sz="1999"/>
            </a:lvl7pPr>
            <a:lvl8pPr marL="0" indent="0">
              <a:spcBef>
                <a:spcPts val="0"/>
              </a:spcBef>
              <a:buFontTx/>
              <a:buNone/>
              <a:defRPr sz="1999"/>
            </a:lvl8pPr>
            <a:lvl9pPr marL="0" indent="0">
              <a:spcBef>
                <a:spcPts val="0"/>
              </a:spcBef>
              <a:buFontTx/>
              <a:buNone/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5791200"/>
            <a:ext cx="9141619" cy="4572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799"/>
            </a:lvl1pPr>
            <a:lvl2pPr marL="0" indent="0">
              <a:spcBef>
                <a:spcPts val="0"/>
              </a:spcBef>
              <a:buFontTx/>
              <a:buNone/>
              <a:defRPr sz="1999"/>
            </a:lvl2pPr>
            <a:lvl3pPr marL="0" indent="0">
              <a:spcBef>
                <a:spcPts val="0"/>
              </a:spcBef>
              <a:buFontTx/>
              <a:buNone/>
              <a:defRPr sz="1999"/>
            </a:lvl3pPr>
            <a:lvl4pPr marL="0" indent="0">
              <a:spcBef>
                <a:spcPts val="0"/>
              </a:spcBef>
              <a:buFontTx/>
              <a:buNone/>
              <a:defRPr sz="1999"/>
            </a:lvl4pPr>
            <a:lvl5pPr marL="0" indent="0">
              <a:spcBef>
                <a:spcPts val="0"/>
              </a:spcBef>
              <a:buFontTx/>
              <a:buNone/>
              <a:defRPr sz="1999"/>
            </a:lvl5pPr>
            <a:lvl6pPr marL="0" indent="0">
              <a:spcBef>
                <a:spcPts val="0"/>
              </a:spcBef>
              <a:buFontTx/>
              <a:buNone/>
              <a:defRPr sz="1999"/>
            </a:lvl6pPr>
            <a:lvl7pPr marL="0" indent="0">
              <a:spcBef>
                <a:spcPts val="0"/>
              </a:spcBef>
              <a:buFontTx/>
              <a:buNone/>
              <a:defRPr sz="1999"/>
            </a:lvl7pPr>
            <a:lvl8pPr marL="0" indent="0">
              <a:spcBef>
                <a:spcPts val="0"/>
              </a:spcBef>
              <a:buFontTx/>
              <a:buNone/>
              <a:defRPr sz="1999"/>
            </a:lvl8pPr>
            <a:lvl9pPr marL="0" indent="0">
              <a:spcBef>
                <a:spcPts val="0"/>
              </a:spcBef>
              <a:buFontTx/>
              <a:buNone/>
              <a:defRPr sz="199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4" y="457203"/>
            <a:ext cx="3646877" cy="3541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999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rPr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5398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nal 36 Mont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585797" y="508625"/>
            <a:ext cx="10822941" cy="574516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 smtClean="0"/>
              <a:t>36 Month Roadmap</a:t>
            </a:r>
            <a:endParaRPr lang="en-US" noProof="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 userDrawn="1">
            <p:extLst/>
          </p:nvPr>
        </p:nvGraphicFramePr>
        <p:xfrm>
          <a:off x="2311686" y="5791732"/>
          <a:ext cx="866114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3524"/>
                <a:gridCol w="1443524"/>
                <a:gridCol w="1443524"/>
                <a:gridCol w="1443524"/>
                <a:gridCol w="1443524"/>
                <a:gridCol w="1443524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1HCY2018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2HCY2018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1HCY2019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2HCY2019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1HCY2020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2HCY2020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25563"/>
                    </a:solidFill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 userDrawn="1"/>
        </p:nvCxnSpPr>
        <p:spPr>
          <a:xfrm>
            <a:off x="5193689" y="1378228"/>
            <a:ext cx="0" cy="4779264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8075895" y="1361580"/>
            <a:ext cx="0" cy="4779264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753595" y="1355966"/>
            <a:ext cx="0" cy="4779264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6635800" y="1355966"/>
            <a:ext cx="0" cy="4779264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9522838" y="1355966"/>
            <a:ext cx="0" cy="4779264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1202730" y="6581002"/>
            <a:ext cx="861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573474">
              <a:spcAft>
                <a:spcPts val="533"/>
              </a:spcAft>
              <a:buSzPct val="100000"/>
            </a:pPr>
            <a:r>
              <a:rPr lang="en-US" sz="1200" b="1" dirty="0">
                <a:solidFill>
                  <a:srgbClr val="808285"/>
                </a:solidFill>
                <a:cs typeface="HP Simplified" pitchFamily="34" charset="0"/>
              </a:rPr>
              <a:t>36 Month</a:t>
            </a:r>
          </a:p>
        </p:txBody>
      </p:sp>
      <p:pic>
        <p:nvPicPr>
          <p:cNvPr id="10" name="Picture 2" descr="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22" y="6513512"/>
            <a:ext cx="369983" cy="3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33801" y="6581001"/>
            <a:ext cx="599871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Fully integrated into the ProLiant management and security experience, Recommended Options provide the best fit with timely availability.</a:t>
            </a:r>
            <a:endParaRPr lang="en-US" sz="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22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25880"/>
            <a:ext cx="10972801" cy="274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0" indent="0">
              <a:spcBef>
                <a:spcPts val="600"/>
              </a:spcBef>
              <a:buNone/>
              <a:defRPr sz="1800"/>
            </a:lvl2pPr>
            <a:lvl3pPr marL="0" indent="0">
              <a:spcBef>
                <a:spcPts val="600"/>
              </a:spcBef>
              <a:buNone/>
              <a:defRPr sz="1800"/>
            </a:lvl3pPr>
            <a:lvl4pPr marL="0" indent="0">
              <a:spcBef>
                <a:spcPts val="600"/>
              </a:spcBef>
              <a:buNone/>
              <a:defRPr sz="1800"/>
            </a:lvl4pPr>
            <a:lvl5pPr marL="0" indent="0">
              <a:spcBef>
                <a:spcPts val="600"/>
              </a:spcBef>
              <a:buNone/>
              <a:defRPr sz="1800"/>
            </a:lvl5pPr>
            <a:lvl6pPr marL="0" indent="0">
              <a:spcBef>
                <a:spcPts val="600"/>
              </a:spcBef>
              <a:buNone/>
              <a:defRPr sz="1800"/>
            </a:lvl6pPr>
            <a:lvl7pPr marL="0" indent="0">
              <a:spcBef>
                <a:spcPts val="600"/>
              </a:spcBef>
              <a:buNone/>
              <a:defRPr sz="1800"/>
            </a:lvl7pPr>
            <a:lvl8pPr marL="0" indent="0">
              <a:spcBef>
                <a:spcPts val="600"/>
              </a:spcBef>
              <a:buNone/>
              <a:defRPr sz="1800"/>
            </a:lvl8pPr>
            <a:lvl9pPr marL="0" indent="0">
              <a:spcBef>
                <a:spcPts val="600"/>
              </a:spcBef>
              <a:buNone/>
              <a:defRPr sz="18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2"/>
          <p:cNvSpPr txBox="1">
            <a:spLocks/>
          </p:cNvSpPr>
          <p:nvPr userDrawn="1"/>
        </p:nvSpPr>
        <p:spPr>
          <a:xfrm>
            <a:off x="1536275" y="6494975"/>
            <a:ext cx="2861829" cy="32316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prstClr val="white">
                    <a:lumMod val="50000"/>
                  </a:prstClr>
                </a:solidFill>
              </a:rPr>
              <a:t>© Copyright 2017 Hewlett Packard Enterprise.  The information contained herein is subject to change without notice.  HPE Confidential.  Internal planning roadmap.  Not for customer viewing. 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11628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519236"/>
            <a:ext cx="10969943" cy="8523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5" y="1524000"/>
            <a:ext cx="5303520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8213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905039DC-98B3-47E6-AD46-BA5B72AD8B4A}" type="datetime4">
              <a:rPr lang="en-US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8D6D">
                    <a:lumMod val="75000"/>
                  </a:srgbClr>
                </a:solidFill>
              </a:rPr>
              <a:t>Private | Confidential | Internal Use Only </a:t>
            </a:r>
            <a:endParaRPr>
              <a:solidFill>
                <a:srgbClr val="FF8D6D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9000" y="6430870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2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nal 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03292" y="71658"/>
            <a:ext cx="10822941" cy="574516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3200" b="1" i="0">
                <a:solidFill>
                  <a:srgbClr val="000000"/>
                </a:solidFill>
                <a:latin typeface="+mj-lt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Oval 11"/>
          <p:cNvSpPr/>
          <p:nvPr userDrawn="1"/>
        </p:nvSpPr>
        <p:spPr>
          <a:xfrm>
            <a:off x="6013341" y="6547148"/>
            <a:ext cx="207264" cy="20726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154932" y="6496894"/>
            <a:ext cx="721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F7A76"/>
                </a:solidFill>
              </a:rPr>
              <a:t>Refresh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46138" y="6650780"/>
            <a:ext cx="541871" cy="0"/>
          </a:xfrm>
          <a:prstGeom prst="line">
            <a:avLst/>
          </a:prstGeom>
          <a:ln w="12700" cmpd="sng">
            <a:solidFill>
              <a:schemeClr val="accent5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5368347" y="6496894"/>
            <a:ext cx="551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F7A76"/>
                </a:solidFill>
              </a:rPr>
              <a:t>DISC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571603" y="1219201"/>
            <a:ext cx="0" cy="4782411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467957" y="1219201"/>
            <a:ext cx="0" cy="4782411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 userDrawn="1"/>
        </p:nvSpPr>
        <p:spPr>
          <a:xfrm>
            <a:off x="10623458" y="6483423"/>
            <a:ext cx="1189030" cy="33471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09448">
              <a:defRPr/>
            </a:pPr>
            <a:r>
              <a:rPr lang="en-GB" sz="1333" b="1" dirty="0">
                <a:solidFill>
                  <a:prstClr val="white"/>
                </a:solidFill>
              </a:rPr>
              <a:t>SHIPPING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6849820" y="6483423"/>
            <a:ext cx="1189030" cy="334717"/>
          </a:xfrm>
          <a:prstGeom prst="rect">
            <a:avLst/>
          </a:prstGeom>
          <a:solidFill>
            <a:srgbClr val="FF8D6D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333" b="1" dirty="0">
                <a:solidFill>
                  <a:prstClr val="white"/>
                </a:solidFill>
              </a:rPr>
              <a:t>INVESTIGATE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9365579" y="6483423"/>
            <a:ext cx="1189030" cy="334717"/>
          </a:xfrm>
          <a:prstGeom prst="rect">
            <a:avLst/>
          </a:prstGeom>
          <a:solidFill>
            <a:schemeClr val="accent4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09448">
              <a:defRPr/>
            </a:pPr>
            <a:r>
              <a:rPr lang="en-GB" sz="1333" b="1" dirty="0" err="1">
                <a:solidFill>
                  <a:prstClr val="black"/>
                </a:solidFill>
              </a:rPr>
              <a:t>POR</a:t>
            </a:r>
            <a:endParaRPr lang="en-GB" sz="1333" b="1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8107699" y="6483423"/>
            <a:ext cx="1189030" cy="33471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09448">
              <a:defRPr/>
            </a:pPr>
            <a:r>
              <a:rPr lang="en-GB" sz="1333" b="1" dirty="0" err="1">
                <a:solidFill>
                  <a:prstClr val="white"/>
                </a:solidFill>
              </a:rPr>
              <a:t>MRD</a:t>
            </a:r>
            <a:endParaRPr lang="en-GB" sz="1333" b="1" dirty="0">
              <a:solidFill>
                <a:prstClr val="white"/>
              </a:solidFill>
            </a:endParaRPr>
          </a:p>
        </p:txBody>
      </p:sp>
      <p:sp>
        <p:nvSpPr>
          <p:cNvPr id="47" name="Date Placeholder 2"/>
          <p:cNvSpPr txBox="1">
            <a:spLocks/>
          </p:cNvSpPr>
          <p:nvPr userDrawn="1"/>
        </p:nvSpPr>
        <p:spPr>
          <a:xfrm>
            <a:off x="1728787" y="6494975"/>
            <a:ext cx="2861829" cy="32316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© Copyright 2018 Hewlett Packard Enterprise.  The information contained herein is subject to change without notice.  HPE Confidential.  Internal planning roadmap.  Not for customer viewing.  Do not distribute.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 userDrawn="1">
            <p:extLst/>
          </p:nvPr>
        </p:nvGraphicFramePr>
        <p:xfrm>
          <a:off x="1738694" y="6108517"/>
          <a:ext cx="8621484" cy="33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6914"/>
                <a:gridCol w="1436914"/>
                <a:gridCol w="1436914"/>
                <a:gridCol w="1436914"/>
                <a:gridCol w="1436914"/>
                <a:gridCol w="1436914"/>
              </a:tblGrid>
              <a:tr h="224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1HCY2018</a:t>
                      </a:r>
                      <a:endParaRPr lang="en-US" sz="1400" dirty="0"/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2HCY2018</a:t>
                      </a:r>
                      <a:endParaRPr lang="en-US" sz="1400" dirty="0"/>
                    </a:p>
                  </a:txBody>
                  <a:tcPr marL="121920" marR="121920" marT="60960" marB="6096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1HCY2019</a:t>
                      </a:r>
                      <a:endParaRPr lang="en-US" sz="1400" dirty="0"/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2HCY2019</a:t>
                      </a:r>
                      <a:endParaRPr lang="en-US" sz="1400" dirty="0"/>
                    </a:p>
                  </a:txBody>
                  <a:tcPr marL="121920" marR="121920" marT="60960" marB="6096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1HCY2020</a:t>
                      </a:r>
                      <a:endParaRPr lang="en-US" sz="1400" dirty="0"/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2HCY2020</a:t>
                      </a:r>
                      <a:endParaRPr lang="en-US" sz="1400" dirty="0"/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25563"/>
                    </a:solidFill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2007564" y="926441"/>
            <a:ext cx="75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474">
              <a:spcAft>
                <a:spcPts val="533"/>
              </a:spcAft>
              <a:buSzPct val="100000"/>
            </a:pP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Gen10</a:t>
            </a:r>
            <a:b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SNAP-2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2393173" y="1219200"/>
            <a:ext cx="1" cy="4834384"/>
          </a:xfrm>
          <a:prstGeom prst="line">
            <a:avLst/>
          </a:prstGeom>
          <a:ln w="95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flipH="1">
            <a:off x="3097386" y="1219200"/>
            <a:ext cx="1" cy="4834384"/>
          </a:xfrm>
          <a:prstGeom prst="line">
            <a:avLst/>
          </a:prstGeom>
          <a:ln w="95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 userDrawn="1"/>
        </p:nvSpPr>
        <p:spPr>
          <a:xfrm>
            <a:off x="2724793" y="914409"/>
            <a:ext cx="75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474">
              <a:spcAft>
                <a:spcPts val="533"/>
              </a:spcAft>
              <a:buSzPct val="100000"/>
            </a:pP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Gen10</a:t>
            </a:r>
            <a:b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 SNAP-3</a:t>
            </a:r>
          </a:p>
        </p:txBody>
      </p:sp>
      <p:cxnSp>
        <p:nvCxnSpPr>
          <p:cNvPr id="48" name="Straight Connector 47"/>
          <p:cNvCxnSpPr/>
          <p:nvPr userDrawn="1"/>
        </p:nvCxnSpPr>
        <p:spPr>
          <a:xfrm flipH="1">
            <a:off x="4870297" y="1219200"/>
            <a:ext cx="1" cy="4834384"/>
          </a:xfrm>
          <a:prstGeom prst="line">
            <a:avLst/>
          </a:prstGeom>
          <a:ln w="952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 userDrawn="1"/>
        </p:nvSpPr>
        <p:spPr>
          <a:xfrm>
            <a:off x="4499480" y="914409"/>
            <a:ext cx="757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474">
              <a:spcAft>
                <a:spcPts val="533"/>
              </a:spcAft>
              <a:buSzPct val="100000"/>
            </a:pP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Gen10</a:t>
            </a:r>
            <a:b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SNAP-4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360178" y="6108517"/>
            <a:ext cx="766055" cy="3352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72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74FD-F383-480E-8F7C-48D243A39092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82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38913" y="317771"/>
            <a:ext cx="9629803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5332" b="1" i="0" spc="-133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4381" y="6138656"/>
            <a:ext cx="10683393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609448">
              <a:defRPr/>
            </a:pPr>
            <a:r>
              <a:rPr lang="en-US" sz="933" dirty="0">
                <a:solidFill>
                  <a:prstClr val="white"/>
                </a:solidFill>
                <a:cs typeface="Arial" panose="020B0604020202020204" pitchFamily="34" charset="0"/>
              </a:rPr>
              <a:t>© Copyright 2017 Hewlett Packard Enterprise.  The information contained herein is subject to change without notice.</a:t>
            </a:r>
            <a:br>
              <a:rPr lang="en-US" sz="933" dirty="0">
                <a:solidFill>
                  <a:prstClr val="white"/>
                </a:solidFill>
                <a:cs typeface="Arial" panose="020B0604020202020204" pitchFamily="34" charset="0"/>
              </a:rPr>
            </a:br>
            <a:r>
              <a:rPr lang="en-US" sz="933" dirty="0">
                <a:solidFill>
                  <a:prstClr val="white"/>
                </a:solidFill>
                <a:cs typeface="Arial" panose="020B0604020202020204" pitchFamily="34" charset="0"/>
              </a:rPr>
              <a:t>HPE Confidential.  Do not distribute.</a:t>
            </a:r>
          </a:p>
          <a:p>
            <a:pPr defTabSz="609448">
              <a:defRPr/>
            </a:pPr>
            <a:endParaRPr lang="en-US" sz="933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43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ternal 36 Mont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 userDrawn="1"/>
        </p:nvCxnSpPr>
        <p:spPr>
          <a:xfrm>
            <a:off x="3199645" y="1447268"/>
            <a:ext cx="0" cy="4420132"/>
          </a:xfrm>
          <a:prstGeom prst="line">
            <a:avLst/>
          </a:prstGeom>
          <a:ln w="25400" cmpd="sng">
            <a:solidFill>
              <a:srgbClr val="E5E8E8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141145" y="1447268"/>
            <a:ext cx="0" cy="4420132"/>
          </a:xfrm>
          <a:prstGeom prst="line">
            <a:avLst/>
          </a:prstGeom>
          <a:ln w="25400" cmpd="sng">
            <a:solidFill>
              <a:srgbClr val="E5E8E8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4551469" y="1447268"/>
            <a:ext cx="0" cy="4420132"/>
          </a:xfrm>
          <a:prstGeom prst="line">
            <a:avLst/>
          </a:prstGeom>
          <a:ln w="25400" cmpd="sng">
            <a:solidFill>
              <a:srgbClr val="E5E8E8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2818546" y="1447268"/>
            <a:ext cx="0" cy="4420132"/>
          </a:xfrm>
          <a:prstGeom prst="line">
            <a:avLst/>
          </a:prstGeom>
          <a:ln w="25400" cmpd="sng">
            <a:solidFill>
              <a:srgbClr val="E5E8E8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585797" y="508625"/>
            <a:ext cx="10822941" cy="574516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 smtClean="0"/>
              <a:t>36 Month Roadmap</a:t>
            </a:r>
            <a:endParaRPr lang="en-US" noProof="0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 userDrawn="1">
            <p:extLst/>
          </p:nvPr>
        </p:nvGraphicFramePr>
        <p:xfrm>
          <a:off x="2311686" y="5791732"/>
          <a:ext cx="8661144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3524"/>
                <a:gridCol w="1443524"/>
                <a:gridCol w="1443524"/>
                <a:gridCol w="1443524"/>
                <a:gridCol w="1443524"/>
                <a:gridCol w="1443524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1HCY2018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2HCY2018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1HCY2019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2HCY2019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1HCY2020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2HCY2020</a:t>
                      </a:r>
                      <a:endParaRPr lang="en-US" sz="1600" dirty="0"/>
                    </a:p>
                  </a:txBody>
                  <a:tcPr marL="121920" marR="121920" marT="60960" marB="6096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25563"/>
                    </a:solidFill>
                  </a:tcPr>
                </a:tc>
              </a:tr>
            </a:tbl>
          </a:graphicData>
        </a:graphic>
      </p:graphicFrame>
      <p:cxnSp>
        <p:nvCxnSpPr>
          <p:cNvPr id="31" name="Straight Connector 30"/>
          <p:cNvCxnSpPr/>
          <p:nvPr userDrawn="1"/>
        </p:nvCxnSpPr>
        <p:spPr>
          <a:xfrm>
            <a:off x="5193689" y="1378228"/>
            <a:ext cx="0" cy="4779264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8075895" y="1361580"/>
            <a:ext cx="0" cy="4779264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753595" y="1355966"/>
            <a:ext cx="0" cy="4779264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>
            <a:off x="6635800" y="1355966"/>
            <a:ext cx="0" cy="4779264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9522838" y="1355966"/>
            <a:ext cx="0" cy="4779264"/>
          </a:xfrm>
          <a:prstGeom prst="line">
            <a:avLst/>
          </a:prstGeom>
          <a:ln w="28575" cmpd="sng">
            <a:solidFill>
              <a:srgbClr val="E5E8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1202730" y="6581002"/>
            <a:ext cx="861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573474">
              <a:spcAft>
                <a:spcPts val="533"/>
              </a:spcAft>
              <a:buSzPct val="100000"/>
            </a:pPr>
            <a:r>
              <a:rPr lang="en-US" sz="1200" b="1" dirty="0">
                <a:solidFill>
                  <a:srgbClr val="808285"/>
                </a:solidFill>
                <a:cs typeface="HP Simplified" pitchFamily="34" charset="0"/>
              </a:rPr>
              <a:t>36 Month</a:t>
            </a:r>
          </a:p>
        </p:txBody>
      </p:sp>
      <p:cxnSp>
        <p:nvCxnSpPr>
          <p:cNvPr id="54" name="Straight Arrow Connector 53"/>
          <p:cNvCxnSpPr/>
          <p:nvPr userDrawn="1"/>
        </p:nvCxnSpPr>
        <p:spPr>
          <a:xfrm>
            <a:off x="2816013" y="1239046"/>
            <a:ext cx="0" cy="148705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 userDrawn="1"/>
        </p:nvSpPr>
        <p:spPr>
          <a:xfrm>
            <a:off x="2437447" y="905975"/>
            <a:ext cx="757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474">
              <a:spcAft>
                <a:spcPts val="533"/>
              </a:spcAft>
              <a:buSzPct val="100000"/>
            </a:pP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Char</a:t>
            </a:r>
            <a:b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(13-Feb)</a:t>
            </a:r>
          </a:p>
        </p:txBody>
      </p:sp>
      <p:cxnSp>
        <p:nvCxnSpPr>
          <p:cNvPr id="56" name="Straight Arrow Connector 55"/>
          <p:cNvCxnSpPr/>
          <p:nvPr userDrawn="1"/>
        </p:nvCxnSpPr>
        <p:spPr>
          <a:xfrm>
            <a:off x="3197113" y="1239046"/>
            <a:ext cx="0" cy="148705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 userDrawn="1"/>
        </p:nvSpPr>
        <p:spPr>
          <a:xfrm>
            <a:off x="2818546" y="905975"/>
            <a:ext cx="757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474">
              <a:spcAft>
                <a:spcPts val="533"/>
              </a:spcAft>
              <a:buSzPct val="100000"/>
            </a:pP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Mackerel</a:t>
            </a:r>
            <a:b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(27-Mar)</a:t>
            </a:r>
          </a:p>
        </p:txBody>
      </p:sp>
      <p:cxnSp>
        <p:nvCxnSpPr>
          <p:cNvPr id="58" name="Straight Arrow Connector 57"/>
          <p:cNvCxnSpPr/>
          <p:nvPr userDrawn="1"/>
        </p:nvCxnSpPr>
        <p:spPr>
          <a:xfrm>
            <a:off x="4111751" y="1239046"/>
            <a:ext cx="0" cy="148705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 userDrawn="1"/>
        </p:nvSpPr>
        <p:spPr>
          <a:xfrm>
            <a:off x="3733184" y="905975"/>
            <a:ext cx="757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474">
              <a:spcAft>
                <a:spcPts val="533"/>
              </a:spcAft>
              <a:buSzPct val="100000"/>
            </a:pP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Sardine</a:t>
            </a:r>
            <a:b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(7-Aug)</a:t>
            </a:r>
          </a:p>
        </p:txBody>
      </p:sp>
      <p:cxnSp>
        <p:nvCxnSpPr>
          <p:cNvPr id="60" name="Straight Arrow Connector 59"/>
          <p:cNvCxnSpPr/>
          <p:nvPr userDrawn="1"/>
        </p:nvCxnSpPr>
        <p:spPr>
          <a:xfrm>
            <a:off x="3761122" y="1239046"/>
            <a:ext cx="0" cy="148705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 userDrawn="1"/>
        </p:nvSpPr>
        <p:spPr>
          <a:xfrm>
            <a:off x="3352085" y="895376"/>
            <a:ext cx="757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474">
              <a:spcAft>
                <a:spcPts val="533"/>
              </a:spcAft>
              <a:buSzPct val="100000"/>
            </a:pP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Perch</a:t>
            </a:r>
            <a:b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(5-Jun)</a:t>
            </a:r>
          </a:p>
        </p:txBody>
      </p:sp>
      <p:cxnSp>
        <p:nvCxnSpPr>
          <p:cNvPr id="62" name="Straight Arrow Connector 61"/>
          <p:cNvCxnSpPr/>
          <p:nvPr userDrawn="1"/>
        </p:nvCxnSpPr>
        <p:spPr>
          <a:xfrm>
            <a:off x="4549327" y="1239046"/>
            <a:ext cx="0" cy="148705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 userDrawn="1"/>
        </p:nvSpPr>
        <p:spPr>
          <a:xfrm>
            <a:off x="4170760" y="905975"/>
            <a:ext cx="757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474">
              <a:spcAft>
                <a:spcPts val="533"/>
              </a:spcAft>
              <a:buSzPct val="100000"/>
            </a:pP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Trout</a:t>
            </a:r>
            <a:b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(25-Sept)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3396986" y="1365118"/>
            <a:ext cx="747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573474">
              <a:spcAft>
                <a:spcPts val="533"/>
              </a:spcAft>
              <a:buSzPct val="100000"/>
              <a:defRPr sz="80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dirty="0" smtClean="0">
                <a:solidFill>
                  <a:srgbClr val="00B388"/>
                </a:solidFill>
              </a:rPr>
              <a:t>Gen10 Snap1</a:t>
            </a:r>
          </a:p>
        </p:txBody>
      </p:sp>
      <p:sp>
        <p:nvSpPr>
          <p:cNvPr id="65" name="TextBox 64"/>
          <p:cNvSpPr txBox="1"/>
          <p:nvPr userDrawn="1"/>
        </p:nvSpPr>
        <p:spPr>
          <a:xfrm>
            <a:off x="4123600" y="1365118"/>
            <a:ext cx="864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573474">
              <a:spcAft>
                <a:spcPts val="533"/>
              </a:spcAft>
              <a:buSzPct val="100000"/>
              <a:defRPr sz="80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dirty="0" smtClean="0">
                <a:solidFill>
                  <a:srgbClr val="00B388"/>
                </a:solidFill>
              </a:rPr>
              <a:t>Gen10 Snap1 FF</a:t>
            </a:r>
          </a:p>
        </p:txBody>
      </p:sp>
      <p:cxnSp>
        <p:nvCxnSpPr>
          <p:cNvPr id="66" name="Straight Arrow Connector 65"/>
          <p:cNvCxnSpPr/>
          <p:nvPr userDrawn="1"/>
        </p:nvCxnSpPr>
        <p:spPr>
          <a:xfrm>
            <a:off x="5102609" y="1239045"/>
            <a:ext cx="0" cy="148706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 userDrawn="1"/>
        </p:nvSpPr>
        <p:spPr>
          <a:xfrm>
            <a:off x="4724042" y="905975"/>
            <a:ext cx="757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474">
              <a:spcAft>
                <a:spcPts val="533"/>
              </a:spcAft>
              <a:buSzPct val="100000"/>
            </a:pP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Cripps Pink</a:t>
            </a:r>
            <a:b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(4-Dec)</a:t>
            </a:r>
          </a:p>
        </p:txBody>
      </p:sp>
      <p:cxnSp>
        <p:nvCxnSpPr>
          <p:cNvPr id="68" name="Straight Arrow Connector 67"/>
          <p:cNvCxnSpPr/>
          <p:nvPr userDrawn="1"/>
        </p:nvCxnSpPr>
        <p:spPr>
          <a:xfrm>
            <a:off x="5609227" y="1239046"/>
            <a:ext cx="0" cy="148705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 userDrawn="1"/>
        </p:nvSpPr>
        <p:spPr>
          <a:xfrm>
            <a:off x="5230660" y="905975"/>
            <a:ext cx="757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474">
              <a:spcAft>
                <a:spcPts val="533"/>
              </a:spcAft>
              <a:buSzPct val="100000"/>
            </a:pPr>
            <a:r>
              <a:rPr lang="en-US" sz="800" dirty="0" err="1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Gravenstein</a:t>
            </a: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/>
            </a:r>
            <a:b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(5-Feb)</a:t>
            </a:r>
          </a:p>
        </p:txBody>
      </p:sp>
      <p:sp>
        <p:nvSpPr>
          <p:cNvPr id="70" name="TextBox 69"/>
          <p:cNvSpPr txBox="1"/>
          <p:nvPr userDrawn="1"/>
        </p:nvSpPr>
        <p:spPr>
          <a:xfrm>
            <a:off x="5181362" y="1384756"/>
            <a:ext cx="864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573474">
              <a:spcAft>
                <a:spcPts val="533"/>
              </a:spcAft>
              <a:buSzPct val="100000"/>
              <a:defRPr sz="80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dirty="0" smtClean="0">
                <a:solidFill>
                  <a:srgbClr val="00B388"/>
                </a:solidFill>
              </a:rPr>
              <a:t>Gen10 Snap2</a:t>
            </a:r>
          </a:p>
        </p:txBody>
      </p:sp>
      <p:cxnSp>
        <p:nvCxnSpPr>
          <p:cNvPr id="71" name="Straight Arrow Connector 70"/>
          <p:cNvCxnSpPr/>
          <p:nvPr userDrawn="1"/>
        </p:nvCxnSpPr>
        <p:spPr>
          <a:xfrm>
            <a:off x="6209942" y="1239046"/>
            <a:ext cx="0" cy="148705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 userDrawn="1"/>
        </p:nvSpPr>
        <p:spPr>
          <a:xfrm>
            <a:off x="5791120" y="905975"/>
            <a:ext cx="757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474">
              <a:spcAft>
                <a:spcPts val="533"/>
              </a:spcAft>
              <a:buSzPct val="100000"/>
            </a:pPr>
            <a:r>
              <a:rPr lang="en-US" sz="800" dirty="0" err="1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Jonagold</a:t>
            </a: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/>
            </a:r>
            <a:b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(2-Apr)</a:t>
            </a:r>
          </a:p>
        </p:txBody>
      </p:sp>
      <p:sp>
        <p:nvSpPr>
          <p:cNvPr id="73" name="TextBox 72"/>
          <p:cNvSpPr txBox="1"/>
          <p:nvPr userDrawn="1"/>
        </p:nvSpPr>
        <p:spPr>
          <a:xfrm>
            <a:off x="6248439" y="905975"/>
            <a:ext cx="757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474">
              <a:spcAft>
                <a:spcPts val="533"/>
              </a:spcAft>
              <a:buSzPct val="100000"/>
            </a:pP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Mutsu</a:t>
            </a:r>
            <a:b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(4-Jun)</a:t>
            </a:r>
          </a:p>
        </p:txBody>
      </p:sp>
      <p:cxnSp>
        <p:nvCxnSpPr>
          <p:cNvPr id="74" name="Straight Arrow Connector 73"/>
          <p:cNvCxnSpPr/>
          <p:nvPr userDrawn="1"/>
        </p:nvCxnSpPr>
        <p:spPr>
          <a:xfrm>
            <a:off x="6629323" y="1239046"/>
            <a:ext cx="0" cy="148705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 userDrawn="1"/>
        </p:nvSpPr>
        <p:spPr>
          <a:xfrm>
            <a:off x="6993900" y="905975"/>
            <a:ext cx="757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474">
              <a:spcAft>
                <a:spcPts val="533"/>
              </a:spcAft>
              <a:buSzPct val="100000"/>
            </a:pPr>
            <a:r>
              <a:rPr lang="en-US" sz="800" dirty="0" err="1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PinkLady</a:t>
            </a: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/>
            </a:r>
            <a:b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(6-Aug)</a:t>
            </a:r>
          </a:p>
        </p:txBody>
      </p:sp>
      <p:cxnSp>
        <p:nvCxnSpPr>
          <p:cNvPr id="76" name="Straight Arrow Connector 75"/>
          <p:cNvCxnSpPr/>
          <p:nvPr userDrawn="1"/>
        </p:nvCxnSpPr>
        <p:spPr>
          <a:xfrm>
            <a:off x="7372467" y="1239046"/>
            <a:ext cx="0" cy="148705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 userDrawn="1"/>
        </p:nvSpPr>
        <p:spPr>
          <a:xfrm>
            <a:off x="6587265" y="915127"/>
            <a:ext cx="757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474">
              <a:spcAft>
                <a:spcPts val="533"/>
              </a:spcAft>
              <a:buSzPct val="100000"/>
            </a:pP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/>
            </a:r>
            <a:b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(2-Jul)</a:t>
            </a:r>
          </a:p>
        </p:txBody>
      </p:sp>
      <p:cxnSp>
        <p:nvCxnSpPr>
          <p:cNvPr id="78" name="Straight Arrow Connector 77"/>
          <p:cNvCxnSpPr/>
          <p:nvPr userDrawn="1"/>
        </p:nvCxnSpPr>
        <p:spPr>
          <a:xfrm>
            <a:off x="6962785" y="1239046"/>
            <a:ext cx="0" cy="148705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 userDrawn="1"/>
        </p:nvSpPr>
        <p:spPr>
          <a:xfrm>
            <a:off x="6525393" y="1365118"/>
            <a:ext cx="864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573474">
              <a:spcAft>
                <a:spcPts val="533"/>
              </a:spcAft>
              <a:buSzPct val="100000"/>
              <a:defRPr sz="800">
                <a:solidFill>
                  <a:schemeClr val="accent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dirty="0" smtClean="0">
                <a:solidFill>
                  <a:srgbClr val="00B388"/>
                </a:solidFill>
              </a:rPr>
              <a:t>Gen10 Snap3</a:t>
            </a:r>
          </a:p>
        </p:txBody>
      </p:sp>
      <p:sp>
        <p:nvSpPr>
          <p:cNvPr id="80" name="TextBox 79"/>
          <p:cNvSpPr txBox="1"/>
          <p:nvPr userDrawn="1"/>
        </p:nvSpPr>
        <p:spPr>
          <a:xfrm>
            <a:off x="7467957" y="905975"/>
            <a:ext cx="652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73474">
              <a:spcAft>
                <a:spcPts val="533"/>
              </a:spcAft>
              <a:buSzPct val="100000"/>
            </a:pP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Winesap</a:t>
            </a:r>
            <a:b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</a:br>
            <a:r>
              <a:rPr lang="en-US" sz="800" dirty="0">
                <a:solidFill>
                  <a:srgbClr val="00B388"/>
                </a:solidFill>
                <a:latin typeface="HP Simplified" pitchFamily="34" charset="0"/>
                <a:cs typeface="HP Simplified" pitchFamily="34" charset="0"/>
              </a:rPr>
              <a:t>(1-Oct)</a:t>
            </a:r>
          </a:p>
        </p:txBody>
      </p:sp>
      <p:cxnSp>
        <p:nvCxnSpPr>
          <p:cNvPr id="81" name="Straight Arrow Connector 80"/>
          <p:cNvCxnSpPr/>
          <p:nvPr userDrawn="1"/>
        </p:nvCxnSpPr>
        <p:spPr>
          <a:xfrm>
            <a:off x="7810731" y="1239046"/>
            <a:ext cx="0" cy="148705"/>
          </a:xfrm>
          <a:prstGeom prst="straightConnector1">
            <a:avLst/>
          </a:prstGeom>
          <a:ln w="127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5609227" y="1447268"/>
            <a:ext cx="0" cy="4420132"/>
          </a:xfrm>
          <a:prstGeom prst="line">
            <a:avLst/>
          </a:prstGeom>
          <a:ln w="25400" cmpd="sng">
            <a:solidFill>
              <a:srgbClr val="E5E8E8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6209942" y="1447268"/>
            <a:ext cx="0" cy="4420132"/>
          </a:xfrm>
          <a:prstGeom prst="line">
            <a:avLst/>
          </a:prstGeom>
          <a:ln w="25400" cmpd="sng">
            <a:solidFill>
              <a:srgbClr val="E5E8E8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30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/>
          <a:lstStyle/>
          <a:p>
            <a:fld id="{26B45FFC-9EEF-4E69-85F5-C8F54747804D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6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24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36-B233-499E-9BEE-F74B970C5025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9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2EA9-3B56-4A33-B12A-B2128B67CF47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1EE-939E-420C-96CC-BBD4E0789F6E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95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21DF-B372-4715-A947-87638DB6C7DB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4BA-C79E-44DB-BAC5-44EED042838E}" type="datetime4">
              <a:rPr lang="en-US" smtClean="0">
                <a:solidFill>
                  <a:prstClr val="white"/>
                </a:solidFill>
              </a:rPr>
              <a:pPr/>
              <a:t>May 17, 2019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70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F7D-C96A-4F63-BBD4-20D694625DCA}" type="datetime4">
              <a:rPr lang="en-US" smtClean="0">
                <a:solidFill>
                  <a:prstClr val="white"/>
                </a:solidFill>
              </a:rPr>
              <a:pPr/>
              <a:t>May 17, 2019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28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4BCB-8771-4A79-A076-778702FD247E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8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dirty="0"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0C28-7D34-4539-8BD9-384792B5196D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80A3-67D3-4334-BBBD-2586A0E23186}" type="datetime4">
              <a:rPr lang="en-US" smtClean="0">
                <a:solidFill>
                  <a:prstClr val="white"/>
                </a:solidFill>
              </a:rPr>
              <a:pPr/>
              <a:t>May 17, 2019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61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D1B-173D-4E62-B833-0AF2E678DB5B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E476-A3A9-47EC-ACB1-2D0024860F8E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0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B2E7-D875-4E89-BEB0-DF13336BC9CE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5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EDFA-6C48-4F15-B65F-ABE41D14A4C8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02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E83-4A36-4E0D-BF8F-4D5F09C9996E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6151-5C95-458F-9D01-ADBA6339298B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0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C41-464A-475D-A0CC-FA046720D321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B321-0014-4731-89E6-1BC031F3EE89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5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AD6D-D4F1-471E-B6F6-B83AEAF340C7}" type="datetime4">
              <a:rPr lang="en-US" smtClean="0">
                <a:solidFill>
                  <a:prstClr val="white"/>
                </a:solidFill>
              </a:rPr>
              <a:pPr/>
              <a:t>May 17,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04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9101-7F81-4BC0-9C6D-05CA017BFC04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9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2CA6-9065-4530-9FEE-3074B09FF7FD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E5AF-321A-457F-A608-80FBE08733D7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4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40BD-D00A-4117-B47F-4C35630AD5BC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9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3285-0125-4EAD-BF76-1005CE54CAE9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39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B2ED-7A0E-4C69-896C-C3138BD2C963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70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AE39-AB37-455B-B24A-AEB729461A5B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E275-2ADB-4956-8B2A-9A6F2A8C468F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4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E6DE7-F10B-46C5-AF7F-96F588A12604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3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rgbClr val="425563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6769-C66B-42D7-90FF-D002BAB248E2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8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04E8-B131-45BA-A4EA-A58999FA6464}" type="datetime4">
              <a:rPr lang="en-US" smtClean="0">
                <a:solidFill>
                  <a:prstClr val="white"/>
                </a:solidFill>
              </a:rPr>
              <a:pPr/>
              <a:t>May 17, 2019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Confidential | Internal Use Only 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87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F3D13FF-AA40-4ED9-80A3-1305E183FC0D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4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29FE-D144-43A1-B829-1A3F0513DD4B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8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02A-B2C1-42E8-9A70-4E8CD46CA06D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4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 descr="TSS2019 ppt main slide-0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  <p:pic>
        <p:nvPicPr>
          <p:cNvPr id="2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8143-BFA3-46F8-9B90-B0E5CFAF7F7C}" type="datetime4">
              <a:rPr lang="is-IS" smtClean="0">
                <a:solidFill>
                  <a:prstClr val="black"/>
                </a:solidFill>
              </a:rPr>
              <a:pPr/>
              <a:t>17. maí 2019</a:t>
            </a:fld>
            <a:endParaRPr lang="is-IS">
              <a:solidFill>
                <a:prstClr val="black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3601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46683"/>
            <a:ext cx="10382288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471643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952" y="1558460"/>
            <a:ext cx="11248101" cy="4284985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2" y="6191832"/>
            <a:ext cx="11248101" cy="215508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 dirty="0"/>
              <a:t>Click to edit footnote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srgbClr val="5F7A76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91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2B07-4D3E-48CD-9234-A70AD62E7AB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666786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7419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41962" y="313418"/>
            <a:ext cx="11280140" cy="38779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43107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1152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2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57088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993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746D-DDA3-4CE4-9ABF-929DEDEA5E7F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 dirty="0"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96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6036-B233-499E-9BEE-F74B970C5025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9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rgbClr val="42556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2EA9-3B56-4A33-B12A-B2128B67CF47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1EE-939E-420C-96CC-BBD4E0789F6E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5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21DF-B372-4715-A947-87638DB6C7DB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24BA-C79E-44DB-BAC5-44EED042838E}" type="datetime4">
              <a:rPr lang="en-US" smtClean="0">
                <a:solidFill>
                  <a:prstClr val="white"/>
                </a:solidFill>
              </a:rPr>
              <a:pPr/>
              <a:t>May 17, 2019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25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DF7D-C96A-4F63-BBD4-20D694625DCA}" type="datetime4">
              <a:rPr lang="en-US" smtClean="0">
                <a:solidFill>
                  <a:prstClr val="white"/>
                </a:solidFill>
              </a:rPr>
              <a:pPr/>
              <a:t>May 17, 2019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1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dirty="0"/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0C28-7D34-4539-8BD9-384792B5196D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62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Pr>
        <a:solidFill>
          <a:srgbClr val="425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t>“Click to add quote here. Type quotation marks before and after text.”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t>Click to add quoted person’s name, title,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80A3-67D3-4334-BBBD-2586A0E23186}" type="datetime4">
              <a:rPr lang="en-US" smtClean="0">
                <a:solidFill>
                  <a:prstClr val="white"/>
                </a:solidFill>
              </a:rPr>
              <a:pPr/>
              <a:t>May 17, 2019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Private | Confidential | Internal Use Only </a:t>
            </a:r>
            <a:endParaRPr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>
                <a:solidFill>
                  <a:prstClr val="white"/>
                </a:solidFill>
              </a:rPr>
              <a:pPr/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91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AD1B-173D-4E62-B833-0AF2E678DB5B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E476-A3A9-47EC-ACB1-2D0024860F8E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1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101.xml"/><Relationship Id="rId18" Type="http://schemas.openxmlformats.org/officeDocument/2006/relationships/slideLayout" Target="../slideLayouts/slideLayout106.xml"/><Relationship Id="rId26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17" Type="http://schemas.openxmlformats.org/officeDocument/2006/relationships/slideLayout" Target="../slideLayouts/slideLayout105.xml"/><Relationship Id="rId25" Type="http://schemas.openxmlformats.org/officeDocument/2006/relationships/slideLayout" Target="../slideLayouts/slideLayout113.xml"/><Relationship Id="rId33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104.xml"/><Relationship Id="rId20" Type="http://schemas.openxmlformats.org/officeDocument/2006/relationships/slideLayout" Target="../slideLayouts/slideLayout108.xml"/><Relationship Id="rId29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24" Type="http://schemas.openxmlformats.org/officeDocument/2006/relationships/slideLayout" Target="../slideLayouts/slideLayout112.xml"/><Relationship Id="rId32" Type="http://schemas.openxmlformats.org/officeDocument/2006/relationships/slideLayout" Target="../slideLayouts/slideLayout120.xml"/><Relationship Id="rId37" Type="http://schemas.openxmlformats.org/officeDocument/2006/relationships/theme" Target="../theme/theme4.xml"/><Relationship Id="rId5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103.xml"/><Relationship Id="rId23" Type="http://schemas.openxmlformats.org/officeDocument/2006/relationships/slideLayout" Target="../slideLayouts/slideLayout111.xml"/><Relationship Id="rId28" Type="http://schemas.openxmlformats.org/officeDocument/2006/relationships/slideLayout" Target="../slideLayouts/slideLayout116.xml"/><Relationship Id="rId36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107.xml"/><Relationship Id="rId31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102.xml"/><Relationship Id="rId22" Type="http://schemas.openxmlformats.org/officeDocument/2006/relationships/slideLayout" Target="../slideLayouts/slideLayout110.xml"/><Relationship Id="rId27" Type="http://schemas.openxmlformats.org/officeDocument/2006/relationships/slideLayout" Target="../slideLayouts/slideLayout115.xml"/><Relationship Id="rId30" Type="http://schemas.openxmlformats.org/officeDocument/2006/relationships/slideLayout" Target="../slideLayouts/slideLayout118.xml"/><Relationship Id="rId35" Type="http://schemas.openxmlformats.org/officeDocument/2006/relationships/slideLayout" Target="../slideLayouts/slideLayout1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4C107257-A530-41F9-94AF-FD7BDA00D192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Confidential | Internal Use Only </a:t>
            </a:r>
            <a:endParaRPr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58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8012" y="437707"/>
            <a:ext cx="10351386" cy="45719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sz="1799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3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9"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sz="1799">
                <a:solidFill>
                  <a:prstClr val="black"/>
                </a:solidFill>
              </a:endParaRPr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10411418" y="31971"/>
            <a:ext cx="1759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573474">
              <a:spcAft>
                <a:spcPts val="533"/>
              </a:spcAft>
              <a:buSzPct val="100000"/>
            </a:pPr>
            <a:r>
              <a:rPr lang="en-US" sz="2000" b="1" dirty="0">
                <a:solidFill>
                  <a:srgbClr val="808285"/>
                </a:solidFill>
                <a:cs typeface="HP Simplified" pitchFamily="34" charset="0"/>
              </a:rPr>
              <a:t>Internal View</a:t>
            </a:r>
          </a:p>
        </p:txBody>
      </p:sp>
    </p:spTree>
    <p:extLst>
      <p:ext uri="{BB962C8B-B14F-4D97-AF65-F5344CB8AC3E}">
        <p14:creationId xmlns:p14="http://schemas.microsoft.com/office/powerpoint/2010/main" val="13802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27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marR="0" indent="-182825" algn="l" defTabSz="914126" rtl="0" eaLnBrk="1" fontAlgn="auto" latinLnBrk="0" hangingPunct="1">
        <a:lnSpc>
          <a:spcPct val="9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lang="en-US" sz="1600" kern="1200" smtClean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1357" indent="-182825" algn="l" defTabSz="914126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475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301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419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245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363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189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014" indent="-137119" algn="l" defTabSz="914126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2F7A8908-8F7D-4671-9CE7-F4C8C33CF3B7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64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42" r:id="rId27"/>
    <p:sldLayoutId id="2147483743" r:id="rId28"/>
    <p:sldLayoutId id="2147483744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1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2F7A8908-8F7D-4671-9CE7-F4C8C33CF3B7}" type="datetime4">
              <a:rPr lang="en-US" smtClean="0">
                <a:solidFill>
                  <a:prstClr val="black"/>
                </a:solidFill>
              </a:rPr>
              <a:pPr/>
              <a:t>May 17, 2019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137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74" r:id="rId22"/>
    <p:sldLayoutId id="2147483775" r:id="rId23"/>
    <p:sldLayoutId id="2147483776" r:id="rId24"/>
    <p:sldLayoutId id="2147483777" r:id="rId25"/>
    <p:sldLayoutId id="2147483778" r:id="rId26"/>
    <p:sldLayoutId id="2147483779" r:id="rId27"/>
    <p:sldLayoutId id="2147483780" r:id="rId28"/>
    <p:sldLayoutId id="2147483781" r:id="rId29"/>
    <p:sldLayoutId id="2147483782" r:id="rId30"/>
    <p:sldLayoutId id="2147483783" r:id="rId31"/>
    <p:sldLayoutId id="2147483784" r:id="rId32"/>
    <p:sldLayoutId id="2147483785" r:id="rId33"/>
    <p:sldLayoutId id="2147483786" r:id="rId34"/>
    <p:sldLayoutId id="2147483787" r:id="rId35"/>
    <p:sldLayoutId id="2147483788" r:id="rId3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6" y="85185"/>
            <a:ext cx="10969943" cy="348866"/>
          </a:xfrm>
        </p:spPr>
        <p:txBody>
          <a:bodyPr/>
          <a:lstStyle/>
          <a:p>
            <a:r>
              <a:rPr lang="en-US" dirty="0" smtClean="0"/>
              <a:t>MasterCard </a:t>
            </a:r>
            <a:r>
              <a:rPr lang="en-US" dirty="0" smtClean="0"/>
              <a:t>Fraud Detection Solution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>
                <a:solidFill>
                  <a:srgbClr val="5F7A76"/>
                </a:solidFill>
              </a:rPr>
              <a:pPr/>
              <a:t>1</a:t>
            </a:fld>
            <a:endParaRPr lang="en-GB">
              <a:solidFill>
                <a:srgbClr val="5F7A7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455" y="677118"/>
            <a:ext cx="10927503" cy="52491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GB" sz="1600" dirty="0" smtClean="0"/>
              <a:t>Grid </a:t>
            </a:r>
            <a:r>
              <a:rPr lang="en-GB" sz="1600" dirty="0"/>
              <a:t>system that does real time checking of all the transactions that transit the </a:t>
            </a:r>
            <a:r>
              <a:rPr lang="en-GB" sz="1600" dirty="0" err="1"/>
              <a:t>Mastercard</a:t>
            </a:r>
            <a:r>
              <a:rPr lang="en-GB" sz="1600" dirty="0"/>
              <a:t> </a:t>
            </a:r>
            <a:r>
              <a:rPr lang="en-GB" sz="1600" dirty="0" smtClean="0"/>
              <a:t>networks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600" dirty="0" smtClean="0"/>
              <a:t>Grid system is a combination of home grown tools. It does </a:t>
            </a:r>
            <a:r>
              <a:rPr lang="en-GB" sz="1600" dirty="0"/>
              <a:t>search for anomalies in the flow of </a:t>
            </a:r>
            <a:r>
              <a:rPr lang="en-GB" sz="1600" dirty="0" smtClean="0"/>
              <a:t>transactions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600" dirty="0" smtClean="0"/>
              <a:t>Handle 1 Billion Messages / Day for fraud detection and other purposes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600" dirty="0"/>
              <a:t>Pivotal </a:t>
            </a:r>
            <a:r>
              <a:rPr lang="en-US" sz="1600" dirty="0" err="1" smtClean="0"/>
              <a:t>Gemfire</a:t>
            </a:r>
            <a:r>
              <a:rPr lang="en-US" sz="1600" dirty="0" smtClean="0"/>
              <a:t> Grid System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600" dirty="0"/>
              <a:t>P</a:t>
            </a:r>
            <a:r>
              <a:rPr lang="en-US" sz="1600" dirty="0" smtClean="0"/>
              <a:t>erforms real-time </a:t>
            </a:r>
            <a:r>
              <a:rPr lang="en-US" sz="1600" dirty="0" err="1" smtClean="0"/>
              <a:t>comparision</a:t>
            </a:r>
            <a:r>
              <a:rPr lang="en-US" sz="1600" dirty="0" smtClean="0"/>
              <a:t> of transactions from all input applications sources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600" dirty="0" smtClean="0"/>
              <a:t>Low latency interconnection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600" dirty="0" smtClean="0"/>
              <a:t>2 Locations , Each location configuration = </a:t>
            </a:r>
            <a:r>
              <a:rPr lang="en-US" sz="1600" dirty="0"/>
              <a:t>80 * Cisco UCS / 10GbE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600" dirty="0" err="1" smtClean="0"/>
              <a:t>iProtect</a:t>
            </a:r>
            <a:r>
              <a:rPr lang="en-US" sz="1600" dirty="0" smtClean="0"/>
              <a:t> Storage System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600" dirty="0" smtClean="0"/>
              <a:t>Generates 2-3 Million reads/sec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600" dirty="0" smtClean="0"/>
              <a:t>Only 1-2 K writes/sec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600" dirty="0" smtClean="0"/>
              <a:t>200 TB of Data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600" b="1" u="sng" dirty="0" smtClean="0"/>
              <a:t>Challenges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600" dirty="0" smtClean="0"/>
              <a:t>Significant rack space to accommodate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600" dirty="0" smtClean="0"/>
              <a:t>Generates considerable latency because of FC SAN connection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600" dirty="0" smtClean="0"/>
              <a:t>Predict rapid growth storage volume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 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sz="1600" b="1" u="sng" dirty="0" smtClean="0"/>
              <a:t>Open Queries from MasterCard team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600" dirty="0" smtClean="0"/>
              <a:t>Moving velocity servers in-memory instead of reaching out to disks for every referencing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600" dirty="0" smtClean="0"/>
              <a:t>What is HPE proposal for Grid systems and how to address growing no. of nodes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600" dirty="0" smtClean="0"/>
              <a:t>What is HPE suggestion on striking a balanced and scalable approach for Node / Memory / Storage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sz="1600" dirty="0" smtClean="0"/>
              <a:t>Storage array of Velocity servers require redundant data availability . Fast restart capability is must</a:t>
            </a:r>
          </a:p>
        </p:txBody>
      </p:sp>
      <p:pic>
        <p:nvPicPr>
          <p:cNvPr id="1026" name="Picture 2" descr="5E1F68D5-DD80-4110-8372-41DC8D69AA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267" y="1783969"/>
            <a:ext cx="2713556" cy="270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28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6" y="96760"/>
            <a:ext cx="10969943" cy="852364"/>
          </a:xfrm>
        </p:spPr>
        <p:txBody>
          <a:bodyPr/>
          <a:lstStyle/>
          <a:p>
            <a:r>
              <a:rPr lang="en-US" dirty="0" smtClean="0"/>
              <a:t>Pivotal </a:t>
            </a:r>
            <a:r>
              <a:rPr lang="en-US" dirty="0" err="1" smtClean="0"/>
              <a:t>Gemfire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>
                <a:solidFill>
                  <a:srgbClr val="5F7A76"/>
                </a:solidFill>
              </a:rPr>
              <a:pPr/>
              <a:t>2</a:t>
            </a:fld>
            <a:endParaRPr lang="en-GB">
              <a:solidFill>
                <a:srgbClr val="5F7A7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455" y="671332"/>
            <a:ext cx="10969943" cy="53417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Based on Apache Geode – In-Memory Grid Processing </a:t>
            </a:r>
            <a:r>
              <a:rPr lang="en-US" dirty="0" smtClean="0"/>
              <a:t>Framework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Distributed </a:t>
            </a:r>
            <a:r>
              <a:rPr lang="en-US" dirty="0" smtClean="0"/>
              <a:t>Event Processing for Event Publisher Subscriber and continuous query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Memory </a:t>
            </a:r>
            <a:r>
              <a:rPr lang="en-US" dirty="0" smtClean="0"/>
              <a:t>Oriented – 10x too 100x faster than traditional relational database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Key </a:t>
            </a:r>
            <a:r>
              <a:rPr lang="en-US" dirty="0" smtClean="0"/>
              <a:t>elements of </a:t>
            </a:r>
            <a:r>
              <a:rPr lang="en-US" dirty="0" err="1" smtClean="0"/>
              <a:t>Gemfire</a:t>
            </a:r>
            <a:r>
              <a:rPr lang="en-US" dirty="0" smtClean="0"/>
              <a:t>/Apache Geode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(Optionally) HDFS Persistence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Off-heap storage – JVM Heap + Off Heap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Lucene Index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Spark Integration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Cloud </a:t>
            </a:r>
            <a:r>
              <a:rPr lang="en-US" dirty="0" err="1" smtClean="0"/>
              <a:t>Foundary</a:t>
            </a:r>
            <a:r>
              <a:rPr lang="en-US" dirty="0" smtClean="0"/>
              <a:t> services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Distributed transaction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Apache Derby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Heavily Java based application – </a:t>
            </a:r>
            <a:r>
              <a:rPr lang="en-US" dirty="0" err="1" smtClean="0"/>
              <a:t>Springboot</a:t>
            </a:r>
            <a:endParaRPr lang="en-US" dirty="0" smtClean="0"/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In-Memory Data Grid</a:t>
            </a:r>
          </a:p>
          <a:p>
            <a:pPr marL="1200150" lvl="2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Pool resources Memory , CPU , Network , Disks</a:t>
            </a:r>
          </a:p>
          <a:p>
            <a:pPr marL="1200150" lvl="2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Data Compression – snappy</a:t>
            </a:r>
          </a:p>
          <a:p>
            <a:pPr marL="1200150" lvl="2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JVM / Heap GC Tuning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endParaRPr lang="en-US" dirty="0" smtClean="0"/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endParaRPr lang="en-US" dirty="0"/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2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6" y="85186"/>
            <a:ext cx="10969943" cy="360439"/>
          </a:xfrm>
        </p:spPr>
        <p:txBody>
          <a:bodyPr/>
          <a:lstStyle/>
          <a:p>
            <a:r>
              <a:rPr lang="en-US" dirty="0" smtClean="0"/>
              <a:t>HPE Open Questions/Thoughts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 lang="en-GB" smtClean="0">
                <a:solidFill>
                  <a:srgbClr val="5F7A76"/>
                </a:solidFill>
              </a:rPr>
              <a:pPr/>
              <a:t>3</a:t>
            </a:fld>
            <a:endParaRPr lang="en-GB">
              <a:solidFill>
                <a:srgbClr val="5F7A7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9757" y="763928"/>
            <a:ext cx="10922642" cy="51415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I would like to show MasterCard guys on how we differentiate with MDC for below workloads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Sparkle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dirty="0" err="1" smtClean="0"/>
              <a:t>Redis</a:t>
            </a:r>
            <a:r>
              <a:rPr lang="en-US" dirty="0" smtClean="0"/>
              <a:t>/</a:t>
            </a:r>
            <a:r>
              <a:rPr lang="en-US" dirty="0" err="1" smtClean="0"/>
              <a:t>Memcached</a:t>
            </a:r>
            <a:r>
              <a:rPr lang="en-US" dirty="0" smtClean="0"/>
              <a:t> Key/Value store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Off-Heap cache capability for JVM to take advantage of Off-Heap cache</a:t>
            </a:r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dirty="0"/>
              <a:t>Like Pivotal </a:t>
            </a:r>
            <a:r>
              <a:rPr lang="en-US" dirty="0" err="1"/>
              <a:t>Gemfire</a:t>
            </a:r>
            <a:r>
              <a:rPr lang="en-US" dirty="0"/>
              <a:t> ( based on Apache Geode ) , our proposition could be to have an alternate solution with Apache Ignite and Hadoop </a:t>
            </a:r>
            <a:r>
              <a:rPr lang="en-US" dirty="0" smtClean="0"/>
              <a:t>Ecosystem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I would like to also have data pipeline discussion with MasterCard architects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r>
              <a:rPr lang="en-US" dirty="0" smtClean="0"/>
              <a:t>I still do not understand what is </a:t>
            </a:r>
            <a:r>
              <a:rPr lang="en-US" dirty="0" err="1" smtClean="0"/>
              <a:t>iProtect</a:t>
            </a:r>
            <a:r>
              <a:rPr lang="en-US" dirty="0" smtClean="0"/>
              <a:t> Velocity server comprised of . Is it hdfs ?</a:t>
            </a:r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US" dirty="0" smtClean="0"/>
          </a:p>
          <a:p>
            <a:pPr marL="742950" lvl="1" indent="-285750">
              <a:lnSpc>
                <a:spcPct val="90000"/>
              </a:lnSpc>
              <a:buFontTx/>
              <a:buChar char="-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64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E_Standard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5.potx" id="{6E765CE8-72DF-47CC-8CE6-E2F106A29740}" vid="{F1B02632-9815-49C8-944D-886AB684271D}"/>
    </a:ext>
  </a:extLst>
</a:theme>
</file>

<file path=ppt/theme/theme2.xml><?xml version="1.0" encoding="utf-8"?>
<a:theme xmlns:a="http://schemas.openxmlformats.org/drawingml/2006/main" name="7_Internal View HPE Std Arial 16x9">
  <a:themeElements>
    <a:clrScheme name="Custom 1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00B388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2017 HPE Servers Roadmap Template.potx" id="{8CCB740B-BC03-49DF-99C6-E553B6E1AB5A}" vid="{08005D9B-BAD8-4142-BE6C-77A859B0ED5D}"/>
    </a:ext>
  </a:extLst>
</a:theme>
</file>

<file path=ppt/theme/theme3.xml><?xml version="1.0" encoding="utf-8"?>
<a:theme xmlns:a="http://schemas.openxmlformats.org/drawingml/2006/main" name="HPE_Events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Events_Arial_16x9_v5.potx" id="{199FFE35-50FE-4A1C-AB07-35C1961A2F5B}" vid="{C8C632A9-E1EE-4848-A16D-D9525BC3D855}"/>
    </a:ext>
  </a:extLst>
</a:theme>
</file>

<file path=ppt/theme/theme4.xml><?xml version="1.0" encoding="utf-8"?>
<a:theme xmlns:a="http://schemas.openxmlformats.org/drawingml/2006/main" name="1_HPE_Events_Arial_16x9_v5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1A982"/>
      </a:hlink>
      <a:folHlink>
        <a:srgbClr val="01A98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1|169|130">
      <a:srgbClr val="01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Events_Arial_16x9_v5.potx" id="{199FFE35-50FE-4A1C-AB07-35C1961A2F5B}" vid="{C8C632A9-E1EE-4848-A16D-D9525BC3D85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363</Words>
  <Application>Microsoft Office PowerPoint</Application>
  <PresentationFormat>Widescreen</PresentationFormat>
  <Paragraphs>62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HP Simplified</vt:lpstr>
      <vt:lpstr>Intel Clear</vt:lpstr>
      <vt:lpstr>Times New Roman</vt:lpstr>
      <vt:lpstr>HPE_Standard_Arial_16x9_v5</vt:lpstr>
      <vt:lpstr>7_Internal View HPE Std Arial 16x9</vt:lpstr>
      <vt:lpstr>HPE_Events_Arial_16x9_v5</vt:lpstr>
      <vt:lpstr>1_HPE_Events_Arial_16x9_v5</vt:lpstr>
      <vt:lpstr>MasterCard Fraud Detection Solution</vt:lpstr>
      <vt:lpstr>Pivotal Gemfire</vt:lpstr>
      <vt:lpstr>HPE Open Questions/Thoughts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Monetizing MDC Executive Summary</dc:title>
  <dc:creator>Gibbs, Bret</dc:creator>
  <cp:lastModifiedBy>Kumar, Ashish</cp:lastModifiedBy>
  <cp:revision>59</cp:revision>
  <dcterms:created xsi:type="dcterms:W3CDTF">2019-05-01T21:54:34Z</dcterms:created>
  <dcterms:modified xsi:type="dcterms:W3CDTF">2019-05-17T08:25:19Z</dcterms:modified>
</cp:coreProperties>
</file>