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38" r:id="rId3"/>
  </p:sldMasterIdLst>
  <p:notesMasterIdLst>
    <p:notesMasterId r:id="rId5"/>
  </p:notesMasterIdLst>
  <p:sldIdLst>
    <p:sldId id="5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mack, Steve (Enterprise Solutions)" initials="TS(S" lastIdx="10" clrIdx="0">
    <p:extLst>
      <p:ext uri="{19B8F6BF-5375-455C-9EA6-DF929625EA0E}">
        <p15:presenceInfo xmlns:p15="http://schemas.microsoft.com/office/powerpoint/2012/main" userId="S-1-5-21-839522115-1383384898-515967899-25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2C9"/>
    <a:srgbClr val="70AC4C"/>
    <a:srgbClr val="008E67"/>
    <a:srgbClr val="755E7A"/>
    <a:srgbClr val="7030A0"/>
    <a:srgbClr val="2771DA"/>
    <a:srgbClr val="00946F"/>
    <a:srgbClr val="D4F6F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5" autoAdjust="0"/>
    <p:restoredTop sz="92722" autoAdjust="0"/>
  </p:normalViewPr>
  <p:slideViewPr>
    <p:cSldViewPr snapToGrid="0">
      <p:cViewPr varScale="1">
        <p:scale>
          <a:sx n="106" d="100"/>
          <a:sy n="106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BD64-1FC2-49FB-929B-03231C7A94B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F335-9DAC-481C-B313-0A77A215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1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DE0-BDB2-4AA1-A6EF-F18B42451940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389696" y="1017588"/>
            <a:ext cx="7864475" cy="507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6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3" hasCustomPrompt="1"/>
          </p:nvPr>
        </p:nvSpPr>
        <p:spPr bwMode="ltGray">
          <a:xfrm>
            <a:off x="6214763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6067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48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F0DB-1D79-44FD-827D-9447C69856DA}" type="datetime4">
              <a:rPr lang="en-US" smtClean="0">
                <a:solidFill>
                  <a:prstClr val="white"/>
                </a:solidFill>
              </a:rPr>
              <a:pPr/>
              <a:t>May 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495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buFont typeface="Arial" panose="020B0604020202020204" pitchFamily="34" charset="0"/>
              <a:buChar char="•"/>
              <a:defRPr/>
            </a:lvl1pPr>
            <a:lvl2pPr marL="631825" indent="-290513">
              <a:buFont typeface="Arial" panose="020B0604020202020204" pitchFamily="34" charset="0"/>
              <a:buChar char="•"/>
              <a:defRPr/>
            </a:lvl2pPr>
            <a:lvl3pPr marL="914400" indent="-282575">
              <a:buFont typeface="Arial" panose="020B0604020202020204" pitchFamily="34" charset="0"/>
              <a:buChar char="•"/>
              <a:tabLst>
                <a:tab pos="398463" algn="l"/>
              </a:tabLst>
              <a:defRPr/>
            </a:lvl3pPr>
            <a:lvl4pPr marL="1254125" indent="-292100">
              <a:buFont typeface="Arial" panose="020B0604020202020204" pitchFamily="34" charset="0"/>
              <a:buChar char="•"/>
              <a:defRPr/>
            </a:lvl4pPr>
            <a:lvl5pPr marL="1546225" indent="-2825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64E8-15A0-4055-AA0E-D4149EE3CDA6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0B1-E936-40D6-8E13-BB4397D8F18A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60B-68A1-47D0-9AFE-61CC409BCAA4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094-5B8D-4315-A849-6D2A0D630FB6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E337-C088-4F24-AB9D-AD162351A4D3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B084-B58F-4299-AB3F-D821286B1D29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17B0-71FA-40A2-B9AC-8A20B77B34A4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20EB-7BE6-42C8-9FFC-857661A76BB9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B4D3-4D95-41B6-AE77-1F1CCD28645A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9879-E133-45FD-8B27-1BBB4A3BF6AE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C7AC-C72F-45CF-9FE5-ECB0DB33F7D3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EC1-601B-4717-B5D6-A3E2445DB15D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1A2-87AA-41A9-A542-426CD99C94FC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90AB-D23E-49E3-A4C2-376C4BCF6B6B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DEE-4A3B-4DEB-9469-DD36B5B1AA66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A53-78B9-45D2-B920-28A9DE2604FE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1D3-68D4-4CAF-9FAA-5AAE7EB8A106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189-DA61-4500-8FC0-A591D490450E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DF79E95-C3BF-4BAB-8003-9A0BB433488F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2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8367-A1EF-430C-8CA7-EE89F48FF8B6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5C9-368A-4190-8656-8B456021B165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255597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6718"/>
            <a:ext cx="10972800" cy="958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" y="975361"/>
            <a:ext cx="10960293" cy="410095"/>
          </a:xfrm>
        </p:spPr>
        <p:txBody>
          <a:bodyPr/>
          <a:lstStyle>
            <a:lvl1pPr marL="0" indent="0">
              <a:buNone/>
              <a:defRPr sz="2133">
                <a:solidFill>
                  <a:srgbClr val="5F60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93735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5" y="457001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51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7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4" y="457204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8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1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3F77-47C4-461C-B72B-3EDC3ED8ABF3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5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603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9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chemeClr val="bg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9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3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5/1/2020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1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5/1/2020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415" indent="-328415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 baseline="0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986" indent="-328986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6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5/1/2020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4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6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99A4-F69E-4038-809E-DB6345A4D48F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4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6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2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BE-6FC5-431A-AC4C-755524DBC99F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7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0" y="2819400"/>
            <a:ext cx="3657601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5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2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2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6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6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7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57400"/>
            <a:ext cx="10972801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32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663-9E45-4A95-BE4D-02D3705335A4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613325" y="6246758"/>
            <a:ext cx="969470" cy="390524"/>
            <a:chOff x="3578225" y="1146175"/>
            <a:chExt cx="5038725" cy="2111375"/>
          </a:xfrm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8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0948-EF85-45A8-A477-A43A69A7358F}" type="datetime4">
              <a:rPr lang="en-US" smtClean="0">
                <a:solidFill>
                  <a:prstClr val="white"/>
                </a:solidFill>
              </a:rPr>
              <a:pPr/>
              <a:t>May 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756-6477-415D-AB8D-F0897E238762}" type="datetime4">
              <a:rPr lang="en-US" smtClean="0">
                <a:solidFill>
                  <a:prstClr val="white"/>
                </a:solidFill>
              </a:rPr>
              <a:pPr/>
              <a:t>May 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image" Target="../media/image3.emf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41" Type="http://schemas.openxmlformats.org/officeDocument/2006/relationships/image" Target="../media/image5.jpg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F4A495B1-C011-4E9A-BB1F-BF136034FD23}" type="datetime4">
              <a:rPr lang="en-US" smtClean="0">
                <a:solidFill>
                  <a:prstClr val="black"/>
                </a:solidFill>
              </a:rPr>
              <a:pPr/>
              <a:t>May 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36" r:id="rId34"/>
    <p:sldLayoutId id="214748373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44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4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3" y="437706"/>
            <a:ext cx="10972801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4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5/1/2020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HPE Confidential,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72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27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770" indent="-182770" algn="l" defTabSz="913852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11234" indent="-182770" algn="l" defTabSz="91385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1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082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5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93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006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077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354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1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34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8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690219" y="6458738"/>
            <a:ext cx="4114800" cy="220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418" y="114598"/>
            <a:ext cx="11430000" cy="401362"/>
          </a:xfrm>
        </p:spPr>
        <p:txBody>
          <a:bodyPr/>
          <a:lstStyle/>
          <a:p>
            <a:r>
              <a:rPr lang="en-US" dirty="0"/>
              <a:t>Cybersecurity Graph Analytics – reference configuration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8420" y="1332889"/>
            <a:ext cx="3711766" cy="148533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u="sng" dirty="0">
                <a:solidFill>
                  <a:prstClr val="black"/>
                </a:solidFill>
              </a:rPr>
              <a:t>Per Chassis Configuration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28cores/socket = 448 cores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Processor : Cascade Lake . Xeon-Platinum </a:t>
            </a:r>
            <a:r>
              <a:rPr lang="en-GB" sz="900" b="1" dirty="0">
                <a:solidFill>
                  <a:prstClr val="black"/>
                </a:solidFill>
              </a:rPr>
              <a:t>8280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Per Chassis - 16 half-height PCIe slots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3 TB DDR4 RAM per Chassis = 24 * 128GB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4 * 1.9 TB 2.5” SSD per Chassis ( For O/S + Temp files )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8 *  1.6TB / 3.2TB NVMe Card</a:t>
            </a:r>
            <a:endParaRPr lang="en-GB" sz="900" b="1" dirty="0">
              <a:solidFill>
                <a:srgbClr val="0033CC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1 * HPE Eth 10/25Gb 2p 631SFP28 Adptr per Chassis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12 Gb SAS Storage Controller</a:t>
            </a:r>
          </a:p>
          <a:p>
            <a:pPr marL="171450" indent="-171450">
              <a:buFontTx/>
              <a:buChar char="-"/>
            </a:pPr>
            <a:r>
              <a:rPr lang="en-GB" sz="900" dirty="0">
                <a:solidFill>
                  <a:prstClr val="black"/>
                </a:solidFill>
              </a:rPr>
              <a:t>RHEL 7.6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420" y="2846003"/>
            <a:ext cx="3712541" cy="3250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u="sng" dirty="0" err="1">
                <a:solidFill>
                  <a:prstClr val="black"/>
                </a:solidFill>
              </a:rPr>
              <a:t>ToR</a:t>
            </a:r>
            <a:r>
              <a:rPr lang="en-US" sz="1200" b="1" u="sng" dirty="0">
                <a:solidFill>
                  <a:prstClr val="black"/>
                </a:solidFill>
              </a:rPr>
              <a:t> Switch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1*25GbE Switch – HPE FlexFabric 5950 48SFP28+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420" y="3182663"/>
            <a:ext cx="3711766" cy="6773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u="sng" dirty="0">
                <a:solidFill>
                  <a:prstClr val="black"/>
                </a:solidFill>
              </a:rPr>
              <a:t>Monitoring/Management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1U External RMC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HPE Foundation Software ( Data Collector Daemon – Agentless Service )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HPE ISSP – InfiniteStorage Software Platform (R-Pool - HPE XFS)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endParaRPr 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69536"/>
              </p:ext>
            </p:extLst>
          </p:nvPr>
        </p:nvGraphicFramePr>
        <p:xfrm>
          <a:off x="458418" y="3973126"/>
          <a:ext cx="11352582" cy="248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07">
                <a:tc>
                  <a:txBody>
                    <a:bodyPr/>
                    <a:lstStyle/>
                    <a:p>
                      <a:pPr algn="ctr"/>
                      <a:endParaRPr lang="en-GB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Base 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Standard 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Enterprise Configuration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Scaling Cyber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Graphs (Typical)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3B Vertices / 30B Edges / 300B Properties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6B Vertices / 60B Edges / 600B Properties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6B Vertices / 60B Edges / 600B Properties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  <a:r>
                        <a:rPr lang="en-US" sz="1400" b="1" baseline="0" dirty="0"/>
                        <a:t> Sockets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Cores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448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896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896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Memory (TB)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12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48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  <a:r>
                        <a:rPr lang="en-US" sz="1400" b="1" baseline="0" dirty="0"/>
                        <a:t> Storage NVME (TB)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50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100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200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8418" y="543739"/>
            <a:ext cx="3711767" cy="75541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1" u="sng" dirty="0">
                <a:solidFill>
                  <a:prstClr val="black"/>
                </a:solidFill>
              </a:rPr>
              <a:t>Cybersecurity Analytics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916" y="755917"/>
            <a:ext cx="1861510" cy="3645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xGT Cybersecurity Analytics Toolkit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Jupyter Notebook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Python 3.0</a:t>
            </a:r>
            <a:endParaRPr lang="en-GB" sz="9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348" y="600657"/>
            <a:ext cx="1488979" cy="5300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u="sng" dirty="0">
                <a:solidFill>
                  <a:prstClr val="black"/>
                </a:solidFill>
              </a:rPr>
              <a:t>Threat Detection Techniques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Lateral Threat Detection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Exfiltration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Command and Control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>
                <a:solidFill>
                  <a:prstClr val="black"/>
                </a:solidFill>
              </a:rPr>
              <a:t>Privilege Escalation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01" y="916661"/>
            <a:ext cx="1284695" cy="2972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43" y="916661"/>
            <a:ext cx="1284695" cy="29720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85" y="886674"/>
            <a:ext cx="1297657" cy="30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7759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1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DLON_SpeakerTemplate_v2" id="{6229C32F-7FD0-494F-9B22-FB6B622E1C91}" vid="{1C53FEB3-D5A7-4402-AED5-6B01C2FBFE3C}"/>
    </a:ext>
  </a:extLst>
</a:theme>
</file>

<file path=ppt/theme/theme3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38763</TotalTime>
  <Words>146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Metric Bold</vt:lpstr>
      <vt:lpstr>Metric Regular</vt:lpstr>
      <vt:lpstr>MetricHPE Black</vt:lpstr>
      <vt:lpstr>MetricHPE Light</vt:lpstr>
      <vt:lpstr>MetricHPE Semibold</vt:lpstr>
      <vt:lpstr>HPE_Standard_Arial_16x9_v4</vt:lpstr>
      <vt:lpstr>1_HPE_Standard_Metric_16x9_v2</vt:lpstr>
      <vt:lpstr>HPE_Standard_Metric_16x9_080117</vt:lpstr>
      <vt:lpstr>think-cell Slide</vt:lpstr>
      <vt:lpstr>Cybersecurity Graph Analytics – reference configuration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Raturi, Rahul</dc:creator>
  <cp:lastModifiedBy>Kumar, Ashish</cp:lastModifiedBy>
  <cp:revision>875</cp:revision>
  <dcterms:created xsi:type="dcterms:W3CDTF">2018-03-06T11:33:48Z</dcterms:created>
  <dcterms:modified xsi:type="dcterms:W3CDTF">2020-05-01T05:33:10Z</dcterms:modified>
</cp:coreProperties>
</file>