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4" r:id="rId5"/>
    <p:sldMasterId id="2147483738" r:id="rId6"/>
  </p:sldMasterIdLst>
  <p:notesMasterIdLst>
    <p:notesMasterId r:id="rId11"/>
  </p:notesMasterIdLst>
  <p:sldIdLst>
    <p:sldId id="584" r:id="rId7"/>
    <p:sldId id="592" r:id="rId8"/>
    <p:sldId id="572" r:id="rId9"/>
    <p:sldId id="5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mack, Steve (Enterprise Solutions)" initials="TS(S" lastIdx="10" clrIdx="0">
    <p:extLst>
      <p:ext uri="{19B8F6BF-5375-455C-9EA6-DF929625EA0E}">
        <p15:presenceInfo xmlns:p15="http://schemas.microsoft.com/office/powerpoint/2012/main" userId="S-1-5-21-839522115-1383384898-515967899-258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67"/>
    <a:srgbClr val="2AD2C9"/>
    <a:srgbClr val="70AC4C"/>
    <a:srgbClr val="755E7A"/>
    <a:srgbClr val="7030A0"/>
    <a:srgbClr val="2771DA"/>
    <a:srgbClr val="00946F"/>
    <a:srgbClr val="D4F6F5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6433" autoAdjust="0"/>
  </p:normalViewPr>
  <p:slideViewPr>
    <p:cSldViewPr snapToGrid="0">
      <p:cViewPr varScale="1">
        <p:scale>
          <a:sx n="119" d="100"/>
          <a:sy n="119" d="100"/>
        </p:scale>
        <p:origin x="6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mack, Steve (Enterprise Solutions)" userId="14c612b7-917d-4605-b68a-90a41ba85401" providerId="ADAL" clId="{89EA3D4E-A226-4E15-A63A-C789A7E10807}"/>
    <pc:docChg chg="modSld">
      <pc:chgData name="Tramack, Steve (Enterprise Solutions)" userId="14c612b7-917d-4605-b68a-90a41ba85401" providerId="ADAL" clId="{89EA3D4E-A226-4E15-A63A-C789A7E10807}" dt="2020-03-02T20:27:29.952" v="81" actId="20577"/>
      <pc:docMkLst>
        <pc:docMk/>
      </pc:docMkLst>
      <pc:sldChg chg="modSp">
        <pc:chgData name="Tramack, Steve (Enterprise Solutions)" userId="14c612b7-917d-4605-b68a-90a41ba85401" providerId="ADAL" clId="{89EA3D4E-A226-4E15-A63A-C789A7E10807}" dt="2020-03-02T20:27:29.952" v="81" actId="20577"/>
        <pc:sldMkLst>
          <pc:docMk/>
          <pc:sldMk cId="3070006567" sldId="572"/>
        </pc:sldMkLst>
        <pc:spChg chg="mod">
          <ac:chgData name="Tramack, Steve (Enterprise Solutions)" userId="14c612b7-917d-4605-b68a-90a41ba85401" providerId="ADAL" clId="{89EA3D4E-A226-4E15-A63A-C789A7E10807}" dt="2020-03-02T20:27:29.952" v="81" actId="20577"/>
          <ac:spMkLst>
            <pc:docMk/>
            <pc:sldMk cId="3070006567" sldId="572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hish\MDC\poc\Perf_Test_Results%20-%20v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Cyber Threat Query 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Graph!$I$12</c:f>
              <c:strCache>
                <c:ptCount val="1"/>
                <c:pt idx="0">
                  <c:v>Time Taken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4.166666666666666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Lateral Movement </a:t>
                    </a:r>
                  </a:p>
                  <a:p>
                    <a:r>
                      <a:rPr lang="en-US"/>
                      <a:t>Attack</a:t>
                    </a:r>
                  </a:p>
                  <a:p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Privelege Escalation</a:t>
                    </a:r>
                    <a:r>
                      <a:rPr lang="en-US" baseline="0"/>
                      <a:t> </a:t>
                    </a:r>
                  </a:p>
                  <a:p>
                    <a:r>
                      <a:rPr lang="en-US" baseline="0"/>
                      <a:t>Event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Hijack Event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Graph!$G$13:$G$15</c:f>
              <c:numCache>
                <c:formatCode>#,##0</c:formatCode>
                <c:ptCount val="3"/>
                <c:pt idx="0">
                  <c:v>57057</c:v>
                </c:pt>
                <c:pt idx="1">
                  <c:v>8695220</c:v>
                </c:pt>
                <c:pt idx="2">
                  <c:v>11715150</c:v>
                </c:pt>
              </c:numCache>
            </c:numRef>
          </c:cat>
          <c:val>
            <c:numRef>
              <c:f>Graph!$I$13:$I$15</c:f>
              <c:numCache>
                <c:formatCode>General</c:formatCode>
                <c:ptCount val="3"/>
                <c:pt idx="0">
                  <c:v>3.8</c:v>
                </c:pt>
                <c:pt idx="1">
                  <c:v>25.6</c:v>
                </c:pt>
                <c:pt idx="2">
                  <c:v>41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1324752"/>
        <c:axId val="411321616"/>
      </c:barChart>
      <c:catAx>
        <c:axId val="411324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Cyber Threat Query Edges</a:t>
                </a:r>
              </a:p>
              <a:p>
                <a:pPr>
                  <a:defRPr/>
                </a:pPr>
                <a:r>
                  <a:rPr lang="en-GB"/>
                  <a:t>SDFX - 8S/6TB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321616"/>
        <c:crosses val="autoZero"/>
        <c:auto val="1"/>
        <c:lblAlgn val="ctr"/>
        <c:lblOffset val="100"/>
        <c:noMultiLvlLbl val="0"/>
      </c:catAx>
      <c:valAx>
        <c:axId val="41132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Wall Time (Sec)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3247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DBD64-1FC2-49FB-929B-03231C7A94B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5F335-9DAC-481C-B313-0A77A215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hpe.kadanza.com/kadanza/photography/ppt-title-images/#/overview" TargetMode="Externa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1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DE0-BDB2-4AA1-A6EF-F18B42451940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661437" y="1017722"/>
            <a:ext cx="3149563" cy="5078278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389696" y="1017588"/>
            <a:ext cx="7864475" cy="5078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96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3" hasCustomPrompt="1"/>
          </p:nvPr>
        </p:nvSpPr>
        <p:spPr bwMode="ltGray">
          <a:xfrm>
            <a:off x="6214763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206067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484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1002" y="521016"/>
            <a:ext cx="6143922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3528820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8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4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1205694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0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F0DB-1D79-44FD-827D-9447C69856DA}" type="datetime4">
              <a:rPr lang="en-US" smtClean="0">
                <a:solidFill>
                  <a:prstClr val="white"/>
                </a:solidFill>
              </a:rPr>
              <a:pPr/>
              <a:t>April 21, 2020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81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89696" y="2703886"/>
            <a:ext cx="3567901" cy="795528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63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2575" indent="-282575">
              <a:buFont typeface="Arial" panose="020B0604020202020204" pitchFamily="34" charset="0"/>
              <a:buChar char="•"/>
              <a:defRPr/>
            </a:lvl1pPr>
            <a:lvl2pPr marL="631825" indent="-290513">
              <a:buFont typeface="Arial" panose="020B0604020202020204" pitchFamily="34" charset="0"/>
              <a:buChar char="•"/>
              <a:defRPr/>
            </a:lvl2pPr>
            <a:lvl3pPr marL="914400" indent="-282575">
              <a:buFont typeface="Arial" panose="020B0604020202020204" pitchFamily="34" charset="0"/>
              <a:buChar char="•"/>
              <a:tabLst>
                <a:tab pos="398463" algn="l"/>
              </a:tabLst>
              <a:defRPr/>
            </a:lvl3pPr>
            <a:lvl4pPr marL="1254125" indent="-292100">
              <a:buFont typeface="Arial" panose="020B0604020202020204" pitchFamily="34" charset="0"/>
              <a:buChar char="•"/>
              <a:defRPr/>
            </a:lvl4pPr>
            <a:lvl5pPr marL="1546225" indent="-282575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64E8-15A0-4055-AA0E-D4149EE3CDA6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50B1-E936-40D6-8E13-BB4397D8F18A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0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A60B-68A1-47D0-9AFE-61CC409BCAA4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5094-5B8D-4315-A849-6D2A0D630FB6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E337-C088-4F24-AB9D-AD162351A4D3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0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B084-B58F-4299-AB3F-D821286B1D29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17B0-71FA-40A2-B9AC-8A20B77B34A4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20EB-7BE6-42C8-9FFC-857661A76BB9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4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67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B4D3-4D95-41B6-AE77-1F1CCD28645A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9879-E133-45FD-8B27-1BBB4A3BF6AE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2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C7AC-C72F-45CF-9FE5-ECB0DB33F7D3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EC1-601B-4717-B5D6-A3E2445DB15D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7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1A2-87AA-41A9-A542-426CD99C94FC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2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90AB-D23E-49E3-A4C2-376C4BCF6B6B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4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FDEE-4A3B-4DEB-9469-DD36B5B1AA66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5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6A53-78B9-45D2-B920-28A9DE2604FE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1D3-68D4-4CAF-9FAA-5AAE7EB8A106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189-DA61-4500-8FC0-A591D490450E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4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33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DF79E95-C3BF-4BAB-8003-9A0BB433488F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28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8367-A1EF-430C-8CA7-EE89F48FF8B6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9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5C9-368A-4190-8656-8B456021B165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9255597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6718"/>
            <a:ext cx="10972800" cy="958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" y="975361"/>
            <a:ext cx="10960293" cy="410095"/>
          </a:xfrm>
        </p:spPr>
        <p:txBody>
          <a:bodyPr/>
          <a:lstStyle>
            <a:lvl1pPr marL="0" indent="0">
              <a:buNone/>
              <a:defRPr sz="2133">
                <a:solidFill>
                  <a:srgbClr val="5F606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693735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5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596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5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1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998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5" y="457001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2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5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596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5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1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998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5" y="457001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51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996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7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3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7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4" y="457204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998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5" y="457001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8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196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8">
                <a:solidFill>
                  <a:schemeClr val="tx1"/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3F77-47C4-461C-B72B-3EDC3ED8ABF3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5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603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99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198">
                <a:solidFill>
                  <a:schemeClr val="bg1"/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2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9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3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4/21/2020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1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50"/>
            <a:ext cx="8228011" cy="576263"/>
          </a:xfrm>
        </p:spPr>
        <p:txBody>
          <a:bodyPr>
            <a:noAutofit/>
          </a:bodyPr>
          <a:lstStyle>
            <a:lvl1pPr>
              <a:defRPr sz="3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4/21/2020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5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15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5" y="381000"/>
            <a:ext cx="9456737" cy="2286000"/>
          </a:xfrm>
        </p:spPr>
        <p:txBody>
          <a:bodyPr>
            <a:noAutofit/>
          </a:bodyPr>
          <a:lstStyle>
            <a:lvl1pPr marL="328415" indent="-328415">
              <a:lnSpc>
                <a:spcPct val="80000"/>
              </a:lnSpc>
              <a:defRPr sz="5996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4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998" baseline="0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0" name="Freeform 5"/>
          <p:cNvSpPr>
            <a:spLocks noChangeAspect="1" noEditPoints="1"/>
          </p:cNvSpPr>
          <p:nvPr userDrawn="1"/>
        </p:nvSpPr>
        <p:spPr bwMode="invGray">
          <a:xfrm>
            <a:off x="11589757" y="6321203"/>
            <a:ext cx="356709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84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5" y="381000"/>
            <a:ext cx="9456737" cy="2286000"/>
          </a:xfrm>
        </p:spPr>
        <p:txBody>
          <a:bodyPr>
            <a:noAutofit/>
          </a:bodyPr>
          <a:lstStyle>
            <a:lvl1pPr marL="328986" indent="-328986">
              <a:lnSpc>
                <a:spcPct val="80000"/>
              </a:lnSpc>
              <a:defRPr sz="5996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4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9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6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white"/>
                </a:solidFill>
              </a:rPr>
              <a:pPr/>
              <a:t>4/21/2020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8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3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4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="0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6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0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99A4-F69E-4038-809E-DB6345A4D48F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4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9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6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9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6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6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6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6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2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6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2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2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6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8" baseline="0"/>
            </a:lvl1pPr>
            <a:lvl2pPr marL="0" indent="0">
              <a:spcBef>
                <a:spcPts val="0"/>
              </a:spcBef>
              <a:buNone/>
              <a:defRPr sz="2398"/>
            </a:lvl2pPr>
            <a:lvl3pPr marL="0" indent="0">
              <a:spcBef>
                <a:spcPts val="0"/>
              </a:spcBef>
              <a:buNone/>
              <a:defRPr sz="2398"/>
            </a:lvl3pPr>
            <a:lvl4pPr marL="0" indent="0">
              <a:spcBef>
                <a:spcPts val="0"/>
              </a:spcBef>
              <a:buNone/>
              <a:defRPr sz="2398"/>
            </a:lvl4pPr>
            <a:lvl5pPr marL="0" indent="0">
              <a:spcBef>
                <a:spcPts val="0"/>
              </a:spcBef>
              <a:buNone/>
              <a:defRPr sz="2398"/>
            </a:lvl5pPr>
            <a:lvl6pPr marL="0" indent="0">
              <a:spcBef>
                <a:spcPts val="0"/>
              </a:spcBef>
              <a:buNone/>
              <a:defRPr sz="2398"/>
            </a:lvl6pPr>
            <a:lvl7pPr marL="0" indent="0">
              <a:spcBef>
                <a:spcPts val="0"/>
              </a:spcBef>
              <a:buNone/>
              <a:defRPr sz="2398"/>
            </a:lvl7pPr>
            <a:lvl8pPr marL="0" indent="0">
              <a:spcBef>
                <a:spcPts val="0"/>
              </a:spcBef>
              <a:buNone/>
              <a:defRPr sz="2398"/>
            </a:lvl8pPr>
            <a:lvl9pPr marL="0" indent="0">
              <a:spcBef>
                <a:spcPts val="0"/>
              </a:spcBef>
              <a:buNone/>
              <a:defRPr sz="2398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2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2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998" b="0">
                <a:latin typeface="+mj-lt"/>
              </a:defRPr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6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798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2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BE-6FC5-431A-AC4C-755524DBC99F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2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0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7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0" y="2819400"/>
            <a:ext cx="3657601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tx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0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5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2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2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6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7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6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798">
                <a:solidFill>
                  <a:schemeClr val="bg1"/>
                </a:solidFill>
              </a:defRPr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7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996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7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198"/>
            </a:lvl1pPr>
            <a:lvl2pPr marL="0" indent="0">
              <a:spcBef>
                <a:spcPts val="0"/>
              </a:spcBef>
              <a:buFontTx/>
              <a:buNone/>
              <a:defRPr sz="1998"/>
            </a:lvl2pPr>
            <a:lvl3pPr marL="0" indent="0">
              <a:spcBef>
                <a:spcPts val="0"/>
              </a:spcBef>
              <a:buFontTx/>
              <a:buNone/>
              <a:defRPr sz="1998"/>
            </a:lvl3pPr>
            <a:lvl4pPr marL="0" indent="0">
              <a:spcBef>
                <a:spcPts val="0"/>
              </a:spcBef>
              <a:buFontTx/>
              <a:buNone/>
              <a:defRPr sz="1998"/>
            </a:lvl4pPr>
            <a:lvl5pPr marL="0" indent="0">
              <a:spcBef>
                <a:spcPts val="0"/>
              </a:spcBef>
              <a:buFontTx/>
              <a:buNone/>
              <a:defRPr sz="1998"/>
            </a:lvl5pPr>
            <a:lvl6pPr marL="0" indent="0">
              <a:spcBef>
                <a:spcPts val="0"/>
              </a:spcBef>
              <a:buFontTx/>
              <a:buNone/>
              <a:defRPr sz="1998"/>
            </a:lvl6pPr>
            <a:lvl7pPr marL="0" indent="0">
              <a:spcBef>
                <a:spcPts val="0"/>
              </a:spcBef>
              <a:buFontTx/>
              <a:buNone/>
              <a:defRPr sz="1998"/>
            </a:lvl7pPr>
            <a:lvl8pPr marL="0" indent="0">
              <a:spcBef>
                <a:spcPts val="0"/>
              </a:spcBef>
              <a:buFontTx/>
              <a:buNone/>
              <a:defRPr sz="1998"/>
            </a:lvl8pPr>
            <a:lvl9pPr marL="0" indent="0">
              <a:spcBef>
                <a:spcPts val="0"/>
              </a:spcBef>
              <a:buFontTx/>
              <a:buNone/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5" y="457001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798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9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76401"/>
            <a:ext cx="10972801" cy="441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1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1" y="1661890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57400"/>
            <a:ext cx="10972801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932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0663-9E45-4A95-BE4D-02D3705335A4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0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676399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57401"/>
            <a:ext cx="5315712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6688" y="1676399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2057401"/>
            <a:ext cx="5315712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63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2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2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9122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8642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2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2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1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9122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8642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2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2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6705600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0960" y="1295400"/>
            <a:ext cx="3901440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6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10972801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9122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8642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9122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8642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7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 Whee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613325" y="6246758"/>
            <a:ext cx="969470" cy="390524"/>
            <a:chOff x="3578225" y="1146175"/>
            <a:chExt cx="5038725" cy="2111375"/>
          </a:xfrm>
        </p:grpSpPr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798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798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83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0948-EF85-45A8-A477-A43A69A7358F}" type="datetime4">
              <a:rPr lang="en-US" smtClean="0">
                <a:solidFill>
                  <a:prstClr val="white"/>
                </a:solidFill>
              </a:rPr>
              <a:pPr/>
              <a:t>April 21, 2020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43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9839" y="2743510"/>
            <a:ext cx="5630583" cy="1485280"/>
          </a:xfrm>
        </p:spPr>
        <p:txBody>
          <a:bodyPr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686713"/>
            <a:ext cx="8522208" cy="499365"/>
          </a:xfrm>
        </p:spPr>
        <p:txBody>
          <a:bodyPr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1000" y="341392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E89E88-AA0C-49B4-9BC1-610AE2FDBE94}"/>
              </a:ext>
            </a:extLst>
          </p:cNvPr>
          <p:cNvSpPr/>
          <p:nvPr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To change your section image, go to </a:t>
            </a:r>
            <a:r>
              <a:rPr lang="en-US" sz="1500" dirty="0">
                <a:latin typeface="+mj-lt"/>
              </a:rPr>
              <a:t>[View] </a:t>
            </a:r>
            <a:r>
              <a:rPr lang="en-US" sz="1500" dirty="0">
                <a:latin typeface="MetricHPE Light" panose="020B0303030202060203" pitchFamily="34" charset="0"/>
              </a:rPr>
              <a:t>-&gt; </a:t>
            </a:r>
            <a:r>
              <a:rPr lang="en-US" sz="1500" dirty="0">
                <a:latin typeface="+mj-lt"/>
              </a:rPr>
              <a:t>[Slide Master] </a:t>
            </a:r>
            <a:r>
              <a:rPr lang="en-US" sz="1500" dirty="0">
                <a:latin typeface="MetricHPE Light" panose="020B0303030202060203" pitchFamily="34" charset="0"/>
              </a:rPr>
              <a:t>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+mj-lt"/>
                <a:hlinkClick r:id="rId4"/>
              </a:rPr>
              <a:t>here</a:t>
            </a:r>
            <a:r>
              <a:rPr lang="en-US" sz="1500" dirty="0">
                <a:latin typeface="MetricHPE Light" panose="020B03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+mj-lt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4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8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8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1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363331"/>
            <a:ext cx="11430000" cy="4732669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1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756-6477-415D-AB8D-F0897E238762}" type="datetime4">
              <a:rPr lang="en-US" smtClean="0">
                <a:solidFill>
                  <a:prstClr val="white"/>
                </a:solidFill>
              </a:rPr>
              <a:pPr/>
              <a:t>April 21, 2020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19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752066"/>
            <a:ext cx="11430000" cy="4343934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9696" y="1369346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0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388608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94014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98610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88562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385208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7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284558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7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014413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1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383214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9" Type="http://schemas.openxmlformats.org/officeDocument/2006/relationships/slideLayout" Target="../slideLayouts/slideLayout74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slideLayout" Target="../slideLayouts/slideLayout73.xml"/><Relationship Id="rId46" Type="http://schemas.openxmlformats.org/officeDocument/2006/relationships/image" Target="../media/image2.emf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41" Type="http://schemas.openxmlformats.org/officeDocument/2006/relationships/slideLayout" Target="../slideLayouts/slideLayout76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72.xml"/><Relationship Id="rId40" Type="http://schemas.openxmlformats.org/officeDocument/2006/relationships/slideLayout" Target="../slideLayouts/slideLayout75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43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9" Type="http://schemas.openxmlformats.org/officeDocument/2006/relationships/theme" Target="../theme/theme3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38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slideLayout" Target="../slideLayouts/slideLayout113.xml"/><Relationship Id="rId40" Type="http://schemas.openxmlformats.org/officeDocument/2006/relationships/image" Target="../media/image5.jpg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F4A495B1-C011-4E9A-BB1F-BF136034FD23}" type="datetime4">
              <a:rPr lang="en-US" smtClean="0">
                <a:solidFill>
                  <a:prstClr val="black"/>
                </a:solidFill>
              </a:rPr>
              <a:pPr/>
              <a:t>April 21, 2020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81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736" r:id="rId34"/>
    <p:sldLayoutId id="2147483737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44"/>
            </p:custData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4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3" y="437706"/>
            <a:ext cx="10972801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798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4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>
                <a:solidFill>
                  <a:prstClr val="black"/>
                </a:solidFill>
              </a:rPr>
              <a:pPr/>
              <a:t>4/21/2020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HPE Confidential,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72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00DE720E-C72B-42F0-AD69-52D60E3C605E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9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3" r:id="rId39"/>
    <p:sldLayoutId id="2147483734" r:id="rId40"/>
    <p:sldLayoutId id="2147483735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27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770" indent="-182770" algn="l" defTabSz="913852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11234" indent="-182770" algn="l" defTabSz="913852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310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082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158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0930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006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0778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3548" indent="-137078" algn="l" defTabSz="913852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91852"/>
            <a:ext cx="11430000" cy="40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59" y="1163782"/>
            <a:ext cx="1142983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40"/>
              </a:buBlip>
              <a:defRPr sz="2000" kern="1200" cap="all" normalizeH="0" baseline="1000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343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67" r:id="rId29"/>
    <p:sldLayoutId id="2147483768" r:id="rId30"/>
    <p:sldLayoutId id="2147483769" r:id="rId31"/>
    <p:sldLayoutId id="2147483770" r:id="rId32"/>
    <p:sldLayoutId id="2147483771" r:id="rId33"/>
    <p:sldLayoutId id="2147483772" r:id="rId34"/>
    <p:sldLayoutId id="2147483773" r:id="rId35"/>
    <p:sldLayoutId id="2147483774" r:id="rId36"/>
    <p:sldLayoutId id="2147483775" r:id="rId37"/>
    <p:sldLayoutId id="2147483776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•"/>
        <a:defRPr sz="20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SzPct val="90000"/>
        <a:buFont typeface="MetricHPE Light" panose="020B0303030202060203" pitchFamily="34" charset="0"/>
        <a:buChar char="•"/>
        <a:defRPr sz="18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6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8013" y="2042083"/>
            <a:ext cx="11503776" cy="1905000"/>
          </a:xfrm>
        </p:spPr>
        <p:txBody>
          <a:bodyPr/>
          <a:lstStyle/>
          <a:p>
            <a:r>
              <a:rPr lang="en-US" sz="4000" dirty="0" smtClean="0"/>
              <a:t>Performance Execution xGT &amp; Ensign on </a:t>
            </a:r>
            <a:r>
              <a:rPr lang="en-US" sz="4000" dirty="0"/>
              <a:t>SDFX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914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2</a:t>
            </a:fld>
            <a:endParaRPr lang="en-US" dirty="0">
              <a:solidFill>
                <a:srgbClr val="5F7A76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6135"/>
              </p:ext>
            </p:extLst>
          </p:nvPr>
        </p:nvGraphicFramePr>
        <p:xfrm>
          <a:off x="389696" y="1007121"/>
          <a:ext cx="11421305" cy="4411069"/>
        </p:xfrm>
        <a:graphic>
          <a:graphicData uri="http://schemas.openxmlformats.org/drawingml/2006/table">
            <a:tbl>
              <a:tblPr/>
              <a:tblGrid>
                <a:gridCol w="2668196"/>
                <a:gridCol w="970022"/>
                <a:gridCol w="1061678"/>
                <a:gridCol w="1008211"/>
                <a:gridCol w="183311"/>
                <a:gridCol w="221501"/>
                <a:gridCol w="2268475"/>
                <a:gridCol w="970022"/>
                <a:gridCol w="1061678"/>
                <a:gridCol w="1008211"/>
              </a:tblGrid>
              <a:tr h="203841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Run : 03/18/2020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144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ENSIGN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xGT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6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 Parameters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 Execution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Standalone Execution</a:t>
                      </a:r>
                      <a:b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(limited core/memory)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Standalone Execution</a:t>
                      </a:r>
                      <a:b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(full scale)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xGT 1.3 (LANL Attack Performance)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 Execution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Standalone Execution</a:t>
                      </a:r>
                      <a:b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(limited core/memory)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Standalone Execution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(full scale)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Version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3.7.4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Version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3.7.4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Package Manager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Anaconda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Package Manager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PyPi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S/W Version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S/W Version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1.3.0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616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Data(GB) - CICDDoS2019 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 DNS+LDAP+MSSQL+NetBIOS+NTP+SNMP+SSDP+UDP+Syn+TFTP+UDPLag )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Data(GB) - LANL Day 85 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1v+2v+nf 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85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Cores Available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224(100%)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Cores Available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224(100%)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Cores Allocated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224(100%)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Cores Allocated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112(50%)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224(100%)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Memory Allocated (TB)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Memory Allocated (TB)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Components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Edges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302,088,856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302,088,856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302,088,856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csv2tensor(sec) - Including disk write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RDP Hack Edges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10,572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10,572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10,572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Decomposing tensor w/ CP (sec) - Including disk write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Data Load Time (1v+2v+nf)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314.1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317.2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visualization (sec)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 Forward RDP Edges Time (sec)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Textual Report Generation (sec)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 Reverse RDP Edges Time (sec)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 Taken (sec)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Lateral Movement Query Execution Time(sec)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90953">
                <a:tc rowSpan="9" gridSpan="4"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 : 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a) rank: 50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b) num_threads: 112(half-scale)/224(full-scale)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c) mem_limit_gb: 3000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d) dump_tensor_files: True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e) dump_decomposition_files: True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f) data drives = /dev/nvme13n1 = vCPUs = 196-223,420-447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g) data drives =  /dev/nvme14n1 = vCPUs = 196-223,420-447</a:t>
                      </a:r>
                      <a:b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h) taskset -c 112-223,336-447 workflow.py /root/ashish/reservoir_lab/ENSIGN-42/workflow_cfg.yml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9" gridSpan="4"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 :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a)"worker_threads": 224,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b)"io_threads": 224,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c)"port": 4367,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d)"max_memory": 3298534883328,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e)"pin_threads": true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f) data drives = 1V =  /nvme_data1 = /dev/nvme0n1 = vCPUs = 0-27,224-251 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g) data drives = 2V = /nvme_data3 = /dev/nvme2n1 = vCPUs = 28-55,252-279 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h) data drives = nf = /nvme_data5 = /dev/nvme4n1 = vCPUs = 56-83,280-307 </a:t>
                      </a:r>
                      <a:b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i) </a:t>
                      </a:r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taskset</a:t>
                      </a:r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-c 0-111,224-335 xgtd -c /opt/xgtd/</a:t>
                      </a:r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xgtd.conf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953"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88" marR="7088" marT="7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9696" y="225102"/>
            <a:ext cx="11629309" cy="782019"/>
          </a:xfrm>
        </p:spPr>
        <p:txBody>
          <a:bodyPr/>
          <a:lstStyle/>
          <a:p>
            <a:r>
              <a:rPr lang="en-US" sz="2400" dirty="0"/>
              <a:t>Cybersecurity graph &amp; AI – combined execution </a:t>
            </a:r>
            <a:br>
              <a:rPr lang="en-US" sz="2400" dirty="0"/>
            </a:br>
            <a:r>
              <a:rPr lang="en-US" sz="2400" dirty="0"/>
              <a:t>Configuration and Performance – </a:t>
            </a:r>
            <a:r>
              <a:rPr lang="en-US" sz="2400" dirty="0" smtClean="0"/>
              <a:t>Post-optimization (multiple dataset)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461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– combined execution of xgt &amp; ensign on </a:t>
            </a:r>
            <a:r>
              <a:rPr lang="en-US" dirty="0" smtClean="0"/>
              <a:t> sdfx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88938" y="1002120"/>
            <a:ext cx="11422062" cy="5077790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/>
              <a:t>Distribute the input data across multiple </a:t>
            </a:r>
            <a:r>
              <a:rPr lang="en-US" sz="1900" dirty="0" err="1"/>
              <a:t>NVMe</a:t>
            </a:r>
            <a:r>
              <a:rPr lang="en-US" sz="1900" dirty="0"/>
              <a:t> data drives. Keep each input file upto a max of 2GB</a:t>
            </a:r>
          </a:p>
          <a:p>
            <a:r>
              <a:rPr lang="en-US" sz="1900" dirty="0"/>
              <a:t>Execute XGT &amp; ENSIGN against mapped CPU cores aligned to respective </a:t>
            </a:r>
            <a:r>
              <a:rPr lang="en-US" sz="1900" dirty="0" err="1"/>
              <a:t>NVMe</a:t>
            </a:r>
            <a:r>
              <a:rPr lang="en-US" sz="1900" dirty="0"/>
              <a:t> data drives</a:t>
            </a:r>
          </a:p>
          <a:p>
            <a:r>
              <a:rPr lang="en-US" sz="1900" dirty="0"/>
              <a:t>Sequence / time shift the initial data load operation into </a:t>
            </a:r>
            <a:r>
              <a:rPr lang="en-US" sz="1900" dirty="0" err="1"/>
              <a:t>xGT</a:t>
            </a:r>
            <a:r>
              <a:rPr lang="en-US" sz="1900" dirty="0"/>
              <a:t> &amp; Ensign (most costly operation).</a:t>
            </a:r>
          </a:p>
          <a:p>
            <a:r>
              <a:rPr lang="en-US" sz="1900" dirty="0"/>
              <a:t>When running in parallel, properly setting CPU affinity has a big impact on system performance.</a:t>
            </a:r>
          </a:p>
          <a:p>
            <a:pPr lvl="1"/>
            <a:r>
              <a:rPr lang="en-US" sz="1600" dirty="0"/>
              <a:t>Independent vCPU and memory allocation for both </a:t>
            </a:r>
            <a:r>
              <a:rPr lang="en-US" sz="1600" dirty="0" err="1"/>
              <a:t>xgtd</a:t>
            </a:r>
            <a:r>
              <a:rPr lang="en-US" sz="1600" dirty="0"/>
              <a:t> and Ensign</a:t>
            </a:r>
          </a:p>
          <a:p>
            <a:pPr lvl="1"/>
            <a:r>
              <a:rPr lang="en-US" sz="1600" dirty="0"/>
              <a:t>Allocation should be based on use case, not necessarily a percentage of system resources.  Starting point is 50%</a:t>
            </a:r>
          </a:p>
          <a:p>
            <a:r>
              <a:rPr lang="en-US" sz="1900" dirty="0"/>
              <a:t>Leverage individual environment variables for Python Package Manager implementation.</a:t>
            </a:r>
          </a:p>
          <a:p>
            <a:endParaRPr lang="en-US" dirty="0"/>
          </a:p>
          <a:p>
            <a:r>
              <a:rPr lang="en-US" b="1" u="sng" dirty="0"/>
              <a:t>xGT Specific:</a:t>
            </a:r>
          </a:p>
          <a:p>
            <a:pPr lvl="1"/>
            <a:r>
              <a:rPr lang="en-US" sz="1600" dirty="0"/>
              <a:t>Consider distributing Host, Authentication and Netflow Logs data across different </a:t>
            </a:r>
            <a:r>
              <a:rPr lang="en-US" sz="1600" dirty="0" err="1"/>
              <a:t>NVMe</a:t>
            </a:r>
            <a:r>
              <a:rPr lang="en-US" sz="1600" dirty="0"/>
              <a:t> drives</a:t>
            </a:r>
          </a:p>
          <a:p>
            <a:pPr lvl="1"/>
            <a:r>
              <a:rPr lang="en-US" sz="1600" dirty="0"/>
              <a:t>Different resource consumption models based on log data type (e.g. Netflow = resource intensive. Host logs = lighter resource utilization).</a:t>
            </a:r>
          </a:p>
          <a:p>
            <a:pPr lvl="1"/>
            <a:r>
              <a:rPr lang="en-US" sz="1600" dirty="0"/>
              <a:t>Advantages seen when pinning processes to CPUs (e.g. Lateral Movement Query execution)</a:t>
            </a:r>
          </a:p>
          <a:p>
            <a:pPr lvl="1"/>
            <a:r>
              <a:rPr lang="en-US" sz="1600" dirty="0"/>
              <a:t>Python Package Manager: </a:t>
            </a:r>
            <a:r>
              <a:rPr lang="en-US" sz="1600" dirty="0" err="1"/>
              <a:t>PyPi</a:t>
            </a:r>
            <a:endParaRPr lang="en-US" sz="1600" dirty="0"/>
          </a:p>
          <a:p>
            <a:pPr lvl="1"/>
            <a:r>
              <a:rPr lang="en-US" sz="1600" dirty="0"/>
              <a:t>Required Dataset for </a:t>
            </a:r>
            <a:r>
              <a:rPr lang="en-US" sz="1600" dirty="0" err="1"/>
              <a:t>xGT</a:t>
            </a:r>
            <a:r>
              <a:rPr lang="en-US" sz="1600" dirty="0"/>
              <a:t>: CSV</a:t>
            </a:r>
          </a:p>
          <a:p>
            <a:pPr lvl="1"/>
            <a:endParaRPr lang="en-US" dirty="0"/>
          </a:p>
          <a:p>
            <a:r>
              <a:rPr lang="en-US" b="1" u="sng" dirty="0"/>
              <a:t>Ensign Specific:</a:t>
            </a:r>
          </a:p>
          <a:p>
            <a:pPr lvl="1"/>
            <a:r>
              <a:rPr lang="en-US" sz="1600" dirty="0"/>
              <a:t>Data Load &amp; Tensor Decomposition phase are most resource consuming. </a:t>
            </a:r>
          </a:p>
          <a:p>
            <a:pPr lvl="1"/>
            <a:r>
              <a:rPr lang="en-US" sz="1600" dirty="0"/>
              <a:t>Choosing the right number of components will have an impact.  Based on our testing, we used 25 components (50% of 8S/6TB) as the starting point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Configure </a:t>
            </a:r>
            <a:r>
              <a:rPr lang="en-US" sz="1600" dirty="0"/>
              <a:t>OMP Threads proportionate to allocated cores, and set </a:t>
            </a:r>
            <a:r>
              <a:rPr lang="en-US" sz="1600" dirty="0" smtClean="0"/>
              <a:t>“</a:t>
            </a:r>
            <a:r>
              <a:rPr lang="en-GB" sz="1600" dirty="0" smtClean="0"/>
              <a:t>NUM_THREADS” </a:t>
            </a:r>
            <a:r>
              <a:rPr lang="en-GB" sz="1600" dirty="0"/>
              <a:t>mapping to allocated physical </a:t>
            </a:r>
            <a:r>
              <a:rPr lang="en-GB" sz="1600" dirty="0" smtClean="0"/>
              <a:t>cores</a:t>
            </a:r>
          </a:p>
          <a:p>
            <a:pPr lvl="1"/>
            <a:r>
              <a:rPr lang="en-US" sz="1600" dirty="0"/>
              <a:t>DO NOT configure any other specific OpenMP tunings like </a:t>
            </a:r>
            <a:r>
              <a:rPr lang="en-US" sz="1600" dirty="0" smtClean="0"/>
              <a:t>OMP_PLACES , OMP_PROC_BIND has it would impact the performance</a:t>
            </a:r>
            <a:endParaRPr lang="en-US" sz="1600" dirty="0"/>
          </a:p>
          <a:p>
            <a:pPr lvl="1"/>
            <a:r>
              <a:rPr lang="en-US" sz="1600" dirty="0"/>
              <a:t>Intermittent results dump of tensor decomposition should be disabled by default and enabled on need basis. </a:t>
            </a:r>
          </a:p>
          <a:p>
            <a:pPr lvl="1"/>
            <a:r>
              <a:rPr lang="en-US" sz="1600" dirty="0"/>
              <a:t>Python Package Manager: Anaconda</a:t>
            </a:r>
          </a:p>
          <a:p>
            <a:pPr lvl="1"/>
            <a:r>
              <a:rPr lang="en-US" sz="1600" dirty="0"/>
              <a:t>Required Dataset for Ensign: PCAP/CSV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0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Performance </a:t>
            </a:r>
            <a:r>
              <a:rPr lang="en-US" b="1" dirty="0" smtClean="0">
                <a:solidFill>
                  <a:prstClr val="black"/>
                </a:solidFill>
              </a:rPr>
              <a:t>Validation </a:t>
            </a:r>
            <a:r>
              <a:rPr lang="en-US" b="1" dirty="0">
                <a:solidFill>
                  <a:prstClr val="black"/>
                </a:solidFill>
              </a:rPr>
              <a:t>with Trovares xGT 1.3 on SDFX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4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9695" y="1382152"/>
            <a:ext cx="4465715" cy="4467869"/>
          </a:xfrm>
          <a:prstGeom prst="rect">
            <a:avLst/>
          </a:prstGeom>
        </p:spPr>
        <p:txBody>
          <a:bodyPr vert="horz" lIns="71437" tIns="71437" rIns="71437" bIns="71437" rtlCol="0">
            <a:noAutofit/>
          </a:bodyPr>
          <a:lstStyle>
            <a:lvl1pPr marL="296333" indent="-296333" algn="l" defTabSz="410766" rtl="0" eaLnBrk="1" latinLnBrk="0" hangingPunct="1">
              <a:lnSpc>
                <a:spcPct val="90000"/>
              </a:lnSpc>
              <a:spcBef>
                <a:spcPts val="295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8583" indent="-296333" algn="l" defTabSz="410766" rtl="0" eaLnBrk="1" latinLnBrk="0" hangingPunct="1">
              <a:lnSpc>
                <a:spcPct val="90000"/>
              </a:lnSpc>
              <a:spcBef>
                <a:spcPts val="295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0833" indent="-296333" algn="l" defTabSz="410766" rtl="0" eaLnBrk="1" latinLnBrk="0" hangingPunct="1">
              <a:lnSpc>
                <a:spcPct val="90000"/>
              </a:lnSpc>
              <a:spcBef>
                <a:spcPts val="295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3083" indent="-296333" algn="l" defTabSz="410766" rtl="0" eaLnBrk="1" latinLnBrk="0" hangingPunct="1">
              <a:lnSpc>
                <a:spcPct val="90000"/>
              </a:lnSpc>
              <a:spcBef>
                <a:spcPts val="295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5333" indent="-296333" algn="l" defTabSz="410766" rtl="0" eaLnBrk="1" latinLnBrk="0" hangingPunct="1">
              <a:lnSpc>
                <a:spcPct val="90000"/>
              </a:lnSpc>
              <a:spcBef>
                <a:spcPts val="295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</a:rPr>
              <a:t>Targeted threats : 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prstClr val="black"/>
                </a:solidFill>
              </a:rPr>
              <a:t>Lateral Movement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prstClr val="black"/>
                </a:solidFill>
              </a:rPr>
              <a:t>Privilege Escalation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prstClr val="black"/>
                </a:solidFill>
              </a:rPr>
              <a:t>Hijack Event</a:t>
            </a:r>
            <a:endParaRPr lang="en-US" sz="2400" b="1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</a:pPr>
            <a:endParaRPr lang="en-US" sz="2400" b="1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prstClr val="black"/>
                </a:solidFill>
              </a:rPr>
              <a:t>Datasets : 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prstClr val="black"/>
                </a:solidFill>
              </a:rPr>
              <a:t>Search </a:t>
            </a:r>
            <a:r>
              <a:rPr lang="en-US" sz="2400" b="1" dirty="0" smtClean="0">
                <a:solidFill>
                  <a:prstClr val="black"/>
                </a:solidFill>
              </a:rPr>
              <a:t>90-days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prstClr val="black"/>
                </a:solidFill>
              </a:rPr>
              <a:t>Netflow </a:t>
            </a:r>
            <a:r>
              <a:rPr lang="en-US" sz="2400" b="1" dirty="0">
                <a:solidFill>
                  <a:prstClr val="black"/>
                </a:solidFill>
              </a:rPr>
              <a:t>and Log events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prstClr val="black"/>
                </a:solidFill>
              </a:rPr>
              <a:t>~20 </a:t>
            </a:r>
            <a:r>
              <a:rPr lang="en-US" sz="2400" b="1" dirty="0">
                <a:solidFill>
                  <a:prstClr val="black"/>
                </a:solidFill>
              </a:rPr>
              <a:t>billion graph edges</a:t>
            </a:r>
          </a:p>
          <a:p>
            <a:pPr lvl="1">
              <a:spcBef>
                <a:spcPts val="0"/>
              </a:spcBef>
            </a:pPr>
            <a:r>
              <a:rPr lang="en-US" sz="2400" b="1" dirty="0" smtClean="0">
                <a:solidFill>
                  <a:prstClr val="black"/>
                </a:solidFill>
              </a:rPr>
              <a:t>~212 </a:t>
            </a:r>
            <a:r>
              <a:rPr lang="en-US" sz="2400" b="1" dirty="0">
                <a:solidFill>
                  <a:prstClr val="black"/>
                </a:solidFill>
              </a:rPr>
              <a:t>billion edge </a:t>
            </a:r>
            <a:r>
              <a:rPr lang="en-US" sz="2400" b="1" dirty="0" smtClean="0">
                <a:solidFill>
                  <a:prstClr val="black"/>
                </a:solidFill>
              </a:rPr>
              <a:t>properties</a:t>
            </a:r>
          </a:p>
          <a:p>
            <a:pPr lvl="1">
              <a:spcBef>
                <a:spcPts val="0"/>
              </a:spcBef>
            </a:pPr>
            <a:r>
              <a:rPr lang="en-US" sz="2400" b="1" dirty="0"/>
              <a:t>3.2TB of RAM to hold graph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025719"/>
              </p:ext>
            </p:extLst>
          </p:nvPr>
        </p:nvGraphicFramePr>
        <p:xfrm>
          <a:off x="4967824" y="1470526"/>
          <a:ext cx="6235032" cy="3930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948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2.xml><?xml version="1.0" encoding="utf-8"?>
<a:theme xmlns:a="http://schemas.openxmlformats.org/drawingml/2006/main" name="1_HPE_Standard_Metric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DLON_SpeakerTemplate_v2" id="{6229C32F-7FD0-494F-9B22-FB6B622E1C91}" vid="{1C53FEB3-D5A7-4402-AED5-6B01C2FBFE3C}"/>
    </a:ext>
  </a:extLst>
</a:theme>
</file>

<file path=ppt/theme/theme3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182880" tIns="182880" rIns="182880" bIns="182880" rtlCol="0">
        <a:spAutoFit/>
      </a:bodyPr>
      <a:lstStyle>
        <a:defPPr algn="l">
          <a:lnSpc>
            <a:spcPct val="90000"/>
          </a:lnSpc>
          <a:spcBef>
            <a:spcPts val="400"/>
          </a:spcBef>
          <a:defRPr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3F13EFEA-E700-49A8-A141-CEC003F9713F}" vid="{1AC3D9A8-487E-4BB2-A872-B6E73E322E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313DA358095A4FBE56746DECF71FC6" ma:contentTypeVersion="13" ma:contentTypeDescription="Create a new document." ma:contentTypeScope="" ma:versionID="91eebb5b7b33a6b9a992f220bae59b70">
  <xsd:schema xmlns:xsd="http://www.w3.org/2001/XMLSchema" xmlns:xs="http://www.w3.org/2001/XMLSchema" xmlns:p="http://schemas.microsoft.com/office/2006/metadata/properties" xmlns:ns3="96fc89fe-dfaa-40e9-8901-68f0cdb77d8b" xmlns:ns4="d3f9fa95-54bb-48d6-98ab-d3ffdb16f09b" targetNamespace="http://schemas.microsoft.com/office/2006/metadata/properties" ma:root="true" ma:fieldsID="f4e8ff6a6cad31b890fc0b6e8629c5b6" ns3:_="" ns4:_="">
    <xsd:import namespace="96fc89fe-dfaa-40e9-8901-68f0cdb77d8b"/>
    <xsd:import namespace="d3f9fa95-54bb-48d6-98ab-d3ffdb16f09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fc89fe-dfaa-40e9-8901-68f0cdb77d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9fa95-54bb-48d6-98ab-d3ffdb16f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57F6DC-4BE1-4416-9872-D6AEFA6E699E}">
  <ds:schemaRefs>
    <ds:schemaRef ds:uri="d3f9fa95-54bb-48d6-98ab-d3ffdb16f09b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6fc89fe-dfaa-40e9-8901-68f0cdb77d8b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6C579E2-DB7F-4BD0-844F-DE114BE3E0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69C87C-53FC-41C9-A0D8-312F85F685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fc89fe-dfaa-40e9-8901-68f0cdb77d8b"/>
    <ds:schemaRef ds:uri="d3f9fa95-54bb-48d6-98ab-d3ffdb16f0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41522</TotalTime>
  <Words>616</Words>
  <Application>Microsoft Office PowerPoint</Application>
  <PresentationFormat>Widescreen</PresentationFormat>
  <Paragraphs>203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Metric Bold</vt:lpstr>
      <vt:lpstr>Metric Regular</vt:lpstr>
      <vt:lpstr>MetricHPE Black</vt:lpstr>
      <vt:lpstr>MetricHPE Light</vt:lpstr>
      <vt:lpstr>MetricHPE Semibold</vt:lpstr>
      <vt:lpstr>HPE_Standard_Arial_16x9_v4</vt:lpstr>
      <vt:lpstr>1_HPE_Standard_Metric_16x9_v2</vt:lpstr>
      <vt:lpstr>HPE_Standard_Metric_16x9_080117</vt:lpstr>
      <vt:lpstr>think-cell Slide</vt:lpstr>
      <vt:lpstr>Performance Execution xGT &amp; Ensign on SDFX</vt:lpstr>
      <vt:lpstr>Cybersecurity graph &amp; AI – combined execution  Configuration and Performance – Post-optimization (multiple dataset)</vt:lpstr>
      <vt:lpstr>Best practices – combined execution of xgt &amp; ensign on  sdfx</vt:lpstr>
      <vt:lpstr>Performance Validation with Trovares xGT 1.3 on SDFX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Raturi, Rahul</dc:creator>
  <cp:lastModifiedBy>Kumar, Ashish</cp:lastModifiedBy>
  <cp:revision>1171</cp:revision>
  <dcterms:created xsi:type="dcterms:W3CDTF">2018-03-06T11:33:48Z</dcterms:created>
  <dcterms:modified xsi:type="dcterms:W3CDTF">2020-04-21T09:10:35Z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0x0101003D313DA358095A4FBE56746DECF71FC6</vt:lpwstr>
  </property>
</Properties>
</file>