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2" r:id="rId5"/>
    <p:sldId id="263" r:id="rId6"/>
    <p:sldId id="266" r:id="rId7"/>
    <p:sldId id="257" r:id="rId8"/>
    <p:sldId id="258" r:id="rId9"/>
    <p:sldId id="259" r:id="rId10"/>
    <p:sldId id="260" r:id="rId11"/>
    <p:sldId id="267" r:id="rId12"/>
    <p:sldId id="271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FA21-F0B5-4460-80FC-05D7ACBD626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7194-00FE-484F-B67E-AFD586EE922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- Intro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type of variable is a telephone area code?</a:t>
            </a:r>
          </a:p>
          <a:p>
            <a:pPr lvl="0">
              <a:spcBef>
                <a:spcPts val="0"/>
              </a:spcBef>
              <a:buNone/>
            </a:pPr>
            <a:endParaRPr lang="en-IN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numerical, continuous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numerical, discrete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categorical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 categorical, ordinal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4900" dirty="0">
                <a:solidFill>
                  <a:schemeClr val="accent2">
                    <a:lumMod val="75000"/>
                  </a:schemeClr>
                </a:solidFill>
              </a:rPr>
              <a:t>Variable Name Glossary</a:t>
            </a:r>
            <a:br>
              <a:rPr lang="en-IN" u="sng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Dependent 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Outcome/Output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Explanatory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509713"/>
            <a:ext cx="734377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 Learning libraries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8295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38263"/>
            <a:ext cx="8305800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80295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Deluge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6095999" cy="374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81201"/>
            <a:ext cx="574833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Evolution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96280"/>
            <a:ext cx="6934199" cy="423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/>
              <a:t>Data Science Lifecycle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accent2">
                    <a:lumMod val="75000"/>
                  </a:schemeClr>
                </a:solidFill>
              </a:rPr>
              <a:t>Variables and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Variable</a:t>
            </a:r>
            <a:r>
              <a:rPr lang="en-US" altLang="en-US" dirty="0"/>
              <a:t> : is a place holder –  can hold different values that can be used for analysis.  It is also referred to as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Feature </a:t>
            </a:r>
            <a:r>
              <a:rPr lang="en-US" altLang="en-US" dirty="0"/>
              <a:t>or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 Attribute</a:t>
            </a:r>
          </a:p>
          <a:p>
            <a:pPr marL="0" indent="0">
              <a:buNone/>
            </a:pPr>
            <a:r>
              <a:rPr lang="en-US" altLang="en-US" sz="2600" i="1" dirty="0">
                <a:solidFill>
                  <a:srgbClr val="3333CC"/>
                </a:solidFill>
              </a:rPr>
              <a:t>e.g. stock price, ROI, market share, age of worker, income of a family, total sales, advertising cost etc</a:t>
            </a:r>
          </a:p>
          <a:p>
            <a:pPr marL="0" indent="0">
              <a:buNone/>
            </a:pP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altLang="en-US" dirty="0">
                <a:solidFill>
                  <a:schemeClr val="tx1"/>
                </a:solidFill>
              </a:rPr>
              <a:t>: recorded measurements</a:t>
            </a:r>
            <a:endParaRPr lang="en-US" alt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altLang="en-US" i="1" dirty="0">
                <a:solidFill>
                  <a:schemeClr val="accent2">
                    <a:lumMod val="75000"/>
                  </a:schemeClr>
                </a:solidFill>
              </a:rPr>
              <a:t>Observation</a:t>
            </a:r>
            <a:r>
              <a:rPr lang="en-IN" altLang="en-US" dirty="0"/>
              <a:t> : An </a:t>
            </a:r>
            <a:r>
              <a:rPr lang="en-IN" altLang="en-US" b="1" dirty="0"/>
              <a:t>observation</a:t>
            </a:r>
            <a:r>
              <a:rPr lang="en-IN" altLang="en-US" dirty="0"/>
              <a:t> is an occurrence of a specific data item that is recorded</a:t>
            </a:r>
          </a:p>
          <a:p>
            <a:pPr>
              <a:buNone/>
            </a:pPr>
            <a:r>
              <a:rPr lang="en-IN" altLang="en-US" i="1" dirty="0">
                <a:solidFill>
                  <a:schemeClr val="accent2">
                    <a:lumMod val="75000"/>
                  </a:schemeClr>
                </a:solidFill>
              </a:rPr>
              <a:t>Event :</a:t>
            </a:r>
            <a:r>
              <a:rPr lang="en-IN" dirty="0"/>
              <a:t> </a:t>
            </a:r>
            <a:r>
              <a:rPr lang="en-IN" altLang="en-US" dirty="0"/>
              <a:t>An </a:t>
            </a:r>
            <a:r>
              <a:rPr lang="en-IN" altLang="en-US" b="1" dirty="0"/>
              <a:t>event</a:t>
            </a:r>
            <a:r>
              <a:rPr lang="en-IN" altLang="en-US" dirty="0"/>
              <a:t> is a collection of one or more observations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Types of variables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04799" y="1828800"/>
            <a:ext cx="8839201" cy="3124200"/>
            <a:chOff x="52221" y="1447800"/>
            <a:chExt cx="8944791" cy="279245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195833" y="1447800"/>
              <a:ext cx="1676400" cy="381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Statistical Variables</a:t>
              </a: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 bwMode="auto">
            <a:xfrm>
              <a:off x="4034033" y="1828800"/>
              <a:ext cx="4567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82783" y="2286000"/>
              <a:ext cx="83040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382783" y="2286000"/>
              <a:ext cx="14276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152400" y="2743201"/>
              <a:ext cx="1676400" cy="381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Quantitative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3485480" y="2286759"/>
              <a:ext cx="14276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Rounded Rectangle 11"/>
            <p:cNvSpPr/>
            <p:nvPr/>
          </p:nvSpPr>
          <p:spPr bwMode="auto">
            <a:xfrm>
              <a:off x="3255097" y="2743960"/>
              <a:ext cx="1676400" cy="381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Qualitative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5802320" y="2303692"/>
              <a:ext cx="14276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Rounded Rectangle 13"/>
            <p:cNvSpPr/>
            <p:nvPr/>
          </p:nvSpPr>
          <p:spPr bwMode="auto">
            <a:xfrm>
              <a:off x="5571937" y="2760893"/>
              <a:ext cx="1676400" cy="381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Range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8672524" y="2303692"/>
              <a:ext cx="14276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Rounded Rectangle 15"/>
            <p:cNvSpPr/>
            <p:nvPr/>
          </p:nvSpPr>
          <p:spPr bwMode="auto">
            <a:xfrm>
              <a:off x="7320612" y="2760893"/>
              <a:ext cx="1676400" cy="381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Interval</a:t>
              </a:r>
            </a:p>
          </p:txBody>
        </p:sp>
        <p:cxnSp>
          <p:nvCxnSpPr>
            <p:cNvPr id="17" name="Straight Arrow Connector 16"/>
            <p:cNvCxnSpPr>
              <a:stCxn id="10" idx="2"/>
            </p:cNvCxnSpPr>
            <p:nvPr/>
          </p:nvCxnSpPr>
          <p:spPr bwMode="auto">
            <a:xfrm>
              <a:off x="990600" y="3124201"/>
              <a:ext cx="0" cy="3047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52400" y="3429000"/>
              <a:ext cx="14591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152400" y="34290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Rounded Rectangle 19"/>
            <p:cNvSpPr/>
            <p:nvPr/>
          </p:nvSpPr>
          <p:spPr bwMode="auto">
            <a:xfrm>
              <a:off x="52221" y="3843356"/>
              <a:ext cx="1166979" cy="3968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Continuous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1611508" y="34290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1435129" y="3843357"/>
              <a:ext cx="850871" cy="365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Discrete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3837002" y="3141893"/>
              <a:ext cx="0" cy="3047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770202" y="3429000"/>
              <a:ext cx="32016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2770202" y="34290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670023" y="3843357"/>
              <a:ext cx="987577" cy="3381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Nominal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4229310" y="34290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Rounded Rectangle 27"/>
            <p:cNvSpPr/>
            <p:nvPr/>
          </p:nvSpPr>
          <p:spPr bwMode="auto">
            <a:xfrm>
              <a:off x="3837002" y="3843357"/>
              <a:ext cx="891653" cy="3381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Ordinal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5971834" y="3460786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Rounded Rectangle 29"/>
            <p:cNvSpPr/>
            <p:nvPr/>
          </p:nvSpPr>
          <p:spPr bwMode="auto">
            <a:xfrm>
              <a:off x="5029201" y="3875142"/>
              <a:ext cx="1617126" cy="333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Dichotomous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Types of variables: Example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47800"/>
            <a:ext cx="4267200" cy="256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4343400"/>
            <a:ext cx="777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categorical, nominal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with two values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“M”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“F”</a:t>
            </a:r>
          </a:p>
          <a:p>
            <a:r>
              <a:rPr lang="en-IN" sz="2000" dirty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Age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numerical, discrete 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in years completed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dirty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Height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- numerical, continuous 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in cm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IN" sz="2000" dirty="0" err="1">
                <a:solidFill>
                  <a:schemeClr val="accent1"/>
                </a:solidFill>
                <a:latin typeface="Arial"/>
                <a:ea typeface="Arial"/>
                <a:cs typeface="Arial"/>
              </a:rPr>
              <a:t>Acad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categorical, ordinal 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a grade on academic background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dirty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Student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- categorical, nominal (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a serial no.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236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Data Science - Intro</vt:lpstr>
      <vt:lpstr>Data Science</vt:lpstr>
      <vt:lpstr>Data Deluge</vt:lpstr>
      <vt:lpstr>Types of Data</vt:lpstr>
      <vt:lpstr>Data Evolution</vt:lpstr>
      <vt:lpstr>Data Science Lifecycle</vt:lpstr>
      <vt:lpstr>Variables and Data </vt:lpstr>
      <vt:lpstr>Types of variables</vt:lpstr>
      <vt:lpstr>Types of variables: Example</vt:lpstr>
      <vt:lpstr>Practice</vt:lpstr>
      <vt:lpstr>Variable Name Glossary </vt:lpstr>
      <vt:lpstr>Machine Learning</vt:lpstr>
      <vt:lpstr>Machine  Learning libraries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Ashish Nayak</cp:lastModifiedBy>
  <cp:revision>4</cp:revision>
  <dcterms:created xsi:type="dcterms:W3CDTF">2020-08-03T02:37:44Z</dcterms:created>
  <dcterms:modified xsi:type="dcterms:W3CDTF">2020-08-09T02:14:58Z</dcterms:modified>
</cp:coreProperties>
</file>