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2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9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6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46C537-9B34-4E42-A499-9D39152AE9DE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77109-1367-440D-866C-F6B8DEE68F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C7BE-322E-4262-B203-5C7080583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Marathon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6A39-D1EB-4CFA-B210-1885203A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C72DF3-7798-461F-BC2D-596302B9B464}"/>
              </a:ext>
            </a:extLst>
          </p:cNvPr>
          <p:cNvSpPr txBox="1"/>
          <p:nvPr/>
        </p:nvSpPr>
        <p:spPr>
          <a:xfrm>
            <a:off x="847725" y="1558277"/>
            <a:ext cx="10839449" cy="284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has an Account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 has username, password. Where password is autogenerated while creating but can be updated. Username cannot be updated and should be minimum 8 characters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Account </a:t>
            </a:r>
            <a:r>
              <a:rPr lang="en-IN" sz="2800" u="sng" dirty="0" err="1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account</a:t>
            </a:r>
            <a:r>
              <a:rPr lang="en-IN" sz="28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IN" sz="28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IN" sz="28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 Account(</a:t>
            </a:r>
            <a:r>
              <a:rPr lang="en-IN" sz="2800" dirty="0">
                <a:solidFill>
                  <a:srgbClr val="2A00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"sam12345"</a:t>
            </a:r>
            <a:r>
              <a:rPr lang="en-IN" sz="28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28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Displays the password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A98EB-43C2-46D6-A52E-2DA800166BA0}"/>
              </a:ext>
            </a:extLst>
          </p:cNvPr>
          <p:cNvSpPr txBox="1"/>
          <p:nvPr/>
        </p:nvSpPr>
        <p:spPr>
          <a:xfrm>
            <a:off x="2800350" y="400050"/>
            <a:ext cx="64008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Concept of Inheritance – PS 8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650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A98EB-43C2-46D6-A52E-2DA800166BA0}"/>
              </a:ext>
            </a:extLst>
          </p:cNvPr>
          <p:cNvSpPr txBox="1"/>
          <p:nvPr/>
        </p:nvSpPr>
        <p:spPr>
          <a:xfrm>
            <a:off x="2800350" y="400050"/>
            <a:ext cx="64008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Concept of Polymorphism – PS 9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C69B-914D-4016-BB0E-6A981C64C734}"/>
              </a:ext>
            </a:extLst>
          </p:cNvPr>
          <p:cNvSpPr txBox="1"/>
          <p:nvPr/>
        </p:nvSpPr>
        <p:spPr>
          <a:xfrm>
            <a:off x="180975" y="1114426"/>
            <a:ext cx="11553825" cy="5417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class Employee that extends User and Has </a:t>
            </a: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empId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dept.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and Employee has </a:t>
            </a: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Overridden.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Client class with main(..) that has the following sample code, and add </a:t>
            </a: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printDetails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accordingly.</a:t>
            </a:r>
          </a:p>
          <a:p>
            <a:pPr marL="914400">
              <a:lnSpc>
                <a:spcPct val="107000"/>
              </a:lnSpc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914400">
              <a:lnSpc>
                <a:spcPct val="107000"/>
              </a:lnSpc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c=new Customer(….); </a:t>
            </a:r>
          </a:p>
          <a:p>
            <a:pPr marL="914400">
              <a:lnSpc>
                <a:spcPct val="107000"/>
              </a:lnSpc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 emp1=new Employee(..); </a:t>
            </a:r>
          </a:p>
          <a:p>
            <a:pPr marL="914400">
              <a:lnSpc>
                <a:spcPct val="107000"/>
              </a:lnSpc>
            </a:pP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printDetails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(c);</a:t>
            </a:r>
          </a:p>
          <a:p>
            <a:pPr marL="914400">
              <a:lnSpc>
                <a:spcPct val="107000"/>
              </a:lnSpc>
            </a:pP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printDetails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(emp1);</a:t>
            </a:r>
          </a:p>
          <a:p>
            <a:pPr marL="914400">
              <a:lnSpc>
                <a:spcPct val="107000"/>
              </a:lnSpc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printDetails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is a single method that prints email for Customer , dept for Employee along with name and address.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0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A98EB-43C2-46D6-A52E-2DA800166BA0}"/>
              </a:ext>
            </a:extLst>
          </p:cNvPr>
          <p:cNvSpPr txBox="1"/>
          <p:nvPr/>
        </p:nvSpPr>
        <p:spPr>
          <a:xfrm>
            <a:off x="2066925" y="400050"/>
            <a:ext cx="7134225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Concept of Overriding with  equals() and </a:t>
            </a:r>
            <a:r>
              <a:rPr lang="en-US" sz="3600" dirty="0" err="1"/>
              <a:t>hashcode</a:t>
            </a:r>
            <a:r>
              <a:rPr lang="en-US" sz="3600" dirty="0"/>
              <a:t>() – PS 10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08BB8-D8D9-425F-A239-62A4FE356DA3}"/>
              </a:ext>
            </a:extLst>
          </p:cNvPr>
          <p:cNvSpPr txBox="1"/>
          <p:nvPr/>
        </p:nvSpPr>
        <p:spPr>
          <a:xfrm>
            <a:off x="666750" y="1895474"/>
            <a:ext cx="11068050" cy="376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Book with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isbn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title, price and stock as attributes with constructors ,getters and setters.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it in Client as follows.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b1=new Book(“2341”,”C”,250.25,100)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b2=new Book(“2341”,”C”,250.25,100)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b1.equals(b2) should print true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b1 and b2 should be same.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(concept of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hashcode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and equals() contract)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2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D2AD6-88EF-464B-9CF4-AA30F4157712}"/>
              </a:ext>
            </a:extLst>
          </p:cNvPr>
          <p:cNvSpPr txBox="1"/>
          <p:nvPr/>
        </p:nvSpPr>
        <p:spPr>
          <a:xfrm>
            <a:off x="523875" y="1819329"/>
            <a:ext cx="9601200" cy="278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abstract class Payment with functionality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makePayment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(..) that has 2 implementations in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CashPayment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CreditCardPayment.Class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PaymentUtility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a method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printReceipt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(Customer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c,Payment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prints the customer details and Payment Details.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Payment is Cash prints the message that Customer gets a discount of 10% and if Payment is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 gets 5% reward points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E1EE2-E8B0-48EB-9EFB-42848D690FEC}"/>
              </a:ext>
            </a:extLst>
          </p:cNvPr>
          <p:cNvSpPr txBox="1"/>
          <p:nvPr/>
        </p:nvSpPr>
        <p:spPr>
          <a:xfrm>
            <a:off x="2466975" y="929759"/>
            <a:ext cx="60960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/>
              <a:t>Abstract Classes– PS 11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309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89D3A-0F0D-4356-B20E-BAE170285448}"/>
              </a:ext>
            </a:extLst>
          </p:cNvPr>
          <p:cNvSpPr txBox="1"/>
          <p:nvPr/>
        </p:nvSpPr>
        <p:spPr>
          <a:xfrm>
            <a:off x="438149" y="1657350"/>
            <a:ext cx="11401425" cy="330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interface called Operator that has a method operate(int </a:t>
            </a:r>
            <a:r>
              <a:rPr lang="en-US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x,int</a:t>
            </a: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y) that has multiple implementations. operate() can add 2 integers or multiply 2 integers.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n-US" sz="28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interface </a:t>
            </a:r>
            <a:r>
              <a:rPr lang="en-US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printInterface</a:t>
            </a: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a method print() that can print on the console or to a file. (Class Demo)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that implements the above interfaces, and test the same.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E15CC-6FBE-4D4A-BE67-48B7CB38F62C}"/>
              </a:ext>
            </a:extLst>
          </p:cNvPr>
          <p:cNvSpPr txBox="1"/>
          <p:nvPr/>
        </p:nvSpPr>
        <p:spPr>
          <a:xfrm>
            <a:off x="3219449" y="624721"/>
            <a:ext cx="54006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Interfaces – PS 12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453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89D3A-0F0D-4356-B20E-BAE170285448}"/>
              </a:ext>
            </a:extLst>
          </p:cNvPr>
          <p:cNvSpPr txBox="1"/>
          <p:nvPr/>
        </p:nvSpPr>
        <p:spPr>
          <a:xfrm>
            <a:off x="438149" y="1657350"/>
            <a:ext cx="11401425" cy="330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interface called Operator that has a method operate(…) that has multiple implementations. operate() can add 2 objects or multiply 2 objects of any numeric type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n-US" sz="28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interface </a:t>
            </a:r>
            <a:r>
              <a:rPr lang="en-US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printInterface</a:t>
            </a:r>
            <a:r>
              <a:rPr lang="en-US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a method print() that can print on the console or to a file. Create a class that implements the above interfaces, and test the same.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E15CC-6FBE-4D4A-BE67-48B7CB38F62C}"/>
              </a:ext>
            </a:extLst>
          </p:cNvPr>
          <p:cNvSpPr txBox="1"/>
          <p:nvPr/>
        </p:nvSpPr>
        <p:spPr>
          <a:xfrm>
            <a:off x="3219449" y="624721"/>
            <a:ext cx="54006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Generic Interfaces – PS 13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9087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E5E40-A24F-421B-9331-8821B471B592}"/>
              </a:ext>
            </a:extLst>
          </p:cNvPr>
          <p:cNvSpPr txBox="1"/>
          <p:nvPr/>
        </p:nvSpPr>
        <p:spPr>
          <a:xfrm>
            <a:off x="1200150" y="1447800"/>
            <a:ext cx="9077325" cy="2389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</a:t>
            </a:r>
            <a:r>
              <a:rPr lang="en-US" sz="32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GenericClass</a:t>
            </a:r>
            <a:r>
              <a:rPr lang="en-US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that sets and prints a group of values.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client to test the above.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E4D5-917B-447E-A1A2-7E948CFA069C}"/>
              </a:ext>
            </a:extLst>
          </p:cNvPr>
          <p:cNvSpPr txBox="1"/>
          <p:nvPr/>
        </p:nvSpPr>
        <p:spPr>
          <a:xfrm>
            <a:off x="2600325" y="495300"/>
            <a:ext cx="72009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Generic Class -  PS 14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7156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E5E40-A24F-421B-9331-8821B471B592}"/>
              </a:ext>
            </a:extLst>
          </p:cNvPr>
          <p:cNvSpPr txBox="1"/>
          <p:nvPr/>
        </p:nvSpPr>
        <p:spPr>
          <a:xfrm>
            <a:off x="819151" y="1724025"/>
            <a:ext cx="9753600" cy="271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event in a college 5 names are randomly picked from 10 names and these names are announced .</a:t>
            </a:r>
          </a:p>
          <a:p>
            <a:pPr lvl="0">
              <a:lnSpc>
                <a:spcPct val="107000"/>
              </a:lnSpc>
            </a:pPr>
            <a:r>
              <a:rPr lang="en-IN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(Note : The name that is picked once should not be picked again).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java program for the above.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E4D5-917B-447E-A1A2-7E948CFA069C}"/>
              </a:ext>
            </a:extLst>
          </p:cNvPr>
          <p:cNvSpPr txBox="1"/>
          <p:nvPr/>
        </p:nvSpPr>
        <p:spPr>
          <a:xfrm>
            <a:off x="2600325" y="495300"/>
            <a:ext cx="72009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Random Class Example -  PS 15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892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E5E40-A24F-421B-9331-8821B471B592}"/>
              </a:ext>
            </a:extLst>
          </p:cNvPr>
          <p:cNvSpPr txBox="1"/>
          <p:nvPr/>
        </p:nvSpPr>
        <p:spPr>
          <a:xfrm>
            <a:off x="819151" y="1724025"/>
            <a:ext cx="9753600" cy="218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32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able was I ere I saw </a:t>
            </a:r>
            <a:r>
              <a:rPr lang="en-IN" sz="3200" dirty="0" err="1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elba</a:t>
            </a:r>
            <a:r>
              <a:rPr lang="en-IN" sz="3200" dirty="0">
                <a:solidFill>
                  <a:srgbClr val="00B0F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palindrome.</a:t>
            </a:r>
          </a:p>
          <a:p>
            <a:pPr lvl="0">
              <a:lnSpc>
                <a:spcPct val="107000"/>
              </a:lnSpc>
            </a:pPr>
            <a:endParaRPr lang="en-IN" sz="32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Java program using </a:t>
            </a:r>
            <a:r>
              <a:rPr lang="en-IN" sz="32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StringBuffer</a:t>
            </a:r>
            <a:r>
              <a:rPr lang="en-IN" sz="32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to test if it is a palindrome or not.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E4D5-917B-447E-A1A2-7E948CFA069C}"/>
              </a:ext>
            </a:extLst>
          </p:cNvPr>
          <p:cNvSpPr txBox="1"/>
          <p:nvPr/>
        </p:nvSpPr>
        <p:spPr>
          <a:xfrm>
            <a:off x="2600325" y="495300"/>
            <a:ext cx="72009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err="1"/>
              <a:t>StringBuffer</a:t>
            </a:r>
            <a:r>
              <a:rPr lang="en-US" sz="3600" dirty="0"/>
              <a:t> Class Example -  PS 16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0931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E5E40-A24F-421B-9331-8821B471B592}"/>
              </a:ext>
            </a:extLst>
          </p:cNvPr>
          <p:cNvSpPr txBox="1"/>
          <p:nvPr/>
        </p:nvSpPr>
        <p:spPr>
          <a:xfrm>
            <a:off x="819151" y="1724025"/>
            <a:ext cx="9753600" cy="403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24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java program that validates the user.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class has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username,password,Security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question and answer;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UserDemo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a method validate(String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username,String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password) that checks if user is valid or not from a list of User.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Hardcode values for User object to test this.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method </a:t>
            </a:r>
            <a:r>
              <a:rPr lang="en-IN" sz="24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genPassword</a:t>
            </a: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that is called when user forgets password.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IN" sz="24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above method generates a random password in a combination of alphabets and numbers after displaying the security question and input of the answer.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DE4D5-917B-447E-A1A2-7E948CFA069C}"/>
              </a:ext>
            </a:extLst>
          </p:cNvPr>
          <p:cNvSpPr txBox="1"/>
          <p:nvPr/>
        </p:nvSpPr>
        <p:spPr>
          <a:xfrm>
            <a:off x="2600325" y="495300"/>
            <a:ext cx="72009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Handling Strings -  PS 17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417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75B523-CBA0-4D6D-959F-A35684BE1F2D}"/>
              </a:ext>
            </a:extLst>
          </p:cNvPr>
          <p:cNvSpPr txBox="1"/>
          <p:nvPr/>
        </p:nvSpPr>
        <p:spPr>
          <a:xfrm>
            <a:off x="1857375" y="1257210"/>
            <a:ext cx="88773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3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Check if a nonzero positive number entered from  command line is odd or even. if user enters an invalid input an error message is printed.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C6965-E37E-488D-B3DB-2E7BC534F875}"/>
              </a:ext>
            </a:extLst>
          </p:cNvPr>
          <p:cNvSpPr txBox="1"/>
          <p:nvPr/>
        </p:nvSpPr>
        <p:spPr>
          <a:xfrm>
            <a:off x="2009775" y="571500"/>
            <a:ext cx="851535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 Statement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704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3D8242-7090-4191-8B08-2A2E476A45A8}"/>
              </a:ext>
            </a:extLst>
          </p:cNvPr>
          <p:cNvSpPr txBox="1"/>
          <p:nvPr/>
        </p:nvSpPr>
        <p:spPr>
          <a:xfrm>
            <a:off x="1447800" y="1072515"/>
            <a:ext cx="6915150" cy="515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below code.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x=12;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 y=25;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z=y;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d=3.15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 f=12.5;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d=f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=x;</a:t>
            </a:r>
          </a:p>
          <a:p>
            <a:pPr lvl="1">
              <a:lnSpc>
                <a:spcPct val="107000"/>
              </a:lnSpc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all the primitive types to wrapper types and observe the code.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9B3A9-4203-4720-A83D-5B2EC26D76A2}"/>
              </a:ext>
            </a:extLst>
          </p:cNvPr>
          <p:cNvSpPr txBox="1"/>
          <p:nvPr/>
        </p:nvSpPr>
        <p:spPr>
          <a:xfrm>
            <a:off x="2324100" y="295275"/>
            <a:ext cx="63341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Wrapper Types – PS 18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717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FBAED-2B93-4A50-A540-28AAC39BB6F8}"/>
              </a:ext>
            </a:extLst>
          </p:cNvPr>
          <p:cNvSpPr txBox="1"/>
          <p:nvPr/>
        </p:nvSpPr>
        <p:spPr>
          <a:xfrm>
            <a:off x="1219199" y="727632"/>
            <a:ext cx="7667625" cy="558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TestVarLang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//1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m1(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en-IN" sz="20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IN" sz="2000" b="1" dirty="0" err="1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System.</a:t>
            </a:r>
            <a:r>
              <a:rPr lang="en-IN" sz="2000" b="1" i="1" dirty="0" err="1">
                <a:solidFill>
                  <a:srgbClr val="0000C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IN" sz="20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.println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"add primitives"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main(String[] </a:t>
            </a:r>
            <a:r>
              <a:rPr lang="en-IN" sz="2000" dirty="0" err="1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args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2000" i="1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m1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(10,20);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2000" i="1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m1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[]{5,6,4,3});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6EA41-F46A-4BB2-8543-348AADBDA11F}"/>
              </a:ext>
            </a:extLst>
          </p:cNvPr>
          <p:cNvSpPr txBox="1"/>
          <p:nvPr/>
        </p:nvSpPr>
        <p:spPr>
          <a:xfrm>
            <a:off x="2019300" y="219075"/>
            <a:ext cx="60293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 Observation – PS 19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1368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FBAED-2B93-4A50-A540-28AAC39BB6F8}"/>
              </a:ext>
            </a:extLst>
          </p:cNvPr>
          <p:cNvSpPr txBox="1"/>
          <p:nvPr/>
        </p:nvSpPr>
        <p:spPr>
          <a:xfrm>
            <a:off x="1219199" y="727632"/>
            <a:ext cx="7667625" cy="538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TestVarLang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//1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m1(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IN" sz="1200" b="1" dirty="0" err="1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"add primitives"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//2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m1(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long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x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IN" sz="1200" b="1" dirty="0" err="1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long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"add long"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1200" i="1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m1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(10,20);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IN" sz="1200" i="1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m1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[]{5,6,4,3});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solidFill>
                  <a:srgbClr val="00000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6EA41-F46A-4BB2-8543-348AADBDA11F}"/>
              </a:ext>
            </a:extLst>
          </p:cNvPr>
          <p:cNvSpPr txBox="1"/>
          <p:nvPr/>
        </p:nvSpPr>
        <p:spPr>
          <a:xfrm>
            <a:off x="2019300" y="219075"/>
            <a:ext cx="60293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 Observation – PS 19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150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6B2B3-B975-49DD-A0E4-D6F40E89491C}"/>
              </a:ext>
            </a:extLst>
          </p:cNvPr>
          <p:cNvSpPr txBox="1"/>
          <p:nvPr/>
        </p:nvSpPr>
        <p:spPr>
          <a:xfrm>
            <a:off x="1028700" y="1476286"/>
            <a:ext cx="92868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List of names and test the basic CRUD operations and observe the results.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list to set and observe the results again and note the differences b/w a list and a set.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5BD17-6B12-4748-881B-689E7A168EB3}"/>
              </a:ext>
            </a:extLst>
          </p:cNvPr>
          <p:cNvSpPr txBox="1"/>
          <p:nvPr/>
        </p:nvSpPr>
        <p:spPr>
          <a:xfrm>
            <a:off x="2057400" y="533400"/>
            <a:ext cx="75914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List and Set comparison PS-20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260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6B2B3-B975-49DD-A0E4-D6F40E89491C}"/>
              </a:ext>
            </a:extLst>
          </p:cNvPr>
          <p:cNvSpPr txBox="1"/>
          <p:nvPr/>
        </p:nvSpPr>
        <p:spPr>
          <a:xfrm>
            <a:off x="1028700" y="1476286"/>
            <a:ext cx="92868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Create an application using 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LinkedHash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online Bookstore.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functionalities to add a book, delete a book based on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isbn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Book,update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stock and search for a book based on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isbn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/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should have unique book objects.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5BD17-6B12-4748-881B-689E7A168EB3}"/>
              </a:ext>
            </a:extLst>
          </p:cNvPr>
          <p:cNvSpPr txBox="1"/>
          <p:nvPr/>
        </p:nvSpPr>
        <p:spPr>
          <a:xfrm>
            <a:off x="2057400" y="485775"/>
            <a:ext cx="75914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BookStore</a:t>
            </a:r>
            <a:r>
              <a:rPr lang="en-US" sz="3600" dirty="0"/>
              <a:t> </a:t>
            </a:r>
            <a:r>
              <a:rPr lang="en-US" sz="3600" dirty="0" err="1"/>
              <a:t>CaseStudy</a:t>
            </a:r>
            <a:r>
              <a:rPr lang="en-US" sz="3600" dirty="0"/>
              <a:t> - PS 21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2494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6B2B3-B975-49DD-A0E4-D6F40E89491C}"/>
              </a:ext>
            </a:extLst>
          </p:cNvPr>
          <p:cNvSpPr txBox="1"/>
          <p:nvPr/>
        </p:nvSpPr>
        <p:spPr>
          <a:xfrm>
            <a:off x="1028700" y="1476286"/>
            <a:ext cx="92868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pdate</a:t>
            </a:r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application to a 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TreeSet</a:t>
            </a:r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a 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LinkedHashSet</a:t>
            </a:r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notice the results.</a:t>
            </a:r>
          </a:p>
          <a:p>
            <a:pPr lvl="0"/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additions need to be done to make it work?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5BD17-6B12-4748-881B-689E7A168EB3}"/>
              </a:ext>
            </a:extLst>
          </p:cNvPr>
          <p:cNvSpPr txBox="1"/>
          <p:nvPr/>
        </p:nvSpPr>
        <p:spPr>
          <a:xfrm>
            <a:off x="2057400" y="485775"/>
            <a:ext cx="75914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BookStore</a:t>
            </a:r>
            <a:r>
              <a:rPr lang="en-US" sz="3600" dirty="0"/>
              <a:t> </a:t>
            </a:r>
            <a:r>
              <a:rPr lang="en-US" sz="3600" dirty="0" err="1"/>
              <a:t>CaseStudy</a:t>
            </a:r>
            <a:r>
              <a:rPr lang="en-US" sz="3600" dirty="0"/>
              <a:t>  Contd..- PS 22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5198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6B2B3-B975-49DD-A0E4-D6F40E89491C}"/>
              </a:ext>
            </a:extLst>
          </p:cNvPr>
          <p:cNvSpPr txBox="1"/>
          <p:nvPr/>
        </p:nvSpPr>
        <p:spPr>
          <a:xfrm>
            <a:off x="1028700" y="1476286"/>
            <a:ext cx="92868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pdate</a:t>
            </a:r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application to a 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TreeSet</a:t>
            </a:r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a </a:t>
            </a:r>
            <a:r>
              <a:rPr lang="en-IN" sz="2800" dirty="0" err="1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LinkedHashSet</a:t>
            </a:r>
            <a:r>
              <a:rPr lang="en-IN" sz="2800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notice the results.</a:t>
            </a:r>
          </a:p>
          <a:p>
            <a:pPr lvl="0"/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additions need to be done to make it work?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5BD17-6B12-4748-881B-689E7A168EB3}"/>
              </a:ext>
            </a:extLst>
          </p:cNvPr>
          <p:cNvSpPr txBox="1"/>
          <p:nvPr/>
        </p:nvSpPr>
        <p:spPr>
          <a:xfrm>
            <a:off x="2057400" y="485775"/>
            <a:ext cx="75914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 of Map - PS 22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996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23720-7DC2-4A00-A2A9-DBDF55212499}"/>
              </a:ext>
            </a:extLst>
          </p:cNvPr>
          <p:cNvSpPr txBox="1"/>
          <p:nvPr/>
        </p:nvSpPr>
        <p:spPr>
          <a:xfrm>
            <a:off x="1323975" y="1190625"/>
            <a:ext cx="9429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Create a Java application that has the following functionalities </a:t>
            </a:r>
          </a:p>
          <a:p>
            <a:pPr algn="l"/>
            <a:r>
              <a:rPr lang="en-US" sz="2800" dirty="0" err="1">
                <a:solidFill>
                  <a:srgbClr val="3F7F5F"/>
                </a:solidFill>
                <a:latin typeface="Consolas" panose="020B0609020204030204" pitchFamily="49" charset="0"/>
              </a:rPr>
              <a:t>a.Checking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 for a prime number</a:t>
            </a:r>
          </a:p>
          <a:p>
            <a:pPr algn="l"/>
            <a:r>
              <a:rPr lang="en-US" sz="2800" dirty="0" err="1">
                <a:solidFill>
                  <a:srgbClr val="3F7F5F"/>
                </a:solidFill>
                <a:latin typeface="Consolas" panose="020B0609020204030204" pitchFamily="49" charset="0"/>
              </a:rPr>
              <a:t>b.Generating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 Prime Numbers from </a:t>
            </a:r>
            <a:r>
              <a:rPr lang="en-US" sz="2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lowerlimit</a:t>
            </a:r>
            <a:r>
              <a:rPr lang="en-US" sz="2800" u="sng" dirty="0">
                <a:solidFill>
                  <a:srgbClr val="3F7F5F"/>
                </a:solidFill>
                <a:latin typeface="Consolas" panose="020B0609020204030204" pitchFamily="49" charset="0"/>
              </a:rPr>
              <a:t> to </a:t>
            </a:r>
            <a:r>
              <a:rPr lang="en-US" sz="2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upperlimit</a:t>
            </a:r>
            <a:r>
              <a:rPr lang="en-US" sz="2800" u="sng" dirty="0">
                <a:solidFill>
                  <a:srgbClr val="3F7F5F"/>
                </a:solidFill>
                <a:latin typeface="Consolas" panose="020B0609020204030204" pitchFamily="49" charset="0"/>
              </a:rPr>
              <a:t> that are passed as parameters.</a:t>
            </a:r>
          </a:p>
          <a:p>
            <a:pPr algn="l"/>
            <a:endParaRPr lang="en-US" sz="2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Create a class </a:t>
            </a:r>
            <a:r>
              <a:rPr lang="en-US" sz="2800" dirty="0" err="1">
                <a:solidFill>
                  <a:srgbClr val="3F7F5F"/>
                </a:solidFill>
                <a:latin typeface="Consolas" panose="020B0609020204030204" pitchFamily="49" charset="0"/>
              </a:rPr>
              <a:t>PrimeGen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 that has 2 methods </a:t>
            </a:r>
            <a:r>
              <a:rPr lang="en-US" sz="2800" dirty="0" err="1">
                <a:solidFill>
                  <a:srgbClr val="3F7F5F"/>
                </a:solidFill>
                <a:latin typeface="Consolas" panose="020B0609020204030204" pitchFamily="49" charset="0"/>
              </a:rPr>
              <a:t>isPrime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(..) and </a:t>
            </a:r>
            <a:r>
              <a:rPr lang="en-US" sz="2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genPrime</a:t>
            </a:r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(..) for the above functionalities.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C92AB-C632-4B26-9D0E-420494BAC413}"/>
              </a:ext>
            </a:extLst>
          </p:cNvPr>
          <p:cNvSpPr txBox="1"/>
          <p:nvPr/>
        </p:nvSpPr>
        <p:spPr>
          <a:xfrm>
            <a:off x="2009775" y="571500"/>
            <a:ext cx="851535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 Statement 2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697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B12BAE-5805-45E0-8880-3AE98B97A0C4}"/>
              </a:ext>
            </a:extLst>
          </p:cNvPr>
          <p:cNvSpPr txBox="1"/>
          <p:nvPr/>
        </p:nvSpPr>
        <p:spPr>
          <a:xfrm>
            <a:off x="1447800" y="1628507"/>
            <a:ext cx="88773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Write a Java program that prints day of the week when user inputs a number from keyboard.</a:t>
            </a:r>
          </a:p>
          <a:p>
            <a:r>
              <a:rPr lang="en-US" sz="3200" dirty="0" err="1">
                <a:solidFill>
                  <a:srgbClr val="3F7F5F"/>
                </a:solidFill>
                <a:latin typeface="Consolas" panose="020B0609020204030204" pitchFamily="49" charset="0"/>
              </a:rPr>
              <a:t>Eg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Input is 0 prints Sunday</a:t>
            </a: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1 prints Monday so on..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5F345-5766-4D50-B22F-D1BE72CFA9FD}"/>
              </a:ext>
            </a:extLst>
          </p:cNvPr>
          <p:cNvSpPr txBox="1"/>
          <p:nvPr/>
        </p:nvSpPr>
        <p:spPr>
          <a:xfrm>
            <a:off x="1562100" y="571500"/>
            <a:ext cx="896302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 Statement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532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3C42BE-66EC-470C-A7C1-F3FADB5261F9}"/>
              </a:ext>
            </a:extLst>
          </p:cNvPr>
          <p:cNvSpPr txBox="1"/>
          <p:nvPr/>
        </p:nvSpPr>
        <p:spPr>
          <a:xfrm>
            <a:off x="1033462" y="1458516"/>
            <a:ext cx="1012507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A company insures it’s employees if any of the following criteria is met by them.</a:t>
            </a:r>
          </a:p>
          <a:p>
            <a:pPr algn="l"/>
            <a:r>
              <a:rPr lang="en-IN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a.Employee</a:t>
            </a:r>
            <a:r>
              <a:rPr lang="en-IN" sz="2400" dirty="0">
                <a:solidFill>
                  <a:srgbClr val="3F7F5F"/>
                </a:solidFill>
                <a:latin typeface="Consolas" panose="020B0609020204030204" pitchFamily="49" charset="0"/>
              </a:rPr>
              <a:t> is </a:t>
            </a:r>
            <a:r>
              <a:rPr lang="en-IN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UnMarried</a:t>
            </a:r>
            <a:endParaRPr lang="en-IN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b.Employee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is Married Male above 30 years of age.</a:t>
            </a:r>
          </a:p>
          <a:p>
            <a:pPr algn="l"/>
            <a:r>
              <a:rPr lang="en-US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c.Employee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 is Married Female above 25 years of age.</a:t>
            </a:r>
          </a:p>
          <a:p>
            <a:pPr algn="l"/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(Values are entered from command line: </a:t>
            </a:r>
            <a:r>
              <a:rPr lang="en-US" sz="2400" u="sng" dirty="0">
                <a:solidFill>
                  <a:srgbClr val="3F7F5F"/>
                </a:solidFill>
                <a:latin typeface="Consolas" panose="020B0609020204030204" pitchFamily="49" charset="0"/>
              </a:rPr>
              <a:t>Ex :’U’ or M female 26 so on.</a:t>
            </a:r>
          </a:p>
          <a:p>
            <a:pPr algn="l"/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Write a java program to display message if the employee is insured or not</a:t>
            </a:r>
          </a:p>
          <a:p>
            <a:pPr algn="l"/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(Use Logical Operators for compact code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72E58-5AE8-48A3-A082-5F5B2F04C777}"/>
              </a:ext>
            </a:extLst>
          </p:cNvPr>
          <p:cNvSpPr txBox="1"/>
          <p:nvPr/>
        </p:nvSpPr>
        <p:spPr>
          <a:xfrm>
            <a:off x="1562100" y="571500"/>
            <a:ext cx="896302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 Statement 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230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25CB66-4F61-4556-B964-A103D9EBACF2}"/>
              </a:ext>
            </a:extLst>
          </p:cNvPr>
          <p:cNvSpPr txBox="1"/>
          <p:nvPr/>
        </p:nvSpPr>
        <p:spPr>
          <a:xfrm>
            <a:off x="1447800" y="1838324"/>
            <a:ext cx="8763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Write a java method to implement </a:t>
            </a:r>
            <a:r>
              <a:rPr lang="en-US" sz="3200" dirty="0" err="1">
                <a:solidFill>
                  <a:srgbClr val="3F7F5F"/>
                </a:solidFill>
                <a:latin typeface="Consolas" panose="020B0609020204030204" pitchFamily="49" charset="0"/>
              </a:rPr>
              <a:t>linearSearch</a:t>
            </a: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 on an array of numbers.</a:t>
            </a:r>
          </a:p>
          <a:p>
            <a:pPr algn="l"/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public static </a:t>
            </a:r>
            <a:r>
              <a:rPr lang="en-US" sz="3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US" sz="3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liSearch</a:t>
            </a:r>
            <a:r>
              <a:rPr lang="en-US" sz="3200" u="sng" dirty="0">
                <a:solidFill>
                  <a:srgbClr val="3F7F5F"/>
                </a:solidFill>
                <a:latin typeface="Consolas" panose="020B0609020204030204" pitchFamily="49" charset="0"/>
              </a:rPr>
              <a:t>(int numbers[],int key) that returns the position of the key element or -1.  </a:t>
            </a:r>
          </a:p>
          <a:p>
            <a:pPr algn="l"/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Test with a main method.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C58E9-1D8A-4713-A451-FAF0709B8D5C}"/>
              </a:ext>
            </a:extLst>
          </p:cNvPr>
          <p:cNvSpPr txBox="1"/>
          <p:nvPr/>
        </p:nvSpPr>
        <p:spPr>
          <a:xfrm>
            <a:off x="1562100" y="571500"/>
            <a:ext cx="896302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Problem Statement 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27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7B95D-BA57-4209-8AB9-416606E667AE}"/>
              </a:ext>
            </a:extLst>
          </p:cNvPr>
          <p:cNvSpPr txBox="1"/>
          <p:nvPr/>
        </p:nvSpPr>
        <p:spPr>
          <a:xfrm>
            <a:off x="1285875" y="1269556"/>
            <a:ext cx="9153525" cy="343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Flowers come in </a:t>
            </a:r>
            <a:r>
              <a:rPr lang="en-IN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(red, white, purple). They have a name. They come in different sizes (small and big).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Which is the class and what are the attributes of the Class.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How do You Instantiate Flower Objects. Write a main method to test the above.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13A33-86B3-4F44-B5D5-59734344BECF}"/>
              </a:ext>
            </a:extLst>
          </p:cNvPr>
          <p:cNvSpPr txBox="1"/>
          <p:nvPr/>
        </p:nvSpPr>
        <p:spPr>
          <a:xfrm>
            <a:off x="2609850" y="390525"/>
            <a:ext cx="64389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Creating a Java class – OOP Concept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590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2C306-CBC2-48F3-9453-03DBBAA4B206}"/>
              </a:ext>
            </a:extLst>
          </p:cNvPr>
          <p:cNvSpPr txBox="1"/>
          <p:nvPr/>
        </p:nvSpPr>
        <p:spPr>
          <a:xfrm>
            <a:off x="1419225" y="1381125"/>
            <a:ext cx="9239249" cy="3441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following scenario in terms of classes and their relationships.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has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name,ID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has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plotNo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street, city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has an Address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enquires about a Product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has code,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price, stock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has lot of products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classes with attributes and methods and test it with instances.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704E5-7579-4113-8C4E-8236881FB967}"/>
              </a:ext>
            </a:extLst>
          </p:cNvPr>
          <p:cNvSpPr txBox="1"/>
          <p:nvPr/>
        </p:nvSpPr>
        <p:spPr>
          <a:xfrm>
            <a:off x="2190750" y="390525"/>
            <a:ext cx="6858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Creating  Java classes – Has a relation – PS 7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967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DAFBA-A25B-4F50-BCBD-D5C424FF3B5D}"/>
              </a:ext>
            </a:extLst>
          </p:cNvPr>
          <p:cNvSpPr txBox="1"/>
          <p:nvPr/>
        </p:nvSpPr>
        <p:spPr>
          <a:xfrm>
            <a:off x="333375" y="1314927"/>
            <a:ext cx="11068050" cy="10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class Customer that extends User with (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name,address,id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has email and </a:t>
            </a:r>
            <a:r>
              <a:rPr lang="en-IN" sz="2800" dirty="0" err="1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2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autogenerated.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25346-AEE0-4C35-BEFF-5BE863742370}"/>
              </a:ext>
            </a:extLst>
          </p:cNvPr>
          <p:cNvSpPr txBox="1"/>
          <p:nvPr/>
        </p:nvSpPr>
        <p:spPr>
          <a:xfrm>
            <a:off x="2800350" y="400050"/>
            <a:ext cx="64008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Concept of Inheritance – PS 8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99196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3151</TotalTime>
  <Words>1454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Bell MT</vt:lpstr>
      <vt:lpstr>Calibri</vt:lpstr>
      <vt:lpstr>Calibri Light</vt:lpstr>
      <vt:lpstr>Consolas</vt:lpstr>
      <vt:lpstr>Symbol</vt:lpstr>
      <vt:lpstr>Retrospect</vt:lpstr>
      <vt:lpstr>Java Marathon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Marathon</dc:title>
  <dc:creator>Anjana Krishna</dc:creator>
  <cp:lastModifiedBy>Radha V krishna</cp:lastModifiedBy>
  <cp:revision>44</cp:revision>
  <dcterms:created xsi:type="dcterms:W3CDTF">2021-07-23T09:58:50Z</dcterms:created>
  <dcterms:modified xsi:type="dcterms:W3CDTF">2021-10-19T13:52:21Z</dcterms:modified>
</cp:coreProperties>
</file>