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4" r:id="rId24"/>
    <p:sldId id="285" r:id="rId25"/>
    <p:sldId id="28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906FA-13F9-49B6-BC00-61D18F64A5F6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6A1EE-4B10-452A-839C-317331FB8E0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574FD-C64F-4A2C-B98C-471BFC46FB26}" type="slidenum">
              <a:rPr lang="en-US"/>
              <a:pPr/>
              <a:t>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/>
              <a:t>Sometimes people refer to an application server as web server which is acceptable now a days.</a:t>
            </a:r>
            <a:endParaRPr lang="en-IN"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5A721C-7D4C-46FE-B2D9-BA34F82DC812}" type="slidenum">
              <a:rPr lang="en-US"/>
              <a:pPr/>
              <a:t>6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Sometimes people refer to an application server as web server which is acceptable now a days.</a:t>
            </a:r>
            <a:endParaRPr lang="en-IN" sz="14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239391-EB34-41E4-BAC3-A799D470474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9ACC99-77F2-424F-8B1E-3D67E5C0A8C1}" type="slidenum">
              <a:rPr lang="en-US" smtClean="0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538B3F-4BA5-497E-97FF-87179AA41F1F}" type="slidenum">
              <a:rPr lang="en-US" smtClean="0">
                <a:latin typeface="Arial" charset="0"/>
              </a:rPr>
              <a:pPr/>
              <a:t>20</a:t>
            </a:fld>
            <a:endParaRPr lang="en-US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>
              <a:buFontTx/>
              <a:buAutoNum type="arabicPeriod"/>
            </a:pPr>
            <a:endParaRPr lang="en-US">
              <a:latin typeface="Arial" charset="0"/>
            </a:endParaRPr>
          </a:p>
          <a:p>
            <a:pPr marL="228600" indent="-228600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9BB0-5B45-443A-A49B-939BFDC42319}" type="datetime1">
              <a:rPr lang="en-IN" smtClean="0"/>
              <a:t>23-08-2021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RVK.................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3ABF5F0-6D1E-4AD2-84F5-665EA5E8671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81AE-BC03-4523-B7E6-273C449898BB}" type="datetime1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RVK.................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F5F0-6D1E-4AD2-84F5-665EA5E867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6133-576F-4822-875A-C4737BD733AD}" type="datetime1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RVK.................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F5F0-6D1E-4AD2-84F5-665EA5E867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F4E857B-DE6B-4F59-9828-054E353E071D}" type="datetime1">
              <a:rPr lang="en-IN" smtClean="0"/>
              <a:t>23-08-2021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RVK.................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6C6B77B-7E16-4D75-ACB7-64DC7CC8C3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405E-76A2-488B-AC3F-6E2B9BFF3645}" type="datetime1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RVK.................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F5F0-6D1E-4AD2-84F5-665EA5E8671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EDCB-D07C-46C2-B4CC-1DF711BB51B0}" type="datetime1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IN"/>
              <a:t>RVK.................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3ABF5F0-6D1E-4AD2-84F5-665EA5E867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1EB0-859E-4FE6-9A35-908C07746A3A}" type="datetime1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RVK.................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F5F0-6D1E-4AD2-84F5-665EA5E8671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B2EE-A82A-47BA-8B21-413B5E6BAE60}" type="datetime1">
              <a:rPr lang="en-IN" smtClean="0"/>
              <a:t>23-08-2021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RVK.................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F5F0-6D1E-4AD2-84F5-665EA5E8671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1D6C-6E81-40A9-8A6E-8CB851F1BB35}" type="datetime1">
              <a:rPr lang="en-IN" smtClean="0"/>
              <a:t>23-08-2021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RVK.................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F5F0-6D1E-4AD2-84F5-665EA5E867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9B08-7C84-4898-84B5-E2FD385B73D2}" type="datetime1">
              <a:rPr lang="en-IN" smtClean="0"/>
              <a:t>23-08-2021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RVK.................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F5F0-6D1E-4AD2-84F5-665EA5E867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DAD5-C0D6-4B9C-8961-4725F44DD927}" type="datetime1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RVK.................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F5F0-6D1E-4AD2-84F5-665EA5E8671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637-5F82-42D3-AC3D-D2FDFB869CEE}" type="datetime1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IN"/>
              <a:t>RVK.................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3ABF5F0-6D1E-4AD2-84F5-665EA5E8671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322FB12-06CE-46BD-808A-EF9008BB782E}" type="datetime1">
              <a:rPr lang="en-IN" smtClean="0"/>
              <a:t>23-08-2021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IN"/>
              <a:t>RVK.................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3ABF5F0-6D1E-4AD2-84F5-665EA5E867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hoo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96008" y="228600"/>
            <a:ext cx="7772400" cy="1143000"/>
          </a:xfrm>
        </p:spPr>
        <p:txBody>
          <a:bodyPr/>
          <a:lstStyle/>
          <a:p>
            <a:r>
              <a:rPr lang="en-US" b="1" dirty="0"/>
              <a:t>What is an enterprise application?</a:t>
            </a:r>
            <a:endParaRPr lang="en-IN" b="1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556792"/>
            <a:ext cx="8534400" cy="5072608"/>
          </a:xfrm>
        </p:spPr>
        <p:txBody>
          <a:bodyPr/>
          <a:lstStyle/>
          <a:p>
            <a:r>
              <a:rPr lang="en-US" dirty="0"/>
              <a:t>Software that performs business functions such as accounting, customer information management, sales and so on</a:t>
            </a:r>
          </a:p>
          <a:p>
            <a:r>
              <a:rPr lang="en-US" dirty="0"/>
              <a:t>Aims to improve the organization's performance </a:t>
            </a:r>
          </a:p>
          <a:p>
            <a:r>
              <a:rPr lang="en-US" dirty="0"/>
              <a:t>Software application for the enterprises of today…and tomorrow…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ea typeface="+mn-ea"/>
                <a:cs typeface="+mn-cs"/>
              </a:rPr>
              <a:t>Need for rapid </a:t>
            </a:r>
            <a:r>
              <a:rPr lang="en-IN" sz="2000" dirty="0">
                <a:ea typeface="+mn-ea"/>
                <a:cs typeface="+mn-cs"/>
              </a:rPr>
              <a:t>scalability </a:t>
            </a:r>
            <a:r>
              <a:rPr lang="en-US" sz="2000" dirty="0">
                <a:ea typeface="+mn-ea"/>
                <a:cs typeface="+mn-cs"/>
              </a:rPr>
              <a:t>(both in terms of volume and geographical spread)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ea typeface="+mn-ea"/>
                <a:cs typeface="+mn-cs"/>
              </a:rPr>
              <a:t>Need to accommodate multiple types of device access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ea typeface="+mn-ea"/>
                <a:cs typeface="+mn-cs"/>
              </a:rPr>
              <a:t>Need to integrate with diverse software applications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ea typeface="+mn-ea"/>
                <a:cs typeface="+mn-cs"/>
              </a:rPr>
              <a:t>Need to be very change-friendly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ea typeface="+mn-ea"/>
                <a:cs typeface="+mn-cs"/>
              </a:rPr>
              <a:t>High degree of security reliability and performance </a:t>
            </a:r>
            <a:endParaRPr lang="en-IN" sz="2000" dirty="0">
              <a:ea typeface="+mn-ea"/>
              <a:cs typeface="+mn-cs"/>
            </a:endParaRPr>
          </a:p>
          <a:p>
            <a:pPr>
              <a:buClr>
                <a:schemeClr val="hlink"/>
              </a:buClr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F5F0-6D1E-4AD2-84F5-665EA5E8671E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RVK.................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B54F7-FC60-413F-AC1D-BE76F6E0A1E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93837"/>
            <a:ext cx="8534400" cy="4525963"/>
          </a:xfrm>
        </p:spPr>
        <p:txBody>
          <a:bodyPr/>
          <a:lstStyle/>
          <a:p>
            <a:r>
              <a:rPr lang="en-US" dirty="0"/>
              <a:t>GET </a:t>
            </a:r>
          </a:p>
          <a:p>
            <a:r>
              <a:rPr lang="en-US" dirty="0"/>
              <a:t>POST</a:t>
            </a:r>
          </a:p>
          <a:p>
            <a:r>
              <a:rPr lang="en-US" dirty="0"/>
              <a:t>OPTIONS </a:t>
            </a:r>
          </a:p>
          <a:p>
            <a:r>
              <a:rPr lang="en-US" dirty="0"/>
              <a:t>HEAD</a:t>
            </a:r>
          </a:p>
          <a:p>
            <a:r>
              <a:rPr lang="en-US" dirty="0"/>
              <a:t>PUT 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TRACE </a:t>
            </a:r>
          </a:p>
          <a:p>
            <a:r>
              <a:rPr lang="en-US" dirty="0"/>
              <a:t>CONNECT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2362200" cy="1066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5200" y="1676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focus!</a:t>
            </a:r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 flipV="1">
            <a:off x="2743200" y="1861066"/>
            <a:ext cx="762000" cy="12013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RVK.................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/>
              <a:t>The GET request method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8458200" cy="48768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3333CC"/>
              </a:buClr>
            </a:pPr>
            <a:r>
              <a:rPr lang="en-US" dirty="0">
                <a:latin typeface="+mj-lt"/>
              </a:rPr>
              <a:t>Used for accessing static resources such as HTML pages or images. </a:t>
            </a:r>
          </a:p>
          <a:p>
            <a:pPr>
              <a:buClr>
                <a:srgbClr val="3333CC"/>
              </a:buClr>
            </a:pPr>
            <a:r>
              <a:rPr lang="en-US" dirty="0">
                <a:latin typeface="+mj-lt"/>
              </a:rPr>
              <a:t>Example: requesting for a page </a:t>
            </a:r>
            <a:r>
              <a:rPr lang="en-US" dirty="0">
                <a:latin typeface="+mj-lt"/>
                <a:hlinkClick r:id="rId2"/>
              </a:rPr>
              <a:t>www.yahoo.com</a:t>
            </a:r>
            <a:endParaRPr lang="en-US" dirty="0">
              <a:latin typeface="+mj-lt"/>
            </a:endParaRPr>
          </a:p>
          <a:p>
            <a:pPr>
              <a:buClr>
                <a:srgbClr val="3333CC"/>
              </a:buClr>
            </a:pPr>
            <a:r>
              <a:rPr lang="en-US" dirty="0">
                <a:latin typeface="+mj-lt"/>
              </a:rPr>
              <a:t>Can also be used to retrieve information that is formed</a:t>
            </a:r>
            <a:r>
              <a:rPr lang="en-US" dirty="0">
                <a:solidFill>
                  <a:srgbClr val="A427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dynamically ( example: page generated by the application in a response to a specific user query). </a:t>
            </a:r>
          </a:p>
          <a:p>
            <a:pPr>
              <a:buClr>
                <a:srgbClr val="3333CC"/>
              </a:buClr>
            </a:pPr>
            <a:r>
              <a:rPr lang="en-US" dirty="0">
                <a:latin typeface="+mj-lt"/>
              </a:rPr>
              <a:t>Form tag assumes GET method when method attribute is not specified.</a:t>
            </a:r>
          </a:p>
          <a:p>
            <a:pPr>
              <a:buClr>
                <a:srgbClr val="3333CC"/>
              </a:buClr>
            </a:pPr>
            <a:r>
              <a:rPr lang="en-US" dirty="0">
                <a:latin typeface="+mj-lt"/>
              </a:rPr>
              <a:t>Example: </a:t>
            </a:r>
            <a:r>
              <a:rPr lang="en-US" b="1" dirty="0">
                <a:latin typeface="+mj-lt"/>
              </a:rPr>
              <a:t>www.mySite.com/index.do?city=Bangalore</a:t>
            </a:r>
          </a:p>
          <a:p>
            <a:pPr>
              <a:buClr>
                <a:srgbClr val="3333CC"/>
              </a:buClr>
            </a:pPr>
            <a:r>
              <a:rPr lang="en-US" dirty="0">
                <a:latin typeface="+mj-lt"/>
              </a:rPr>
              <a:t>The convention has been established that the GET (and HEAD methods) SHOULD NOT have the significance of taking an action other than retrieval.</a:t>
            </a:r>
            <a:r>
              <a:rPr lang="en-US" dirty="0"/>
              <a:t> These methods ought to be considered "safe". 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F5F0-6D1E-4AD2-84F5-665EA5E8671E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RVK.................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sample GET Packet</a:t>
            </a:r>
            <a:endParaRPr lang="en-IN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95401"/>
            <a:ext cx="8686800" cy="4038600"/>
          </a:xfr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GET /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mywebdir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index.do?city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=Bangalore HTTP/1.1</a:t>
            </a:r>
          </a:p>
          <a:p>
            <a:pPr>
              <a:buFontTx/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Host:www.mySite.com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User-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Agent:Mozilla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/5.0…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Accept: text/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xml,application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/xml, text/html, image/gif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Accept-Language: en-us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Accept-Encoding: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gzip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, deflate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Keep-Alive: 300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Connection: keep-alive</a:t>
            </a:r>
            <a:endParaRPr lang="en-IN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629400" y="4800600"/>
            <a:ext cx="20521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C0066"/>
                </a:solidFill>
              </a:rPr>
              <a:t>Request Header</a:t>
            </a:r>
            <a:endParaRPr lang="en-IN" sz="2000" dirty="0">
              <a:solidFill>
                <a:srgbClr val="CC0066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858000" y="5410200"/>
            <a:ext cx="17956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C0066"/>
                </a:solidFill>
              </a:rPr>
              <a:t>Request Body</a:t>
            </a:r>
            <a:endParaRPr lang="en-IN" sz="2000" dirty="0">
              <a:solidFill>
                <a:srgbClr val="CC00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5410200"/>
            <a:ext cx="8686800" cy="369332"/>
          </a:xfrm>
          <a:prstGeom prst="rect">
            <a:avLst/>
          </a:prstGeom>
          <a:ln>
            <a:solidFill>
              <a:schemeClr val="accent2"/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endParaRPr lang="en-IN" b="1" dirty="0">
              <a:latin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F5F0-6D1E-4AD2-84F5-665EA5E8671E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RVK.................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33400" y="1371600"/>
            <a:ext cx="8610600" cy="44627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&lt;html&gt;</a:t>
            </a:r>
          </a:p>
          <a:p>
            <a:r>
              <a:rPr lang="en-US" sz="2000" b="1" dirty="0">
                <a:latin typeface="Courier New" pitchFamily="49" charset="0"/>
              </a:rPr>
              <a:t>&lt;head&gt;</a:t>
            </a:r>
          </a:p>
          <a:p>
            <a:r>
              <a:rPr lang="en-US" sz="2000" b="1" dirty="0">
                <a:latin typeface="Courier New" pitchFamily="49" charset="0"/>
              </a:rPr>
              <a:t>&lt;title&gt;Book list&lt;/title&gt;</a:t>
            </a:r>
          </a:p>
          <a:p>
            <a:r>
              <a:rPr lang="en-US" sz="2000" b="1" dirty="0">
                <a:latin typeface="Courier New" pitchFamily="49" charset="0"/>
              </a:rPr>
              <a:t>&lt;/head&gt;</a:t>
            </a:r>
          </a:p>
          <a:p>
            <a:r>
              <a:rPr lang="en-US" sz="2000" b="1" dirty="0">
                <a:latin typeface="Courier New" pitchFamily="49" charset="0"/>
              </a:rPr>
              <a:t>&lt;body&gt;</a:t>
            </a:r>
          </a:p>
          <a:p>
            <a:r>
              <a:rPr lang="en-US" sz="2000" b="1" dirty="0">
                <a:latin typeface="Courier New" pitchFamily="49" charset="0"/>
              </a:rPr>
              <a:t>&lt;h1&gt;Locate Books&lt;/h1&gt;</a:t>
            </a:r>
          </a:p>
          <a:p>
            <a:r>
              <a:rPr lang="en-US" sz="2000" b="1" dirty="0">
                <a:latin typeface="Courier New" pitchFamily="49" charset="0"/>
              </a:rPr>
              <a:t>&lt;form name=“</a:t>
            </a:r>
            <a:r>
              <a:rPr lang="en-US" sz="2000" b="1" dirty="0" err="1">
                <a:latin typeface="Courier New" pitchFamily="49" charset="0"/>
              </a:rPr>
              <a:t>findBook</a:t>
            </a:r>
            <a:r>
              <a:rPr lang="en-US" sz="2000" b="1" dirty="0">
                <a:latin typeface="Courier New" pitchFamily="49" charset="0"/>
              </a:rPr>
              <a:t>" method=“get" action="</a:t>
            </a:r>
            <a:r>
              <a:rPr lang="en-US" sz="2000" b="1" dirty="0" err="1">
                <a:latin typeface="Courier New" pitchFamily="49" charset="0"/>
              </a:rPr>
              <a:t>FindBook</a:t>
            </a:r>
            <a:r>
              <a:rPr lang="en-US" sz="2000" b="1" dirty="0">
                <a:latin typeface="Courier New" pitchFamily="49" charset="0"/>
              </a:rPr>
              <a:t>"&gt;</a:t>
            </a:r>
          </a:p>
          <a:p>
            <a:r>
              <a:rPr lang="en-US" sz="2000" b="1" dirty="0">
                <a:latin typeface="Courier New" pitchFamily="49" charset="0"/>
              </a:rPr>
              <a:t>  Title: </a:t>
            </a:r>
          </a:p>
          <a:p>
            <a:r>
              <a:rPr lang="en-US" sz="2000" b="1" dirty="0">
                <a:latin typeface="Courier New" pitchFamily="49" charset="0"/>
              </a:rPr>
              <a:t>  &lt;input name="title" type="text"&gt;&lt;</a:t>
            </a:r>
            <a:r>
              <a:rPr lang="en-US" sz="2000" b="1" dirty="0" err="1">
                <a:latin typeface="Courier New" pitchFamily="49" charset="0"/>
              </a:rPr>
              <a:t>br</a:t>
            </a:r>
            <a:r>
              <a:rPr lang="en-US" sz="2000" b="1" dirty="0">
                <a:latin typeface="Courier New" pitchFamily="49" charset="0"/>
              </a:rPr>
              <a:t>&gt;&lt;</a:t>
            </a:r>
            <a:r>
              <a:rPr lang="en-US" sz="2000" b="1" dirty="0" err="1">
                <a:latin typeface="Courier New" pitchFamily="49" charset="0"/>
              </a:rPr>
              <a:t>br</a:t>
            </a:r>
            <a:r>
              <a:rPr lang="en-US" sz="2000" b="1" dirty="0">
                <a:latin typeface="Courier New" pitchFamily="49" charset="0"/>
              </a:rPr>
              <a:t>&gt;</a:t>
            </a:r>
          </a:p>
          <a:p>
            <a:r>
              <a:rPr lang="en-US" sz="2000" b="1" dirty="0">
                <a:latin typeface="Courier New" pitchFamily="49" charset="0"/>
              </a:rPr>
              <a:t>  &lt;input type="submit" name="Submit" value="Submit"&gt;</a:t>
            </a:r>
          </a:p>
          <a:p>
            <a:r>
              <a:rPr lang="en-US" sz="2000" b="1" dirty="0">
                <a:latin typeface="Courier New" pitchFamily="49" charset="0"/>
              </a:rPr>
              <a:t>&lt;/form&gt;</a:t>
            </a:r>
          </a:p>
          <a:p>
            <a:r>
              <a:rPr lang="en-US" sz="2000" b="1" dirty="0">
                <a:latin typeface="Courier New" pitchFamily="49" charset="0"/>
              </a:rPr>
              <a:t>&lt;/body&gt;</a:t>
            </a:r>
          </a:p>
          <a:p>
            <a:r>
              <a:rPr lang="en-US" sz="2000" b="1" dirty="0">
                <a:latin typeface="Courier New" pitchFamily="49" charset="0"/>
              </a:rPr>
              <a:t>&lt;/html&gt;</a:t>
            </a:r>
          </a:p>
          <a:p>
            <a:endParaRPr lang="en-US" sz="2400" b="1" dirty="0">
              <a:latin typeface="Courier New" pitchFamily="49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2400" y="5562600"/>
            <a:ext cx="58450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</a:rPr>
              <a:t>Request goes to the application as:</a:t>
            </a:r>
          </a:p>
          <a:p>
            <a:r>
              <a:rPr lang="en-US" sz="2000" dirty="0">
                <a:latin typeface="+mj-lt"/>
              </a:rPr>
              <a:t>http://myWeb/FindBook?title=“Mastering%20EJB</a:t>
            </a:r>
            <a:r>
              <a:rPr lang="en-US" sz="2000" dirty="0">
                <a:latin typeface="Verdana" pitchFamily="34" charset="0"/>
              </a:rPr>
              <a:t>”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800600" y="5105400"/>
            <a:ext cx="243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Query String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V="1">
            <a:off x="5410200" y="5486400"/>
            <a:ext cx="0" cy="457200"/>
          </a:xfrm>
          <a:prstGeom prst="line">
            <a:avLst/>
          </a:prstGeom>
          <a:noFill/>
          <a:ln w="952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2895600" y="5943600"/>
            <a:ext cx="3124200" cy="304800"/>
          </a:xfrm>
          <a:prstGeom prst="rect">
            <a:avLst/>
          </a:prstGeom>
          <a:noFill/>
          <a:ln w="9525">
            <a:solidFill>
              <a:srgbClr val="CC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28600" y="6248400"/>
            <a:ext cx="5791200" cy="0"/>
          </a:xfrm>
          <a:prstGeom prst="line">
            <a:avLst/>
          </a:prstGeom>
          <a:noFill/>
          <a:ln w="9525">
            <a:solidFill>
              <a:srgbClr val="CC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533400" y="6457890"/>
            <a:ext cx="434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URL: Uniform Resource Locator</a:t>
            </a:r>
          </a:p>
        </p:txBody>
      </p:sp>
      <p:pic>
        <p:nvPicPr>
          <p:cNvPr id="19471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219200"/>
            <a:ext cx="2362200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3886200" y="3200400"/>
            <a:ext cx="1828800" cy="381000"/>
          </a:xfrm>
          <a:prstGeom prst="rect">
            <a:avLst/>
          </a:prstGeom>
          <a:noFill/>
          <a:ln w="9525">
            <a:solidFill>
              <a:srgbClr val="A427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 flipV="1">
            <a:off x="5410200" y="2819400"/>
            <a:ext cx="76200" cy="304800"/>
          </a:xfrm>
          <a:prstGeom prst="line">
            <a:avLst/>
          </a:prstGeom>
          <a:noFill/>
          <a:ln w="952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4953000" y="2514600"/>
            <a:ext cx="1905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optional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F5F0-6D1E-4AD2-84F5-665EA5E8671E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RVK.................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POST Request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556792"/>
            <a:ext cx="8991600" cy="5791200"/>
          </a:xfrm>
        </p:spPr>
        <p:txBody>
          <a:bodyPr/>
          <a:lstStyle/>
          <a:p>
            <a:r>
              <a:rPr lang="en-US" dirty="0"/>
              <a:t>This method is used to send large amount of data to the server.</a:t>
            </a:r>
          </a:p>
          <a:p>
            <a:r>
              <a:rPr lang="en-US" dirty="0"/>
              <a:t>It is commonly used for accessing dynamic resources.</a:t>
            </a:r>
          </a:p>
          <a:p>
            <a:r>
              <a:rPr lang="en-US" dirty="0"/>
              <a:t>Data is sent within the body of the request.</a:t>
            </a:r>
          </a:p>
          <a:p>
            <a:r>
              <a:rPr lang="en-US" sz="2000" dirty="0"/>
              <a:t>If data such as password is transmitted, the post method is preferred.</a:t>
            </a:r>
          </a:p>
          <a:p>
            <a:r>
              <a:rPr lang="en-US" dirty="0"/>
              <a:t>According to W3C, POST is designed to allow a uniform method to cover the following functions: 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-Annotation of existing resources; -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Posting a message to a bulletin board, newsgroup, mailing list, or similar group of articles; -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Providing a block of data, such as the result of submitting a form, to a data-handling process; -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Extending a database through an append operation.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F5F0-6D1E-4AD2-84F5-665EA5E8671E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RVK.................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sample POST Packet</a:t>
            </a:r>
            <a:endParaRPr lang="en-IN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28800"/>
            <a:ext cx="8458200" cy="3816424"/>
          </a:xfr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POST /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mywebdir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index.do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HTTP/1.1</a:t>
            </a:r>
          </a:p>
          <a:p>
            <a:pPr>
              <a:buFontTx/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Host:www.mySite.com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User-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Agent:Mozilla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/5.0…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Accept: text/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xml,application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/xml, text/html, image/gif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Accept-Language: en-us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Accept-Encoding: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gzip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, deflate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Keep-Alive: 300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Connection: keep-alive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629400" y="4800600"/>
            <a:ext cx="20521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C0066"/>
                </a:solidFill>
              </a:rPr>
              <a:t>Request Header</a:t>
            </a:r>
            <a:endParaRPr lang="en-IN" sz="2000" dirty="0">
              <a:solidFill>
                <a:srgbClr val="CC0066"/>
              </a:solidFill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781800" y="5257800"/>
            <a:ext cx="17956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C0066"/>
                </a:solidFill>
              </a:rPr>
              <a:t>Request Body</a:t>
            </a:r>
            <a:endParaRPr lang="en-IN" sz="2000" dirty="0">
              <a:solidFill>
                <a:srgbClr val="CC00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5805264"/>
            <a:ext cx="8458200" cy="369332"/>
          </a:xfrm>
          <a:prstGeom prst="rect">
            <a:avLst/>
          </a:prstGeom>
          <a:ln>
            <a:solidFill>
              <a:schemeClr val="accent2"/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city=</a:t>
            </a:r>
            <a:r>
              <a:rPr lang="en-US" b="1" dirty="0" err="1">
                <a:latin typeface="Courier New" pitchFamily="49" charset="0"/>
              </a:rPr>
              <a:t>Bangalore&amp;state</a:t>
            </a:r>
            <a:r>
              <a:rPr lang="en-US" b="1" dirty="0">
                <a:latin typeface="Courier New" pitchFamily="49" charset="0"/>
              </a:rPr>
              <a:t>=Karnataka</a:t>
            </a:r>
            <a:endParaRPr lang="en-IN" b="1" dirty="0">
              <a:latin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F5F0-6D1E-4AD2-84F5-665EA5E8671E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RVK.................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sample response packet</a:t>
            </a:r>
            <a:endParaRPr lang="en-IN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8229600" cy="2286000"/>
          </a:xfr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HTTP/1.1 </a:t>
            </a:r>
            <a:r>
              <a:rPr lang="en-US" b="1" dirty="0">
                <a:solidFill>
                  <a:srgbClr val="A42700"/>
                </a:solidFill>
                <a:latin typeface="Courier New" pitchFamily="49" charset="0"/>
              </a:rPr>
              <a:t>200 OK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Set-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Cookie:JSESSIONID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=7277272818;Path=/xyz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Content-Type: text/html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Content-Length:230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Date: Sun, 1 Apr 2007 13:45:30 GMT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Server: Apache Server/1.1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Connection:close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248400" y="3886199"/>
            <a:ext cx="22525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C0066"/>
                </a:solidFill>
              </a:rPr>
              <a:t>Response Header</a:t>
            </a:r>
            <a:endParaRPr lang="en-IN" sz="2000" dirty="0">
              <a:solidFill>
                <a:srgbClr val="CC0066"/>
              </a:solidFill>
            </a:endParaRP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6400800" y="4724399"/>
            <a:ext cx="1996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C0066"/>
                </a:solidFill>
              </a:rPr>
              <a:t>Response Body</a:t>
            </a:r>
            <a:endParaRPr lang="en-IN" sz="2000" dirty="0">
              <a:solidFill>
                <a:srgbClr val="CC0066"/>
              </a:solidFill>
            </a:endParaRP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3429000" y="1219200"/>
            <a:ext cx="5486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CC0066"/>
                </a:solidFill>
              </a:rPr>
              <a:t>Status code which indicates successful  request acceptance</a:t>
            </a:r>
            <a:endParaRPr lang="en-IN" sz="2000" dirty="0">
              <a:solidFill>
                <a:srgbClr val="CC00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419599"/>
            <a:ext cx="8305800" cy="84023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&lt;html&gt;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&lt;/html&gt;</a:t>
            </a:r>
            <a:endParaRPr lang="en-IN" b="1" dirty="0">
              <a:latin typeface="Courier New" pitchFamily="49" charset="0"/>
            </a:endParaRPr>
          </a:p>
        </p:txBody>
      </p:sp>
      <p:cxnSp>
        <p:nvCxnSpPr>
          <p:cNvPr id="10" name="Straight Arrow Connector 9"/>
          <p:cNvCxnSpPr>
            <a:endCxn id="44039" idx="1"/>
          </p:cNvCxnSpPr>
          <p:nvPr/>
        </p:nvCxnSpPr>
        <p:spPr>
          <a:xfrm flipV="1">
            <a:off x="2133600" y="1573143"/>
            <a:ext cx="1295400" cy="33185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F5F0-6D1E-4AD2-84F5-665EA5E8671E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RVK.................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Status codes</a:t>
            </a:r>
            <a:endParaRPr lang="en-IN"/>
          </a:p>
        </p:txBody>
      </p:sp>
      <p:graphicFrame>
        <p:nvGraphicFramePr>
          <p:cNvPr id="45140" name="Group 84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745356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Status Code</a:t>
                      </a:r>
                      <a:endParaRPr kumimoji="0" lang="en-I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endParaRPr kumimoji="0" lang="en-I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kumimoji="0" lang="en-I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1XX</a:t>
                      </a:r>
                      <a:endParaRPr kumimoji="0" lang="en-I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Information</a:t>
                      </a:r>
                      <a:endParaRPr kumimoji="0" lang="en-I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Request received, continuing to process</a:t>
                      </a:r>
                      <a:endParaRPr kumimoji="0" lang="en-I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2XX</a:t>
                      </a:r>
                      <a:endParaRPr kumimoji="0" lang="en-I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Success</a:t>
                      </a:r>
                      <a:endParaRPr kumimoji="0" lang="en-I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The was successfully received and accepted</a:t>
                      </a:r>
                      <a:endParaRPr kumimoji="0" lang="en-I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3XX</a:t>
                      </a:r>
                      <a:endParaRPr kumimoji="0" lang="en-I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Redirection</a:t>
                      </a:r>
                      <a:endParaRPr kumimoji="0" lang="en-I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Further action must be in order to complete the request</a:t>
                      </a:r>
                      <a:endParaRPr kumimoji="0" lang="en-I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4XX</a:t>
                      </a:r>
                      <a:endParaRPr kumimoji="0" lang="en-I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Client Error</a:t>
                      </a:r>
                      <a:endParaRPr kumimoji="0" lang="en-I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Request cannot be fulfilled because of error in client side</a:t>
                      </a:r>
                      <a:endParaRPr kumimoji="0" lang="en-I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2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5XX</a:t>
                      </a:r>
                      <a:endParaRPr kumimoji="0" lang="en-I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Server Error</a:t>
                      </a:r>
                      <a:endParaRPr kumimoji="0" lang="en-I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Request cannot be fulfilled because of error in server side</a:t>
                      </a:r>
                      <a:endParaRPr kumimoji="0" lang="en-I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B77B-7E16-4D75-ACB7-64DC7CC8C37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RVK.................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00" y="2089150"/>
            <a:ext cx="10937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7772400" cy="1143000"/>
          </a:xfrm>
        </p:spPr>
        <p:txBody>
          <a:bodyPr/>
          <a:lstStyle/>
          <a:p>
            <a:r>
              <a:rPr lang="en-US" dirty="0"/>
              <a:t>Status 2xx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30200" y="3627438"/>
            <a:ext cx="8499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Verdana" pitchFamily="34" charset="0"/>
              </a:rPr>
              <a:t>Client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239000" y="3657600"/>
            <a:ext cx="9472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Verdana" pitchFamily="34" charset="0"/>
              </a:rPr>
              <a:t>Server</a:t>
            </a: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5800" y="1860550"/>
            <a:ext cx="157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473200" y="2089150"/>
            <a:ext cx="33657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Verdana" pitchFamily="34" charset="0"/>
              </a:rPr>
              <a:t>GET Request for a resource</a:t>
            </a: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1320800" y="247015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H="1">
            <a:off x="1371600" y="3155950"/>
            <a:ext cx="627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7543800" y="2286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dirty="0">
              <a:latin typeface="Times New Roman" pitchFamily="18" charset="0"/>
            </a:endParaRP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2057400" y="2851150"/>
            <a:ext cx="2204578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Verdana" pitchFamily="34" charset="0"/>
              </a:rPr>
              <a:t>Response packet</a:t>
            </a:r>
          </a:p>
          <a:p>
            <a:r>
              <a:rPr lang="en-US" dirty="0">
                <a:latin typeface="Verdana" pitchFamily="34" charset="0"/>
              </a:rPr>
              <a:t>HTTP/1.1 </a:t>
            </a:r>
            <a:r>
              <a:rPr lang="en-US" dirty="0">
                <a:solidFill>
                  <a:srgbClr val="CC0000"/>
                </a:solidFill>
                <a:latin typeface="Verdana" pitchFamily="34" charset="0"/>
              </a:rPr>
              <a:t>200</a:t>
            </a:r>
            <a:r>
              <a:rPr lang="en-US" dirty="0">
                <a:latin typeface="Verdana" pitchFamily="34" charset="0"/>
              </a:rPr>
              <a:t> OK</a:t>
            </a:r>
          </a:p>
          <a:p>
            <a:r>
              <a:rPr lang="en-US" dirty="0">
                <a:latin typeface="Verdana" pitchFamily="34" charset="0"/>
              </a:rPr>
              <a:t>…</a:t>
            </a:r>
          </a:p>
          <a:p>
            <a:endParaRPr lang="en-US" dirty="0">
              <a:latin typeface="Verdana" pitchFamily="34" charset="0"/>
            </a:endParaRPr>
          </a:p>
          <a:p>
            <a:r>
              <a:rPr lang="en-US" dirty="0">
                <a:latin typeface="Verdana" pitchFamily="34" charset="0"/>
              </a:rPr>
              <a:t>&lt;html&gt;</a:t>
            </a:r>
          </a:p>
          <a:p>
            <a:r>
              <a:rPr lang="en-US" dirty="0">
                <a:latin typeface="Verdana" pitchFamily="34" charset="0"/>
              </a:rPr>
              <a:t>…&lt;/html</a:t>
            </a: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3657600" y="3460750"/>
            <a:ext cx="2286000" cy="914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6232525" y="4114800"/>
            <a:ext cx="29114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+mj-lt"/>
              </a:rPr>
              <a:t>HTTP status code 2xx indicating the requested resource is available.</a:t>
            </a:r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3200400" y="422275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2057400" y="376555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4267200" y="3200400"/>
            <a:ext cx="986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Verdana" pitchFamily="34" charset="0"/>
              </a:rPr>
              <a:t>header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4267200" y="3962400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Verdana" pitchFamily="34" charset="0"/>
              </a:rPr>
              <a:t>body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F5F0-6D1E-4AD2-84F5-665EA5E8671E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RVK.................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6200" y="4237038"/>
            <a:ext cx="8499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Client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7010400" y="2057400"/>
            <a:ext cx="9472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Verdana" pitchFamily="34" charset="0"/>
              </a:rPr>
              <a:t>Server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2470150"/>
            <a:ext cx="157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835696" y="2708920"/>
            <a:ext cx="2815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Verdana" pitchFamily="34" charset="0"/>
              </a:rPr>
              <a:t>Request for a resource</a:t>
            </a:r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1066800" y="307975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1117600" y="3765550"/>
            <a:ext cx="604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1803400" y="3460750"/>
            <a:ext cx="4122539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Verdana" pitchFamily="34" charset="0"/>
              </a:rPr>
              <a:t>Response packet</a:t>
            </a:r>
          </a:p>
          <a:p>
            <a:r>
              <a:rPr lang="en-US" dirty="0">
                <a:latin typeface="Verdana" pitchFamily="34" charset="0"/>
              </a:rPr>
              <a:t>HTTP/1.1 </a:t>
            </a:r>
            <a:r>
              <a:rPr lang="en-US" dirty="0">
                <a:solidFill>
                  <a:srgbClr val="CC0000"/>
                </a:solidFill>
                <a:latin typeface="Verdana" pitchFamily="34" charset="0"/>
              </a:rPr>
              <a:t>307 Temporary Redirect</a:t>
            </a:r>
            <a:endParaRPr lang="en-US" dirty="0">
              <a:latin typeface="Verdana" pitchFamily="34" charset="0"/>
            </a:endParaRPr>
          </a:p>
          <a:p>
            <a:r>
              <a:rPr lang="en-US" dirty="0">
                <a:latin typeface="Verdana" pitchFamily="34" charset="0"/>
              </a:rPr>
              <a:t>…</a:t>
            </a:r>
          </a:p>
          <a:p>
            <a:endParaRPr lang="en-US" dirty="0">
              <a:latin typeface="Verdana" pitchFamily="34" charset="0"/>
            </a:endParaRP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429000" y="1828800"/>
            <a:ext cx="32162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+mj-lt"/>
              </a:rPr>
              <a:t>HTTP status code 3xx indicating the redirect</a:t>
            </a: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1803400" y="4375150"/>
            <a:ext cx="414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V="1">
            <a:off x="7924800" y="5334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914400" y="3810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1447800" y="5029200"/>
            <a:ext cx="2815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Verdana" pitchFamily="34" charset="0"/>
              </a:rPr>
              <a:t>Request for a resource</a:t>
            </a:r>
          </a:p>
        </p:txBody>
      </p:sp>
      <p:pic>
        <p:nvPicPr>
          <p:cNvPr id="24594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4648200"/>
            <a:ext cx="157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5562600" y="6019800"/>
            <a:ext cx="1510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Verdana" pitchFamily="34" charset="0"/>
              </a:rPr>
              <a:t>PondServer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914400" y="5410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09600" y="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Status 3xx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505200" y="2362200"/>
            <a:ext cx="1447800" cy="1524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00" y="2089150"/>
            <a:ext cx="10937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76962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dirty="0">
              <a:latin typeface="Times New Roman" pitchFamily="18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F5F0-6D1E-4AD2-84F5-665EA5E8671E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RVK.................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/>
              <a:t>Enterprise application n-tier architecture</a:t>
            </a:r>
            <a:endParaRPr lang="en-IN" dirty="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33400" y="2895600"/>
            <a:ext cx="2590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Presentation logic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33400" y="3652838"/>
            <a:ext cx="2438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Business Logic</a:t>
            </a:r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304800" y="5486400"/>
            <a:ext cx="762000" cy="83820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1981200" y="5486400"/>
            <a:ext cx="1143000" cy="822325"/>
          </a:xfrm>
          <a:prstGeom prst="flowChartMulti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981200" y="5638800"/>
            <a:ext cx="963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itchFamily="18" charset="0"/>
              </a:rPr>
              <a:t>XML /json</a:t>
            </a:r>
          </a:p>
          <a:p>
            <a:r>
              <a:rPr lang="en-US" sz="1400" dirty="0">
                <a:latin typeface="Times New Roman" pitchFamily="18" charset="0"/>
              </a:rPr>
              <a:t>documents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3886200" y="5486400"/>
            <a:ext cx="381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40386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4038600" y="586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4572000" y="5715000"/>
            <a:ext cx="381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4038600" y="609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4572000" y="6019800"/>
            <a:ext cx="381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5181600" y="6248400"/>
            <a:ext cx="381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5181600" y="6477000"/>
            <a:ext cx="381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4724400" y="624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4724400" y="662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>
            <a:off x="6781800" y="670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685800" y="51816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685800" y="5181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4724400" y="518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>
            <a:off x="304800" y="1676400"/>
            <a:ext cx="853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762000" y="990600"/>
            <a:ext cx="1295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Browser</a:t>
            </a: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5105400" y="1895475"/>
            <a:ext cx="2590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Application Client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943600" y="2819400"/>
            <a:ext cx="1066800" cy="1371600"/>
            <a:chOff x="1632" y="1248"/>
            <a:chExt cx="2682" cy="2286"/>
          </a:xfrm>
        </p:grpSpPr>
        <p:sp>
          <p:nvSpPr>
            <p:cNvPr id="29723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29724" name="AutoShape 28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29725" name="AutoShape 29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</p:grp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5638800" y="2667000"/>
            <a:ext cx="18288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152400" y="2514600"/>
            <a:ext cx="80772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Text Box 32"/>
          <p:cNvSpPr txBox="1">
            <a:spLocks noChangeArrowheads="1"/>
          </p:cNvSpPr>
          <p:nvPr/>
        </p:nvSpPr>
        <p:spPr bwMode="auto">
          <a:xfrm>
            <a:off x="5638800" y="2743200"/>
            <a:ext cx="121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Services</a:t>
            </a:r>
          </a:p>
        </p:txBody>
      </p:sp>
      <p:sp>
        <p:nvSpPr>
          <p:cNvPr id="29729" name="Line 33"/>
          <p:cNvSpPr>
            <a:spLocks noChangeShapeType="1"/>
          </p:cNvSpPr>
          <p:nvPr/>
        </p:nvSpPr>
        <p:spPr bwMode="auto">
          <a:xfrm>
            <a:off x="1371600" y="1447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>
            <a:off x="64008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2895600" y="464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6918325" y="1260475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firewall</a:t>
            </a:r>
          </a:p>
        </p:txBody>
      </p:sp>
      <p:sp>
        <p:nvSpPr>
          <p:cNvPr id="29733" name="Text Box 37"/>
          <p:cNvSpPr txBox="1">
            <a:spLocks noChangeArrowheads="1"/>
          </p:cNvSpPr>
          <p:nvPr/>
        </p:nvSpPr>
        <p:spPr bwMode="auto">
          <a:xfrm>
            <a:off x="381000" y="57912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DB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F5F0-6D1E-4AD2-84F5-665EA5E8671E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RVK.................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33400" y="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Status 4xx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30200" y="3627438"/>
            <a:ext cx="8499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Client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7391400" y="3810000"/>
            <a:ext cx="9472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Verdana" pitchFamily="34" charset="0"/>
              </a:rPr>
              <a:t>Server</a:t>
            </a: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35800" y="1860550"/>
            <a:ext cx="157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473200" y="2089150"/>
            <a:ext cx="33657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Verdana" pitchFamily="34" charset="0"/>
              </a:rPr>
              <a:t>GET Request for a resource</a:t>
            </a: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1320800" y="247015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H="1">
            <a:off x="1371600" y="3155950"/>
            <a:ext cx="627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7543800" y="2286000"/>
            <a:ext cx="533400" cy="457200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dirty="0">
              <a:latin typeface="Times New Roman" pitchFamily="18" charset="0"/>
            </a:endParaRP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2057400" y="2851150"/>
            <a:ext cx="3269741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Response packet</a:t>
            </a:r>
          </a:p>
          <a:p>
            <a:r>
              <a:rPr lang="en-US">
                <a:latin typeface="Verdana" pitchFamily="34" charset="0"/>
              </a:rPr>
              <a:t>HTTP/1.1 </a:t>
            </a:r>
            <a:r>
              <a:rPr lang="en-US">
                <a:solidFill>
                  <a:srgbClr val="CC0000"/>
                </a:solidFill>
                <a:latin typeface="Verdana" pitchFamily="34" charset="0"/>
              </a:rPr>
              <a:t>404</a:t>
            </a:r>
            <a:r>
              <a:rPr lang="en-US">
                <a:latin typeface="Verdana" pitchFamily="34" charset="0"/>
              </a:rPr>
              <a:t> NOT FOUND</a:t>
            </a:r>
          </a:p>
          <a:p>
            <a:r>
              <a:rPr lang="en-US">
                <a:latin typeface="Verdana" pitchFamily="34" charset="0"/>
              </a:rPr>
              <a:t>…</a:t>
            </a:r>
          </a:p>
          <a:p>
            <a:endParaRPr lang="en-US">
              <a:latin typeface="Verdana" pitchFamily="34" charset="0"/>
            </a:endParaRP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3657600" y="3460750"/>
            <a:ext cx="1981200" cy="11874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5029200" y="4648200"/>
            <a:ext cx="32162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+mj-lt"/>
              </a:rPr>
              <a:t>HTTP status code 4xx indicating the requested resource is not available</a:t>
            </a:r>
            <a:r>
              <a:rPr lang="en-US" sz="2400" dirty="0">
                <a:solidFill>
                  <a:schemeClr val="accent2"/>
                </a:solidFill>
                <a:latin typeface="Arial Narrow" pitchFamily="34" charset="0"/>
              </a:rPr>
              <a:t>.</a:t>
            </a:r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2057400" y="376555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5638800" y="3276600"/>
            <a:ext cx="986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header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2819400" y="4038600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body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0200" y="2089150"/>
            <a:ext cx="10937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F5F0-6D1E-4AD2-84F5-665EA5E8671E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RVK.................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33400" y="-76200"/>
            <a:ext cx="411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400">
                <a:solidFill>
                  <a:schemeClr val="bg1"/>
                </a:solidFill>
              </a:rPr>
              <a:t>Status 5xx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30200" y="4208999"/>
            <a:ext cx="8499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Client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959600" y="4270911"/>
            <a:ext cx="9472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Server</a:t>
            </a:r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5800" y="2442111"/>
            <a:ext cx="157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473200" y="2670711"/>
            <a:ext cx="35180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Verdana" pitchFamily="34" charset="0"/>
              </a:rPr>
              <a:t>POST Request for a resource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1320800" y="3051711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H="1">
            <a:off x="1371600" y="3737511"/>
            <a:ext cx="627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7696200" y="2867561"/>
            <a:ext cx="381000" cy="332839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dirty="0">
              <a:latin typeface="Times New Roman" pitchFamily="18" charset="0"/>
            </a:endParaRP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2057400" y="3432711"/>
            <a:ext cx="428643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Response packet</a:t>
            </a:r>
          </a:p>
          <a:p>
            <a:r>
              <a:rPr lang="en-US">
                <a:latin typeface="Verdana" pitchFamily="34" charset="0"/>
              </a:rPr>
              <a:t>HTTP/1.1 </a:t>
            </a:r>
            <a:r>
              <a:rPr lang="en-US">
                <a:solidFill>
                  <a:srgbClr val="CC0000"/>
                </a:solidFill>
                <a:latin typeface="Verdana" pitchFamily="34" charset="0"/>
              </a:rPr>
              <a:t>500</a:t>
            </a:r>
            <a:r>
              <a:rPr lang="en-US">
                <a:latin typeface="Verdana" pitchFamily="34" charset="0"/>
              </a:rPr>
              <a:t> Internal Server Error</a:t>
            </a:r>
          </a:p>
          <a:p>
            <a:r>
              <a:rPr lang="en-US">
                <a:latin typeface="Verdana" pitchFamily="34" charset="0"/>
              </a:rPr>
              <a:t>…</a:t>
            </a:r>
          </a:p>
          <a:p>
            <a:endParaRPr lang="en-US">
              <a:latin typeface="Verdana" pitchFamily="34" charset="0"/>
            </a:endParaRPr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3505200" y="4086761"/>
            <a:ext cx="0" cy="1066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2362200" y="5153561"/>
            <a:ext cx="3962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+mj-lt"/>
              </a:rPr>
              <a:t>HTTP status code 5xx server error. In this case the request is made for the method not defined in the </a:t>
            </a:r>
            <a:r>
              <a:rPr lang="en-US" sz="2000" dirty="0" err="1">
                <a:solidFill>
                  <a:schemeClr val="accent2"/>
                </a:solidFill>
                <a:latin typeface="+mj-lt"/>
              </a:rPr>
              <a:t>servlet</a:t>
            </a:r>
            <a:r>
              <a:rPr lang="en-US" sz="2000" dirty="0">
                <a:solidFill>
                  <a:schemeClr val="accent2"/>
                </a:solidFill>
                <a:latin typeface="+mj-lt"/>
              </a:rPr>
              <a:t>.</a:t>
            </a:r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2057400" y="4347111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3" name="AutoShape 15"/>
          <p:cNvSpPr>
            <a:spLocks noChangeArrowheads="1"/>
          </p:cNvSpPr>
          <p:nvPr/>
        </p:nvSpPr>
        <p:spPr bwMode="auto">
          <a:xfrm>
            <a:off x="4648200" y="1495961"/>
            <a:ext cx="3352800" cy="1143000"/>
          </a:xfrm>
          <a:prstGeom prst="cloudCallout">
            <a:avLst>
              <a:gd name="adj1" fmla="val 45748"/>
              <a:gd name="adj2" fmla="val 8029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dirty="0">
                <a:latin typeface="Times New Roman" pitchFamily="18" charset="0"/>
              </a:rPr>
              <a:t>Http Method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not defined! 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00" y="2670711"/>
            <a:ext cx="10937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F5F0-6D1E-4AD2-84F5-665EA5E8671E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RVK.................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Platform, Enterprise Edition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524000"/>
            <a:ext cx="8305800" cy="4876800"/>
          </a:xfrm>
        </p:spPr>
        <p:txBody>
          <a:bodyPr/>
          <a:lstStyle/>
          <a:p>
            <a:pPr>
              <a:buClr>
                <a:srgbClr val="3333CC"/>
              </a:buClr>
            </a:pPr>
            <a:r>
              <a:rPr lang="en-US" dirty="0"/>
              <a:t>Java Platform, Enterprise Edition (Java EE) 6 is the industry standard for enterprise Java computing. </a:t>
            </a:r>
          </a:p>
          <a:p>
            <a:pPr>
              <a:buClr>
                <a:srgbClr val="3333CC"/>
              </a:buClr>
            </a:pPr>
            <a:r>
              <a:rPr lang="en-US" dirty="0"/>
              <a:t>It is a powerful collection of technologies that sit on top of Java Standard Edition (JSE) environment.</a:t>
            </a:r>
          </a:p>
          <a:p>
            <a:pPr>
              <a:buClr>
                <a:srgbClr val="3333CC"/>
              </a:buClr>
            </a:pPr>
            <a:r>
              <a:rPr lang="en-US" dirty="0"/>
              <a:t>It provides cross-platform compatibility for both application and application server. </a:t>
            </a:r>
          </a:p>
          <a:p>
            <a:pPr>
              <a:buClr>
                <a:srgbClr val="3333CC"/>
              </a:buClr>
            </a:pPr>
            <a:r>
              <a:rPr lang="en-US" dirty="0"/>
              <a:t>The  JEE architecture is managed by Sun  Microsystems with the help and support of many active industry partners.</a:t>
            </a:r>
          </a:p>
          <a:p>
            <a:pPr>
              <a:buClr>
                <a:srgbClr val="3333CC"/>
              </a:buClr>
            </a:pPr>
            <a:r>
              <a:rPr lang="en-US" dirty="0"/>
              <a:t>JEE technology is used to build used to build enterprise application in Java.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F5F0-6D1E-4AD2-84F5-665EA5E8671E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RVK.................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28600" y="2438400"/>
            <a:ext cx="8686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JEE Architecture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B54F7-FC60-413F-AC1D-BE76F6E0A1E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295400"/>
            <a:ext cx="876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C:\Program Files\Microsoft Office\MEDIA\CAGCAT10\j0205582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066800"/>
            <a:ext cx="964539" cy="88511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57200" y="13716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JSE application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339969"/>
            <a:ext cx="533400" cy="392503"/>
          </a:xfrm>
          <a:prstGeom prst="rect">
            <a:avLst/>
          </a:prstGeom>
          <a:ln w="3175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4648200" y="26670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JSP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67600" y="1371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Client Tier</a:t>
            </a:r>
          </a:p>
        </p:txBody>
      </p:sp>
      <p:sp>
        <p:nvSpPr>
          <p:cNvPr id="12" name="Flowchart: Multidocument 11"/>
          <p:cNvSpPr/>
          <p:nvPr/>
        </p:nvSpPr>
        <p:spPr>
          <a:xfrm>
            <a:off x="3733800" y="2514600"/>
            <a:ext cx="914400" cy="68580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29200" y="15240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Web client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2667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Web Tier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429000"/>
            <a:ext cx="8686800" cy="914400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3505200"/>
            <a:ext cx="6715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3810000"/>
            <a:ext cx="55098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810000" y="37338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EJBs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86600" y="3733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Business Tier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8600" y="4800600"/>
            <a:ext cx="8686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Magnetic Disk 23"/>
          <p:cNvSpPr/>
          <p:nvPr/>
        </p:nvSpPr>
        <p:spPr>
          <a:xfrm>
            <a:off x="1676400" y="4953000"/>
            <a:ext cx="457200" cy="609600"/>
          </a:xfrm>
          <a:prstGeom prst="flowChartMagneticDisk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ultidocument 24"/>
          <p:cNvSpPr/>
          <p:nvPr/>
        </p:nvSpPr>
        <p:spPr>
          <a:xfrm>
            <a:off x="3810000" y="4953000"/>
            <a:ext cx="685800" cy="609600"/>
          </a:xfrm>
          <a:prstGeom prst="flowChartMultidocumen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85800" y="49530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Databases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51054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XML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72400" y="5029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EISTier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" y="2286000"/>
            <a:ext cx="8991600" cy="22098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0" y="19812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JEE Server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077200" y="297180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077200" y="4038600"/>
            <a:ext cx="0" cy="9260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077200" y="1740932"/>
            <a:ext cx="0" cy="9260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172200" y="5943600"/>
            <a:ext cx="2621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Multi-tiered Applications</a:t>
            </a: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RVK.................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JEE Container Services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FF50B-629C-4658-BE90-B0E66FE9F30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556792"/>
            <a:ext cx="8686800" cy="4844008"/>
          </a:xfrm>
        </p:spPr>
        <p:txBody>
          <a:bodyPr/>
          <a:lstStyle/>
          <a:p>
            <a:r>
              <a:rPr lang="en-US" dirty="0"/>
              <a:t>Security</a:t>
            </a:r>
          </a:p>
          <a:p>
            <a:pPr lvl="1"/>
            <a:r>
              <a:rPr lang="en-US" sz="2000" dirty="0"/>
              <a:t>Allows easy configuration of secure features for a web component or enterprise bean so that they are accessed only by authorized users.</a:t>
            </a:r>
          </a:p>
          <a:p>
            <a:r>
              <a:rPr lang="en-US" dirty="0"/>
              <a:t>Transaction</a:t>
            </a:r>
          </a:p>
          <a:p>
            <a:pPr lvl="1"/>
            <a:r>
              <a:rPr lang="en-US" sz="2000" dirty="0"/>
              <a:t>Transaction model lets allows to configure features for a group of methods which form a single transaction.</a:t>
            </a:r>
          </a:p>
          <a:p>
            <a:r>
              <a:rPr lang="en-US" dirty="0"/>
              <a:t>JNDI lookup services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 common way to look up to application components and other services</a:t>
            </a:r>
          </a:p>
          <a:p>
            <a:r>
              <a:rPr lang="en-US" dirty="0"/>
              <a:t>Remote connectivity model 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Allows clients to communicate to remote enterprise beans as if it were in the same virtual machine.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RVK.................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web applications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 lnSpcReduction="10000"/>
          </a:bodyPr>
          <a:lstStyle/>
          <a:p>
            <a:pPr>
              <a:buClr>
                <a:srgbClr val="3333CC"/>
              </a:buClr>
            </a:pPr>
            <a:r>
              <a:rPr lang="en-US" dirty="0"/>
              <a:t>Java web applications are made up of </a:t>
            </a:r>
            <a:r>
              <a:rPr lang="en-US" dirty="0" err="1"/>
              <a:t>JavaServer</a:t>
            </a:r>
            <a:r>
              <a:rPr lang="en-US" dirty="0"/>
              <a:t> Pages (JSPs), </a:t>
            </a:r>
            <a:r>
              <a:rPr lang="en-US" dirty="0" err="1"/>
              <a:t>Servlets</a:t>
            </a:r>
            <a:r>
              <a:rPr lang="en-US" dirty="0"/>
              <a:t> and static resources such as HTML pages, images etc</a:t>
            </a:r>
          </a:p>
          <a:p>
            <a:pPr>
              <a:buClr>
                <a:srgbClr val="3333CC"/>
              </a:buClr>
            </a:pPr>
            <a:r>
              <a:rPr lang="en-US" dirty="0"/>
              <a:t>The Web container is used to host these web components.</a:t>
            </a:r>
          </a:p>
          <a:p>
            <a:pPr>
              <a:buClr>
                <a:srgbClr val="3333CC"/>
              </a:buClr>
            </a:pPr>
            <a:endParaRPr lang="en-US" dirty="0"/>
          </a:p>
          <a:p>
            <a:pPr>
              <a:buClr>
                <a:srgbClr val="3333CC"/>
              </a:buClr>
            </a:pPr>
            <a:r>
              <a:rPr lang="en-US" dirty="0"/>
              <a:t>We will start with </a:t>
            </a:r>
            <a:r>
              <a:rPr lang="en-US" dirty="0" err="1"/>
              <a:t>Servlets</a:t>
            </a:r>
            <a:endParaRPr lang="en-US" dirty="0"/>
          </a:p>
          <a:p>
            <a:pPr>
              <a:buClr>
                <a:srgbClr val="3333CC"/>
              </a:buCl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F5F0-6D1E-4AD2-84F5-665EA5E8671E}" type="slidenum">
              <a:rPr lang="en-IN" smtClean="0"/>
              <a:pPr/>
              <a:t>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RVK.................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r>
              <a:rPr lang="en-US" dirty="0"/>
              <a:t>What is a web application?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924800" cy="3886200"/>
          </a:xfrm>
        </p:spPr>
        <p:txBody>
          <a:bodyPr>
            <a:normAutofit/>
          </a:bodyPr>
          <a:lstStyle/>
          <a:p>
            <a:r>
              <a:rPr lang="en-US" dirty="0"/>
              <a:t>Client accesses applications using a browser.</a:t>
            </a:r>
          </a:p>
          <a:p>
            <a:r>
              <a:rPr lang="en-US" dirty="0"/>
              <a:t>Client typically requests for a static or dynamic resource/page from a server connected to the internet. This server is a web server.</a:t>
            </a:r>
          </a:p>
          <a:p>
            <a:r>
              <a:rPr lang="en-US" dirty="0"/>
              <a:t>The client typically gets back HTML page as response that can view in the browser. Further interaction with the server can happen using the HTML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F5F0-6D1E-4AD2-84F5-665EA5E8671E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RVK.................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and Dynamic resource/page</a:t>
            </a:r>
            <a:endParaRPr lang="en-IN"/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828800"/>
            <a:ext cx="8229600" cy="2209800"/>
          </a:xfrm>
        </p:spPr>
        <p:txBody>
          <a:bodyPr>
            <a:normAutofit/>
          </a:bodyPr>
          <a:lstStyle/>
          <a:p>
            <a:r>
              <a:rPr lang="en-US" dirty="0"/>
              <a:t>Static pages/resources are the files that are pre-created in a particular path in the web server.</a:t>
            </a:r>
          </a:p>
          <a:p>
            <a:r>
              <a:rPr lang="en-US" dirty="0"/>
              <a:t>Dynamic pages are created by the application on the fly.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F5F0-6D1E-4AD2-84F5-665EA5E8671E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RVK.................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Web server</a:t>
            </a:r>
            <a:endParaRPr lang="en-IN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447800"/>
            <a:ext cx="8153400" cy="2209800"/>
          </a:xfrm>
        </p:spPr>
        <p:txBody>
          <a:bodyPr>
            <a:normAutofit/>
          </a:bodyPr>
          <a:lstStyle/>
          <a:p>
            <a:r>
              <a:rPr lang="en-US" dirty="0"/>
              <a:t>Request for a static resources is met by the web server.</a:t>
            </a:r>
          </a:p>
          <a:p>
            <a:r>
              <a:rPr lang="en-US" dirty="0"/>
              <a:t>The web server understands HTTP protocol. </a:t>
            </a:r>
          </a:p>
          <a:p>
            <a:r>
              <a:rPr lang="en-US" dirty="0"/>
              <a:t>Example: Apache web server.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F5F0-6D1E-4AD2-84F5-665EA5E8671E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RVK.................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838200"/>
          </a:xfrm>
        </p:spPr>
        <p:txBody>
          <a:bodyPr/>
          <a:lstStyle/>
          <a:p>
            <a:r>
              <a:rPr lang="en-US" dirty="0"/>
              <a:t>Application server</a:t>
            </a:r>
            <a:endParaRPr lang="en-IN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66800"/>
            <a:ext cx="7924800" cy="5638800"/>
          </a:xfrm>
        </p:spPr>
        <p:txBody>
          <a:bodyPr/>
          <a:lstStyle/>
          <a:p>
            <a:r>
              <a:rPr lang="en-US" dirty="0"/>
              <a:t>Application server is an environment where applications can reside and run.</a:t>
            </a:r>
          </a:p>
          <a:p>
            <a:r>
              <a:rPr lang="en-US" dirty="0"/>
              <a:t>The definition extended to support web applications as well.</a:t>
            </a:r>
          </a:p>
          <a:p>
            <a:r>
              <a:rPr lang="en-US" dirty="0"/>
              <a:t>A web server is one that runs a web server</a:t>
            </a:r>
          </a:p>
          <a:p>
            <a:r>
              <a:rPr lang="en-US" dirty="0"/>
              <a:t>An Application Server is one that deploys EJB,JMS </a:t>
            </a:r>
            <a:r>
              <a:rPr lang="en-US" dirty="0" err="1"/>
              <a:t>queues,topics</a:t>
            </a:r>
            <a:r>
              <a:rPr lang="en-US" dirty="0"/>
              <a:t> in a distributed environment also deploys web components hence an </a:t>
            </a:r>
            <a:r>
              <a:rPr lang="en-US" dirty="0" err="1"/>
              <a:t>ApplicationServer</a:t>
            </a:r>
            <a:r>
              <a:rPr lang="en-US" dirty="0"/>
              <a:t> is a superset of a web server.</a:t>
            </a:r>
          </a:p>
          <a:p>
            <a:r>
              <a:rPr lang="en-US" dirty="0"/>
              <a:t>JEE (Java Platform, Enterprise Edition ) application servers support Java based applications and provides API and supporting services.</a:t>
            </a:r>
          </a:p>
          <a:p>
            <a:r>
              <a:rPr lang="en-US" dirty="0"/>
              <a:t>Request for a dynamic resource is met by application server.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F5F0-6D1E-4AD2-84F5-665EA5E8671E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RVK.................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JEE Application server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57DD9F-A80A-4362-922E-E1B96619053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Apache Tomcat Web Server</a:t>
            </a:r>
          </a:p>
          <a:p>
            <a:r>
              <a:rPr lang="en-US" dirty="0"/>
              <a:t> </a:t>
            </a:r>
            <a:r>
              <a:rPr lang="en-US" dirty="0" err="1"/>
              <a:t>Jboss</a:t>
            </a:r>
            <a:r>
              <a:rPr lang="en-US" dirty="0"/>
              <a:t>  Application server</a:t>
            </a:r>
          </a:p>
          <a:p>
            <a:r>
              <a:rPr lang="en-US" dirty="0"/>
              <a:t> </a:t>
            </a:r>
            <a:r>
              <a:rPr lang="en-US" dirty="0" err="1"/>
              <a:t>Websphere</a:t>
            </a:r>
            <a:r>
              <a:rPr lang="en-US" dirty="0"/>
              <a:t> Application Server from IBM</a:t>
            </a:r>
          </a:p>
          <a:p>
            <a:r>
              <a:rPr lang="en-US" dirty="0"/>
              <a:t> Oracle </a:t>
            </a:r>
            <a:r>
              <a:rPr lang="en-US" dirty="0" err="1"/>
              <a:t>WebLogic</a:t>
            </a:r>
            <a:r>
              <a:rPr lang="en-US" dirty="0"/>
              <a:t> Server.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be using Apache Tomcat Web Server 7.0 for our sessions.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RVK.................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" y="1143000"/>
            <a:ext cx="8915400" cy="5334000"/>
          </a:xfrm>
        </p:spPr>
        <p:txBody>
          <a:bodyPr/>
          <a:lstStyle/>
          <a:p>
            <a:pPr>
              <a:buClr>
                <a:srgbClr val="3333CC"/>
              </a:buClr>
            </a:pPr>
            <a:r>
              <a:rPr lang="en-US" dirty="0"/>
              <a:t>HTTP is an application level protocol ( generally implemented over TCP/IP) used to transfer information between the web clients and web applications.</a:t>
            </a:r>
          </a:p>
          <a:p>
            <a:pPr>
              <a:buClr>
                <a:srgbClr val="3333CC"/>
              </a:buClr>
            </a:pPr>
            <a:r>
              <a:rPr lang="en-US" dirty="0"/>
              <a:t>It provides a set of rules that computers use to communicate over the internet.</a:t>
            </a:r>
          </a:p>
          <a:p>
            <a:pPr>
              <a:buClr>
                <a:srgbClr val="3333CC"/>
              </a:buClr>
            </a:pPr>
            <a:r>
              <a:rPr lang="en-US" dirty="0"/>
              <a:t>Communication is done by sending packets.</a:t>
            </a:r>
          </a:p>
          <a:p>
            <a:pPr>
              <a:buClr>
                <a:srgbClr val="3333CC"/>
              </a:buClr>
            </a:pPr>
            <a:r>
              <a:rPr lang="en-US" dirty="0"/>
              <a:t>The packet structure should be is defined by the protocol.</a:t>
            </a:r>
          </a:p>
          <a:p>
            <a:pPr>
              <a:buClr>
                <a:srgbClr val="3333CC"/>
              </a:buClr>
            </a:pPr>
            <a:r>
              <a:rPr lang="en-US" dirty="0"/>
              <a:t>Packets are request and response packet.</a:t>
            </a:r>
          </a:p>
          <a:p>
            <a:pPr>
              <a:buClr>
                <a:srgbClr val="3333CC"/>
              </a:buClr>
            </a:pPr>
            <a:r>
              <a:rPr lang="en-US" dirty="0"/>
              <a:t>HTTP 1.1 is stateless implies that after one cycle of request-response the connection between the client and the web server is lost.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F5F0-6D1E-4AD2-84F5-665EA5E8671E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RVK.................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2209800" y="3581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209800" y="3124200"/>
            <a:ext cx="13324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Request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4953000" y="3733800"/>
            <a:ext cx="15728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Response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1143000" y="4724400"/>
            <a:ext cx="973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Client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6324600" y="4953000"/>
            <a:ext cx="1865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Web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>
                <a:latin typeface="+mj-lt"/>
              </a:rPr>
              <a:t>Server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457200" y="0"/>
            <a:ext cx="49349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HTTP and Statelessness</a:t>
            </a:r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H="1">
            <a:off x="2133600" y="41910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3352800" y="2057400"/>
            <a:ext cx="396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opening connection to the requested URL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2438400" y="4876800"/>
            <a:ext cx="3505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closing connection to the requested URL</a:t>
            </a:r>
          </a:p>
        </p:txBody>
      </p:sp>
      <p:cxnSp>
        <p:nvCxnSpPr>
          <p:cNvPr id="16401" name="AutoShape 17"/>
          <p:cNvCxnSpPr>
            <a:cxnSpLocks noChangeShapeType="1"/>
          </p:cNvCxnSpPr>
          <p:nvPr/>
        </p:nvCxnSpPr>
        <p:spPr bwMode="auto">
          <a:xfrm rot="5400000">
            <a:off x="2552700" y="2476500"/>
            <a:ext cx="762000" cy="533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CC0066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6402" name="AutoShape 18"/>
          <p:cNvCxnSpPr>
            <a:cxnSpLocks noChangeShapeType="1"/>
            <a:stCxn id="16400" idx="0"/>
            <a:endCxn id="16393" idx="1"/>
          </p:cNvCxnSpPr>
          <p:nvPr/>
        </p:nvCxnSpPr>
        <p:spPr bwMode="auto">
          <a:xfrm rot="5400000" flipH="1" flipV="1">
            <a:off x="4115917" y="4039717"/>
            <a:ext cx="912167" cy="762000"/>
          </a:xfrm>
          <a:prstGeom prst="curvedConnector2">
            <a:avLst/>
          </a:prstGeom>
          <a:noFill/>
          <a:ln w="9525">
            <a:solidFill>
              <a:srgbClr val="CC0066"/>
            </a:solidFill>
            <a:miter lim="800000"/>
            <a:headEnd/>
            <a:tailEnd type="triangle" w="med" len="med"/>
          </a:ln>
          <a:effectLst/>
        </p:spPr>
      </p:cxnSp>
      <p:pic>
        <p:nvPicPr>
          <p:cNvPr id="17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200400"/>
            <a:ext cx="109378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895600"/>
            <a:ext cx="157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F5F0-6D1E-4AD2-84F5-665EA5E8671E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RVK.................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113</TotalTime>
  <Words>1585</Words>
  <Application>Microsoft Office PowerPoint</Application>
  <PresentationFormat>On-screen Show (4:3)</PresentationFormat>
  <Paragraphs>292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Arial Narrow</vt:lpstr>
      <vt:lpstr>Calibri</vt:lpstr>
      <vt:lpstr>Courier New</vt:lpstr>
      <vt:lpstr>Franklin Gothic Book</vt:lpstr>
      <vt:lpstr>Perpetua</vt:lpstr>
      <vt:lpstr>Times New Roman</vt:lpstr>
      <vt:lpstr>Verdana</vt:lpstr>
      <vt:lpstr>Wingdings</vt:lpstr>
      <vt:lpstr>Wingdings 2</vt:lpstr>
      <vt:lpstr>Equity</vt:lpstr>
      <vt:lpstr>What is an enterprise application?</vt:lpstr>
      <vt:lpstr>Enterprise application n-tier architecture</vt:lpstr>
      <vt:lpstr>What is a web application?</vt:lpstr>
      <vt:lpstr>Static and Dynamic resource/page</vt:lpstr>
      <vt:lpstr>Web server</vt:lpstr>
      <vt:lpstr>Application server</vt:lpstr>
      <vt:lpstr>JEE Application server </vt:lpstr>
      <vt:lpstr>HTTP Protocol</vt:lpstr>
      <vt:lpstr>PowerPoint Presentation</vt:lpstr>
      <vt:lpstr>HTTP Methods</vt:lpstr>
      <vt:lpstr>The GET request method</vt:lpstr>
      <vt:lpstr>A sample GET Packet</vt:lpstr>
      <vt:lpstr>PowerPoint Presentation</vt:lpstr>
      <vt:lpstr>The POST Request</vt:lpstr>
      <vt:lpstr>A sample POST Packet</vt:lpstr>
      <vt:lpstr>A sample response packet</vt:lpstr>
      <vt:lpstr>Status codes</vt:lpstr>
      <vt:lpstr>Status 2xx</vt:lpstr>
      <vt:lpstr>PowerPoint Presentation</vt:lpstr>
      <vt:lpstr>PowerPoint Presentation</vt:lpstr>
      <vt:lpstr>PowerPoint Presentation</vt:lpstr>
      <vt:lpstr>Java Platform, Enterprise Edition</vt:lpstr>
      <vt:lpstr>JEE Architecture</vt:lpstr>
      <vt:lpstr>JEE Container Services</vt:lpstr>
      <vt:lpstr>Java web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 enterprise application?</dc:title>
  <dc:creator>RADHA</dc:creator>
  <cp:lastModifiedBy>Radha V krishna</cp:lastModifiedBy>
  <cp:revision>9</cp:revision>
  <dcterms:created xsi:type="dcterms:W3CDTF">2012-08-06T10:48:39Z</dcterms:created>
  <dcterms:modified xsi:type="dcterms:W3CDTF">2021-08-23T04:01:29Z</dcterms:modified>
</cp:coreProperties>
</file>