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8" r:id="rId2"/>
    <p:sldId id="301" r:id="rId3"/>
    <p:sldId id="260" r:id="rId4"/>
    <p:sldId id="261" r:id="rId5"/>
    <p:sldId id="302" r:id="rId6"/>
    <p:sldId id="303" r:id="rId7"/>
    <p:sldId id="304" r:id="rId8"/>
    <p:sldId id="305" r:id="rId9"/>
    <p:sldId id="306" r:id="rId10"/>
    <p:sldId id="307" r:id="rId11"/>
    <p:sldId id="308" r:id="rId12"/>
    <p:sldId id="264" r:id="rId13"/>
    <p:sldId id="265" r:id="rId14"/>
    <p:sldId id="266" r:id="rId15"/>
    <p:sldId id="267" r:id="rId16"/>
    <p:sldId id="268" r:id="rId17"/>
    <p:sldId id="269" r:id="rId18"/>
    <p:sldId id="270" r:id="rId19"/>
    <p:sldId id="271" r:id="rId20"/>
    <p:sldId id="272" r:id="rId21"/>
    <p:sldId id="27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44B2F-03CF-4E82-B264-2433D84283E8}" type="datetimeFigureOut">
              <a:rPr lang="en-IN" smtClean="0"/>
              <a:pPr/>
              <a:t>02-08-2013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D4D15-A2FF-4F02-B533-DFDEEC953DF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FA3FB8B-4610-4C3B-AF34-90556B64E5BC}" type="slidenum">
              <a:rPr lang="en-US" smtClean="0">
                <a:latin typeface="Arial" charset="0"/>
              </a:rPr>
              <a:pPr/>
              <a:t>4</a:t>
            </a:fld>
            <a:endParaRPr lang="en-US"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6944816-E108-4C08-A2AE-D3D3C81B7B2C}" type="slidenum">
              <a:rPr lang="en-US" smtClean="0">
                <a:latin typeface="Arial" charset="0"/>
              </a:rPr>
              <a:pPr/>
              <a:t>12</a:t>
            </a:fld>
            <a:endParaRPr lang="en-US"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CB0AAE6-7E3B-461B-8F64-AC25383B216B}" type="slidenum">
              <a:rPr lang="en-US" smtClean="0">
                <a:latin typeface="Arial" charset="0"/>
              </a:rPr>
              <a:pPr/>
              <a:t>18</a:t>
            </a:fld>
            <a:endParaRPr lang="en-US"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9BB128A-BEE9-4540-9DB8-07825840BC4D}" type="slidenum">
              <a:rPr lang="en-US" smtClean="0">
                <a:latin typeface="Arial" charset="0"/>
              </a:rPr>
              <a:pPr/>
              <a:t>19</a:t>
            </a:fld>
            <a:endParaRPr lang="en-US" smtClean="0">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A292806-280F-4787-8857-1FA1805853AC}" type="slidenum">
              <a:rPr lang="en-US" smtClean="0">
                <a:latin typeface="Arial" charset="0"/>
              </a:rPr>
              <a:pPr/>
              <a:t>21</a:t>
            </a:fld>
            <a:endParaRPr lang="en-US"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Arial" pitchFamily="34" charset="0"/>
                <a:ea typeface="+mn-ea"/>
                <a:cs typeface="+mn-cs"/>
              </a:rPr>
              <a:t>HTTP Status 405 - HTTP method GET is not supported by this URL</a:t>
            </a:r>
          </a:p>
          <a:p>
            <a:endParaRPr lang="en-US" dirty="0"/>
          </a:p>
        </p:txBody>
      </p:sp>
      <p:sp>
        <p:nvSpPr>
          <p:cNvPr id="4" name="Slide Number Placeholder 3"/>
          <p:cNvSpPr>
            <a:spLocks noGrp="1"/>
          </p:cNvSpPr>
          <p:nvPr>
            <p:ph type="sldNum" sz="quarter" idx="10"/>
          </p:nvPr>
        </p:nvSpPr>
        <p:spPr/>
        <p:txBody>
          <a:bodyPr/>
          <a:lstStyle/>
          <a:p>
            <a:pPr>
              <a:defRPr/>
            </a:pPr>
            <a:fld id="{CF239391-EB34-41E4-BAC3-A799D4704741}" type="slidenum">
              <a:rPr lang="en-US" smtClean="0"/>
              <a:pPr>
                <a:defRPr/>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DD7665F-7E1A-4C66-93AD-002BA7075CA5}" type="slidenum">
              <a:rPr lang="en-US" smtClean="0">
                <a:latin typeface="Arial" charset="0"/>
              </a:rPr>
              <a:pPr/>
              <a:t>33</a:t>
            </a:fld>
            <a:endParaRPr lang="en-US"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EDAFE4C-28D4-4824-88CB-5898773B6FCE}" type="slidenum">
              <a:rPr lang="en-US" smtClean="0">
                <a:latin typeface="Arial" charset="0"/>
              </a:rPr>
              <a:pPr/>
              <a:t>44</a:t>
            </a:fld>
            <a:endParaRPr lang="en-US"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42C1DA-E335-4F06-A966-EA1E3599A005}" type="datetime1">
              <a:rPr lang="en-IN" smtClean="0"/>
              <a:t>02-08-2013</a:t>
            </a:fld>
            <a:endParaRPr lang="en-IN"/>
          </a:p>
        </p:txBody>
      </p:sp>
      <p:sp>
        <p:nvSpPr>
          <p:cNvPr id="17" name="Footer Placeholder 16"/>
          <p:cNvSpPr>
            <a:spLocks noGrp="1"/>
          </p:cNvSpPr>
          <p:nvPr>
            <p:ph type="ftr" sz="quarter" idx="11"/>
          </p:nvPr>
        </p:nvSpPr>
        <p:spPr/>
        <p:txBody>
          <a:bodyPr/>
          <a:lstStyle/>
          <a:p>
            <a:r>
              <a:rPr lang="en-IN" smtClean="0"/>
              <a:t>rvk..............................</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5E37D76-DC5D-4641-8983-B663555EBE84}"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8CD395-58EB-46C4-BEA8-BA50F903EDCB}" type="datetime1">
              <a:rPr lang="en-IN" smtClean="0"/>
              <a:t>02-08-2013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B5E37D76-DC5D-4641-8983-B663555EBE8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E6E8AD-2550-40A0-8B3E-FC073C098A26}" type="datetime1">
              <a:rPr lang="en-IN" smtClean="0"/>
              <a:t>02-08-2013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B5E37D76-DC5D-4641-8983-B663555EBE8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2C6EA5D-53C2-4DEE-8F9B-6522DB469813}" type="datetime1">
              <a:rPr lang="en-IN" smtClean="0"/>
              <a:t>02-08-2013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B5E37D76-DC5D-4641-8983-B663555EBE84}"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C67600-DA45-4C9F-8D22-31433C1B47A4}" type="datetime1">
              <a:rPr lang="en-IN" smtClean="0"/>
              <a:t>02-08-2013</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smtClean="0"/>
              <a:t>rvk..............................</a:t>
            </a:r>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5E37D76-DC5D-4641-8983-B663555EBE8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4AB4574-5F12-41BF-8C0B-0381AA10526E}" type="datetime1">
              <a:rPr lang="en-IN" smtClean="0"/>
              <a:t>02-08-2013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B5E37D76-DC5D-4641-8983-B663555EBE84}"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FB47830-743B-49D1-9507-F361DBE18343}" type="datetime1">
              <a:rPr lang="en-IN" smtClean="0"/>
              <a:t>02-08-2013</a:t>
            </a:fld>
            <a:endParaRPr lang="en-IN"/>
          </a:p>
        </p:txBody>
      </p:sp>
      <p:sp>
        <p:nvSpPr>
          <p:cNvPr id="8" name="Footer Placeholder 7"/>
          <p:cNvSpPr>
            <a:spLocks noGrp="1"/>
          </p:cNvSpPr>
          <p:nvPr>
            <p:ph type="ftr" sz="quarter" idx="11"/>
          </p:nvPr>
        </p:nvSpPr>
        <p:spPr/>
        <p:txBody>
          <a:bodyPr/>
          <a:lstStyle/>
          <a:p>
            <a:r>
              <a:rPr lang="en-IN" smtClean="0"/>
              <a:t>rvk..............................</a:t>
            </a:r>
            <a:endParaRPr lang="en-IN"/>
          </a:p>
        </p:txBody>
      </p:sp>
      <p:sp>
        <p:nvSpPr>
          <p:cNvPr id="9" name="Slide Number Placeholder 8"/>
          <p:cNvSpPr>
            <a:spLocks noGrp="1"/>
          </p:cNvSpPr>
          <p:nvPr>
            <p:ph type="sldNum" sz="quarter" idx="12"/>
          </p:nvPr>
        </p:nvSpPr>
        <p:spPr/>
        <p:txBody>
          <a:bodyPr/>
          <a:lstStyle/>
          <a:p>
            <a:fld id="{B5E37D76-DC5D-4641-8983-B663555EBE84}"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50F623-B9C5-4DFE-AA42-D50B2F18736B}" type="datetime1">
              <a:rPr lang="en-IN" smtClean="0"/>
              <a:t>02-08-2013</a:t>
            </a:fld>
            <a:endParaRPr lang="en-IN"/>
          </a:p>
        </p:txBody>
      </p:sp>
      <p:sp>
        <p:nvSpPr>
          <p:cNvPr id="4" name="Footer Placeholder 3"/>
          <p:cNvSpPr>
            <a:spLocks noGrp="1"/>
          </p:cNvSpPr>
          <p:nvPr>
            <p:ph type="ftr" sz="quarter" idx="11"/>
          </p:nvPr>
        </p:nvSpPr>
        <p:spPr/>
        <p:txBody>
          <a:bodyPr/>
          <a:lstStyle/>
          <a:p>
            <a:r>
              <a:rPr lang="en-IN" smtClean="0"/>
              <a:t>rvk..............................</a:t>
            </a:r>
            <a:endParaRPr lang="en-IN"/>
          </a:p>
        </p:txBody>
      </p:sp>
      <p:sp>
        <p:nvSpPr>
          <p:cNvPr id="5" name="Slide Number Placeholder 4"/>
          <p:cNvSpPr>
            <a:spLocks noGrp="1"/>
          </p:cNvSpPr>
          <p:nvPr>
            <p:ph type="sldNum" sz="quarter" idx="12"/>
          </p:nvPr>
        </p:nvSpPr>
        <p:spPr/>
        <p:txBody>
          <a:bodyPr/>
          <a:lstStyle/>
          <a:p>
            <a:fld id="{B5E37D76-DC5D-4641-8983-B663555EBE8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352F0-204F-4D02-BA5A-3DD557FD217E}" type="datetime1">
              <a:rPr lang="en-IN" smtClean="0"/>
              <a:t>02-08-2013</a:t>
            </a:fld>
            <a:endParaRPr lang="en-IN"/>
          </a:p>
        </p:txBody>
      </p:sp>
      <p:sp>
        <p:nvSpPr>
          <p:cNvPr id="3" name="Footer Placeholder 2"/>
          <p:cNvSpPr>
            <a:spLocks noGrp="1"/>
          </p:cNvSpPr>
          <p:nvPr>
            <p:ph type="ftr" sz="quarter" idx="11"/>
          </p:nvPr>
        </p:nvSpPr>
        <p:spPr/>
        <p:txBody>
          <a:bodyPr/>
          <a:lstStyle/>
          <a:p>
            <a:r>
              <a:rPr lang="en-IN" smtClean="0"/>
              <a:t>rvk..............................</a:t>
            </a:r>
            <a:endParaRPr lang="en-IN"/>
          </a:p>
        </p:txBody>
      </p:sp>
      <p:sp>
        <p:nvSpPr>
          <p:cNvPr id="4" name="Slide Number Placeholder 3"/>
          <p:cNvSpPr>
            <a:spLocks noGrp="1"/>
          </p:cNvSpPr>
          <p:nvPr>
            <p:ph type="sldNum" sz="quarter" idx="12"/>
          </p:nvPr>
        </p:nvSpPr>
        <p:spPr/>
        <p:txBody>
          <a:bodyPr/>
          <a:lstStyle/>
          <a:p>
            <a:fld id="{B5E37D76-DC5D-4641-8983-B663555EBE8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58F8B67-E334-42A4-A94C-D62135F3DC9B}" type="datetime1">
              <a:rPr lang="en-IN" smtClean="0"/>
              <a:t>02-08-2013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B5E37D76-DC5D-4641-8983-B663555EBE84}"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3E963D-BA82-432F-B948-6171A4FB047A}" type="datetime1">
              <a:rPr lang="en-IN" smtClean="0"/>
              <a:t>02-08-2013</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smtClean="0"/>
              <a:t>rvk..............................</a:t>
            </a:r>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B5E37D76-DC5D-4641-8983-B663555EBE84}"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DD59C2B-DB19-4C3B-820C-6A6AD10FF962}" type="datetime1">
              <a:rPr lang="en-IN" smtClean="0"/>
              <a:t>02-08-2013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smtClean="0"/>
              <a:t>rvk..............................</a:t>
            </a:r>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5E37D76-DC5D-4641-8983-B663555EBE8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localhost:8080/Test/ProcessFor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Definition</a:t>
            </a:r>
          </a:p>
        </p:txBody>
      </p:sp>
      <p:sp>
        <p:nvSpPr>
          <p:cNvPr id="4099" name="Rectangle 3"/>
          <p:cNvSpPr>
            <a:spLocks noGrp="1" noChangeArrowheads="1"/>
          </p:cNvSpPr>
          <p:nvPr>
            <p:ph sz="quarter" idx="1"/>
          </p:nvPr>
        </p:nvSpPr>
        <p:spPr>
          <a:xfrm>
            <a:off x="228600" y="1340768"/>
            <a:ext cx="8610600" cy="5136232"/>
          </a:xfrm>
        </p:spPr>
        <p:txBody>
          <a:bodyPr>
            <a:normAutofit lnSpcReduction="10000"/>
          </a:bodyPr>
          <a:lstStyle/>
          <a:p>
            <a:pPr>
              <a:buClr>
                <a:srgbClr val="3333CC"/>
              </a:buClr>
            </a:pPr>
            <a:r>
              <a:rPr lang="en-US" dirty="0" smtClean="0"/>
              <a:t>A Servlet is a server side program written in Java that resides and executes in an JEE application server. </a:t>
            </a:r>
          </a:p>
          <a:p>
            <a:pPr>
              <a:buClr>
                <a:srgbClr val="3333CC"/>
              </a:buClr>
            </a:pPr>
            <a:r>
              <a:rPr lang="en-US" dirty="0" smtClean="0"/>
              <a:t>It extends the functionality of a web server by enabling the delivery of dynamic content by fetching the data from various data sources and  working on them.</a:t>
            </a:r>
          </a:p>
          <a:p>
            <a:pPr>
              <a:buClr>
                <a:srgbClr val="3333CC"/>
              </a:buClr>
            </a:pPr>
            <a:r>
              <a:rPr lang="en-US" dirty="0" smtClean="0"/>
              <a:t>Servlets can respond to any type of request but they are commonly used to respond to HTTP/HTTPs request . </a:t>
            </a:r>
          </a:p>
          <a:p>
            <a:pPr>
              <a:buClr>
                <a:srgbClr val="3333CC"/>
              </a:buClr>
            </a:pPr>
            <a:r>
              <a:rPr lang="en-US" dirty="0" smtClean="0"/>
              <a:t>JEE application server that hosts the </a:t>
            </a:r>
            <a:r>
              <a:rPr lang="en-US" dirty="0" err="1" smtClean="0"/>
              <a:t>Servlets</a:t>
            </a:r>
            <a:r>
              <a:rPr lang="en-US" dirty="0" smtClean="0"/>
              <a:t> is called Servlet Container or Servlet Engine.</a:t>
            </a:r>
          </a:p>
          <a:p>
            <a:r>
              <a:rPr lang="en-US" dirty="0" smtClean="0"/>
              <a:t>Servlet 3.0 specification  is the one that will be discussed in the session. Underlying Java platform used will be Java SE 6.</a:t>
            </a:r>
          </a:p>
          <a:p>
            <a:r>
              <a:rPr lang="en-US" dirty="0" smtClean="0"/>
              <a:t>Also we will be using </a:t>
            </a:r>
            <a:r>
              <a:rPr lang="en-US" dirty="0" err="1" smtClean="0"/>
              <a:t>Servlets</a:t>
            </a:r>
            <a:r>
              <a:rPr lang="en-US" dirty="0" smtClean="0"/>
              <a:t> to respond to HTTP requests.</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507886" y="1828799"/>
            <a:ext cx="8102714" cy="4245993"/>
          </a:xfrm>
          <a:noFill/>
        </p:spPr>
      </p:pic>
      <p:sp>
        <p:nvSpPr>
          <p:cNvPr id="2" name="Title 1"/>
          <p:cNvSpPr>
            <a:spLocks noGrp="1"/>
          </p:cNvSpPr>
          <p:nvPr>
            <p:ph type="title"/>
          </p:nvPr>
        </p:nvSpPr>
        <p:spPr/>
        <p:txBody>
          <a:bodyPr/>
          <a:lstStyle/>
          <a:p>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0" y="-243408"/>
            <a:ext cx="8915400" cy="6768752"/>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Servlet instance</a:t>
            </a:r>
            <a:endParaRPr lang="en-IN" dirty="0" smtClean="0"/>
          </a:p>
        </p:txBody>
      </p:sp>
      <p:sp>
        <p:nvSpPr>
          <p:cNvPr id="9219" name="Rectangle 3"/>
          <p:cNvSpPr>
            <a:spLocks noGrp="1" noChangeArrowheads="1"/>
          </p:cNvSpPr>
          <p:nvPr>
            <p:ph sz="quarter" idx="1"/>
          </p:nvPr>
        </p:nvSpPr>
        <p:spPr>
          <a:xfrm>
            <a:off x="152400" y="1389112"/>
            <a:ext cx="8610600" cy="5136232"/>
          </a:xfrm>
        </p:spPr>
        <p:txBody>
          <a:bodyPr>
            <a:normAutofit fontScale="85000" lnSpcReduction="20000"/>
          </a:bodyPr>
          <a:lstStyle/>
          <a:p>
            <a:pPr>
              <a:lnSpc>
                <a:spcPct val="130000"/>
              </a:lnSpc>
              <a:buClr>
                <a:schemeClr val="accent6"/>
              </a:buClr>
            </a:pPr>
            <a:r>
              <a:rPr lang="en-US" dirty="0" smtClean="0"/>
              <a:t>In an undistributed environment,  only one instance of a servlet class is created. The same instance is used for all the requests. </a:t>
            </a:r>
          </a:p>
          <a:p>
            <a:pPr>
              <a:lnSpc>
                <a:spcPct val="130000"/>
              </a:lnSpc>
              <a:buClr>
                <a:schemeClr val="accent6"/>
              </a:buClr>
            </a:pPr>
            <a:r>
              <a:rPr lang="en-US" dirty="0" smtClean="0"/>
              <a:t>When the container shuts down, this instance is destroyed.</a:t>
            </a:r>
          </a:p>
          <a:p>
            <a:pPr>
              <a:lnSpc>
                <a:spcPct val="130000"/>
              </a:lnSpc>
              <a:buClr>
                <a:schemeClr val="accent6"/>
              </a:buClr>
            </a:pPr>
            <a:r>
              <a:rPr lang="en-US" dirty="0" smtClean="0"/>
              <a:t>The container runs multiple threads on the service() method to process multiple requests.</a:t>
            </a:r>
          </a:p>
          <a:p>
            <a:pPr>
              <a:lnSpc>
                <a:spcPct val="130000"/>
              </a:lnSpc>
              <a:buClr>
                <a:schemeClr val="accent6"/>
              </a:buClr>
            </a:pPr>
            <a:r>
              <a:rPr lang="en-US" dirty="0" smtClean="0"/>
              <a:t>Only a single instance of servlet of each type ensures minimum number of servlet objects created and destroyed on the server  which in turn </a:t>
            </a:r>
            <a:r>
              <a:rPr lang="en-US" sz="2000" dirty="0" smtClean="0">
                <a:ea typeface="+mn-ea"/>
                <a:cs typeface="+mn-cs"/>
              </a:rPr>
              <a:t>adds to scalability.</a:t>
            </a:r>
          </a:p>
          <a:p>
            <a:pPr>
              <a:lnSpc>
                <a:spcPct val="130000"/>
              </a:lnSpc>
              <a:buClr>
                <a:schemeClr val="accent6"/>
              </a:buClr>
            </a:pPr>
            <a:r>
              <a:rPr lang="en-US" dirty="0" smtClean="0"/>
              <a:t>However,  if the Servlet implements </a:t>
            </a:r>
            <a:r>
              <a:rPr lang="en-US" b="1" dirty="0" err="1" smtClean="0">
                <a:latin typeface="Courier New" pitchFamily="49" charset="0"/>
              </a:rPr>
              <a:t>SingleThreadModel</a:t>
            </a:r>
            <a:r>
              <a:rPr lang="en-US" dirty="0" smtClean="0"/>
              <a:t> interface, the servlet container may instantiate multiple instances. This is usually done to handle a heavy request loads. It is recommended that this is very sparingly and not used for the sake of thread-safety.</a:t>
            </a:r>
          </a:p>
          <a:p>
            <a:pPr>
              <a:lnSpc>
                <a:spcPct val="130000"/>
              </a:lnSpc>
              <a:buClr>
                <a:schemeClr val="accent6"/>
              </a:buClr>
            </a:pPr>
            <a:r>
              <a:rPr lang="en-US" dirty="0" smtClean="0"/>
              <a:t>In distributed environment, one servlet instance per JVM is created.</a:t>
            </a:r>
            <a:endParaRPr lang="en-IN" dirty="0" smtClean="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859216" cy="850106"/>
          </a:xfrm>
        </p:spPr>
        <p:txBody>
          <a:bodyPr>
            <a:normAutofit fontScale="90000"/>
          </a:bodyPr>
          <a:lstStyle/>
          <a:p>
            <a:r>
              <a:rPr lang="en-US" dirty="0" smtClean="0">
                <a:latin typeface="Courier New" pitchFamily="49" charset="0"/>
              </a:rPr>
              <a:t>init(</a:t>
            </a:r>
            <a:r>
              <a:rPr lang="en-US" dirty="0" err="1" smtClean="0">
                <a:latin typeface="Courier New" pitchFamily="49" charset="0"/>
              </a:rPr>
              <a:t>ServletConfig</a:t>
            </a:r>
            <a:r>
              <a:rPr lang="en-US" dirty="0" smtClean="0">
                <a:latin typeface="Courier New" pitchFamily="49" charset="0"/>
              </a:rPr>
              <a:t> </a:t>
            </a:r>
            <a:r>
              <a:rPr lang="en-US" dirty="0" err="1" smtClean="0">
                <a:latin typeface="Courier New" pitchFamily="49" charset="0"/>
              </a:rPr>
              <a:t>config</a:t>
            </a:r>
            <a:r>
              <a:rPr lang="en-US" dirty="0" smtClean="0">
                <a:latin typeface="Courier New" pitchFamily="49" charset="0"/>
              </a:rPr>
              <a:t>)</a:t>
            </a:r>
          </a:p>
        </p:txBody>
      </p:sp>
      <p:sp>
        <p:nvSpPr>
          <p:cNvPr id="3" name="Content Placeholder 2"/>
          <p:cNvSpPr>
            <a:spLocks noGrp="1"/>
          </p:cNvSpPr>
          <p:nvPr>
            <p:ph sz="quarter" idx="1"/>
          </p:nvPr>
        </p:nvSpPr>
        <p:spPr>
          <a:xfrm>
            <a:off x="323528" y="1412776"/>
            <a:ext cx="8363272" cy="4835624"/>
          </a:xfrm>
        </p:spPr>
        <p:txBody>
          <a:bodyPr/>
          <a:lstStyle/>
          <a:p>
            <a:r>
              <a:rPr lang="en-US" b="1" dirty="0" smtClean="0">
                <a:latin typeface="Courier New" pitchFamily="49" charset="0"/>
              </a:rPr>
              <a:t>public void init(</a:t>
            </a:r>
            <a:r>
              <a:rPr lang="en-US" b="1" dirty="0" err="1" smtClean="0">
                <a:latin typeface="Courier New" pitchFamily="49" charset="0"/>
              </a:rPr>
              <a:t>ServletConfig</a:t>
            </a:r>
            <a:r>
              <a:rPr lang="en-US" b="1" dirty="0" smtClean="0">
                <a:latin typeface="Courier New" pitchFamily="49" charset="0"/>
              </a:rPr>
              <a:t> </a:t>
            </a:r>
            <a:r>
              <a:rPr lang="en-US" b="1" dirty="0" err="1" smtClean="0">
                <a:latin typeface="Courier New" pitchFamily="49" charset="0"/>
              </a:rPr>
              <a:t>config</a:t>
            </a:r>
            <a:r>
              <a:rPr lang="en-US" b="1" dirty="0" smtClean="0">
                <a:latin typeface="Courier New" pitchFamily="49" charset="0"/>
              </a:rPr>
              <a:t>) throws </a:t>
            </a:r>
            <a:r>
              <a:rPr lang="en-US" b="1" dirty="0" err="1" smtClean="0">
                <a:latin typeface="Courier New" pitchFamily="49" charset="0"/>
              </a:rPr>
              <a:t>ServletException</a:t>
            </a:r>
            <a:r>
              <a:rPr lang="en-US" b="1" dirty="0" smtClean="0">
                <a:latin typeface="Courier New" pitchFamily="49" charset="0"/>
              </a:rPr>
              <a:t> </a:t>
            </a:r>
          </a:p>
          <a:p>
            <a:r>
              <a:rPr lang="en-US" dirty="0" smtClean="0"/>
              <a:t>This method is called exactly once after instantiating the servlet. </a:t>
            </a:r>
          </a:p>
          <a:p>
            <a:r>
              <a:rPr lang="en-US" dirty="0" smtClean="0"/>
              <a:t>The init method must complete successfully before the servlet can receive any requests. </a:t>
            </a:r>
          </a:p>
          <a:p>
            <a:r>
              <a:rPr lang="en-US" dirty="0" smtClean="0"/>
              <a:t>If init() method  throws a </a:t>
            </a:r>
            <a:r>
              <a:rPr lang="en-US" b="1" dirty="0" err="1" smtClean="0">
                <a:latin typeface="Courier New" pitchFamily="49" charset="0"/>
              </a:rPr>
              <a:t>ServletException</a:t>
            </a:r>
            <a:r>
              <a:rPr lang="en-US" b="1" dirty="0" smtClean="0">
                <a:latin typeface="Courier New" pitchFamily="49" charset="0"/>
              </a:rPr>
              <a:t> or </a:t>
            </a:r>
            <a:r>
              <a:rPr lang="en-US" b="1" dirty="0" err="1" smtClean="0">
                <a:latin typeface="Courier New" pitchFamily="49" charset="0"/>
              </a:rPr>
              <a:t>UnavailableException</a:t>
            </a:r>
            <a:r>
              <a:rPr lang="en-US" b="1" dirty="0" smtClean="0">
                <a:latin typeface="Courier New" pitchFamily="49" charset="0"/>
              </a:rPr>
              <a:t>, </a:t>
            </a:r>
            <a:r>
              <a:rPr lang="en-US" dirty="0" smtClean="0"/>
              <a:t>or if it does not return after certain time period defined by the application server, then the </a:t>
            </a:r>
            <a:r>
              <a:rPr lang="en-US" b="1" dirty="0" smtClean="0">
                <a:latin typeface="Courier New" pitchFamily="49" charset="0"/>
              </a:rPr>
              <a:t>service()</a:t>
            </a:r>
            <a:r>
              <a:rPr lang="en-US" dirty="0" smtClean="0"/>
              <a:t> and </a:t>
            </a:r>
            <a:r>
              <a:rPr lang="en-US" b="1" dirty="0" smtClean="0">
                <a:latin typeface="Courier New" pitchFamily="49" charset="0"/>
              </a:rPr>
              <a:t>destroy()</a:t>
            </a:r>
            <a:r>
              <a:rPr lang="en-US" dirty="0" smtClean="0"/>
              <a:t>is not called. </a:t>
            </a:r>
          </a:p>
          <a:p>
            <a:r>
              <a:rPr lang="en-US" b="1" dirty="0" err="1" smtClean="0">
                <a:latin typeface="Courier New" pitchFamily="49" charset="0"/>
              </a:rPr>
              <a:t>ServletConfig</a:t>
            </a:r>
            <a:r>
              <a:rPr lang="en-US" dirty="0" smtClean="0"/>
              <a:t> object has initialization and startup parameters for the servlet. </a:t>
            </a:r>
            <a:r>
              <a:rPr lang="en-US" dirty="0" smtClean="0">
                <a:sym typeface="Wingdings" pitchFamily="2" charset="2"/>
              </a:rPr>
              <a:t></a:t>
            </a:r>
            <a:r>
              <a:rPr lang="en-US" i="1" dirty="0" smtClean="0"/>
              <a:t> Will look into this a bit later</a:t>
            </a:r>
            <a:endParaRPr lang="en-US" dirty="0" smtClean="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772400" cy="1143000"/>
          </a:xfrm>
        </p:spPr>
        <p:txBody>
          <a:bodyPr/>
          <a:lstStyle/>
          <a:p>
            <a:r>
              <a:rPr lang="en-US" dirty="0" smtClean="0">
                <a:latin typeface="Courier New" pitchFamily="49" charset="0"/>
              </a:rPr>
              <a:t>service()</a:t>
            </a:r>
          </a:p>
        </p:txBody>
      </p:sp>
      <p:sp>
        <p:nvSpPr>
          <p:cNvPr id="3" name="Content Placeholder 2"/>
          <p:cNvSpPr>
            <a:spLocks noGrp="1"/>
          </p:cNvSpPr>
          <p:nvPr>
            <p:ph sz="quarter" idx="1"/>
          </p:nvPr>
        </p:nvSpPr>
        <p:spPr>
          <a:xfrm>
            <a:off x="251520" y="1268760"/>
            <a:ext cx="8740080" cy="5208240"/>
          </a:xfrm>
        </p:spPr>
        <p:txBody>
          <a:bodyPr>
            <a:normAutofit fontScale="92500" lnSpcReduction="20000"/>
          </a:bodyPr>
          <a:lstStyle/>
          <a:p>
            <a:pPr>
              <a:lnSpc>
                <a:spcPct val="120000"/>
              </a:lnSpc>
            </a:pPr>
            <a:r>
              <a:rPr lang="en-US" b="1" dirty="0" smtClean="0">
                <a:latin typeface="Courier New" pitchFamily="49" charset="0"/>
              </a:rPr>
              <a:t>public void service(</a:t>
            </a:r>
            <a:r>
              <a:rPr lang="en-US" b="1" dirty="0" err="1" smtClean="0">
                <a:latin typeface="Courier New" pitchFamily="49" charset="0"/>
              </a:rPr>
              <a:t>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ServletResponse</a:t>
            </a:r>
            <a:r>
              <a:rPr lang="en-US" b="1" dirty="0" smtClean="0">
                <a:latin typeface="Courier New" pitchFamily="49" charset="0"/>
              </a:rPr>
              <a:t> res) throws </a:t>
            </a:r>
            <a:r>
              <a:rPr lang="en-US" b="1" dirty="0" err="1" smtClean="0">
                <a:latin typeface="Courier New" pitchFamily="49" charset="0"/>
              </a:rPr>
              <a:t>ServletException</a:t>
            </a:r>
            <a:r>
              <a:rPr lang="en-US" b="1" dirty="0" smtClean="0">
                <a:latin typeface="Courier New" pitchFamily="49" charset="0"/>
              </a:rPr>
              <a:t>, </a:t>
            </a:r>
            <a:r>
              <a:rPr lang="en-US" b="1" dirty="0" err="1" smtClean="0">
                <a:latin typeface="Courier New" pitchFamily="49" charset="0"/>
              </a:rPr>
              <a:t>java.io.IOException</a:t>
            </a:r>
            <a:r>
              <a:rPr lang="en-US" b="1" dirty="0" smtClean="0">
                <a:latin typeface="Courier New" pitchFamily="49" charset="0"/>
              </a:rPr>
              <a:t> </a:t>
            </a:r>
          </a:p>
          <a:p>
            <a:pPr>
              <a:lnSpc>
                <a:spcPct val="120000"/>
              </a:lnSpc>
            </a:pPr>
            <a:r>
              <a:rPr lang="en-US" dirty="0" smtClean="0"/>
              <a:t>This method is called after the </a:t>
            </a:r>
            <a:r>
              <a:rPr lang="en-US" b="1" dirty="0" smtClean="0">
                <a:latin typeface="Courier New" pitchFamily="49" charset="0"/>
              </a:rPr>
              <a:t>init() </a:t>
            </a:r>
            <a:r>
              <a:rPr lang="en-US" dirty="0" smtClean="0"/>
              <a:t>method returns successfully.</a:t>
            </a:r>
          </a:p>
          <a:p>
            <a:pPr>
              <a:lnSpc>
                <a:spcPct val="120000"/>
              </a:lnSpc>
            </a:pPr>
            <a:r>
              <a:rPr lang="en-US" dirty="0" smtClean="0"/>
              <a:t>Since the </a:t>
            </a:r>
            <a:r>
              <a:rPr lang="en-US" b="1" dirty="0" smtClean="0">
                <a:latin typeface="Courier New" pitchFamily="49" charset="0"/>
              </a:rPr>
              <a:t>service() </a:t>
            </a:r>
            <a:r>
              <a:rPr lang="en-US" dirty="0" smtClean="0"/>
              <a:t>method will be called by multiple threads, it is very important to synchronize access to any shared resources such as files, network connections, and  also instance variables of the Servlet.</a:t>
            </a:r>
          </a:p>
          <a:p>
            <a:pPr>
              <a:lnSpc>
                <a:spcPct val="120000"/>
              </a:lnSpc>
            </a:pPr>
            <a:r>
              <a:rPr lang="en-US" dirty="0" smtClean="0"/>
              <a:t>It is strongly recommended not to synchronize the service() (or methods dispatched to it like </a:t>
            </a:r>
            <a:r>
              <a:rPr lang="en-US" dirty="0" err="1" smtClean="0"/>
              <a:t>doGet</a:t>
            </a:r>
            <a:r>
              <a:rPr lang="en-US" dirty="0" smtClean="0"/>
              <a:t>(), </a:t>
            </a:r>
            <a:r>
              <a:rPr lang="en-US" dirty="0" err="1" smtClean="0"/>
              <a:t>doPost</a:t>
            </a:r>
            <a:r>
              <a:rPr lang="en-US" dirty="0" smtClean="0"/>
              <a:t> </a:t>
            </a:r>
            <a:r>
              <a:rPr lang="en-US" dirty="0" smtClean="0">
                <a:sym typeface="Wingdings" pitchFamily="2" charset="2"/>
              </a:rPr>
              <a:t></a:t>
            </a:r>
            <a:r>
              <a:rPr lang="en-US" dirty="0" smtClean="0"/>
              <a:t> </a:t>
            </a:r>
            <a:r>
              <a:rPr lang="en-US" i="1" dirty="0" smtClean="0">
                <a:solidFill>
                  <a:schemeClr val="tx1"/>
                </a:solidFill>
              </a:rPr>
              <a:t>coming up</a:t>
            </a:r>
            <a:r>
              <a:rPr lang="en-US" dirty="0" smtClean="0"/>
              <a:t>)</a:t>
            </a:r>
            <a:r>
              <a:rPr lang="en-US" i="1" dirty="0" smtClean="0">
                <a:solidFill>
                  <a:schemeClr val="tx1"/>
                </a:solidFill>
              </a:rPr>
              <a:t> </a:t>
            </a:r>
            <a:r>
              <a:rPr lang="en-US" dirty="0" smtClean="0"/>
              <a:t>as it may effect on performance.</a:t>
            </a:r>
          </a:p>
          <a:p>
            <a:pPr>
              <a:lnSpc>
                <a:spcPct val="120000"/>
              </a:lnSpc>
            </a:pPr>
            <a:r>
              <a:rPr lang="en-US" dirty="0" smtClean="0"/>
              <a:t>This method may throw </a:t>
            </a:r>
            <a:r>
              <a:rPr lang="en-US" b="1" dirty="0" err="1" smtClean="0">
                <a:latin typeface="Courier New" pitchFamily="49" charset="0"/>
              </a:rPr>
              <a:t>ServletException</a:t>
            </a:r>
            <a:r>
              <a:rPr lang="en-US" dirty="0" smtClean="0"/>
              <a:t> in case of some errors or </a:t>
            </a:r>
            <a:r>
              <a:rPr lang="en-US" b="1" dirty="0" err="1" smtClean="0">
                <a:latin typeface="Courier New" pitchFamily="49" charset="0"/>
              </a:rPr>
              <a:t>UnavailableException</a:t>
            </a:r>
            <a:r>
              <a:rPr lang="en-US" dirty="0" smtClean="0"/>
              <a:t> in case servlet is unable to handle requests either temporarily or permanently.</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838200"/>
          </a:xfrm>
        </p:spPr>
        <p:txBody>
          <a:bodyPr/>
          <a:lstStyle/>
          <a:p>
            <a:r>
              <a:rPr lang="en-US" dirty="0" smtClean="0">
                <a:latin typeface="Courier New" pitchFamily="49" charset="0"/>
              </a:rPr>
              <a:t> destroy()</a:t>
            </a:r>
          </a:p>
        </p:txBody>
      </p:sp>
      <p:sp>
        <p:nvSpPr>
          <p:cNvPr id="3" name="Content Placeholder 2"/>
          <p:cNvSpPr>
            <a:spLocks noGrp="1"/>
          </p:cNvSpPr>
          <p:nvPr>
            <p:ph sz="quarter" idx="1"/>
          </p:nvPr>
        </p:nvSpPr>
        <p:spPr>
          <a:xfrm>
            <a:off x="381000" y="1295400"/>
            <a:ext cx="8382000" cy="4800600"/>
          </a:xfrm>
        </p:spPr>
        <p:txBody>
          <a:bodyPr/>
          <a:lstStyle/>
          <a:p>
            <a:r>
              <a:rPr lang="en-US" b="1" dirty="0" smtClean="0">
                <a:latin typeface="Courier New" pitchFamily="49" charset="0"/>
              </a:rPr>
              <a:t>public void destroy()</a:t>
            </a:r>
          </a:p>
          <a:p>
            <a:r>
              <a:rPr lang="en-US" dirty="0" smtClean="0"/>
              <a:t>This method is called once all threads within the </a:t>
            </a:r>
            <a:r>
              <a:rPr lang="en-US" dirty="0" err="1" smtClean="0"/>
              <a:t>servlet's</a:t>
            </a:r>
            <a:r>
              <a:rPr lang="en-US" dirty="0" smtClean="0"/>
              <a:t> </a:t>
            </a:r>
            <a:r>
              <a:rPr lang="en-US" b="1" dirty="0" smtClean="0">
                <a:latin typeface="Courier New" pitchFamily="49" charset="0"/>
              </a:rPr>
              <a:t>service() </a:t>
            </a:r>
            <a:r>
              <a:rPr lang="en-US" dirty="0" smtClean="0"/>
              <a:t>method have exited or after a timeout period for the servlet is over. </a:t>
            </a:r>
          </a:p>
          <a:p>
            <a:r>
              <a:rPr lang="en-US" dirty="0" smtClean="0"/>
              <a:t>After this method is called, </a:t>
            </a:r>
            <a:r>
              <a:rPr lang="en-US" b="1" dirty="0" smtClean="0">
                <a:latin typeface="Courier New" pitchFamily="49" charset="0"/>
              </a:rPr>
              <a:t>service() </a:t>
            </a:r>
            <a:r>
              <a:rPr lang="en-US" dirty="0" smtClean="0"/>
              <a:t>method will not be called again on this servlet.</a:t>
            </a:r>
          </a:p>
          <a:p>
            <a:r>
              <a:rPr lang="en-US" dirty="0" smtClean="0"/>
              <a:t>Usually clean up code like releasing resources etc is done put here.</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80"/>
            <a:ext cx="8915400" cy="838200"/>
          </a:xfrm>
        </p:spPr>
        <p:txBody>
          <a:bodyPr>
            <a:normAutofit fontScale="90000"/>
          </a:bodyPr>
          <a:lstStyle/>
          <a:p>
            <a:r>
              <a:rPr lang="en-US" dirty="0" err="1" smtClean="0">
                <a:latin typeface="Courier New" pitchFamily="49" charset="0"/>
              </a:rPr>
              <a:t>getServletConfig</a:t>
            </a:r>
            <a:r>
              <a:rPr lang="en-US" dirty="0" smtClean="0">
                <a:latin typeface="Courier New" pitchFamily="49" charset="0"/>
              </a:rPr>
              <a:t>(),</a:t>
            </a:r>
            <a:r>
              <a:rPr lang="en-US" dirty="0" err="1" smtClean="0">
                <a:latin typeface="Courier New" pitchFamily="49" charset="0"/>
              </a:rPr>
              <a:t>getServletInfo</a:t>
            </a:r>
            <a:r>
              <a:rPr lang="en-US" dirty="0" smtClean="0">
                <a:latin typeface="Courier New" pitchFamily="49" charset="0"/>
              </a:rPr>
              <a:t>()</a:t>
            </a:r>
            <a:endParaRPr lang="en-US" dirty="0"/>
          </a:p>
        </p:txBody>
      </p:sp>
      <p:sp>
        <p:nvSpPr>
          <p:cNvPr id="3" name="Content Placeholder 2"/>
          <p:cNvSpPr>
            <a:spLocks noGrp="1"/>
          </p:cNvSpPr>
          <p:nvPr>
            <p:ph sz="quarter" idx="1"/>
          </p:nvPr>
        </p:nvSpPr>
        <p:spPr>
          <a:xfrm>
            <a:off x="228600" y="1371600"/>
            <a:ext cx="8610600" cy="5029200"/>
          </a:xfrm>
        </p:spPr>
        <p:txBody>
          <a:bodyPr/>
          <a:lstStyle/>
          <a:p>
            <a:pPr>
              <a:buClr>
                <a:srgbClr val="3333CC"/>
              </a:buClr>
            </a:pPr>
            <a:r>
              <a:rPr lang="en-US" b="1" dirty="0" smtClean="0">
                <a:latin typeface="Courier New" pitchFamily="49" charset="0"/>
              </a:rPr>
              <a:t>public ServletConfig </a:t>
            </a:r>
            <a:r>
              <a:rPr lang="en-US" b="1" dirty="0" err="1" smtClean="0">
                <a:latin typeface="Courier New" pitchFamily="49" charset="0"/>
              </a:rPr>
              <a:t>getServletConfig</a:t>
            </a:r>
            <a:r>
              <a:rPr lang="en-US" b="1" dirty="0" smtClean="0">
                <a:latin typeface="Courier New" pitchFamily="49" charset="0"/>
              </a:rPr>
              <a:t>()</a:t>
            </a:r>
          </a:p>
          <a:p>
            <a:pPr lvl="1">
              <a:buClr>
                <a:srgbClr val="3333CC"/>
              </a:buClr>
            </a:pPr>
            <a:r>
              <a:rPr lang="en-US" sz="2000" dirty="0" smtClean="0">
                <a:ea typeface="+mn-ea"/>
                <a:cs typeface="+mn-cs"/>
              </a:rPr>
              <a:t>Returns </a:t>
            </a:r>
            <a:r>
              <a:rPr lang="en-US" sz="2000" b="1" dirty="0" smtClean="0">
                <a:latin typeface="Courier New" pitchFamily="49" charset="0"/>
                <a:ea typeface="+mn-ea"/>
                <a:cs typeface="+mn-cs"/>
              </a:rPr>
              <a:t>ServletConfig</a:t>
            </a:r>
            <a:r>
              <a:rPr lang="en-US" sz="2000" dirty="0" smtClean="0">
                <a:ea typeface="+mn-ea"/>
                <a:cs typeface="+mn-cs"/>
              </a:rPr>
              <a:t> object which is passed to init() method.</a:t>
            </a:r>
          </a:p>
          <a:p>
            <a:pPr lvl="1">
              <a:buClr>
                <a:srgbClr val="3333CC"/>
              </a:buClr>
            </a:pPr>
            <a:r>
              <a:rPr lang="en-US" sz="2000" dirty="0" smtClean="0">
                <a:ea typeface="+mn-ea"/>
                <a:cs typeface="+mn-cs"/>
              </a:rPr>
              <a:t>We will see how to use this object in the next session</a:t>
            </a:r>
          </a:p>
          <a:p>
            <a:pPr>
              <a:buClr>
                <a:srgbClr val="3333CC"/>
              </a:buClr>
            </a:pPr>
            <a:r>
              <a:rPr lang="en-US" b="1" dirty="0" smtClean="0">
                <a:latin typeface="Courier New" pitchFamily="49" charset="0"/>
              </a:rPr>
              <a:t>public String </a:t>
            </a:r>
            <a:r>
              <a:rPr lang="en-US" b="1" dirty="0" err="1" smtClean="0">
                <a:latin typeface="Courier New" pitchFamily="49" charset="0"/>
              </a:rPr>
              <a:t>getServletInfo</a:t>
            </a:r>
            <a:r>
              <a:rPr lang="en-US" b="1" dirty="0" smtClean="0">
                <a:latin typeface="Courier New" pitchFamily="49" charset="0"/>
              </a:rPr>
              <a:t>()</a:t>
            </a:r>
          </a:p>
          <a:p>
            <a:pPr lvl="1">
              <a:buClr>
                <a:srgbClr val="3333CC"/>
              </a:buClr>
            </a:pPr>
            <a:r>
              <a:rPr lang="en-US" sz="2000" dirty="0" smtClean="0">
                <a:ea typeface="+mn-ea"/>
                <a:cs typeface="+mn-cs"/>
              </a:rPr>
              <a:t>Can be used to return </a:t>
            </a:r>
            <a:r>
              <a:rPr lang="en-US" sz="2000" dirty="0" smtClean="0"/>
              <a:t>about the servlet, such as author, version, and copyright.</a:t>
            </a:r>
          </a:p>
          <a:p>
            <a:pPr lvl="1">
              <a:buClr>
                <a:srgbClr val="3333CC"/>
              </a:buClr>
            </a:pPr>
            <a:r>
              <a:rPr lang="en-US" sz="2000" dirty="0" smtClean="0">
                <a:ea typeface="+mn-ea"/>
                <a:cs typeface="+mn-cs"/>
              </a:rPr>
              <a:t>Usually the response string from the servlet is in the form of HTML.</a:t>
            </a:r>
          </a:p>
          <a:p>
            <a:pPr lvl="1">
              <a:buClr>
                <a:srgbClr val="3333CC"/>
              </a:buClr>
            </a:pPr>
            <a:r>
              <a:rPr lang="en-US" sz="2000" dirty="0" smtClean="0">
                <a:ea typeface="+mn-ea"/>
                <a:cs typeface="+mn-cs"/>
              </a:rPr>
              <a:t>But here, the response should not be in form of HTML or XML. It must be plain text.</a:t>
            </a:r>
            <a:endParaRPr lang="en-US" dirty="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why</a:t>
            </a:r>
            <a:endParaRPr lang="en-US" dirty="0"/>
          </a:p>
        </p:txBody>
      </p:sp>
      <p:sp>
        <p:nvSpPr>
          <p:cNvPr id="3" name="Content Placeholder 2"/>
          <p:cNvSpPr>
            <a:spLocks noGrp="1"/>
          </p:cNvSpPr>
          <p:nvPr>
            <p:ph sz="quarter" idx="1"/>
          </p:nvPr>
        </p:nvSpPr>
        <p:spPr>
          <a:xfrm>
            <a:off x="457200" y="1600201"/>
            <a:ext cx="8229600" cy="609600"/>
          </a:xfrm>
        </p:spPr>
        <p:txBody>
          <a:bodyPr>
            <a:normAutofit fontScale="92500"/>
          </a:bodyPr>
          <a:lstStyle/>
          <a:p>
            <a:r>
              <a:rPr lang="en-US" dirty="0" smtClean="0"/>
              <a:t>Why the </a:t>
            </a:r>
            <a:r>
              <a:rPr lang="en-US" b="1" dirty="0" smtClean="0">
                <a:latin typeface="Courier New" pitchFamily="49" charset="0"/>
              </a:rPr>
              <a:t>service() </a:t>
            </a:r>
            <a:r>
              <a:rPr lang="en-US" dirty="0" smtClean="0"/>
              <a:t>method should throw </a:t>
            </a:r>
            <a:r>
              <a:rPr lang="en-US" b="1" dirty="0" err="1" smtClean="0">
                <a:latin typeface="Courier New" pitchFamily="49" charset="0"/>
              </a:rPr>
              <a:t>IOException</a:t>
            </a:r>
            <a:r>
              <a:rPr lang="en-US" dirty="0" smtClean="0"/>
              <a:t>?</a:t>
            </a:r>
          </a:p>
          <a:p>
            <a:pPr>
              <a:buNone/>
            </a:pPr>
            <a:endParaRPr lang="en-US" dirty="0"/>
          </a:p>
        </p:txBody>
      </p:sp>
      <p:sp>
        <p:nvSpPr>
          <p:cNvPr id="5" name="Content Placeholder 2"/>
          <p:cNvSpPr txBox="1">
            <a:spLocks/>
          </p:cNvSpPr>
          <p:nvPr/>
        </p:nvSpPr>
        <p:spPr bwMode="auto">
          <a:xfrm>
            <a:off x="457200" y="2286000"/>
            <a:ext cx="83058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r>
              <a:rPr lang="en-US" sz="2000" kern="0" dirty="0" smtClean="0">
                <a:solidFill>
                  <a:srgbClr val="5F5F5F"/>
                </a:solidFill>
                <a:latin typeface="+mn-lt"/>
              </a:rPr>
              <a:t>A  servlet returns the response by using a </a:t>
            </a:r>
            <a:r>
              <a:rPr lang="en-US" sz="2000" b="1" dirty="0" smtClean="0">
                <a:solidFill>
                  <a:srgbClr val="5F5F5F"/>
                </a:solidFill>
                <a:latin typeface="Courier New" pitchFamily="49" charset="0"/>
              </a:rPr>
              <a:t>Writer</a:t>
            </a:r>
            <a:r>
              <a:rPr lang="en-US" sz="2000" kern="0" dirty="0" smtClean="0">
                <a:solidFill>
                  <a:srgbClr val="5F5F5F"/>
                </a:solidFill>
                <a:latin typeface="+mn-lt"/>
              </a:rPr>
              <a:t> object which it creates using response object.</a:t>
            </a:r>
          </a:p>
          <a:p>
            <a:pPr marL="342900" lvl="0" indent="-342900" eaLnBrk="0" hangingPunct="0">
              <a:lnSpc>
                <a:spcPct val="14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rgbClr val="5F5F5F"/>
                </a:solidFill>
                <a:effectLst/>
                <a:uLnTx/>
                <a:uFillTx/>
                <a:latin typeface="+mn-lt"/>
                <a:ea typeface="+mn-ea"/>
                <a:cs typeface="+mn-cs"/>
              </a:rPr>
              <a:t>We are well aware that most</a:t>
            </a:r>
            <a:r>
              <a:rPr kumimoji="0" lang="en-US" sz="2000" b="0" i="0" u="none" strike="noStrike" kern="0" cap="none" spc="0" normalizeH="0" noProof="0" dirty="0" smtClean="0">
                <a:ln>
                  <a:noFill/>
                </a:ln>
                <a:solidFill>
                  <a:srgbClr val="5F5F5F"/>
                </a:solidFill>
                <a:effectLst/>
                <a:uLnTx/>
                <a:uFillTx/>
                <a:latin typeface="+mn-lt"/>
                <a:ea typeface="+mn-ea"/>
                <a:cs typeface="+mn-cs"/>
              </a:rPr>
              <a:t> of the methods of </a:t>
            </a:r>
            <a:r>
              <a:rPr lang="en-US" sz="2000" b="1" dirty="0" smtClean="0">
                <a:solidFill>
                  <a:srgbClr val="5F5F5F"/>
                </a:solidFill>
                <a:latin typeface="Courier New" pitchFamily="49" charset="0"/>
              </a:rPr>
              <a:t>Writer</a:t>
            </a:r>
            <a:r>
              <a:rPr lang="en-US" sz="2000" kern="0" dirty="0" smtClean="0">
                <a:solidFill>
                  <a:srgbClr val="5F5F5F"/>
                </a:solidFill>
              </a:rPr>
              <a:t> object throw </a:t>
            </a:r>
            <a:r>
              <a:rPr lang="en-US" sz="2000" b="1" dirty="0" err="1" smtClean="0">
                <a:solidFill>
                  <a:srgbClr val="5F5F5F"/>
                </a:solidFill>
                <a:latin typeface="Courier New" pitchFamily="49" charset="0"/>
              </a:rPr>
              <a:t>IOException</a:t>
            </a:r>
            <a:r>
              <a:rPr lang="en-US" sz="2000" kern="0" dirty="0" smtClean="0">
                <a:solidFill>
                  <a:srgbClr val="5F5F5F"/>
                </a:solidFill>
              </a:rPr>
              <a:t>.</a:t>
            </a:r>
            <a:endParaRPr kumimoji="0" lang="en-US" sz="2000" b="0" i="0" u="none" strike="noStrike" kern="0" cap="none" spc="0" normalizeH="0" baseline="0" noProof="0" dirty="0" smtClean="0">
              <a:ln>
                <a:noFill/>
              </a:ln>
              <a:solidFill>
                <a:srgbClr val="5F5F5F"/>
              </a:solidFill>
              <a:effectLst/>
              <a:uLnTx/>
              <a:uFillTx/>
              <a:latin typeface="+mn-lt"/>
              <a:ea typeface="+mn-ea"/>
              <a:cs typeface="+mn-cs"/>
            </a:endParaRP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endParaRPr kumimoji="0" lang="en-US" sz="2000" b="0" i="0" u="none" strike="noStrike" kern="0" cap="none" spc="0" normalizeH="0" baseline="0" noProof="0" dirty="0">
              <a:ln>
                <a:noFill/>
              </a:ln>
              <a:solidFill>
                <a:srgbClr val="5F5F5F"/>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latin typeface="Courier New" pitchFamily="49" charset="0"/>
                <a:cs typeface="Courier New" pitchFamily="49" charset="0"/>
              </a:rPr>
              <a:t>Servlet</a:t>
            </a:r>
            <a:r>
              <a:rPr lang="en-US" dirty="0" smtClean="0"/>
              <a:t> Class hierarchy</a:t>
            </a:r>
          </a:p>
        </p:txBody>
      </p:sp>
      <p:sp>
        <p:nvSpPr>
          <p:cNvPr id="11267" name="Rectangle 3"/>
          <p:cNvSpPr>
            <a:spLocks noChangeArrowheads="1"/>
          </p:cNvSpPr>
          <p:nvPr/>
        </p:nvSpPr>
        <p:spPr bwMode="auto">
          <a:xfrm>
            <a:off x="2209800" y="2819400"/>
            <a:ext cx="4343400" cy="457200"/>
          </a:xfrm>
          <a:prstGeom prst="rect">
            <a:avLst/>
          </a:prstGeom>
          <a:noFill/>
          <a:ln w="9525">
            <a:solidFill>
              <a:schemeClr val="tx1"/>
            </a:solidFill>
            <a:miter lim="800000"/>
            <a:headEnd/>
            <a:tailEnd/>
          </a:ln>
        </p:spPr>
        <p:txBody>
          <a:bodyPr wrap="none" anchor="ctr"/>
          <a:lstStyle/>
          <a:p>
            <a:pPr algn="ctr"/>
            <a:r>
              <a:rPr lang="en-US" sz="2000" b="1" dirty="0" err="1">
                <a:latin typeface="Courier New" pitchFamily="49" charset="0"/>
              </a:rPr>
              <a:t>javax.servlet.GenericServlet</a:t>
            </a:r>
            <a:endParaRPr lang="en-US" sz="2000" b="1" dirty="0">
              <a:latin typeface="Courier New" pitchFamily="49" charset="0"/>
            </a:endParaRPr>
          </a:p>
        </p:txBody>
      </p:sp>
      <p:sp>
        <p:nvSpPr>
          <p:cNvPr id="11270" name="Rectangle 6"/>
          <p:cNvSpPr>
            <a:spLocks noChangeArrowheads="1"/>
          </p:cNvSpPr>
          <p:nvPr/>
        </p:nvSpPr>
        <p:spPr bwMode="auto">
          <a:xfrm>
            <a:off x="2209800" y="3886200"/>
            <a:ext cx="4800600" cy="457200"/>
          </a:xfrm>
          <a:prstGeom prst="rect">
            <a:avLst/>
          </a:prstGeom>
          <a:noFill/>
          <a:ln w="9525">
            <a:solidFill>
              <a:schemeClr val="tx1"/>
            </a:solidFill>
            <a:miter lim="800000"/>
            <a:headEnd/>
            <a:tailEnd/>
          </a:ln>
        </p:spPr>
        <p:txBody>
          <a:bodyPr wrap="none" anchor="ctr"/>
          <a:lstStyle/>
          <a:p>
            <a:pPr algn="ctr"/>
            <a:r>
              <a:rPr lang="en-US" sz="2000" b="1" dirty="0" err="1">
                <a:latin typeface="Courier New" pitchFamily="49" charset="0"/>
              </a:rPr>
              <a:t>javax.servlet.http.HttpServlet</a:t>
            </a:r>
            <a:endParaRPr lang="en-US" sz="2000" b="1" dirty="0">
              <a:latin typeface="Courier New" pitchFamily="49" charset="0"/>
            </a:endParaRPr>
          </a:p>
        </p:txBody>
      </p:sp>
      <p:sp>
        <p:nvSpPr>
          <p:cNvPr id="11271" name="Oval 7"/>
          <p:cNvSpPr>
            <a:spLocks noChangeArrowheads="1"/>
          </p:cNvSpPr>
          <p:nvPr/>
        </p:nvSpPr>
        <p:spPr bwMode="auto">
          <a:xfrm>
            <a:off x="3810000" y="1600200"/>
            <a:ext cx="381000" cy="304800"/>
          </a:xfrm>
          <a:prstGeom prst="ellipse">
            <a:avLst/>
          </a:prstGeom>
          <a:noFill/>
          <a:ln w="9525">
            <a:solidFill>
              <a:schemeClr val="tx1"/>
            </a:solidFill>
            <a:miter lim="800000"/>
            <a:headEnd/>
            <a:tailEnd/>
          </a:ln>
        </p:spPr>
        <p:txBody>
          <a:bodyPr wrap="none" anchor="ctr"/>
          <a:lstStyle/>
          <a:p>
            <a:endParaRPr lang="en-US"/>
          </a:p>
        </p:txBody>
      </p:sp>
      <p:sp>
        <p:nvSpPr>
          <p:cNvPr id="11272" name="Rectangle 8"/>
          <p:cNvSpPr>
            <a:spLocks noChangeArrowheads="1"/>
          </p:cNvSpPr>
          <p:nvPr/>
        </p:nvSpPr>
        <p:spPr bwMode="auto">
          <a:xfrm>
            <a:off x="2590800" y="1905000"/>
            <a:ext cx="3416320" cy="400110"/>
          </a:xfrm>
          <a:prstGeom prst="rect">
            <a:avLst/>
          </a:prstGeom>
          <a:noFill/>
          <a:ln w="9525">
            <a:noFill/>
            <a:miter lim="800000"/>
            <a:headEnd/>
            <a:tailEnd/>
          </a:ln>
        </p:spPr>
        <p:txBody>
          <a:bodyPr wrap="none">
            <a:spAutoFit/>
          </a:bodyPr>
          <a:lstStyle/>
          <a:p>
            <a:pPr algn="ctr"/>
            <a:r>
              <a:rPr lang="en-US" sz="2000" b="1" dirty="0" err="1">
                <a:latin typeface="Courier New" pitchFamily="49" charset="0"/>
              </a:rPr>
              <a:t>javax.servlet.Servlet</a:t>
            </a:r>
            <a:endParaRPr lang="en-US" sz="2000" b="1" dirty="0">
              <a:latin typeface="Courier New" pitchFamily="49" charset="0"/>
            </a:endParaRPr>
          </a:p>
        </p:txBody>
      </p:sp>
      <p:sp>
        <p:nvSpPr>
          <p:cNvPr id="11273" name="AutoShape 9"/>
          <p:cNvSpPr>
            <a:spLocks noChangeArrowheads="1"/>
          </p:cNvSpPr>
          <p:nvPr/>
        </p:nvSpPr>
        <p:spPr bwMode="auto">
          <a:xfrm>
            <a:off x="3962400" y="2209800"/>
            <a:ext cx="304800" cy="3810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16" name="Line 5"/>
          <p:cNvSpPr>
            <a:spLocks noChangeShapeType="1"/>
          </p:cNvSpPr>
          <p:nvPr/>
        </p:nvSpPr>
        <p:spPr bwMode="auto">
          <a:xfrm>
            <a:off x="4114800" y="2590800"/>
            <a:ext cx="0" cy="228600"/>
          </a:xfrm>
          <a:prstGeom prst="line">
            <a:avLst/>
          </a:prstGeom>
          <a:noFill/>
          <a:ln w="9525">
            <a:solidFill>
              <a:schemeClr val="tx1"/>
            </a:solidFill>
            <a:miter lim="800000"/>
            <a:headEnd/>
            <a:tailEnd/>
          </a:ln>
        </p:spPr>
        <p:txBody>
          <a:bodyPr wrap="none"/>
          <a:lstStyle/>
          <a:p>
            <a:endParaRPr lang="en-US"/>
          </a:p>
        </p:txBody>
      </p:sp>
      <p:sp>
        <p:nvSpPr>
          <p:cNvPr id="17" name="AutoShape 9"/>
          <p:cNvSpPr>
            <a:spLocks noChangeArrowheads="1"/>
          </p:cNvSpPr>
          <p:nvPr/>
        </p:nvSpPr>
        <p:spPr bwMode="auto">
          <a:xfrm>
            <a:off x="4038600" y="3276600"/>
            <a:ext cx="304800" cy="3810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18" name="Line 5"/>
          <p:cNvSpPr>
            <a:spLocks noChangeShapeType="1"/>
          </p:cNvSpPr>
          <p:nvPr/>
        </p:nvSpPr>
        <p:spPr bwMode="auto">
          <a:xfrm>
            <a:off x="4191000" y="3657600"/>
            <a:ext cx="0" cy="228600"/>
          </a:xfrm>
          <a:prstGeom prst="line">
            <a:avLst/>
          </a:prstGeom>
          <a:noFill/>
          <a:ln w="9525">
            <a:solidFill>
              <a:schemeClr val="tx1"/>
            </a:solidFill>
            <a:miter lim="800000"/>
            <a:headEnd/>
            <a:tailEnd/>
          </a:ln>
        </p:spPr>
        <p:txBody>
          <a:bodyPr wrap="none"/>
          <a:lstStyle/>
          <a:p>
            <a:endParaRPr lang="en-US"/>
          </a:p>
        </p:txBody>
      </p:sp>
      <p:sp>
        <p:nvSpPr>
          <p:cNvPr id="11" name="Footer Placeholder 10"/>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0"/>
            <a:ext cx="7772400" cy="762000"/>
          </a:xfrm>
        </p:spPr>
        <p:txBody>
          <a:bodyPr/>
          <a:lstStyle/>
          <a:p>
            <a:r>
              <a:rPr lang="en-US" dirty="0" err="1" smtClean="0">
                <a:latin typeface="Courier New" pitchFamily="49" charset="0"/>
                <a:cs typeface="Courier New" pitchFamily="49" charset="0"/>
              </a:rPr>
              <a:t>GenericServlet</a:t>
            </a:r>
            <a:endParaRPr lang="en-US" dirty="0" smtClean="0">
              <a:latin typeface="Courier New" pitchFamily="49" charset="0"/>
              <a:cs typeface="Courier New" pitchFamily="49" charset="0"/>
            </a:endParaRPr>
          </a:p>
        </p:txBody>
      </p:sp>
      <p:sp>
        <p:nvSpPr>
          <p:cNvPr id="12291" name="Rectangle 3"/>
          <p:cNvSpPr>
            <a:spLocks noGrp="1" noChangeArrowheads="1"/>
          </p:cNvSpPr>
          <p:nvPr>
            <p:ph sz="quarter" idx="1"/>
          </p:nvPr>
        </p:nvSpPr>
        <p:spPr>
          <a:xfrm>
            <a:off x="76200" y="1066800"/>
            <a:ext cx="8839200" cy="5181600"/>
          </a:xfrm>
        </p:spPr>
        <p:txBody>
          <a:bodyPr/>
          <a:lstStyle/>
          <a:p>
            <a:pPr>
              <a:buClr>
                <a:schemeClr val="accent6"/>
              </a:buClr>
            </a:pPr>
            <a:r>
              <a:rPr lang="en-US" b="1" dirty="0" err="1" smtClean="0">
                <a:latin typeface="Courier New" pitchFamily="49" charset="0"/>
              </a:rPr>
              <a:t>GenericServlet</a:t>
            </a:r>
            <a:r>
              <a:rPr lang="en-US" dirty="0" smtClean="0"/>
              <a:t> class provides basic implementation of the </a:t>
            </a:r>
            <a:r>
              <a:rPr lang="en-US" b="1" dirty="0" smtClean="0">
                <a:latin typeface="Courier New" pitchFamily="49" charset="0"/>
              </a:rPr>
              <a:t>Servlet</a:t>
            </a:r>
            <a:r>
              <a:rPr lang="en-US" dirty="0" smtClean="0"/>
              <a:t> interface except </a:t>
            </a:r>
            <a:r>
              <a:rPr lang="en-US" b="1" dirty="0" smtClean="0">
                <a:latin typeface="Courier New" pitchFamily="49" charset="0"/>
              </a:rPr>
              <a:t>service() </a:t>
            </a:r>
            <a:r>
              <a:rPr lang="en-US" dirty="0" smtClean="0"/>
              <a:t>method. This is an abstract class.</a:t>
            </a:r>
          </a:p>
          <a:p>
            <a:pPr>
              <a:buClr>
                <a:schemeClr val="accent6"/>
              </a:buClr>
            </a:pPr>
            <a:r>
              <a:rPr lang="en-US" dirty="0" smtClean="0"/>
              <a:t>It also implements </a:t>
            </a:r>
            <a:r>
              <a:rPr lang="en-US" b="1" dirty="0" err="1" smtClean="0">
                <a:latin typeface="Courier New" pitchFamily="49" charset="0"/>
              </a:rPr>
              <a:t>ServletConfig</a:t>
            </a:r>
            <a:r>
              <a:rPr lang="en-US" b="1" dirty="0" smtClean="0"/>
              <a:t> </a:t>
            </a:r>
            <a:r>
              <a:rPr lang="en-US" dirty="0" smtClean="0"/>
              <a:t>interface.</a:t>
            </a:r>
          </a:p>
          <a:p>
            <a:pPr>
              <a:buClr>
                <a:schemeClr val="accent6"/>
              </a:buClr>
            </a:pPr>
            <a:r>
              <a:rPr lang="en-US" dirty="0" smtClean="0"/>
              <a:t>Other methods included are:</a:t>
            </a:r>
          </a:p>
          <a:p>
            <a:pPr lvl="1">
              <a:buClr>
                <a:schemeClr val="accent6"/>
              </a:buClr>
            </a:pPr>
            <a:r>
              <a:rPr lang="en-US" sz="2000" b="1" dirty="0" smtClean="0">
                <a:latin typeface="Courier New" pitchFamily="49" charset="0"/>
              </a:rPr>
              <a:t>public void log(String message)</a:t>
            </a:r>
          </a:p>
          <a:p>
            <a:pPr lvl="1">
              <a:buClr>
                <a:schemeClr val="accent6"/>
              </a:buClr>
            </a:pPr>
            <a:r>
              <a:rPr lang="en-US" sz="2000" b="1" dirty="0" smtClean="0">
                <a:latin typeface="Courier New" pitchFamily="49" charset="0"/>
              </a:rPr>
              <a:t>public void log(String message, </a:t>
            </a:r>
            <a:r>
              <a:rPr lang="en-US" sz="2000" b="1" dirty="0" err="1" smtClean="0">
                <a:latin typeface="Courier New" pitchFamily="49" charset="0"/>
              </a:rPr>
              <a:t>Throwable</a:t>
            </a:r>
            <a:r>
              <a:rPr lang="en-US" sz="2000" b="1" dirty="0" smtClean="0">
                <a:latin typeface="Courier New" pitchFamily="49" charset="0"/>
              </a:rPr>
              <a:t> t)</a:t>
            </a:r>
          </a:p>
          <a:p>
            <a:pPr lvl="1">
              <a:buClr>
                <a:schemeClr val="accent6"/>
              </a:buClr>
            </a:pPr>
            <a:r>
              <a:rPr lang="en-US" sz="2000" b="1" dirty="0" smtClean="0">
                <a:latin typeface="Courier New" pitchFamily="49" charset="0"/>
              </a:rPr>
              <a:t>public void init() throws </a:t>
            </a:r>
            <a:r>
              <a:rPr lang="en-US" sz="2000" b="1" dirty="0" err="1" smtClean="0">
                <a:latin typeface="Courier New" pitchFamily="49" charset="0"/>
              </a:rPr>
              <a:t>ServletException</a:t>
            </a:r>
            <a:r>
              <a:rPr lang="en-US" sz="2000" b="1" dirty="0" smtClean="0">
                <a:latin typeface="Courier New" pitchFamily="49" charset="0"/>
              </a:rPr>
              <a:t> </a:t>
            </a:r>
          </a:p>
          <a:p>
            <a:pPr>
              <a:buClr>
                <a:schemeClr val="accent6"/>
              </a:buClr>
            </a:pPr>
            <a:r>
              <a:rPr lang="en-US" dirty="0" smtClean="0"/>
              <a:t>Log methods are used to write specified message to a servlet log file.</a:t>
            </a:r>
          </a:p>
          <a:p>
            <a:pPr>
              <a:buClr>
                <a:schemeClr val="accent6"/>
              </a:buClr>
            </a:pPr>
            <a:r>
              <a:rPr lang="en-US" dirty="0" smtClean="0"/>
              <a:t>The implementation of</a:t>
            </a:r>
            <a:r>
              <a:rPr lang="en-US" b="1" dirty="0" smtClean="0">
                <a:latin typeface="Courier New" pitchFamily="49" charset="0"/>
              </a:rPr>
              <a:t> init(</a:t>
            </a:r>
            <a:r>
              <a:rPr lang="en-US" b="1" dirty="0" err="1" smtClean="0">
                <a:latin typeface="Courier New" pitchFamily="49" charset="0"/>
              </a:rPr>
              <a:t>ServletConfig</a:t>
            </a:r>
            <a:r>
              <a:rPr lang="en-US" b="1" dirty="0" smtClean="0">
                <a:latin typeface="Courier New" pitchFamily="49" charset="0"/>
              </a:rPr>
              <a:t> </a:t>
            </a:r>
            <a:r>
              <a:rPr lang="en-US" b="1" dirty="0" err="1" smtClean="0">
                <a:latin typeface="Courier New" pitchFamily="49" charset="0"/>
              </a:rPr>
              <a:t>config</a:t>
            </a:r>
            <a:r>
              <a:rPr lang="en-US" b="1" dirty="0" smtClean="0">
                <a:latin typeface="Courier New" pitchFamily="49" charset="0"/>
              </a:rPr>
              <a:t>)</a:t>
            </a:r>
            <a:r>
              <a:rPr lang="en-US" dirty="0" smtClean="0"/>
              <a:t>calls</a:t>
            </a:r>
            <a:r>
              <a:rPr lang="en-US" b="1" dirty="0" smtClean="0">
                <a:latin typeface="Courier New" pitchFamily="49" charset="0"/>
              </a:rPr>
              <a:t> init()</a:t>
            </a:r>
            <a:r>
              <a:rPr lang="en-US" dirty="0" smtClean="0"/>
              <a:t>method.</a:t>
            </a:r>
          </a:p>
          <a:p>
            <a:pPr>
              <a:buClr>
                <a:schemeClr val="accent6"/>
              </a:buClr>
            </a:pPr>
            <a:r>
              <a:rPr lang="en-US" dirty="0" smtClean="0"/>
              <a:t>For most purposes, we will need to extend </a:t>
            </a:r>
            <a:r>
              <a:rPr lang="en-US" b="1" dirty="0" err="1" smtClean="0">
                <a:latin typeface="Courier New" pitchFamily="49" charset="0"/>
              </a:rPr>
              <a:t>HttpServlet</a:t>
            </a:r>
            <a:r>
              <a:rPr lang="en-US" b="1" dirty="0" smtClean="0">
                <a:latin typeface="Courier New" pitchFamily="49" charset="0"/>
              </a:rPr>
              <a:t>.</a:t>
            </a:r>
            <a:endParaRPr lang="en-US" dirty="0" smtClean="0"/>
          </a:p>
          <a:p>
            <a:pPr>
              <a:buClr>
                <a:srgbClr val="3333CC"/>
              </a:buClr>
              <a:buNone/>
            </a:pPr>
            <a:endParaRPr lang="en-US" dirty="0" smtClean="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80728"/>
            <a:ext cx="8496944" cy="5616624"/>
          </a:xfrm>
        </p:spPr>
        <p:txBody>
          <a:bodyPr/>
          <a:lstStyle/>
          <a:p>
            <a:pPr>
              <a:buNone/>
            </a:pPr>
            <a:endParaRPr lang="en-US" dirty="0"/>
          </a:p>
        </p:txBody>
      </p:sp>
      <p:sp>
        <p:nvSpPr>
          <p:cNvPr id="5" name="Rectangle 2"/>
          <p:cNvSpPr txBox="1">
            <a:spLocks noChangeArrowheads="1"/>
          </p:cNvSpPr>
          <p:nvPr/>
        </p:nvSpPr>
        <p:spPr>
          <a:xfrm>
            <a:off x="342900" y="274638"/>
            <a:ext cx="8442325" cy="595312"/>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Arial Narrow" pitchFamily="34" charset="0"/>
                <a:ea typeface="+mj-ea"/>
                <a:cs typeface="+mj-cs"/>
              </a:rPr>
              <a:t>Servlet Access Model</a:t>
            </a:r>
          </a:p>
        </p:txBody>
      </p:sp>
      <p:sp>
        <p:nvSpPr>
          <p:cNvPr id="6" name="Rectangle 4"/>
          <p:cNvSpPr>
            <a:spLocks noChangeArrowheads="1"/>
          </p:cNvSpPr>
          <p:nvPr/>
        </p:nvSpPr>
        <p:spPr bwMode="auto">
          <a:xfrm>
            <a:off x="228600" y="2514600"/>
            <a:ext cx="1447800" cy="2090738"/>
          </a:xfrm>
          <a:prstGeom prst="rect">
            <a:avLst/>
          </a:prstGeom>
          <a:noFill/>
          <a:ln w="9525">
            <a:solidFill>
              <a:schemeClr val="bg2"/>
            </a:solidFill>
            <a:miter lim="800000"/>
            <a:headEnd/>
            <a:tailEnd/>
          </a:ln>
        </p:spPr>
        <p:txBody>
          <a:bodyPr wrap="none" anchor="ctr"/>
          <a:lstStyle/>
          <a:p>
            <a:pPr algn="ctr" eaLnBrk="0" hangingPunct="0"/>
            <a:r>
              <a:rPr lang="en-US" sz="3200">
                <a:latin typeface="Times New Roman" pitchFamily="18" charset="0"/>
              </a:rPr>
              <a:t>Client</a:t>
            </a:r>
          </a:p>
        </p:txBody>
      </p:sp>
      <p:sp>
        <p:nvSpPr>
          <p:cNvPr id="7" name="Rectangle 5"/>
          <p:cNvSpPr>
            <a:spLocks noChangeArrowheads="1"/>
          </p:cNvSpPr>
          <p:nvPr/>
        </p:nvSpPr>
        <p:spPr bwMode="auto">
          <a:xfrm>
            <a:off x="3124200" y="1752600"/>
            <a:ext cx="4038600" cy="4191000"/>
          </a:xfrm>
          <a:prstGeom prst="rect">
            <a:avLst/>
          </a:prstGeom>
          <a:noFill/>
          <a:ln w="9525">
            <a:solidFill>
              <a:schemeClr val="bg2"/>
            </a:solidFill>
            <a:miter lim="800000"/>
            <a:headEnd/>
            <a:tailEnd/>
          </a:ln>
        </p:spPr>
        <p:txBody>
          <a:bodyPr wrap="none" anchor="ctr"/>
          <a:lstStyle/>
          <a:p>
            <a:pPr algn="ctr" eaLnBrk="0" hangingPunct="0"/>
            <a:endParaRPr lang="en-US" sz="3200">
              <a:latin typeface="Times New Roman" pitchFamily="18" charset="0"/>
            </a:endParaRPr>
          </a:p>
        </p:txBody>
      </p:sp>
      <p:sp>
        <p:nvSpPr>
          <p:cNvPr id="8" name="Rectangle 6"/>
          <p:cNvSpPr>
            <a:spLocks noChangeArrowheads="1"/>
          </p:cNvSpPr>
          <p:nvPr/>
        </p:nvSpPr>
        <p:spPr bwMode="auto">
          <a:xfrm>
            <a:off x="5181600" y="3200400"/>
            <a:ext cx="1447800" cy="457200"/>
          </a:xfrm>
          <a:prstGeom prst="rect">
            <a:avLst/>
          </a:prstGeom>
          <a:noFill/>
          <a:ln w="9525">
            <a:solidFill>
              <a:schemeClr val="bg2"/>
            </a:solidFill>
            <a:miter lim="800000"/>
            <a:headEnd/>
            <a:tailEnd/>
          </a:ln>
        </p:spPr>
        <p:txBody>
          <a:bodyPr wrap="none" anchor="ctr"/>
          <a:lstStyle/>
          <a:p>
            <a:pPr algn="ctr" eaLnBrk="0" hangingPunct="0"/>
            <a:r>
              <a:rPr lang="en-US"/>
              <a:t>Servlet</a:t>
            </a:r>
          </a:p>
        </p:txBody>
      </p:sp>
      <p:sp>
        <p:nvSpPr>
          <p:cNvPr id="9" name="Line 8"/>
          <p:cNvSpPr>
            <a:spLocks noChangeShapeType="1"/>
          </p:cNvSpPr>
          <p:nvPr/>
        </p:nvSpPr>
        <p:spPr bwMode="auto">
          <a:xfrm flipV="1">
            <a:off x="1685925" y="3276600"/>
            <a:ext cx="1362075" cy="33338"/>
          </a:xfrm>
          <a:prstGeom prst="line">
            <a:avLst/>
          </a:prstGeom>
          <a:noFill/>
          <a:ln w="38100">
            <a:solidFill>
              <a:schemeClr val="bg2"/>
            </a:solidFill>
            <a:round/>
            <a:headEnd/>
            <a:tailEnd type="triangle" w="med" len="med"/>
          </a:ln>
        </p:spPr>
        <p:txBody>
          <a:bodyPr wrap="none" anchor="ctr"/>
          <a:lstStyle/>
          <a:p>
            <a:endParaRPr lang="en-US"/>
          </a:p>
        </p:txBody>
      </p:sp>
      <p:sp>
        <p:nvSpPr>
          <p:cNvPr id="10" name="Line 9"/>
          <p:cNvSpPr>
            <a:spLocks noChangeShapeType="1"/>
          </p:cNvSpPr>
          <p:nvPr/>
        </p:nvSpPr>
        <p:spPr bwMode="auto">
          <a:xfrm flipV="1">
            <a:off x="3962400" y="3352800"/>
            <a:ext cx="1219200" cy="0"/>
          </a:xfrm>
          <a:prstGeom prst="line">
            <a:avLst/>
          </a:prstGeom>
          <a:noFill/>
          <a:ln w="38100">
            <a:solidFill>
              <a:schemeClr val="bg2"/>
            </a:solidFill>
            <a:round/>
            <a:headEnd/>
            <a:tailEnd type="triangle" w="med" len="med"/>
          </a:ln>
        </p:spPr>
        <p:txBody>
          <a:bodyPr wrap="none" anchor="ctr"/>
          <a:lstStyle/>
          <a:p>
            <a:endParaRPr lang="en-US"/>
          </a:p>
        </p:txBody>
      </p:sp>
      <p:sp>
        <p:nvSpPr>
          <p:cNvPr id="11" name="Line 12"/>
          <p:cNvSpPr>
            <a:spLocks noChangeShapeType="1"/>
          </p:cNvSpPr>
          <p:nvPr/>
        </p:nvSpPr>
        <p:spPr bwMode="auto">
          <a:xfrm flipH="1" flipV="1">
            <a:off x="3962400" y="3581400"/>
            <a:ext cx="1219200" cy="0"/>
          </a:xfrm>
          <a:prstGeom prst="line">
            <a:avLst/>
          </a:prstGeom>
          <a:noFill/>
          <a:ln w="38100">
            <a:solidFill>
              <a:schemeClr val="bg2"/>
            </a:solidFill>
            <a:round/>
            <a:headEnd/>
            <a:tailEnd type="triangle" w="med" len="med"/>
          </a:ln>
        </p:spPr>
        <p:txBody>
          <a:bodyPr wrap="none" anchor="ctr"/>
          <a:lstStyle/>
          <a:p>
            <a:endParaRPr lang="en-US"/>
          </a:p>
        </p:txBody>
      </p:sp>
      <p:sp>
        <p:nvSpPr>
          <p:cNvPr id="12" name="Line 13"/>
          <p:cNvSpPr>
            <a:spLocks noChangeShapeType="1"/>
          </p:cNvSpPr>
          <p:nvPr/>
        </p:nvSpPr>
        <p:spPr bwMode="auto">
          <a:xfrm flipH="1">
            <a:off x="1676400" y="3657600"/>
            <a:ext cx="1295400" cy="0"/>
          </a:xfrm>
          <a:prstGeom prst="line">
            <a:avLst/>
          </a:prstGeom>
          <a:noFill/>
          <a:ln w="38100">
            <a:solidFill>
              <a:schemeClr val="bg2"/>
            </a:solidFill>
            <a:round/>
            <a:headEnd/>
            <a:tailEnd type="triangle" w="med" len="med"/>
          </a:ln>
        </p:spPr>
        <p:txBody>
          <a:bodyPr wrap="none" anchor="ctr"/>
          <a:lstStyle/>
          <a:p>
            <a:endParaRPr lang="en-US"/>
          </a:p>
        </p:txBody>
      </p:sp>
      <p:sp>
        <p:nvSpPr>
          <p:cNvPr id="13" name="Text Box 21"/>
          <p:cNvSpPr txBox="1">
            <a:spLocks noChangeArrowheads="1"/>
          </p:cNvSpPr>
          <p:nvPr/>
        </p:nvSpPr>
        <p:spPr bwMode="auto">
          <a:xfrm>
            <a:off x="1828800" y="2743200"/>
            <a:ext cx="1066800" cy="457200"/>
          </a:xfrm>
          <a:prstGeom prst="rect">
            <a:avLst/>
          </a:prstGeom>
          <a:noFill/>
          <a:ln w="9525">
            <a:noFill/>
            <a:miter lim="800000"/>
            <a:headEnd/>
            <a:tailEnd/>
          </a:ln>
        </p:spPr>
        <p:txBody>
          <a:bodyPr>
            <a:spAutoFit/>
          </a:bodyPr>
          <a:lstStyle/>
          <a:p>
            <a:r>
              <a:rPr lang="en-US" sz="1200" b="1"/>
              <a:t>HTTP request</a:t>
            </a:r>
          </a:p>
        </p:txBody>
      </p:sp>
      <p:sp>
        <p:nvSpPr>
          <p:cNvPr id="14" name="Text Box 23"/>
          <p:cNvSpPr txBox="1">
            <a:spLocks noChangeArrowheads="1"/>
          </p:cNvSpPr>
          <p:nvPr/>
        </p:nvSpPr>
        <p:spPr bwMode="auto">
          <a:xfrm>
            <a:off x="1600200" y="3810000"/>
            <a:ext cx="1905000" cy="457200"/>
          </a:xfrm>
          <a:prstGeom prst="rect">
            <a:avLst/>
          </a:prstGeom>
          <a:noFill/>
          <a:ln w="9525">
            <a:noFill/>
            <a:miter lim="800000"/>
            <a:headEnd/>
            <a:tailEnd/>
          </a:ln>
        </p:spPr>
        <p:txBody>
          <a:bodyPr>
            <a:spAutoFit/>
          </a:bodyPr>
          <a:lstStyle/>
          <a:p>
            <a:pPr eaLnBrk="0" hangingPunct="0">
              <a:spcBef>
                <a:spcPct val="50000"/>
              </a:spcBef>
            </a:pPr>
            <a:r>
              <a:rPr lang="en-US" sz="1200" b="1"/>
              <a:t>Client readable response</a:t>
            </a:r>
          </a:p>
        </p:txBody>
      </p:sp>
      <p:sp>
        <p:nvSpPr>
          <p:cNvPr id="15" name="Rectangle 25"/>
          <p:cNvSpPr>
            <a:spLocks noChangeArrowheads="1"/>
          </p:cNvSpPr>
          <p:nvPr/>
        </p:nvSpPr>
        <p:spPr bwMode="auto">
          <a:xfrm>
            <a:off x="3276600" y="1828800"/>
            <a:ext cx="685800" cy="3733800"/>
          </a:xfrm>
          <a:prstGeom prst="rect">
            <a:avLst/>
          </a:prstGeom>
          <a:solidFill>
            <a:schemeClr val="accent1"/>
          </a:solidFill>
          <a:ln w="9525">
            <a:solidFill>
              <a:schemeClr val="tx1"/>
            </a:solidFill>
            <a:miter lim="800000"/>
            <a:headEnd/>
            <a:tailEnd/>
          </a:ln>
        </p:spPr>
        <p:txBody>
          <a:bodyPr vert="eaVert" wrap="none" anchor="ctr"/>
          <a:lstStyle/>
          <a:p>
            <a:pPr algn="ctr"/>
            <a:r>
              <a:rPr lang="en-US"/>
              <a:t>Web Server</a:t>
            </a:r>
          </a:p>
        </p:txBody>
      </p:sp>
      <p:sp>
        <p:nvSpPr>
          <p:cNvPr id="16" name="Rectangle 26"/>
          <p:cNvSpPr>
            <a:spLocks noChangeArrowheads="1"/>
          </p:cNvSpPr>
          <p:nvPr/>
        </p:nvSpPr>
        <p:spPr bwMode="auto">
          <a:xfrm>
            <a:off x="4800600" y="1981200"/>
            <a:ext cx="2133600" cy="3657600"/>
          </a:xfrm>
          <a:prstGeom prst="rect">
            <a:avLst/>
          </a:prstGeom>
          <a:noFill/>
          <a:ln w="9525">
            <a:solidFill>
              <a:schemeClr val="tx1"/>
            </a:solidFill>
            <a:miter lim="800000"/>
            <a:headEnd/>
            <a:tailEnd/>
          </a:ln>
        </p:spPr>
        <p:txBody>
          <a:bodyPr wrap="none" anchor="ctr"/>
          <a:lstStyle/>
          <a:p>
            <a:endParaRPr lang="en-US"/>
          </a:p>
        </p:txBody>
      </p:sp>
      <p:sp>
        <p:nvSpPr>
          <p:cNvPr id="17" name="Rectangle 27"/>
          <p:cNvSpPr>
            <a:spLocks noChangeArrowheads="1"/>
          </p:cNvSpPr>
          <p:nvPr/>
        </p:nvSpPr>
        <p:spPr bwMode="auto">
          <a:xfrm>
            <a:off x="5029200" y="2057400"/>
            <a:ext cx="1752600" cy="381000"/>
          </a:xfrm>
          <a:prstGeom prst="rect">
            <a:avLst/>
          </a:prstGeom>
          <a:noFill/>
          <a:ln w="9525">
            <a:noFill/>
            <a:miter lim="800000"/>
            <a:headEnd/>
            <a:tailEnd/>
          </a:ln>
        </p:spPr>
        <p:txBody>
          <a:bodyPr wrap="none" anchor="ctr"/>
          <a:lstStyle/>
          <a:p>
            <a:pPr algn="ctr"/>
            <a:r>
              <a:rPr lang="en-US"/>
              <a:t>Servlet Container</a:t>
            </a:r>
          </a:p>
        </p:txBody>
      </p:sp>
      <p:sp>
        <p:nvSpPr>
          <p:cNvPr id="18" name="Rectangle 28"/>
          <p:cNvSpPr>
            <a:spLocks noChangeArrowheads="1"/>
          </p:cNvSpPr>
          <p:nvPr/>
        </p:nvSpPr>
        <p:spPr bwMode="auto">
          <a:xfrm>
            <a:off x="7467600" y="2819400"/>
            <a:ext cx="1447800" cy="1447800"/>
          </a:xfrm>
          <a:prstGeom prst="rect">
            <a:avLst/>
          </a:prstGeom>
          <a:noFill/>
          <a:ln w="9525">
            <a:solidFill>
              <a:schemeClr val="bg2"/>
            </a:solidFill>
            <a:miter lim="800000"/>
            <a:headEnd/>
            <a:tailEnd/>
          </a:ln>
        </p:spPr>
        <p:txBody>
          <a:bodyPr wrap="none" anchor="ctr"/>
          <a:lstStyle/>
          <a:p>
            <a:pPr algn="ctr" eaLnBrk="0" hangingPunct="0"/>
            <a:r>
              <a:rPr lang="en-US" sz="2400">
                <a:latin typeface="Times New Roman" pitchFamily="18" charset="0"/>
              </a:rPr>
              <a:t>Other</a:t>
            </a:r>
          </a:p>
          <a:p>
            <a:pPr algn="ctr" eaLnBrk="0" hangingPunct="0"/>
            <a:r>
              <a:rPr lang="en-US" sz="2400">
                <a:latin typeface="Times New Roman" pitchFamily="18" charset="0"/>
              </a:rPr>
              <a:t>Services</a:t>
            </a:r>
          </a:p>
        </p:txBody>
      </p:sp>
      <p:grpSp>
        <p:nvGrpSpPr>
          <p:cNvPr id="4" name="Group 31"/>
          <p:cNvGrpSpPr>
            <a:grpSpLocks/>
          </p:cNvGrpSpPr>
          <p:nvPr/>
        </p:nvGrpSpPr>
        <p:grpSpPr bwMode="auto">
          <a:xfrm>
            <a:off x="6553200" y="3352800"/>
            <a:ext cx="914400" cy="152400"/>
            <a:chOff x="4176" y="2064"/>
            <a:chExt cx="768" cy="144"/>
          </a:xfrm>
        </p:grpSpPr>
        <p:sp>
          <p:nvSpPr>
            <p:cNvPr id="20" name="Line 29"/>
            <p:cNvSpPr>
              <a:spLocks noChangeShapeType="1"/>
            </p:cNvSpPr>
            <p:nvPr/>
          </p:nvSpPr>
          <p:spPr bwMode="auto">
            <a:xfrm flipV="1">
              <a:off x="4176" y="2064"/>
              <a:ext cx="768" cy="0"/>
            </a:xfrm>
            <a:prstGeom prst="line">
              <a:avLst/>
            </a:prstGeom>
            <a:noFill/>
            <a:ln w="38100">
              <a:solidFill>
                <a:schemeClr val="bg2"/>
              </a:solidFill>
              <a:round/>
              <a:headEnd/>
              <a:tailEnd type="triangle" w="med" len="med"/>
            </a:ln>
          </p:spPr>
          <p:txBody>
            <a:bodyPr wrap="none" anchor="ctr"/>
            <a:lstStyle/>
            <a:p>
              <a:endParaRPr lang="en-US"/>
            </a:p>
          </p:txBody>
        </p:sp>
        <p:sp>
          <p:nvSpPr>
            <p:cNvPr id="21" name="Line 30"/>
            <p:cNvSpPr>
              <a:spLocks noChangeShapeType="1"/>
            </p:cNvSpPr>
            <p:nvPr/>
          </p:nvSpPr>
          <p:spPr bwMode="auto">
            <a:xfrm flipH="1" flipV="1">
              <a:off x="4176" y="2208"/>
              <a:ext cx="768" cy="0"/>
            </a:xfrm>
            <a:prstGeom prst="line">
              <a:avLst/>
            </a:prstGeom>
            <a:noFill/>
            <a:ln w="38100">
              <a:solidFill>
                <a:schemeClr val="bg2"/>
              </a:solidFill>
              <a:round/>
              <a:headEnd/>
              <a:tailEnd type="triangle" w="med" len="med"/>
            </a:ln>
          </p:spPr>
          <p:txBody>
            <a:bodyPr wrap="none" anchor="ctr"/>
            <a:lstStyle/>
            <a:p>
              <a:endParaRPr lang="en-US"/>
            </a:p>
          </p:txBody>
        </p:sp>
      </p:grpSp>
      <p:sp>
        <p:nvSpPr>
          <p:cNvPr id="22" name="Rectangle 32"/>
          <p:cNvSpPr>
            <a:spLocks noChangeArrowheads="1"/>
          </p:cNvSpPr>
          <p:nvPr/>
        </p:nvSpPr>
        <p:spPr bwMode="auto">
          <a:xfrm>
            <a:off x="4953000" y="4038600"/>
            <a:ext cx="1447800" cy="457200"/>
          </a:xfrm>
          <a:prstGeom prst="rect">
            <a:avLst/>
          </a:prstGeom>
          <a:noFill/>
          <a:ln w="9525">
            <a:solidFill>
              <a:schemeClr val="bg2"/>
            </a:solidFill>
            <a:miter lim="800000"/>
            <a:headEnd/>
            <a:tailEnd/>
          </a:ln>
        </p:spPr>
        <p:txBody>
          <a:bodyPr wrap="none" anchor="ctr"/>
          <a:lstStyle/>
          <a:p>
            <a:pPr algn="ctr" eaLnBrk="0" hangingPunct="0"/>
            <a:r>
              <a:rPr lang="en-US"/>
              <a:t>Servlet</a:t>
            </a:r>
          </a:p>
        </p:txBody>
      </p:sp>
      <p:sp>
        <p:nvSpPr>
          <p:cNvPr id="23" name="Rectangle 33"/>
          <p:cNvSpPr>
            <a:spLocks noChangeArrowheads="1"/>
          </p:cNvSpPr>
          <p:nvPr/>
        </p:nvSpPr>
        <p:spPr bwMode="auto">
          <a:xfrm>
            <a:off x="5334000" y="4953000"/>
            <a:ext cx="1447800" cy="457200"/>
          </a:xfrm>
          <a:prstGeom prst="rect">
            <a:avLst/>
          </a:prstGeom>
          <a:noFill/>
          <a:ln w="9525">
            <a:solidFill>
              <a:schemeClr val="bg2"/>
            </a:solidFill>
            <a:miter lim="800000"/>
            <a:headEnd/>
            <a:tailEnd/>
          </a:ln>
        </p:spPr>
        <p:txBody>
          <a:bodyPr wrap="none" anchor="ctr"/>
          <a:lstStyle/>
          <a:p>
            <a:pPr algn="ctr" eaLnBrk="0" hangingPunct="0"/>
            <a:r>
              <a:rPr lang="en-US"/>
              <a:t>Servlet</a:t>
            </a:r>
          </a:p>
        </p:txBody>
      </p:sp>
      <p:sp>
        <p:nvSpPr>
          <p:cNvPr id="24" name="Text Box 34"/>
          <p:cNvSpPr txBox="1">
            <a:spLocks noChangeArrowheads="1"/>
          </p:cNvSpPr>
          <p:nvPr/>
        </p:nvSpPr>
        <p:spPr bwMode="auto">
          <a:xfrm>
            <a:off x="4038600" y="2743200"/>
            <a:ext cx="1066800" cy="457200"/>
          </a:xfrm>
          <a:prstGeom prst="rect">
            <a:avLst/>
          </a:prstGeom>
          <a:noFill/>
          <a:ln w="9525">
            <a:noFill/>
            <a:miter lim="800000"/>
            <a:headEnd/>
            <a:tailEnd/>
          </a:ln>
        </p:spPr>
        <p:txBody>
          <a:bodyPr>
            <a:spAutoFit/>
          </a:bodyPr>
          <a:lstStyle/>
          <a:p>
            <a:r>
              <a:rPr lang="en-US" sz="1200" b="1"/>
              <a:t>Invokes Servlet</a:t>
            </a:r>
          </a:p>
        </p:txBody>
      </p:sp>
      <p:sp>
        <p:nvSpPr>
          <p:cNvPr id="25" name="Text Box 35"/>
          <p:cNvSpPr txBox="1">
            <a:spLocks noChangeArrowheads="1"/>
          </p:cNvSpPr>
          <p:nvPr/>
        </p:nvSpPr>
        <p:spPr bwMode="auto">
          <a:xfrm>
            <a:off x="4038600" y="3657600"/>
            <a:ext cx="1066800" cy="457200"/>
          </a:xfrm>
          <a:prstGeom prst="rect">
            <a:avLst/>
          </a:prstGeom>
          <a:noFill/>
          <a:ln w="9525">
            <a:noFill/>
            <a:miter lim="800000"/>
            <a:headEnd/>
            <a:tailEnd/>
          </a:ln>
        </p:spPr>
        <p:txBody>
          <a:bodyPr>
            <a:spAutoFit/>
          </a:bodyPr>
          <a:lstStyle/>
          <a:p>
            <a:r>
              <a:rPr lang="en-US" sz="1200" b="1"/>
              <a:t>Gives response</a:t>
            </a:r>
          </a:p>
        </p:txBody>
      </p:sp>
      <p:sp>
        <p:nvSpPr>
          <p:cNvPr id="26" name="Footer Placeholder 2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7772400" cy="914400"/>
          </a:xfrm>
        </p:spPr>
        <p:txBody>
          <a:bodyPr/>
          <a:lstStyle/>
          <a:p>
            <a:r>
              <a:rPr lang="en-US" dirty="0" smtClean="0">
                <a:latin typeface="Courier New" pitchFamily="49" charset="0"/>
                <a:cs typeface="Courier New" pitchFamily="49" charset="0"/>
              </a:rPr>
              <a:t>HTTPServlet</a:t>
            </a:r>
          </a:p>
        </p:txBody>
      </p:sp>
      <p:sp>
        <p:nvSpPr>
          <p:cNvPr id="14339" name="Rectangle 3"/>
          <p:cNvSpPr>
            <a:spLocks noGrp="1" noChangeArrowheads="1"/>
          </p:cNvSpPr>
          <p:nvPr>
            <p:ph sz="quarter" idx="1"/>
          </p:nvPr>
        </p:nvSpPr>
        <p:spPr>
          <a:xfrm>
            <a:off x="228600" y="1066800"/>
            <a:ext cx="8610600" cy="5181600"/>
          </a:xfrm>
        </p:spPr>
        <p:txBody>
          <a:bodyPr>
            <a:normAutofit lnSpcReduction="10000"/>
          </a:bodyPr>
          <a:lstStyle/>
          <a:p>
            <a:pPr>
              <a:buClr>
                <a:schemeClr val="accent6"/>
              </a:buClr>
            </a:pPr>
            <a:r>
              <a:rPr lang="en-US" dirty="0" smtClean="0"/>
              <a:t>This is also an abstract class which inherits from the </a:t>
            </a:r>
            <a:r>
              <a:rPr lang="en-US" b="1" dirty="0" err="1" smtClean="0">
                <a:latin typeface="Courier New" pitchFamily="49" charset="0"/>
              </a:rPr>
              <a:t>GenericServlet</a:t>
            </a:r>
            <a:r>
              <a:rPr lang="en-US" dirty="0" smtClean="0"/>
              <a:t> and provides a HTTP specific implementation of the </a:t>
            </a:r>
            <a:r>
              <a:rPr lang="en-US" b="1" dirty="0" smtClean="0">
                <a:latin typeface="Courier New" pitchFamily="49" charset="0"/>
              </a:rPr>
              <a:t>Servlet</a:t>
            </a:r>
            <a:r>
              <a:rPr lang="en-US" dirty="0" smtClean="0"/>
              <a:t> interface.</a:t>
            </a:r>
          </a:p>
          <a:p>
            <a:pPr>
              <a:buClr>
                <a:schemeClr val="accent6"/>
              </a:buClr>
            </a:pPr>
            <a:r>
              <a:rPr lang="en-US" dirty="0" smtClean="0"/>
              <a:t>The </a:t>
            </a:r>
            <a:r>
              <a:rPr lang="en-US" b="1" dirty="0" smtClean="0">
                <a:latin typeface="Courier New" pitchFamily="49" charset="0"/>
              </a:rPr>
              <a:t>service(</a:t>
            </a:r>
            <a:r>
              <a:rPr lang="en-US" b="1" dirty="0" err="1" smtClean="0">
                <a:latin typeface="Courier New" pitchFamily="49" charset="0"/>
              </a:rPr>
              <a:t>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ServletResponse</a:t>
            </a:r>
            <a:r>
              <a:rPr lang="en-US" b="1" dirty="0" smtClean="0">
                <a:latin typeface="Courier New" pitchFamily="49" charset="0"/>
              </a:rPr>
              <a:t> res) </a:t>
            </a:r>
            <a:r>
              <a:rPr lang="en-US" dirty="0" smtClean="0"/>
              <a:t>method is implemented and handles standard HTTP requests by dispatching them to the handler methods for each HTTP request type .</a:t>
            </a:r>
          </a:p>
          <a:p>
            <a:pPr>
              <a:buClr>
                <a:schemeClr val="accent6"/>
              </a:buClr>
            </a:pPr>
            <a:r>
              <a:rPr lang="en-US" dirty="0" smtClean="0"/>
              <a:t>This class adds another service method that takes HTTP requests and response.</a:t>
            </a:r>
          </a:p>
          <a:p>
            <a:pPr>
              <a:buClr>
                <a:schemeClr val="accent6"/>
              </a:buClr>
            </a:pPr>
            <a:r>
              <a:rPr lang="en-US" dirty="0" smtClean="0"/>
              <a:t> Handler methods specific to each of the HTTP methods like GET, POST etc is also added in the form of </a:t>
            </a:r>
            <a:r>
              <a:rPr lang="en-US" dirty="0" err="1" smtClean="0"/>
              <a:t>doGet</a:t>
            </a:r>
            <a:r>
              <a:rPr lang="en-US" dirty="0" smtClean="0"/>
              <a:t>(), </a:t>
            </a:r>
            <a:r>
              <a:rPr lang="en-US" dirty="0" err="1" smtClean="0"/>
              <a:t>doPost</a:t>
            </a:r>
            <a:r>
              <a:rPr lang="en-US" dirty="0" smtClean="0"/>
              <a:t>() etc</a:t>
            </a:r>
          </a:p>
          <a:p>
            <a:pPr>
              <a:buClr>
                <a:schemeClr val="accent6"/>
              </a:buClr>
            </a:pPr>
            <a:r>
              <a:rPr lang="en-US" dirty="0" smtClean="0"/>
              <a:t>This is the class that we subclass  and override one or more of the </a:t>
            </a:r>
            <a:r>
              <a:rPr lang="en-US" b="1" dirty="0" err="1" smtClean="0">
                <a:latin typeface="Courier New" pitchFamily="49" charset="0"/>
              </a:rPr>
              <a:t>doXXX</a:t>
            </a:r>
            <a:r>
              <a:rPr lang="en-US" b="1" dirty="0" smtClean="0">
                <a:latin typeface="Courier New" pitchFamily="49" charset="0"/>
              </a:rPr>
              <a:t>().</a:t>
            </a:r>
            <a:endParaRPr lang="en-US" dirty="0" smtClean="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76200"/>
            <a:ext cx="8610600" cy="685800"/>
          </a:xfrm>
        </p:spPr>
        <p:txBody>
          <a:bodyPr>
            <a:normAutofit fontScale="90000"/>
          </a:bodyPr>
          <a:lstStyle/>
          <a:p>
            <a:r>
              <a:rPr lang="en-US" dirty="0" smtClean="0"/>
              <a:t>Methods added in </a:t>
            </a:r>
            <a:r>
              <a:rPr lang="en-US" dirty="0" smtClean="0">
                <a:latin typeface="Courier New" pitchFamily="49" charset="0"/>
                <a:cs typeface="Courier New" pitchFamily="49" charset="0"/>
              </a:rPr>
              <a:t>HTTPServlet</a:t>
            </a:r>
          </a:p>
        </p:txBody>
      </p:sp>
      <p:sp>
        <p:nvSpPr>
          <p:cNvPr id="16387" name="Rectangle 3"/>
          <p:cNvSpPr>
            <a:spLocks noGrp="1" noChangeArrowheads="1"/>
          </p:cNvSpPr>
          <p:nvPr>
            <p:ph sz="quarter" idx="1"/>
          </p:nvPr>
        </p:nvSpPr>
        <p:spPr>
          <a:xfrm>
            <a:off x="152400" y="1143000"/>
            <a:ext cx="8686800" cy="5334000"/>
          </a:xfrm>
        </p:spPr>
        <p:txBody>
          <a:bodyPr/>
          <a:lstStyle/>
          <a:p>
            <a:r>
              <a:rPr lang="en-US" b="1" dirty="0" smtClean="0">
                <a:latin typeface="Courier New" pitchFamily="49" charset="0"/>
              </a:rPr>
              <a:t>protected void service(</a:t>
            </a:r>
            <a:r>
              <a:rPr lang="en-US" b="1" dirty="0" err="1" smtClean="0">
                <a:latin typeface="Courier New" pitchFamily="49" charset="0"/>
              </a:rPr>
              <a:t>HttpServletRequest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HttpServletResponse</a:t>
            </a:r>
            <a:r>
              <a:rPr lang="en-US" b="1" dirty="0" smtClean="0">
                <a:latin typeface="Courier New" pitchFamily="49" charset="0"/>
              </a:rPr>
              <a:t> res) throws </a:t>
            </a:r>
            <a:r>
              <a:rPr lang="en-US" b="1" dirty="0" err="1" smtClean="0">
                <a:latin typeface="Courier New" pitchFamily="49" charset="0"/>
              </a:rPr>
              <a:t>ServletException</a:t>
            </a:r>
            <a:r>
              <a:rPr lang="en-US" b="1" dirty="0" smtClean="0">
                <a:latin typeface="Courier New" pitchFamily="49" charset="0"/>
              </a:rPr>
              <a:t>, </a:t>
            </a:r>
            <a:r>
              <a:rPr lang="en-US" b="1" dirty="0" err="1" smtClean="0">
                <a:latin typeface="Courier New" pitchFamily="49" charset="0"/>
              </a:rPr>
              <a:t>java.io.IOException</a:t>
            </a:r>
            <a:r>
              <a:rPr lang="en-US" b="1" dirty="0" smtClean="0">
                <a:latin typeface="Courier New" pitchFamily="49" charset="0"/>
              </a:rPr>
              <a:t> </a:t>
            </a:r>
          </a:p>
          <a:p>
            <a:pPr>
              <a:buNone/>
            </a:pPr>
            <a:r>
              <a:rPr lang="en-US" dirty="0" smtClean="0"/>
              <a:t>This</a:t>
            </a:r>
            <a:r>
              <a:rPr lang="en-US" b="1" dirty="0" smtClean="0">
                <a:latin typeface="Courier New" pitchFamily="49" charset="0"/>
              </a:rPr>
              <a:t> </a:t>
            </a:r>
          </a:p>
          <a:p>
            <a:r>
              <a:rPr lang="en-US" b="1" dirty="0" smtClean="0">
                <a:latin typeface="Courier New" pitchFamily="49" charset="0"/>
              </a:rPr>
              <a:t>protected void </a:t>
            </a:r>
            <a:r>
              <a:rPr lang="en-US" b="1" dirty="0" err="1" smtClean="0">
                <a:latin typeface="Courier New" pitchFamily="49" charset="0"/>
              </a:rPr>
              <a:t>doXXX</a:t>
            </a:r>
            <a:r>
              <a:rPr lang="en-US" b="1" dirty="0" smtClean="0">
                <a:latin typeface="Courier New" pitchFamily="49" charset="0"/>
              </a:rPr>
              <a:t>(</a:t>
            </a:r>
            <a:r>
              <a:rPr lang="en-US" b="1" dirty="0" err="1" smtClean="0">
                <a:latin typeface="Courier New" pitchFamily="49" charset="0"/>
              </a:rPr>
              <a:t>HttpServletRequest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HttpServletResponse</a:t>
            </a:r>
            <a:r>
              <a:rPr lang="en-US" b="1" dirty="0" smtClean="0">
                <a:latin typeface="Courier New" pitchFamily="49" charset="0"/>
              </a:rPr>
              <a:t> res)</a:t>
            </a:r>
          </a:p>
          <a:p>
            <a:pPr>
              <a:buFontTx/>
              <a:buNone/>
            </a:pPr>
            <a:r>
              <a:rPr lang="en-US" b="1" dirty="0" smtClean="0">
                <a:latin typeface="Courier New" pitchFamily="49" charset="0"/>
              </a:rPr>
              <a:t> XXX is GET, POST, TRACE, PUT, DELETE, HEAD, OPTIONS</a:t>
            </a:r>
          </a:p>
          <a:p>
            <a:r>
              <a:rPr lang="en-US" b="1" dirty="0" smtClean="0">
                <a:latin typeface="Courier New" pitchFamily="49" charset="0"/>
              </a:rPr>
              <a:t>protected long getLastModified(</a:t>
            </a:r>
            <a:r>
              <a:rPr lang="en-US" b="1" dirty="0" err="1" smtClean="0">
                <a:latin typeface="Courier New" pitchFamily="49" charset="0"/>
              </a:rPr>
              <a:t>HttpServletRequest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a:t>
            </a:r>
          </a:p>
          <a:p>
            <a:r>
              <a:rPr lang="en-US" dirty="0" smtClean="0"/>
              <a:t>It is recommended that </a:t>
            </a:r>
            <a:r>
              <a:rPr lang="en-US" b="1" dirty="0" smtClean="0">
                <a:latin typeface="Courier New" pitchFamily="49" charset="0"/>
              </a:rPr>
              <a:t>service(), </a:t>
            </a:r>
            <a:r>
              <a:rPr lang="en-US" b="1" dirty="0" err="1" smtClean="0">
                <a:latin typeface="Courier New" pitchFamily="49" charset="0"/>
              </a:rPr>
              <a:t>doOptions</a:t>
            </a:r>
            <a:r>
              <a:rPr lang="en-US" b="1" dirty="0" smtClean="0">
                <a:latin typeface="Courier New" pitchFamily="49" charset="0"/>
              </a:rPr>
              <a:t>()</a:t>
            </a:r>
            <a:r>
              <a:rPr lang="en-US" dirty="0" smtClean="0"/>
              <a:t> and </a:t>
            </a:r>
            <a:r>
              <a:rPr lang="en-US" b="1" dirty="0" err="1" smtClean="0">
                <a:latin typeface="Courier New" pitchFamily="49" charset="0"/>
              </a:rPr>
              <a:t>doTrace</a:t>
            </a:r>
            <a:r>
              <a:rPr lang="en-US" b="1" dirty="0" smtClean="0">
                <a:latin typeface="Courier New" pitchFamily="49" charset="0"/>
              </a:rPr>
              <a:t>() </a:t>
            </a:r>
            <a:r>
              <a:rPr lang="en-US" dirty="0" smtClean="0"/>
              <a:t>methods are not overridden. </a:t>
            </a:r>
          </a:p>
          <a:p>
            <a:endParaRPr lang="en-US" b="1" dirty="0" smtClean="0">
              <a:latin typeface="Courier New" pitchFamily="49"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0"/>
            <a:ext cx="7772400" cy="914400"/>
          </a:xfrm>
        </p:spPr>
        <p:txBody>
          <a:bodyPr/>
          <a:lstStyle/>
          <a:p>
            <a:r>
              <a:rPr lang="en-US" dirty="0" smtClean="0"/>
              <a:t>A Simple Servlet</a:t>
            </a:r>
          </a:p>
        </p:txBody>
      </p:sp>
      <p:sp>
        <p:nvSpPr>
          <p:cNvPr id="18435" name="Rectangle 3"/>
          <p:cNvSpPr>
            <a:spLocks noGrp="1" noChangeArrowheads="1"/>
          </p:cNvSpPr>
          <p:nvPr>
            <p:ph sz="quarter" idx="1"/>
          </p:nvPr>
        </p:nvSpPr>
        <p:spPr>
          <a:xfrm>
            <a:off x="152400" y="1066800"/>
            <a:ext cx="8763000" cy="5334000"/>
          </a:xfrm>
        </p:spPr>
        <p:txBody>
          <a:bodyPr>
            <a:normAutofit fontScale="77500" lnSpcReduction="20000"/>
          </a:bodyPr>
          <a:lstStyle/>
          <a:p>
            <a:pPr>
              <a:lnSpc>
                <a:spcPct val="100000"/>
              </a:lnSpc>
              <a:buFontTx/>
              <a:buNone/>
            </a:pPr>
            <a:r>
              <a:rPr lang="en-US" dirty="0" smtClean="0"/>
              <a:t>/* This example overrides </a:t>
            </a:r>
            <a:r>
              <a:rPr lang="en-US" b="1" dirty="0" err="1" smtClean="0">
                <a:latin typeface="Courier New" pitchFamily="49" charset="0"/>
              </a:rPr>
              <a:t>doGet</a:t>
            </a:r>
            <a:r>
              <a:rPr lang="en-US" b="1" dirty="0" smtClean="0">
                <a:latin typeface="Courier New" pitchFamily="49" charset="0"/>
              </a:rPr>
              <a:t>() </a:t>
            </a:r>
            <a:r>
              <a:rPr lang="en-US" dirty="0" smtClean="0"/>
              <a:t>method. It dynamically generates an HTML page that says Hello and prints current date-time of the server.*/</a:t>
            </a:r>
          </a:p>
          <a:p>
            <a:pPr>
              <a:lnSpc>
                <a:spcPct val="100000"/>
              </a:lnSpc>
              <a:buFontTx/>
              <a:buNone/>
            </a:pPr>
            <a:r>
              <a:rPr lang="en-US" b="1" dirty="0" smtClean="0">
                <a:solidFill>
                  <a:srgbClr val="000000"/>
                </a:solidFill>
                <a:latin typeface="Courier New" pitchFamily="49" charset="0"/>
              </a:rPr>
              <a:t>import </a:t>
            </a:r>
            <a:r>
              <a:rPr lang="en-US" b="1" dirty="0" err="1" smtClean="0">
                <a:solidFill>
                  <a:srgbClr val="000000"/>
                </a:solidFill>
                <a:latin typeface="Courier New" pitchFamily="49" charset="0"/>
              </a:rPr>
              <a:t>javax.servlet.http</a:t>
            </a:r>
            <a:r>
              <a:rPr lang="en-US" b="1" dirty="0" smtClean="0">
                <a:solidFill>
                  <a:srgbClr val="000000"/>
                </a:solidFill>
                <a:latin typeface="Courier New" pitchFamily="49" charset="0"/>
              </a:rPr>
              <a:t>.*;</a:t>
            </a:r>
          </a:p>
          <a:p>
            <a:pPr>
              <a:lnSpc>
                <a:spcPct val="100000"/>
              </a:lnSpc>
              <a:buFontTx/>
              <a:buNone/>
            </a:pPr>
            <a:r>
              <a:rPr lang="en-US" b="1" dirty="0" smtClean="0">
                <a:solidFill>
                  <a:srgbClr val="000000"/>
                </a:solidFill>
                <a:latin typeface="Courier New" pitchFamily="49" charset="0"/>
              </a:rPr>
              <a:t>import </a:t>
            </a:r>
            <a:r>
              <a:rPr lang="en-US" b="1" dirty="0" err="1" smtClean="0">
                <a:solidFill>
                  <a:srgbClr val="000000"/>
                </a:solidFill>
                <a:latin typeface="Courier New" pitchFamily="49" charset="0"/>
              </a:rPr>
              <a:t>javax.servlet</a:t>
            </a:r>
            <a:r>
              <a:rPr lang="en-US" b="1" dirty="0" smtClean="0">
                <a:solidFill>
                  <a:srgbClr val="000000"/>
                </a:solidFill>
                <a:latin typeface="Courier New" pitchFamily="49" charset="0"/>
              </a:rPr>
              <a:t>.*;</a:t>
            </a:r>
          </a:p>
          <a:p>
            <a:pPr>
              <a:lnSpc>
                <a:spcPct val="100000"/>
              </a:lnSpc>
              <a:buFontTx/>
              <a:buNone/>
            </a:pPr>
            <a:r>
              <a:rPr lang="en-US" b="1" dirty="0" smtClean="0">
                <a:solidFill>
                  <a:srgbClr val="000000"/>
                </a:solidFill>
                <a:latin typeface="Courier New" pitchFamily="49" charset="0"/>
              </a:rPr>
              <a:t>import java.io.*;</a:t>
            </a:r>
            <a:endParaRPr lang="en-US" b="1" dirty="0" smtClean="0">
              <a:latin typeface="Courier New" pitchFamily="49" charset="0"/>
            </a:endParaRPr>
          </a:p>
          <a:p>
            <a:pPr>
              <a:lnSpc>
                <a:spcPct val="100000"/>
              </a:lnSpc>
              <a:buFontTx/>
              <a:buNone/>
            </a:pPr>
            <a:r>
              <a:rPr lang="en-US" b="1" dirty="0" smtClean="0">
                <a:solidFill>
                  <a:srgbClr val="000000"/>
                </a:solidFill>
                <a:latin typeface="Courier New" pitchFamily="49" charset="0"/>
              </a:rPr>
              <a:t>public</a:t>
            </a:r>
            <a:r>
              <a:rPr lang="en-US" b="1" dirty="0" smtClean="0">
                <a:latin typeface="Courier New" pitchFamily="49" charset="0"/>
              </a:rPr>
              <a:t> </a:t>
            </a:r>
            <a:r>
              <a:rPr lang="en-US" b="1" dirty="0" smtClean="0">
                <a:solidFill>
                  <a:srgbClr val="000000"/>
                </a:solidFill>
                <a:latin typeface="Courier New" pitchFamily="49" charset="0"/>
              </a:rPr>
              <a:t>class </a:t>
            </a:r>
            <a:r>
              <a:rPr lang="en-US" b="1" dirty="0" err="1" smtClean="0">
                <a:solidFill>
                  <a:srgbClr val="000000"/>
                </a:solidFill>
                <a:latin typeface="Courier New" pitchFamily="49" charset="0"/>
              </a:rPr>
              <a:t>GreetingServlet</a:t>
            </a:r>
            <a:r>
              <a:rPr lang="en-US" b="1" dirty="0" smtClean="0">
                <a:solidFill>
                  <a:srgbClr val="000000"/>
                </a:solidFill>
                <a:latin typeface="Courier New" pitchFamily="49" charset="0"/>
              </a:rPr>
              <a:t> extends</a:t>
            </a:r>
            <a:r>
              <a:rPr lang="en-US" b="1" dirty="0" smtClean="0">
                <a:latin typeface="Courier New" pitchFamily="49" charset="0"/>
              </a:rPr>
              <a:t> </a:t>
            </a:r>
            <a:r>
              <a:rPr lang="en-US" b="1" dirty="0" err="1" smtClean="0">
                <a:solidFill>
                  <a:srgbClr val="000000"/>
                </a:solidFill>
                <a:latin typeface="Courier New" pitchFamily="49" charset="0"/>
              </a:rPr>
              <a:t>HttpServlet</a:t>
            </a:r>
            <a:r>
              <a:rPr lang="en-US" b="1" dirty="0" smtClean="0">
                <a:latin typeface="Courier New" pitchFamily="49" charset="0"/>
              </a:rPr>
              <a:t> </a:t>
            </a:r>
            <a:r>
              <a:rPr lang="en-US" b="1" dirty="0" smtClean="0">
                <a:solidFill>
                  <a:srgbClr val="000000"/>
                </a:solidFill>
                <a:latin typeface="Courier New" pitchFamily="49" charset="0"/>
              </a:rPr>
              <a:t>{</a:t>
            </a:r>
          </a:p>
          <a:p>
            <a:pPr>
              <a:lnSpc>
                <a:spcPct val="100000"/>
              </a:lnSpc>
              <a:buNone/>
            </a:pPr>
            <a:r>
              <a:rPr lang="en-US" b="1" dirty="0" smtClean="0">
                <a:solidFill>
                  <a:srgbClr val="000000"/>
                </a:solidFill>
                <a:latin typeface="Courier New" pitchFamily="49" charset="0"/>
              </a:rPr>
              <a:t>public void </a:t>
            </a:r>
            <a:r>
              <a:rPr lang="en-US" b="1" dirty="0" err="1" smtClean="0">
                <a:solidFill>
                  <a:srgbClr val="000000"/>
                </a:solidFill>
                <a:latin typeface="Courier New" pitchFamily="49" charset="0"/>
              </a:rPr>
              <a:t>doGet</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HttpServletRequest</a:t>
            </a:r>
            <a:r>
              <a:rPr lang="en-US" b="1" dirty="0" smtClean="0">
                <a:solidFill>
                  <a:srgbClr val="000000"/>
                </a:solidFill>
                <a:latin typeface="Courier New" pitchFamily="49" charset="0"/>
              </a:rPr>
              <a:t> request, </a:t>
            </a:r>
            <a:r>
              <a:rPr lang="en-US" b="1" dirty="0" err="1" smtClean="0">
                <a:solidFill>
                  <a:srgbClr val="000000"/>
                </a:solidFill>
                <a:latin typeface="Courier New" pitchFamily="49" charset="0"/>
              </a:rPr>
              <a:t>HttpServletResponse</a:t>
            </a:r>
            <a:r>
              <a:rPr lang="en-US" b="1" dirty="0" smtClean="0">
                <a:solidFill>
                  <a:srgbClr val="000000"/>
                </a:solidFill>
                <a:latin typeface="Courier New" pitchFamily="49" charset="0"/>
              </a:rPr>
              <a:t> response) throws </a:t>
            </a:r>
            <a:r>
              <a:rPr lang="en-US" b="1" dirty="0" err="1" smtClean="0">
                <a:solidFill>
                  <a:srgbClr val="000000"/>
                </a:solidFill>
                <a:latin typeface="Courier New" pitchFamily="49" charset="0"/>
              </a:rPr>
              <a:t>ServletException</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IOException</a:t>
            </a:r>
            <a:r>
              <a:rPr lang="en-US" b="1" dirty="0" smtClean="0">
                <a:solidFill>
                  <a:srgbClr val="000000"/>
                </a:solidFill>
                <a:latin typeface="Courier New" pitchFamily="49" charset="0"/>
              </a:rPr>
              <a:t> {</a:t>
            </a:r>
          </a:p>
          <a:p>
            <a:pPr>
              <a:lnSpc>
                <a:spcPct val="100000"/>
              </a:lnSpc>
              <a:buNone/>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java.util.Date</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currDate</a:t>
            </a:r>
            <a:r>
              <a:rPr lang="en-US" b="1" dirty="0" smtClean="0">
                <a:solidFill>
                  <a:srgbClr val="000000"/>
                </a:solidFill>
                <a:latin typeface="Courier New" pitchFamily="49" charset="0"/>
              </a:rPr>
              <a:t>=new </a:t>
            </a:r>
            <a:r>
              <a:rPr lang="en-US" b="1" dirty="0" err="1" smtClean="0">
                <a:solidFill>
                  <a:srgbClr val="000000"/>
                </a:solidFill>
                <a:latin typeface="Courier New" pitchFamily="49" charset="0"/>
              </a:rPr>
              <a:t>java.util.Date</a:t>
            </a:r>
            <a:r>
              <a:rPr lang="en-US" b="1" dirty="0" smtClean="0">
                <a:solidFill>
                  <a:srgbClr val="000000"/>
                </a:solidFill>
                <a:latin typeface="Courier New" pitchFamily="49" charset="0"/>
              </a:rPr>
              <a:t>();</a:t>
            </a:r>
          </a:p>
          <a:p>
            <a:pPr>
              <a:lnSpc>
                <a:spcPct val="100000"/>
              </a:lnSpc>
              <a:buNone/>
            </a:pPr>
            <a:r>
              <a:rPr lang="en-US" b="1" dirty="0" smtClean="0">
                <a:solidFill>
                  <a:srgbClr val="000000"/>
                </a:solidFill>
                <a:latin typeface="Courier New" pitchFamily="49" charset="0"/>
              </a:rPr>
              <a:t>  </a:t>
            </a:r>
            <a:r>
              <a:rPr lang="en-US" b="1" dirty="0" err="1" smtClean="0">
                <a:solidFill>
                  <a:srgbClr val="C00000"/>
                </a:solidFill>
                <a:latin typeface="Courier New" pitchFamily="49" charset="0"/>
              </a:rPr>
              <a:t>java.io.PrintWriter</a:t>
            </a:r>
            <a:r>
              <a:rPr lang="en-US" b="1" dirty="0" smtClean="0">
                <a:solidFill>
                  <a:srgbClr val="C00000"/>
                </a:solidFill>
                <a:latin typeface="Courier New" pitchFamily="49" charset="0"/>
              </a:rPr>
              <a:t> out = </a:t>
            </a:r>
            <a:r>
              <a:rPr lang="en-US" b="1" dirty="0" err="1" smtClean="0">
                <a:solidFill>
                  <a:srgbClr val="C00000"/>
                </a:solidFill>
                <a:latin typeface="Courier New" pitchFamily="49" charset="0"/>
              </a:rPr>
              <a:t>response.getWriter</a:t>
            </a:r>
            <a:r>
              <a:rPr lang="en-US" b="1" dirty="0" smtClean="0">
                <a:solidFill>
                  <a:srgbClr val="C00000"/>
                </a:solidFill>
                <a:latin typeface="Courier New" pitchFamily="49" charset="0"/>
              </a:rPr>
              <a:t>();</a:t>
            </a:r>
          </a:p>
          <a:p>
            <a:pPr>
              <a:lnSpc>
                <a:spcPct val="100000"/>
              </a:lnSpc>
              <a:buNone/>
            </a:pPr>
            <a:r>
              <a:rPr lang="en-US" b="1" dirty="0" smtClean="0">
                <a:solidFill>
                  <a:srgbClr val="C00000"/>
                </a:solidFill>
                <a:latin typeface="Courier New" pitchFamily="49" charset="0"/>
              </a:rPr>
              <a:t>  </a:t>
            </a:r>
            <a:r>
              <a:rPr lang="en-US" b="1" dirty="0" err="1" smtClean="0">
                <a:solidFill>
                  <a:srgbClr val="C00000"/>
                </a:solidFill>
                <a:latin typeface="Courier New" pitchFamily="49" charset="0"/>
              </a:rPr>
              <a:t>response.setContentType</a:t>
            </a:r>
            <a:r>
              <a:rPr lang="en-US" b="1" dirty="0" smtClean="0">
                <a:solidFill>
                  <a:srgbClr val="C00000"/>
                </a:solidFill>
                <a:latin typeface="Courier New" pitchFamily="49" charset="0"/>
              </a:rPr>
              <a:t>("text/html"); </a:t>
            </a:r>
          </a:p>
          <a:p>
            <a:pPr>
              <a:lnSpc>
                <a:spcPct val="100000"/>
              </a:lnSpc>
              <a:buNone/>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("&lt;html&gt;&lt;head&gt;&lt;title&gt;Greetings Servlet &lt;/title&gt;&lt;/head&gt;");</a:t>
            </a:r>
          </a:p>
          <a:p>
            <a:pPr>
              <a:lnSpc>
                <a:spcPct val="100000"/>
              </a:lnSpc>
              <a:buNone/>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("&lt;body&gt;Hello "+</a:t>
            </a:r>
            <a:r>
              <a:rPr lang="en-US" b="1" dirty="0" err="1" smtClean="0">
                <a:solidFill>
                  <a:srgbClr val="000000"/>
                </a:solidFill>
                <a:latin typeface="Courier New" pitchFamily="49" charset="0"/>
              </a:rPr>
              <a:t>currDate</a:t>
            </a:r>
            <a:r>
              <a:rPr lang="en-US" b="1" dirty="0" smtClean="0">
                <a:solidFill>
                  <a:srgbClr val="000000"/>
                </a:solidFill>
                <a:latin typeface="Courier New" pitchFamily="49" charset="0"/>
              </a:rPr>
              <a:t>+"&lt;/body&gt;&lt;/html&gt;");</a:t>
            </a:r>
          </a:p>
          <a:p>
            <a:pPr>
              <a:lnSpc>
                <a:spcPct val="100000"/>
              </a:lnSpc>
              <a:buNone/>
            </a:pPr>
            <a:r>
              <a:rPr lang="en-US" b="1" dirty="0" smtClean="0">
                <a:solidFill>
                  <a:srgbClr val="000000"/>
                </a:solidFill>
                <a:latin typeface="Courier New" pitchFamily="49" charset="0"/>
              </a:rPr>
              <a:t>}</a:t>
            </a:r>
          </a:p>
          <a:p>
            <a:pPr>
              <a:lnSpc>
                <a:spcPct val="80000"/>
              </a:lnSpc>
              <a:buFontTx/>
              <a:buNone/>
            </a:pPr>
            <a:endParaRPr lang="en-US" sz="2800" b="1" dirty="0" smtClean="0">
              <a:solidFill>
                <a:srgbClr val="000000"/>
              </a:solidFill>
              <a:latin typeface="Courier New" pitchFamily="49"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838200"/>
          </a:xfrm>
        </p:spPr>
        <p:txBody>
          <a:bodyPr>
            <a:normAutofit fontScale="90000"/>
          </a:bodyPr>
          <a:lstStyle/>
          <a:p>
            <a:r>
              <a:rPr lang="en-US" dirty="0" smtClean="0"/>
              <a:t>Deploy a web application Eclipse Java EE IDE </a:t>
            </a:r>
          </a:p>
        </p:txBody>
      </p:sp>
      <p:sp>
        <p:nvSpPr>
          <p:cNvPr id="20483" name="Rectangle 3"/>
          <p:cNvSpPr>
            <a:spLocks noGrp="1" noChangeArrowheads="1"/>
          </p:cNvSpPr>
          <p:nvPr>
            <p:ph sz="quarter" idx="1"/>
          </p:nvPr>
        </p:nvSpPr>
        <p:spPr>
          <a:xfrm>
            <a:off x="304800" y="1295400"/>
            <a:ext cx="8229600" cy="2743200"/>
          </a:xfrm>
        </p:spPr>
        <p:txBody>
          <a:bodyPr/>
          <a:lstStyle/>
          <a:p>
            <a:pPr marL="457200" indent="-457200">
              <a:buClr>
                <a:srgbClr val="3333CC"/>
              </a:buClr>
              <a:buFont typeface="+mj-lt"/>
              <a:buAutoNum type="arabicPeriod"/>
            </a:pPr>
            <a:r>
              <a:rPr lang="en-US" dirty="0" smtClean="0"/>
              <a:t>Create web application.</a:t>
            </a:r>
          </a:p>
          <a:p>
            <a:pPr marL="457200" indent="-457200">
              <a:buClr>
                <a:srgbClr val="3333CC"/>
              </a:buClr>
              <a:buFont typeface="+mj-lt"/>
              <a:buAutoNum type="arabicPeriod"/>
            </a:pPr>
            <a:r>
              <a:rPr lang="en-US" dirty="0" smtClean="0"/>
              <a:t>Create </a:t>
            </a:r>
            <a:r>
              <a:rPr lang="en-US" dirty="0" err="1" smtClean="0"/>
              <a:t>servlets</a:t>
            </a:r>
            <a:r>
              <a:rPr lang="en-US" dirty="0" smtClean="0"/>
              <a:t> and override </a:t>
            </a:r>
            <a:r>
              <a:rPr lang="en-US" dirty="0" err="1" smtClean="0"/>
              <a:t>doGet</a:t>
            </a:r>
            <a:r>
              <a:rPr lang="en-US" dirty="0" smtClean="0"/>
              <a:t>()</a:t>
            </a:r>
          </a:p>
          <a:p>
            <a:pPr marL="457200" indent="-457200">
              <a:buClr>
                <a:srgbClr val="3333CC"/>
              </a:buClr>
              <a:buFont typeface="+mj-lt"/>
              <a:buAutoNum type="arabicPeriod"/>
            </a:pPr>
            <a:r>
              <a:rPr lang="en-US" dirty="0" smtClean="0"/>
              <a:t>Map Servlet through  annotations or deployment descriptor  (DD) web.xml.</a:t>
            </a:r>
          </a:p>
          <a:p>
            <a:pPr marL="457200" indent="-457200">
              <a:buClr>
                <a:srgbClr val="3333CC"/>
              </a:buClr>
              <a:buFont typeface="+mj-lt"/>
              <a:buAutoNum type="arabicPeriod"/>
            </a:pPr>
            <a:r>
              <a:rPr lang="en-US" dirty="0" smtClean="0"/>
              <a:t>Deploy and test the application</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1000"/>
            <a:ext cx="8229600" cy="457200"/>
          </a:xfrm>
        </p:spPr>
        <p:txBody>
          <a:bodyPr>
            <a:normAutofit fontScale="90000"/>
          </a:bodyPr>
          <a:lstStyle/>
          <a:p>
            <a:r>
              <a:rPr lang="en-US" dirty="0" smtClean="0"/>
              <a:t>1. Create web application</a:t>
            </a:r>
            <a:br>
              <a:rPr lang="en-US" dirty="0" smtClean="0"/>
            </a:br>
            <a:endParaRPr lang="en-US" dirty="0"/>
          </a:p>
        </p:txBody>
      </p:sp>
      <p:sp>
        <p:nvSpPr>
          <p:cNvPr id="8" name="Content Placeholder 7"/>
          <p:cNvSpPr>
            <a:spLocks noGrp="1"/>
          </p:cNvSpPr>
          <p:nvPr>
            <p:ph sz="quarter" idx="1"/>
          </p:nvPr>
        </p:nvSpPr>
        <p:spPr>
          <a:xfrm>
            <a:off x="228600" y="4160837"/>
            <a:ext cx="8229600" cy="2468563"/>
          </a:xfrm>
        </p:spPr>
        <p:txBody>
          <a:bodyPr>
            <a:normAutofit fontScale="92500" lnSpcReduction="20000"/>
          </a:bodyPr>
          <a:lstStyle/>
          <a:p>
            <a:pPr>
              <a:lnSpc>
                <a:spcPct val="110000"/>
              </a:lnSpc>
            </a:pPr>
            <a:r>
              <a:rPr lang="en-US" dirty="0" smtClean="0"/>
              <a:t>Open Eclipse JEE IDE and enter a workspace location.</a:t>
            </a:r>
          </a:p>
          <a:p>
            <a:pPr>
              <a:lnSpc>
                <a:spcPct val="110000"/>
              </a:lnSpc>
            </a:pPr>
            <a:r>
              <a:rPr lang="en-US" dirty="0" smtClean="0"/>
              <a:t>Select File</a:t>
            </a:r>
            <a:r>
              <a:rPr lang="en-US" dirty="0" smtClean="0">
                <a:sym typeface="Wingdings" pitchFamily="2" charset="2"/>
              </a:rPr>
              <a:t> New Dynamic Web Project</a:t>
            </a:r>
          </a:p>
          <a:p>
            <a:pPr>
              <a:lnSpc>
                <a:spcPct val="110000"/>
              </a:lnSpc>
            </a:pPr>
            <a:r>
              <a:rPr lang="en-US" dirty="0" smtClean="0"/>
              <a:t>Enter the name of the project say “Test”.</a:t>
            </a:r>
          </a:p>
          <a:p>
            <a:pPr>
              <a:lnSpc>
                <a:spcPct val="110000"/>
              </a:lnSpc>
            </a:pPr>
            <a:r>
              <a:rPr lang="en-US" dirty="0" smtClean="0"/>
              <a:t>Select Target runtime as Apache Tomcat v.7.0. Select the Tomcat 7.0 installation directory.</a:t>
            </a:r>
          </a:p>
          <a:p>
            <a:pPr>
              <a:lnSpc>
                <a:spcPct val="110000"/>
              </a:lnSpc>
            </a:pPr>
            <a:r>
              <a:rPr lang="en-US" dirty="0" smtClean="0"/>
              <a:t>Leave the rest of the default entries as it is. Close the Welcome screen.</a:t>
            </a:r>
          </a:p>
        </p:txBody>
      </p:sp>
      <p:pic>
        <p:nvPicPr>
          <p:cNvPr id="9" name="Picture 2"/>
          <p:cNvPicPr>
            <a:picLocks noChangeAspect="1" noChangeArrowheads="1"/>
          </p:cNvPicPr>
          <p:nvPr/>
        </p:nvPicPr>
        <p:blipFill>
          <a:blip r:embed="rId2" cstate="print"/>
          <a:srcRect/>
          <a:stretch>
            <a:fillRect/>
          </a:stretch>
        </p:blipFill>
        <p:spPr bwMode="auto">
          <a:xfrm>
            <a:off x="762000" y="1066800"/>
            <a:ext cx="6877050" cy="3044747"/>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Create Servlet and override </a:t>
            </a:r>
            <a:r>
              <a:rPr lang="en-US" dirty="0" err="1" smtClean="0"/>
              <a:t>doGet</a:t>
            </a:r>
            <a:r>
              <a:rPr lang="en-US" dirty="0" smtClean="0"/>
              <a:t>()</a:t>
            </a:r>
            <a:endParaRPr lang="en-US" dirty="0"/>
          </a:p>
        </p:txBody>
      </p:sp>
      <p:sp>
        <p:nvSpPr>
          <p:cNvPr id="3" name="Content Placeholder 2"/>
          <p:cNvSpPr>
            <a:spLocks noGrp="1"/>
          </p:cNvSpPr>
          <p:nvPr>
            <p:ph sz="quarter" idx="1"/>
          </p:nvPr>
        </p:nvSpPr>
        <p:spPr>
          <a:xfrm>
            <a:off x="304800" y="4419600"/>
            <a:ext cx="8458200" cy="1905000"/>
          </a:xfrm>
        </p:spPr>
        <p:txBody>
          <a:bodyPr>
            <a:normAutofit fontScale="92500"/>
          </a:bodyPr>
          <a:lstStyle/>
          <a:p>
            <a:pPr>
              <a:lnSpc>
                <a:spcPct val="100000"/>
              </a:lnSpc>
            </a:pPr>
            <a:r>
              <a:rPr lang="en-US" dirty="0" smtClean="0"/>
              <a:t>Right click on the project or Deployment Descriptor, and Select Servlet.</a:t>
            </a:r>
          </a:p>
          <a:p>
            <a:pPr>
              <a:lnSpc>
                <a:spcPct val="100000"/>
              </a:lnSpc>
            </a:pPr>
            <a:r>
              <a:rPr lang="en-US" dirty="0" smtClean="0"/>
              <a:t>Enter  a package name say “sess1” and servlet name say “</a:t>
            </a:r>
            <a:r>
              <a:rPr lang="en-US" dirty="0" err="1" smtClean="0"/>
              <a:t>GreetingServlet</a:t>
            </a:r>
            <a:r>
              <a:rPr lang="en-US" dirty="0" smtClean="0"/>
              <a:t>”</a:t>
            </a:r>
          </a:p>
          <a:p>
            <a:pPr>
              <a:lnSpc>
                <a:spcPct val="100000"/>
              </a:lnSpc>
            </a:pPr>
            <a:r>
              <a:rPr lang="en-US" dirty="0" smtClean="0"/>
              <a:t>Enter the code in the </a:t>
            </a:r>
            <a:r>
              <a:rPr lang="en-US" b="1" dirty="0" err="1" smtClean="0">
                <a:latin typeface="Courier New" pitchFamily="49" charset="0"/>
              </a:rPr>
              <a:t>doGet() </a:t>
            </a:r>
            <a:r>
              <a:rPr lang="en-US" dirty="0" smtClean="0"/>
              <a:t>method and make it </a:t>
            </a:r>
            <a:r>
              <a:rPr lang="en-US" b="1" dirty="0" err="1" smtClean="0">
                <a:latin typeface="Courier New" pitchFamily="49" charset="0"/>
              </a:rPr>
              <a:t>public</a:t>
            </a:r>
            <a:r>
              <a:rPr lang="en-US" dirty="0" smtClean="0"/>
              <a:t>.</a:t>
            </a:r>
          </a:p>
        </p:txBody>
      </p:sp>
      <p:pic>
        <p:nvPicPr>
          <p:cNvPr id="5" name="Picture 2"/>
          <p:cNvPicPr>
            <a:picLocks noChangeAspect="1" noChangeArrowheads="1"/>
          </p:cNvPicPr>
          <p:nvPr/>
        </p:nvPicPr>
        <p:blipFill>
          <a:blip r:embed="rId2" cstate="print"/>
          <a:srcRect/>
          <a:stretch>
            <a:fillRect/>
          </a:stretch>
        </p:blipFill>
        <p:spPr bwMode="auto">
          <a:xfrm>
            <a:off x="5257800" y="1219200"/>
            <a:ext cx="3590925" cy="2932476"/>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0" y="1219200"/>
            <a:ext cx="5252257" cy="25908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Map Servlet using annotation</a:t>
            </a:r>
            <a:endParaRPr lang="en-US" dirty="0"/>
          </a:p>
        </p:txBody>
      </p:sp>
      <p:sp>
        <p:nvSpPr>
          <p:cNvPr id="3" name="Content Placeholder 2"/>
          <p:cNvSpPr>
            <a:spLocks noGrp="1"/>
          </p:cNvSpPr>
          <p:nvPr>
            <p:ph sz="quarter" idx="1"/>
          </p:nvPr>
        </p:nvSpPr>
        <p:spPr>
          <a:xfrm>
            <a:off x="228600" y="1066800"/>
            <a:ext cx="8915400" cy="1143000"/>
          </a:xfrm>
        </p:spPr>
        <p:txBody>
          <a:bodyPr>
            <a:normAutofit fontScale="92500" lnSpcReduction="20000"/>
          </a:bodyPr>
          <a:lstStyle/>
          <a:p>
            <a:pPr>
              <a:lnSpc>
                <a:spcPct val="100000"/>
              </a:lnSpc>
            </a:pPr>
            <a:r>
              <a:rPr lang="en-US" dirty="0" smtClean="0"/>
              <a:t>By default the code creates an annotation for mapping the servlet class  to the URL that is going to used to access this component.</a:t>
            </a:r>
          </a:p>
          <a:p>
            <a:pPr>
              <a:lnSpc>
                <a:spcPct val="100000"/>
              </a:lnSpc>
            </a:pPr>
            <a:r>
              <a:rPr lang="en-US" dirty="0" smtClean="0"/>
              <a:t>The annotation used for this purpose is </a:t>
            </a:r>
            <a:r>
              <a:rPr lang="en-US" b="1" dirty="0" smtClean="0">
                <a:latin typeface="Courier New" pitchFamily="49" charset="0"/>
              </a:rPr>
              <a:t>@</a:t>
            </a:r>
            <a:r>
              <a:rPr lang="en-US" b="1" dirty="0" err="1" smtClean="0">
                <a:latin typeface="Courier New" pitchFamily="49" charset="0"/>
              </a:rPr>
              <a:t>WebServlet</a:t>
            </a:r>
            <a:r>
              <a:rPr lang="en-US" dirty="0" smtClean="0"/>
              <a:t>.</a:t>
            </a:r>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09600" y="2133600"/>
            <a:ext cx="7239000" cy="4214749"/>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Map Servlet using web.xml</a:t>
            </a:r>
            <a:endParaRPr lang="en-US" dirty="0"/>
          </a:p>
        </p:txBody>
      </p:sp>
      <p:sp>
        <p:nvSpPr>
          <p:cNvPr id="3" name="Content Placeholder 2"/>
          <p:cNvSpPr>
            <a:spLocks noGrp="1"/>
          </p:cNvSpPr>
          <p:nvPr>
            <p:ph sz="quarter" idx="1"/>
          </p:nvPr>
        </p:nvSpPr>
        <p:spPr>
          <a:xfrm>
            <a:off x="76200" y="1066800"/>
            <a:ext cx="8991600" cy="2743200"/>
          </a:xfrm>
        </p:spPr>
        <p:txBody>
          <a:bodyPr>
            <a:normAutofit fontScale="85000" lnSpcReduction="20000"/>
          </a:bodyPr>
          <a:lstStyle/>
          <a:p>
            <a:pPr>
              <a:lnSpc>
                <a:spcPct val="120000"/>
              </a:lnSpc>
            </a:pPr>
            <a:r>
              <a:rPr lang="en-US" dirty="0" smtClean="0"/>
              <a:t>Older web application used web.xml file for configuration.</a:t>
            </a:r>
          </a:p>
          <a:p>
            <a:pPr>
              <a:lnSpc>
                <a:spcPct val="120000"/>
              </a:lnSpc>
            </a:pPr>
            <a:r>
              <a:rPr lang="en-US" dirty="0" smtClean="0"/>
              <a:t>To use this, while creating project after entering the name for the project, click next and next again to get to the "web module" window. Click the checkbox "generate web.xml deployment descriptor" .</a:t>
            </a:r>
          </a:p>
          <a:p>
            <a:pPr>
              <a:lnSpc>
                <a:spcPct val="120000"/>
              </a:lnSpc>
            </a:pPr>
            <a:r>
              <a:rPr lang="en-US" dirty="0" smtClean="0"/>
              <a:t>web.xml is deployment descriptor is an xml file that helps in managing the configuration of an application. This is the file using which an application can communicate with the container and vice versa.</a:t>
            </a:r>
          </a:p>
          <a:p>
            <a:endParaRPr lang="en-US" dirty="0" smtClean="0"/>
          </a:p>
          <a:p>
            <a:endParaRPr lang="en-US" dirty="0"/>
          </a:p>
        </p:txBody>
      </p:sp>
      <p:sp>
        <p:nvSpPr>
          <p:cNvPr id="4" name="Rectangle 3"/>
          <p:cNvSpPr/>
          <p:nvPr/>
        </p:nvSpPr>
        <p:spPr>
          <a:xfrm>
            <a:off x="152400" y="3733801"/>
            <a:ext cx="8915400" cy="3170099"/>
          </a:xfrm>
          <a:prstGeom prst="rect">
            <a:avLst/>
          </a:prstGeom>
        </p:spPr>
        <p:txBody>
          <a:bodyPr wrap="square">
            <a:spAutoFit/>
          </a:bodyPr>
          <a:lstStyle/>
          <a:p>
            <a:r>
              <a:rPr lang="en-US" sz="2000" b="1" dirty="0" smtClean="0">
                <a:solidFill>
                  <a:srgbClr val="000000"/>
                </a:solidFill>
                <a:latin typeface="Courier New" pitchFamily="49" charset="0"/>
              </a:rPr>
              <a:t>&lt;web-app&gt;</a:t>
            </a:r>
          </a:p>
          <a:p>
            <a:r>
              <a:rPr lang="en-US" sz="2000" b="1" dirty="0" smtClean="0">
                <a:solidFill>
                  <a:srgbClr val="000000"/>
                </a:solidFill>
                <a:latin typeface="Courier New" pitchFamily="49" charset="0"/>
              </a:rPr>
              <a:t> &lt;servlet&gt;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-name&gt;Greet&lt;/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-name&gt;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-class&gt;sess1.GreetingServlet&lt;/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-class&gt;</a:t>
            </a:r>
          </a:p>
          <a:p>
            <a:r>
              <a:rPr lang="en-US" sz="2000" b="1" dirty="0" smtClean="0">
                <a:solidFill>
                  <a:srgbClr val="000000"/>
                </a:solidFill>
                <a:latin typeface="Courier New" pitchFamily="49" charset="0"/>
              </a:rPr>
              <a:t> &lt;/servlet&gt;   </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-mapping&gt;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-name&gt;Greet&lt;/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-name&gt;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url</a:t>
            </a:r>
            <a:r>
              <a:rPr lang="en-US" sz="2000" b="1" dirty="0" smtClean="0">
                <a:solidFill>
                  <a:srgbClr val="000000"/>
                </a:solidFill>
                <a:latin typeface="Courier New" pitchFamily="49" charset="0"/>
              </a:rPr>
              <a:t>-pattern&gt;/</a:t>
            </a:r>
            <a:r>
              <a:rPr lang="en-US" sz="2000" b="1" dirty="0" err="1" smtClean="0">
                <a:solidFill>
                  <a:srgbClr val="000000"/>
                </a:solidFill>
                <a:latin typeface="Courier New" pitchFamily="49" charset="0"/>
              </a:rPr>
              <a:t>GreetingServlet</a:t>
            </a:r>
            <a:r>
              <a:rPr lang="en-US" sz="2000" b="1" dirty="0" smtClean="0">
                <a:solidFill>
                  <a:srgbClr val="000000"/>
                </a:solidFill>
                <a:latin typeface="Courier New" pitchFamily="49" charset="0"/>
              </a:rPr>
              <a:t>&lt;/</a:t>
            </a:r>
            <a:r>
              <a:rPr lang="en-US" sz="2000" b="1" dirty="0" err="1" smtClean="0">
                <a:solidFill>
                  <a:srgbClr val="000000"/>
                </a:solidFill>
                <a:latin typeface="Courier New" pitchFamily="49" charset="0"/>
              </a:rPr>
              <a:t>url</a:t>
            </a:r>
            <a:r>
              <a:rPr lang="en-US" sz="2000" b="1" dirty="0" smtClean="0">
                <a:solidFill>
                  <a:srgbClr val="000000"/>
                </a:solidFill>
                <a:latin typeface="Courier New" pitchFamily="49" charset="0"/>
              </a:rPr>
              <a:t>-pattern&gt;</a:t>
            </a:r>
          </a:p>
          <a:p>
            <a:r>
              <a:rPr lang="en-US" sz="2000" b="1" dirty="0" smtClean="0">
                <a:solidFill>
                  <a:srgbClr val="000000"/>
                </a:solidFill>
                <a:latin typeface="Courier New" pitchFamily="49" charset="0"/>
              </a:rPr>
              <a:t> &lt;/</a:t>
            </a:r>
            <a:r>
              <a:rPr lang="en-US" sz="2000" b="1" dirty="0" err="1" smtClean="0">
                <a:solidFill>
                  <a:srgbClr val="000000"/>
                </a:solidFill>
                <a:latin typeface="Courier New" pitchFamily="49" charset="0"/>
              </a:rPr>
              <a:t>servlet</a:t>
            </a:r>
            <a:r>
              <a:rPr lang="en-US" sz="2000" b="1" dirty="0" smtClean="0">
                <a:solidFill>
                  <a:srgbClr val="000000"/>
                </a:solidFill>
                <a:latin typeface="Courier New" pitchFamily="49" charset="0"/>
              </a:rPr>
              <a:t>-mapping&gt; </a:t>
            </a:r>
          </a:p>
          <a:p>
            <a:r>
              <a:rPr lang="en-US" sz="2000" b="1" dirty="0" smtClean="0">
                <a:solidFill>
                  <a:srgbClr val="000000"/>
                </a:solidFill>
                <a:latin typeface="Courier New" pitchFamily="49" charset="0"/>
              </a:rPr>
              <a:t>&lt;/web-app&gt;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Deploy and test the application</a:t>
            </a:r>
            <a:endParaRPr lang="en-US" dirty="0"/>
          </a:p>
        </p:txBody>
      </p:sp>
      <p:sp>
        <p:nvSpPr>
          <p:cNvPr id="3" name="Content Placeholder 2"/>
          <p:cNvSpPr>
            <a:spLocks noGrp="1"/>
          </p:cNvSpPr>
          <p:nvPr>
            <p:ph sz="quarter" idx="1"/>
          </p:nvPr>
        </p:nvSpPr>
        <p:spPr>
          <a:xfrm>
            <a:off x="152400" y="990600"/>
            <a:ext cx="8686800" cy="4038600"/>
          </a:xfrm>
        </p:spPr>
        <p:txBody>
          <a:bodyPr>
            <a:normAutofit fontScale="85000" lnSpcReduction="20000"/>
          </a:bodyPr>
          <a:lstStyle/>
          <a:p>
            <a:pPr>
              <a:lnSpc>
                <a:spcPct val="120000"/>
              </a:lnSpc>
            </a:pPr>
            <a:r>
              <a:rPr lang="en-US" dirty="0" smtClean="0"/>
              <a:t>Clicking on the run icon opens up a dialog for deploying the application on the selected server.</a:t>
            </a:r>
          </a:p>
          <a:p>
            <a:pPr>
              <a:lnSpc>
                <a:spcPct val="120000"/>
              </a:lnSpc>
            </a:pPr>
            <a:r>
              <a:rPr lang="en-US" dirty="0" smtClean="0"/>
              <a:t>Since we have only one server configured, we select that server.</a:t>
            </a:r>
          </a:p>
          <a:p>
            <a:pPr>
              <a:lnSpc>
                <a:spcPct val="120000"/>
              </a:lnSpc>
            </a:pPr>
            <a:r>
              <a:rPr lang="en-US" dirty="0" smtClean="0"/>
              <a:t>Click next and finish.</a:t>
            </a:r>
          </a:p>
          <a:p>
            <a:pPr>
              <a:lnSpc>
                <a:spcPct val="120000"/>
              </a:lnSpc>
            </a:pPr>
            <a:r>
              <a:rPr lang="en-US" dirty="0" smtClean="0"/>
              <a:t>Tomcat 7.0 server starts.</a:t>
            </a:r>
          </a:p>
          <a:p>
            <a:pPr>
              <a:lnSpc>
                <a:spcPct val="120000"/>
              </a:lnSpc>
            </a:pPr>
            <a:r>
              <a:rPr lang="en-US" dirty="0" smtClean="0"/>
              <a:t>The default browser window of the eclipse also opens.</a:t>
            </a:r>
          </a:p>
          <a:p>
            <a:pPr>
              <a:lnSpc>
                <a:spcPct val="120000"/>
              </a:lnSpc>
            </a:pPr>
            <a:r>
              <a:rPr lang="en-US" dirty="0" smtClean="0"/>
              <a:t>The URL of the servlet is http://servername:8080/application_name/ </a:t>
            </a:r>
            <a:r>
              <a:rPr lang="en-US" dirty="0" err="1" smtClean="0"/>
              <a:t>servlet_url</a:t>
            </a:r>
            <a:r>
              <a:rPr lang="en-US" dirty="0" smtClean="0"/>
              <a:t>.</a:t>
            </a:r>
          </a:p>
          <a:p>
            <a:pPr>
              <a:lnSpc>
                <a:spcPct val="120000"/>
              </a:lnSpc>
            </a:pPr>
            <a:r>
              <a:rPr lang="en-US" dirty="0" smtClean="0"/>
              <a:t>Note that we are able to access this servlet by specifying URL in the address because we have overridden </a:t>
            </a:r>
            <a:r>
              <a:rPr lang="en-US" dirty="0" err="1" smtClean="0"/>
              <a:t>doGet</a:t>
            </a:r>
            <a:r>
              <a:rPr lang="en-US" dirty="0" smtClean="0"/>
              <a:t>(). I</a:t>
            </a:r>
          </a:p>
          <a:p>
            <a:endParaRPr lang="en-US" dirty="0" smtClean="0"/>
          </a:p>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304800" y="5029200"/>
            <a:ext cx="5453743" cy="1590675"/>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understanding GET and POST</a:t>
            </a:r>
            <a:endParaRPr lang="en-US" dirty="0"/>
          </a:p>
        </p:txBody>
      </p:sp>
      <p:sp>
        <p:nvSpPr>
          <p:cNvPr id="4" name="Content Placeholder 3"/>
          <p:cNvSpPr txBox="1">
            <a:spLocks noGrp="1"/>
          </p:cNvSpPr>
          <p:nvPr>
            <p:ph sz="quarter" idx="1"/>
          </p:nvPr>
        </p:nvSpPr>
        <p:spPr>
          <a:xfrm>
            <a:off x="457200" y="1600200"/>
            <a:ext cx="8229600" cy="2000548"/>
          </a:xfrm>
          <a:prstGeom prst="rect">
            <a:avLst/>
          </a:prstGeom>
          <a:noFill/>
        </p:spPr>
        <p:txBody>
          <a:bodyPr wrap="square" rtlCol="0">
            <a:spAutoFit/>
          </a:bodyPr>
          <a:lstStyle/>
          <a:p>
            <a:r>
              <a:rPr lang="en-US" dirty="0" smtClean="0"/>
              <a:t>Move the code in </a:t>
            </a:r>
            <a:r>
              <a:rPr lang="en-US" dirty="0" err="1" smtClean="0"/>
              <a:t>doGet</a:t>
            </a:r>
            <a:r>
              <a:rPr lang="en-US" dirty="0" smtClean="0"/>
              <a:t>()  to </a:t>
            </a:r>
            <a:r>
              <a:rPr lang="en-US" dirty="0" err="1" smtClean="0"/>
              <a:t>doPost</a:t>
            </a:r>
            <a:r>
              <a:rPr lang="en-US" dirty="0" smtClean="0"/>
              <a:t>(). </a:t>
            </a:r>
          </a:p>
          <a:p>
            <a:r>
              <a:rPr lang="en-US" dirty="0" smtClean="0"/>
              <a:t>Remove the </a:t>
            </a:r>
            <a:r>
              <a:rPr lang="en-US" dirty="0" err="1" smtClean="0"/>
              <a:t>doGet</a:t>
            </a:r>
            <a:r>
              <a:rPr lang="en-US" dirty="0" smtClean="0"/>
              <a:t>() method.</a:t>
            </a:r>
          </a:p>
          <a:p>
            <a:r>
              <a:rPr lang="en-US" dirty="0" smtClean="0"/>
              <a:t>Run the application and note the results.</a:t>
            </a:r>
          </a:p>
          <a:p>
            <a:endParaRPr lang="en-US" dirty="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Servlet API</a:t>
            </a:r>
          </a:p>
        </p:txBody>
      </p:sp>
      <p:sp>
        <p:nvSpPr>
          <p:cNvPr id="6147" name="Rectangle 3"/>
          <p:cNvSpPr>
            <a:spLocks noGrp="1" noChangeArrowheads="1"/>
          </p:cNvSpPr>
          <p:nvPr>
            <p:ph sz="quarter" idx="1"/>
          </p:nvPr>
        </p:nvSpPr>
        <p:spPr>
          <a:xfrm>
            <a:off x="304800" y="1412776"/>
            <a:ext cx="8458200" cy="4835624"/>
          </a:xfrm>
        </p:spPr>
        <p:txBody>
          <a:bodyPr>
            <a:normAutofit lnSpcReduction="10000"/>
          </a:bodyPr>
          <a:lstStyle/>
          <a:p>
            <a:pPr>
              <a:buClr>
                <a:schemeClr val="accent6"/>
              </a:buClr>
            </a:pPr>
            <a:r>
              <a:rPr lang="en-US" dirty="0" smtClean="0"/>
              <a:t>Java Servlet API 3.0 is an API of the Java Platform, Enterprise Edition (JEE)</a:t>
            </a:r>
          </a:p>
          <a:p>
            <a:pPr>
              <a:buClr>
                <a:schemeClr val="accent6"/>
              </a:buClr>
            </a:pPr>
            <a:r>
              <a:rPr lang="en-US" dirty="0" smtClean="0"/>
              <a:t>Java Servlet Development Kit (JSDK) contains the class library that is required to create </a:t>
            </a:r>
            <a:r>
              <a:rPr lang="en-US" dirty="0" err="1" smtClean="0"/>
              <a:t>servlets</a:t>
            </a:r>
            <a:r>
              <a:rPr lang="en-US" dirty="0" smtClean="0"/>
              <a:t> and JSP.</a:t>
            </a:r>
          </a:p>
          <a:p>
            <a:pPr>
              <a:buClr>
                <a:schemeClr val="accent6"/>
              </a:buClr>
            </a:pPr>
            <a:r>
              <a:rPr lang="en-US" dirty="0" smtClean="0"/>
              <a:t>The 2 packages that are required to create </a:t>
            </a:r>
            <a:r>
              <a:rPr lang="en-US" dirty="0" err="1" smtClean="0"/>
              <a:t>servlets</a:t>
            </a:r>
            <a:r>
              <a:rPr lang="en-US" dirty="0" smtClean="0"/>
              <a:t> are</a:t>
            </a:r>
            <a:r>
              <a:rPr lang="en-US" b="1" dirty="0" smtClean="0">
                <a:latin typeface="Courier New" pitchFamily="49" charset="0"/>
              </a:rPr>
              <a:t> </a:t>
            </a:r>
            <a:r>
              <a:rPr lang="en-US" b="1" dirty="0" err="1" smtClean="0">
                <a:latin typeface="Courier New" pitchFamily="49" charset="0"/>
              </a:rPr>
              <a:t>javax.servle</a:t>
            </a:r>
            <a:r>
              <a:rPr lang="en-US" dirty="0" err="1" smtClean="0"/>
              <a:t>t</a:t>
            </a:r>
            <a:r>
              <a:rPr lang="en-US" dirty="0" smtClean="0"/>
              <a:t> and </a:t>
            </a:r>
            <a:r>
              <a:rPr lang="en-US" b="1" dirty="0" err="1" smtClean="0">
                <a:latin typeface="Courier New" pitchFamily="49" charset="0"/>
              </a:rPr>
              <a:t>javax.servlet.http</a:t>
            </a:r>
            <a:r>
              <a:rPr lang="en-US" b="1" dirty="0" smtClean="0">
                <a:latin typeface="Courier New" pitchFamily="49" charset="0"/>
              </a:rPr>
              <a:t>.</a:t>
            </a:r>
          </a:p>
          <a:p>
            <a:pPr>
              <a:buClr>
                <a:schemeClr val="accent6"/>
              </a:buClr>
            </a:pPr>
            <a:r>
              <a:rPr lang="en-US" dirty="0" smtClean="0"/>
              <a:t>The core of Servlet is </a:t>
            </a:r>
            <a:r>
              <a:rPr lang="en-US" b="1" dirty="0" err="1" smtClean="0">
                <a:latin typeface="Courier New" pitchFamily="49" charset="0"/>
              </a:rPr>
              <a:t>javax.servlet</a:t>
            </a:r>
            <a:r>
              <a:rPr lang="en-US" b="1" dirty="0" err="1" smtClean="0"/>
              <a:t>.</a:t>
            </a:r>
            <a:r>
              <a:rPr lang="en-US" b="1" dirty="0" err="1" smtClean="0">
                <a:latin typeface="Courier New" pitchFamily="49" charset="0"/>
              </a:rPr>
              <a:t>Servlet</a:t>
            </a:r>
            <a:r>
              <a:rPr lang="en-US" b="1" dirty="0" smtClean="0">
                <a:latin typeface="Courier New" pitchFamily="49" charset="0"/>
              </a:rPr>
              <a:t> </a:t>
            </a:r>
            <a:r>
              <a:rPr lang="en-US" dirty="0" smtClean="0"/>
              <a:t>interface</a:t>
            </a:r>
            <a:r>
              <a:rPr lang="en-US" b="1" dirty="0" smtClean="0">
                <a:latin typeface="Courier New" pitchFamily="49" charset="0"/>
              </a:rPr>
              <a:t>. </a:t>
            </a:r>
            <a:r>
              <a:rPr lang="en-US" dirty="0" smtClean="0"/>
              <a:t>A java class is a servlet if it directly or indirectly implements the </a:t>
            </a:r>
            <a:r>
              <a:rPr lang="en-US" b="1" dirty="0" err="1" smtClean="0">
                <a:latin typeface="Courier New" pitchFamily="49" charset="0"/>
              </a:rPr>
              <a:t>javax.servlet</a:t>
            </a:r>
            <a:r>
              <a:rPr lang="en-US" b="1" dirty="0" err="1" smtClean="0"/>
              <a:t>.</a:t>
            </a:r>
            <a:r>
              <a:rPr lang="en-US" b="1" dirty="0" err="1" smtClean="0">
                <a:latin typeface="Courier New" pitchFamily="49" charset="0"/>
              </a:rPr>
              <a:t>Servlet</a:t>
            </a:r>
            <a:r>
              <a:rPr lang="en-US" dirty="0" smtClean="0"/>
              <a:t> interface.</a:t>
            </a:r>
          </a:p>
          <a:p>
            <a:pPr>
              <a:buClr>
                <a:schemeClr val="accent6"/>
              </a:buClr>
            </a:pPr>
            <a:r>
              <a:rPr lang="en-US" b="1" dirty="0" smtClean="0">
                <a:latin typeface="Courier New" pitchFamily="49" charset="0"/>
              </a:rPr>
              <a:t>Servlet </a:t>
            </a:r>
            <a:r>
              <a:rPr lang="en-US" dirty="0" smtClean="0"/>
              <a:t>interface has life cycle methods.</a:t>
            </a:r>
          </a:p>
          <a:p>
            <a:pPr>
              <a:buClr>
                <a:schemeClr val="accent6"/>
              </a:buClr>
            </a:pPr>
            <a:r>
              <a:rPr lang="en-US" dirty="0" smtClean="0"/>
              <a:t>Life cycle tells when the servlet be created and what happens during the life of the servlet and when does it get destroyed.</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1143000"/>
          </a:xfrm>
        </p:spPr>
        <p:txBody>
          <a:bodyPr/>
          <a:lstStyle/>
          <a:p>
            <a:r>
              <a:rPr lang="en-US" dirty="0" smtClean="0"/>
              <a:t>Packaging of web application</a:t>
            </a:r>
            <a:endParaRPr lang="en-IN" dirty="0" smtClean="0"/>
          </a:p>
        </p:txBody>
      </p:sp>
      <p:sp>
        <p:nvSpPr>
          <p:cNvPr id="27651" name="Rectangle 3"/>
          <p:cNvSpPr>
            <a:spLocks noGrp="1" noChangeArrowheads="1"/>
          </p:cNvSpPr>
          <p:nvPr>
            <p:ph sz="quarter" idx="1"/>
          </p:nvPr>
        </p:nvSpPr>
        <p:spPr>
          <a:xfrm>
            <a:off x="304800" y="1143000"/>
            <a:ext cx="8229600" cy="5181600"/>
          </a:xfrm>
        </p:spPr>
        <p:txBody>
          <a:bodyPr/>
          <a:lstStyle/>
          <a:p>
            <a:pPr>
              <a:buClr>
                <a:srgbClr val="3333CC"/>
              </a:buClr>
            </a:pPr>
            <a:r>
              <a:rPr lang="en-US" dirty="0" smtClean="0"/>
              <a:t>Packaging application means placing the files in the appropriate placeholders (directory).</a:t>
            </a:r>
          </a:p>
          <a:p>
            <a:pPr>
              <a:buClr>
                <a:srgbClr val="3333CC"/>
              </a:buClr>
            </a:pPr>
            <a:r>
              <a:rPr lang="en-US" dirty="0" smtClean="0"/>
              <a:t>Servlet specification lays out the rules of how enterprise applications should be packaged.</a:t>
            </a:r>
          </a:p>
          <a:p>
            <a:pPr>
              <a:buClr>
                <a:srgbClr val="3333CC"/>
              </a:buClr>
            </a:pPr>
            <a:r>
              <a:rPr lang="en-US" dirty="0" smtClean="0"/>
              <a:t>This is necessary so that the container (any j2ee container) knows where to find the files (the servlet class files, html class files etc.)</a:t>
            </a:r>
          </a:p>
          <a:p>
            <a:pPr>
              <a:buClr>
                <a:srgbClr val="3333CC"/>
              </a:buClr>
            </a:pPr>
            <a:r>
              <a:rPr lang="en-US" dirty="0" smtClean="0"/>
              <a:t>Since a web application is composed of many files, the specification also tells us how to archive the files and deploy it as single file application.</a:t>
            </a:r>
            <a:endParaRPr lang="en-IN" dirty="0" smtClean="0"/>
          </a:p>
          <a:p>
            <a:pPr>
              <a:buClr>
                <a:srgbClr val="3333CC"/>
              </a:buClr>
            </a:pPr>
            <a:endParaRPr lang="en-US" dirty="0" smtClean="0"/>
          </a:p>
          <a:p>
            <a:pPr>
              <a:buClr>
                <a:srgbClr val="3333CC"/>
              </a:buClr>
            </a:pPr>
            <a:endParaRPr lang="en-IN" dirty="0" smtClean="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sz="quarter" idx="1"/>
          </p:nvPr>
        </p:nvSpPr>
        <p:spPr>
          <a:xfrm>
            <a:off x="304800" y="1143000"/>
            <a:ext cx="6324600" cy="5334000"/>
          </a:xfrm>
        </p:spPr>
        <p:txBody>
          <a:bodyPr/>
          <a:lstStyle/>
          <a:p>
            <a:r>
              <a:rPr lang="en-US" dirty="0" smtClean="0"/>
              <a:t>The root of this hierarchy (document root, project name) is used as context path for web application by default.</a:t>
            </a:r>
          </a:p>
          <a:p>
            <a:r>
              <a:rPr lang="en-US" dirty="0" smtClean="0"/>
              <a:t>The application hierarchy has a folder named “WEB-INF”. This directory contains all things related to the application.</a:t>
            </a:r>
          </a:p>
          <a:p>
            <a:r>
              <a:rPr lang="en-US" dirty="0" smtClean="0"/>
              <a:t>This path is not directly accessible through browser. it is not part of the public document tree of the application.</a:t>
            </a:r>
          </a:p>
          <a:p>
            <a:r>
              <a:rPr lang="en-US" dirty="0" smtClean="0"/>
              <a:t>The web application is deployed as a WAR file (Web Application </a:t>
            </a:r>
            <a:r>
              <a:rPr lang="en-US" dirty="0" err="1" smtClean="0"/>
              <a:t>ARchive</a:t>
            </a:r>
            <a:r>
              <a:rPr lang="en-US" dirty="0" smtClean="0"/>
              <a:t> File) with extension as .war.</a:t>
            </a:r>
          </a:p>
          <a:p>
            <a:pPr>
              <a:buNone/>
            </a:pPr>
            <a:endParaRPr lang="en-US" dirty="0" smtClean="0"/>
          </a:p>
        </p:txBody>
      </p:sp>
      <p:pic>
        <p:nvPicPr>
          <p:cNvPr id="8194" name="Picture 2"/>
          <p:cNvPicPr>
            <a:picLocks noChangeAspect="1" noChangeArrowheads="1"/>
          </p:cNvPicPr>
          <p:nvPr/>
        </p:nvPicPr>
        <p:blipFill>
          <a:blip r:embed="rId2" cstate="print"/>
          <a:srcRect/>
          <a:stretch>
            <a:fillRect/>
          </a:stretch>
        </p:blipFill>
        <p:spPr bwMode="auto">
          <a:xfrm>
            <a:off x="6400800" y="1828800"/>
            <a:ext cx="2560060" cy="41148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WEB-INF </a:t>
            </a:r>
            <a:endParaRPr lang="en-US" dirty="0"/>
          </a:p>
        </p:txBody>
      </p:sp>
      <p:sp>
        <p:nvSpPr>
          <p:cNvPr id="3" name="Content Placeholder 2"/>
          <p:cNvSpPr>
            <a:spLocks noGrp="1"/>
          </p:cNvSpPr>
          <p:nvPr>
            <p:ph sz="quarter" idx="1"/>
          </p:nvPr>
        </p:nvSpPr>
        <p:spPr>
          <a:xfrm>
            <a:off x="228600" y="1066800"/>
            <a:ext cx="8915400" cy="5562600"/>
          </a:xfrm>
        </p:spPr>
        <p:txBody>
          <a:bodyPr>
            <a:normAutofit fontScale="92500" lnSpcReduction="20000"/>
          </a:bodyPr>
          <a:lstStyle/>
          <a:p>
            <a:pPr>
              <a:lnSpc>
                <a:spcPct val="100000"/>
              </a:lnSpc>
              <a:spcBef>
                <a:spcPts val="800"/>
              </a:spcBef>
            </a:pPr>
            <a:r>
              <a:rPr lang="en-US" dirty="0" smtClean="0"/>
              <a:t>The /WEB-INF/web.xml deployment descriptor.</a:t>
            </a:r>
          </a:p>
          <a:p>
            <a:pPr>
              <a:lnSpc>
                <a:spcPct val="100000"/>
              </a:lnSpc>
              <a:spcBef>
                <a:spcPts val="800"/>
              </a:spcBef>
            </a:pPr>
            <a:r>
              <a:rPr lang="en-US" sz="2000" dirty="0" smtClean="0"/>
              <a:t>The /WEB-INF/classes/ directory for servlet and utility classes. The classes in </a:t>
            </a:r>
            <a:r>
              <a:rPr lang="en-US" dirty="0" smtClean="0"/>
              <a:t>this directory must be available to the application class loader.</a:t>
            </a:r>
          </a:p>
          <a:p>
            <a:pPr>
              <a:lnSpc>
                <a:spcPct val="100000"/>
              </a:lnSpc>
              <a:spcBef>
                <a:spcPts val="800"/>
              </a:spcBef>
            </a:pPr>
            <a:r>
              <a:rPr lang="en-US" dirty="0" smtClean="0"/>
              <a:t>The /WEB-INF/lib/*.jar area for Java </a:t>
            </a:r>
            <a:r>
              <a:rPr lang="en-US" dirty="0" err="1" smtClean="0"/>
              <a:t>ARchive</a:t>
            </a:r>
            <a:r>
              <a:rPr lang="en-US" dirty="0" smtClean="0"/>
              <a:t> files. These files contain </a:t>
            </a:r>
            <a:r>
              <a:rPr lang="en-US" dirty="0" err="1" smtClean="0"/>
              <a:t>servlets</a:t>
            </a:r>
            <a:r>
              <a:rPr lang="en-US" dirty="0" smtClean="0"/>
              <a:t>, beans, and other utility classes useful to the Web application. The Web application class loader must be able to load classes from any of these archive files.</a:t>
            </a:r>
          </a:p>
          <a:p>
            <a:pPr>
              <a:lnSpc>
                <a:spcPct val="100000"/>
              </a:lnSpc>
              <a:spcBef>
                <a:spcPts val="800"/>
              </a:spcBef>
              <a:buNone/>
            </a:pPr>
            <a:r>
              <a:rPr lang="en-US" dirty="0" smtClean="0"/>
              <a:t>Example of a typical web application:</a:t>
            </a:r>
          </a:p>
          <a:p>
            <a:pPr>
              <a:lnSpc>
                <a:spcPct val="100000"/>
              </a:lnSpc>
              <a:spcBef>
                <a:spcPts val="800"/>
              </a:spcBef>
              <a:buNone/>
            </a:pPr>
            <a:r>
              <a:rPr lang="en-US" b="1" kern="1200" dirty="0" smtClean="0">
                <a:solidFill>
                  <a:srgbClr val="000000"/>
                </a:solidFill>
                <a:latin typeface="Courier New" pitchFamily="49" charset="0"/>
              </a:rPr>
              <a:t>/index.html</a:t>
            </a:r>
          </a:p>
          <a:p>
            <a:pPr>
              <a:lnSpc>
                <a:spcPct val="100000"/>
              </a:lnSpc>
              <a:spcBef>
                <a:spcPts val="800"/>
              </a:spcBef>
              <a:buNone/>
            </a:pPr>
            <a:r>
              <a:rPr lang="en-US" b="1" kern="1200" dirty="0" smtClean="0">
                <a:solidFill>
                  <a:srgbClr val="000000"/>
                </a:solidFill>
                <a:latin typeface="Courier New" pitchFamily="49" charset="0"/>
              </a:rPr>
              <a:t>/register.jsp</a:t>
            </a:r>
          </a:p>
          <a:p>
            <a:pPr>
              <a:lnSpc>
                <a:spcPct val="100000"/>
              </a:lnSpc>
              <a:spcBef>
                <a:spcPts val="800"/>
              </a:spcBef>
              <a:buNone/>
            </a:pPr>
            <a:r>
              <a:rPr lang="en-US" b="1" kern="1200" dirty="0" smtClean="0">
                <a:solidFill>
                  <a:srgbClr val="000000"/>
                </a:solidFill>
                <a:latin typeface="Courier New" pitchFamily="49" charset="0"/>
              </a:rPr>
              <a:t>/images/logo.gif</a:t>
            </a:r>
          </a:p>
          <a:p>
            <a:pPr>
              <a:lnSpc>
                <a:spcPct val="100000"/>
              </a:lnSpc>
              <a:spcBef>
                <a:spcPts val="800"/>
              </a:spcBef>
              <a:buNone/>
            </a:pPr>
            <a:r>
              <a:rPr lang="en-US" b="1" kern="1200" dirty="0" smtClean="0">
                <a:solidFill>
                  <a:srgbClr val="000000"/>
                </a:solidFill>
                <a:latin typeface="Courier New" pitchFamily="49" charset="0"/>
              </a:rPr>
              <a:t>/WEB-INF/web.xml</a:t>
            </a:r>
          </a:p>
          <a:p>
            <a:pPr>
              <a:lnSpc>
                <a:spcPct val="100000"/>
              </a:lnSpc>
              <a:spcBef>
                <a:spcPts val="800"/>
              </a:spcBef>
              <a:buNone/>
            </a:pPr>
            <a:r>
              <a:rPr lang="en-US" b="1" kern="1200" dirty="0" smtClean="0">
                <a:solidFill>
                  <a:srgbClr val="000000"/>
                </a:solidFill>
                <a:latin typeface="Courier New" pitchFamily="49" charset="0"/>
              </a:rPr>
              <a:t>/WEB-INF/lib/classes12.jar</a:t>
            </a:r>
          </a:p>
          <a:p>
            <a:pPr>
              <a:lnSpc>
                <a:spcPct val="100000"/>
              </a:lnSpc>
              <a:spcBef>
                <a:spcPts val="800"/>
              </a:spcBef>
              <a:buNone/>
            </a:pPr>
            <a:r>
              <a:rPr lang="en-US" b="1" kern="1200" dirty="0" smtClean="0">
                <a:solidFill>
                  <a:srgbClr val="000000"/>
                </a:solidFill>
                <a:latin typeface="Courier New" pitchFamily="49" charset="0"/>
              </a:rPr>
              <a:t>/WEB-INF/classes/sess1/</a:t>
            </a:r>
            <a:r>
              <a:rPr lang="en-US" b="1" kern="1200" dirty="0" err="1" smtClean="0">
                <a:solidFill>
                  <a:srgbClr val="000000"/>
                </a:solidFill>
                <a:latin typeface="Courier New" pitchFamily="49" charset="0"/>
              </a:rPr>
              <a:t>RegisterServlet.class</a:t>
            </a:r>
            <a:endParaRPr lang="en-US" b="1" kern="1200" dirty="0" smtClean="0">
              <a:solidFill>
                <a:srgbClr val="000000"/>
              </a:solidFill>
              <a:latin typeface="Courier New" pitchFamily="49" charset="0"/>
            </a:endParaRPr>
          </a:p>
          <a:p>
            <a:pPr>
              <a:lnSpc>
                <a:spcPct val="100000"/>
              </a:lnSpc>
              <a:spcBef>
                <a:spcPts val="800"/>
              </a:spcBef>
              <a:buNone/>
            </a:pPr>
            <a:r>
              <a:rPr lang="en-US" dirty="0" smtClean="0"/>
              <a:t>Here the Servlet class is </a:t>
            </a:r>
            <a:r>
              <a:rPr lang="en-US" b="1" dirty="0" smtClean="0">
                <a:solidFill>
                  <a:srgbClr val="000000"/>
                </a:solidFill>
                <a:latin typeface="Courier New" pitchFamily="49" charset="0"/>
              </a:rPr>
              <a:t>sess1.RegisterServlet</a:t>
            </a:r>
            <a:endParaRPr lang="en-GB" dirty="0" smtClean="0"/>
          </a:p>
        </p:txBody>
      </p:sp>
      <p:sp>
        <p:nvSpPr>
          <p:cNvPr id="4" name="Rectangle 3"/>
          <p:cNvSpPr/>
          <p:nvPr/>
        </p:nvSpPr>
        <p:spPr>
          <a:xfrm>
            <a:off x="228600" y="6400800"/>
            <a:ext cx="6858000" cy="369332"/>
          </a:xfrm>
          <a:prstGeom prst="rect">
            <a:avLst/>
          </a:prstGeom>
        </p:spPr>
        <p:txBody>
          <a:bodyPr wrap="square">
            <a:spAutoFit/>
          </a:bodyPr>
          <a:lstStyle/>
          <a:p>
            <a:endParaRPr lang="en-GB" dirty="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Request and Response hierarchy</a:t>
            </a:r>
          </a:p>
        </p:txBody>
      </p:sp>
      <p:sp>
        <p:nvSpPr>
          <p:cNvPr id="36867" name="Rectangle 3"/>
          <p:cNvSpPr>
            <a:spLocks noChangeArrowheads="1"/>
          </p:cNvSpPr>
          <p:nvPr/>
        </p:nvSpPr>
        <p:spPr bwMode="auto">
          <a:xfrm>
            <a:off x="4191000" y="3124200"/>
            <a:ext cx="3352800" cy="381000"/>
          </a:xfrm>
          <a:prstGeom prst="rect">
            <a:avLst/>
          </a:prstGeom>
          <a:noFill/>
          <a:ln w="9525">
            <a:noFill/>
            <a:miter lim="800000"/>
            <a:headEnd/>
            <a:tailEnd/>
          </a:ln>
        </p:spPr>
        <p:txBody>
          <a:bodyPr wrap="none" anchor="ctr"/>
          <a:lstStyle/>
          <a:p>
            <a:pPr algn="ctr"/>
            <a:r>
              <a:rPr lang="en-US" sz="2000" b="1" dirty="0" err="1">
                <a:latin typeface="Courier New" pitchFamily="49" charset="0"/>
                <a:cs typeface="Courier New" pitchFamily="49" charset="0"/>
              </a:rPr>
              <a:t>HttpServletResponse</a:t>
            </a:r>
            <a:endParaRPr lang="en-US" sz="2000" b="1" dirty="0">
              <a:latin typeface="Courier New" pitchFamily="49" charset="0"/>
              <a:cs typeface="Courier New" pitchFamily="49" charset="0"/>
            </a:endParaRPr>
          </a:p>
        </p:txBody>
      </p:sp>
      <p:sp>
        <p:nvSpPr>
          <p:cNvPr id="36868" name="AutoShape 4"/>
          <p:cNvSpPr>
            <a:spLocks noChangeArrowheads="1"/>
          </p:cNvSpPr>
          <p:nvPr/>
        </p:nvSpPr>
        <p:spPr bwMode="auto">
          <a:xfrm>
            <a:off x="5257800" y="2057400"/>
            <a:ext cx="457200" cy="381000"/>
          </a:xfrm>
          <a:prstGeom prst="triangle">
            <a:avLst>
              <a:gd name="adj" fmla="val 50000"/>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36869" name="Oval 5"/>
          <p:cNvSpPr>
            <a:spLocks noChangeArrowheads="1"/>
          </p:cNvSpPr>
          <p:nvPr/>
        </p:nvSpPr>
        <p:spPr bwMode="auto">
          <a:xfrm>
            <a:off x="5410200" y="1371600"/>
            <a:ext cx="381000" cy="304800"/>
          </a:xfrm>
          <a:prstGeom prst="ellipse">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36870" name="Rectangle 6"/>
          <p:cNvSpPr>
            <a:spLocks noChangeArrowheads="1"/>
          </p:cNvSpPr>
          <p:nvPr/>
        </p:nvSpPr>
        <p:spPr bwMode="auto">
          <a:xfrm>
            <a:off x="4343400" y="1600200"/>
            <a:ext cx="2492990" cy="400110"/>
          </a:xfrm>
          <a:prstGeom prst="rect">
            <a:avLst/>
          </a:prstGeom>
          <a:noFill/>
          <a:ln w="9525">
            <a:noFill/>
            <a:miter lim="800000"/>
            <a:headEnd/>
            <a:tailEnd/>
          </a:ln>
        </p:spPr>
        <p:txBody>
          <a:bodyPr wrap="none">
            <a:spAutoFit/>
          </a:bodyPr>
          <a:lstStyle/>
          <a:p>
            <a:r>
              <a:rPr lang="en-US" sz="2000" b="1" dirty="0" err="1">
                <a:latin typeface="Courier New" pitchFamily="49" charset="0"/>
                <a:cs typeface="Courier New" pitchFamily="49" charset="0"/>
              </a:rPr>
              <a:t>ServletResponse</a:t>
            </a:r>
            <a:endParaRPr lang="en-US" sz="2000" b="1" dirty="0">
              <a:latin typeface="Courier New" pitchFamily="49" charset="0"/>
              <a:cs typeface="Courier New" pitchFamily="49" charset="0"/>
            </a:endParaRPr>
          </a:p>
        </p:txBody>
      </p:sp>
      <p:sp>
        <p:nvSpPr>
          <p:cNvPr id="36873" name="Rectangle 9"/>
          <p:cNvSpPr>
            <a:spLocks noChangeArrowheads="1"/>
          </p:cNvSpPr>
          <p:nvPr/>
        </p:nvSpPr>
        <p:spPr bwMode="auto">
          <a:xfrm>
            <a:off x="381000" y="3048000"/>
            <a:ext cx="3352800" cy="381000"/>
          </a:xfrm>
          <a:prstGeom prst="rect">
            <a:avLst/>
          </a:prstGeom>
          <a:noFill/>
          <a:ln w="9525">
            <a:noFill/>
            <a:miter lim="800000"/>
            <a:headEnd/>
            <a:tailEnd/>
          </a:ln>
        </p:spPr>
        <p:txBody>
          <a:bodyPr wrap="none" anchor="ctr"/>
          <a:lstStyle/>
          <a:p>
            <a:pPr algn="ctr"/>
            <a:r>
              <a:rPr lang="en-US" sz="2000" b="1" dirty="0" err="1">
                <a:latin typeface="Courier New" pitchFamily="49" charset="0"/>
                <a:cs typeface="Courier New" pitchFamily="49" charset="0"/>
              </a:rPr>
              <a:t>HttpServletRequest</a:t>
            </a:r>
            <a:endParaRPr lang="en-US" sz="2000" b="1" dirty="0">
              <a:latin typeface="Courier New" pitchFamily="49" charset="0"/>
              <a:cs typeface="Courier New" pitchFamily="49" charset="0"/>
            </a:endParaRPr>
          </a:p>
        </p:txBody>
      </p:sp>
      <p:sp>
        <p:nvSpPr>
          <p:cNvPr id="36874" name="Oval 10"/>
          <p:cNvSpPr>
            <a:spLocks noChangeArrowheads="1"/>
          </p:cNvSpPr>
          <p:nvPr/>
        </p:nvSpPr>
        <p:spPr bwMode="auto">
          <a:xfrm>
            <a:off x="1600200" y="1295400"/>
            <a:ext cx="381000" cy="304800"/>
          </a:xfrm>
          <a:prstGeom prst="ellipse">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36875" name="Rectangle 11"/>
          <p:cNvSpPr>
            <a:spLocks noChangeArrowheads="1"/>
          </p:cNvSpPr>
          <p:nvPr/>
        </p:nvSpPr>
        <p:spPr bwMode="auto">
          <a:xfrm>
            <a:off x="621890" y="1671484"/>
            <a:ext cx="2339102" cy="400110"/>
          </a:xfrm>
          <a:prstGeom prst="rect">
            <a:avLst/>
          </a:prstGeom>
          <a:noFill/>
          <a:ln w="9525">
            <a:noFill/>
            <a:miter lim="800000"/>
            <a:headEnd/>
            <a:tailEnd/>
          </a:ln>
        </p:spPr>
        <p:txBody>
          <a:bodyPr wrap="none">
            <a:spAutoFit/>
          </a:bodyPr>
          <a:lstStyle/>
          <a:p>
            <a:r>
              <a:rPr lang="en-US" sz="2000" b="1" dirty="0" err="1">
                <a:latin typeface="Courier New" pitchFamily="49" charset="0"/>
                <a:cs typeface="Courier New" pitchFamily="49" charset="0"/>
              </a:rPr>
              <a:t>ServletRequest</a:t>
            </a:r>
            <a:endParaRPr lang="en-US" sz="2000" b="1" dirty="0">
              <a:latin typeface="Courier New" pitchFamily="49" charset="0"/>
              <a:cs typeface="Courier New" pitchFamily="49" charset="0"/>
            </a:endParaRPr>
          </a:p>
        </p:txBody>
      </p:sp>
      <p:sp>
        <p:nvSpPr>
          <p:cNvPr id="15" name="AutoShape 4"/>
          <p:cNvSpPr>
            <a:spLocks noChangeArrowheads="1"/>
          </p:cNvSpPr>
          <p:nvPr/>
        </p:nvSpPr>
        <p:spPr bwMode="auto">
          <a:xfrm>
            <a:off x="1524000" y="1981200"/>
            <a:ext cx="457200" cy="381000"/>
          </a:xfrm>
          <a:prstGeom prst="triangle">
            <a:avLst>
              <a:gd name="adj" fmla="val 50000"/>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cxnSp>
        <p:nvCxnSpPr>
          <p:cNvPr id="17" name="Straight Connector 16"/>
          <p:cNvCxnSpPr>
            <a:stCxn id="15" idx="3"/>
          </p:cNvCxnSpPr>
          <p:nvPr/>
        </p:nvCxnSpPr>
        <p:spPr>
          <a:xfrm>
            <a:off x="1752600" y="2362200"/>
            <a:ext cx="0" cy="381000"/>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86400" y="2438400"/>
            <a:ext cx="0" cy="381000"/>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bwMode="auto">
          <a:xfrm>
            <a:off x="228600" y="3733800"/>
            <a:ext cx="80772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6"/>
              </a:buClr>
              <a:buFont typeface="Wingdings" pitchFamily="2" charset="2"/>
              <a:buChar char="§"/>
            </a:pPr>
            <a:r>
              <a:rPr lang="en-US" sz="2000" b="1" kern="0" dirty="0" err="1" smtClean="0">
                <a:solidFill>
                  <a:srgbClr val="5F5F5F"/>
                </a:solidFill>
                <a:latin typeface="Courier New" pitchFamily="49" charset="0"/>
              </a:rPr>
              <a:t>ServletRequest</a:t>
            </a:r>
            <a:r>
              <a:rPr lang="en-US" sz="2000" dirty="0" smtClean="0"/>
              <a:t>  </a:t>
            </a:r>
            <a:r>
              <a:rPr lang="en-US" sz="2000" dirty="0" smtClean="0">
                <a:solidFill>
                  <a:srgbClr val="5F5F5F"/>
                </a:solidFill>
                <a:latin typeface="+mn-lt"/>
              </a:rPr>
              <a:t>and</a:t>
            </a:r>
            <a:r>
              <a:rPr lang="en-US" sz="2000" dirty="0" smtClean="0"/>
              <a:t> </a:t>
            </a:r>
            <a:r>
              <a:rPr lang="en-US" sz="2000" b="1" kern="0" dirty="0" err="1" smtClean="0">
                <a:solidFill>
                  <a:srgbClr val="5F5F5F"/>
                </a:solidFill>
                <a:latin typeface="Courier New" pitchFamily="49" charset="0"/>
              </a:rPr>
              <a:t>ServletResponse</a:t>
            </a:r>
            <a:r>
              <a:rPr lang="en-US" sz="2000" b="1" kern="0" dirty="0" smtClean="0">
                <a:solidFill>
                  <a:srgbClr val="5F5F5F"/>
                </a:solidFill>
                <a:latin typeface="Courier New" pitchFamily="49" charset="0"/>
              </a:rPr>
              <a:t> </a:t>
            </a:r>
            <a:r>
              <a:rPr lang="en-US" sz="2000" dirty="0" smtClean="0">
                <a:solidFill>
                  <a:srgbClr val="5F5F5F"/>
                </a:solidFill>
                <a:latin typeface="+mn-lt"/>
              </a:rPr>
              <a:t>are interfaces. These are passed to the </a:t>
            </a:r>
            <a:r>
              <a:rPr lang="en-US" sz="2000" b="1" kern="0" dirty="0" smtClean="0">
                <a:solidFill>
                  <a:srgbClr val="5F5F5F"/>
                </a:solidFill>
                <a:latin typeface="Courier New" pitchFamily="49" charset="0"/>
              </a:rPr>
              <a:t>service</a:t>
            </a:r>
            <a:r>
              <a:rPr lang="en-US" sz="2000" dirty="0" smtClean="0">
                <a:solidFill>
                  <a:srgbClr val="5F5F5F"/>
                </a:solidFill>
                <a:latin typeface="+mn-lt"/>
              </a:rPr>
              <a:t> method of </a:t>
            </a:r>
            <a:r>
              <a:rPr lang="en-US" sz="2000" b="1" kern="0" dirty="0" err="1" smtClean="0">
                <a:solidFill>
                  <a:srgbClr val="5F5F5F"/>
                </a:solidFill>
                <a:latin typeface="Courier New" pitchFamily="49" charset="0"/>
              </a:rPr>
              <a:t>GenericServlet</a:t>
            </a:r>
            <a:endParaRPr lang="en-US" sz="2000" b="1" kern="0" dirty="0" smtClean="0">
              <a:solidFill>
                <a:srgbClr val="5F5F5F"/>
              </a:solidFill>
              <a:latin typeface="Courier New" pitchFamily="49" charset="0"/>
            </a:endParaRPr>
          </a:p>
          <a:p>
            <a:pPr marL="342900" lvl="0" indent="-342900" eaLnBrk="0" hangingPunct="0">
              <a:lnSpc>
                <a:spcPct val="140000"/>
              </a:lnSpc>
              <a:spcBef>
                <a:spcPct val="20000"/>
              </a:spcBef>
              <a:buClr>
                <a:schemeClr val="accent6"/>
              </a:buClr>
              <a:buFont typeface="Wingdings" pitchFamily="2" charset="2"/>
              <a:buChar char="§"/>
            </a:pPr>
            <a:r>
              <a:rPr lang="en-US" sz="2000" b="1" kern="0" dirty="0" err="1" smtClean="0">
                <a:solidFill>
                  <a:srgbClr val="5F5F5F"/>
                </a:solidFill>
                <a:latin typeface="Courier New" pitchFamily="49" charset="0"/>
              </a:rPr>
              <a:t>HttpServletRequest</a:t>
            </a:r>
            <a:r>
              <a:rPr lang="en-US" sz="2000" dirty="0" smtClean="0"/>
              <a:t>  </a:t>
            </a:r>
            <a:r>
              <a:rPr lang="en-US" sz="2000" dirty="0" smtClean="0">
                <a:solidFill>
                  <a:srgbClr val="5F5F5F"/>
                </a:solidFill>
              </a:rPr>
              <a:t>and</a:t>
            </a:r>
            <a:r>
              <a:rPr lang="en-US" sz="2000" dirty="0" smtClean="0"/>
              <a:t> </a:t>
            </a:r>
            <a:r>
              <a:rPr lang="en-US" sz="2000" b="1" kern="0" dirty="0" err="1" smtClean="0">
                <a:solidFill>
                  <a:srgbClr val="5F5F5F"/>
                </a:solidFill>
                <a:latin typeface="Courier New" pitchFamily="49" charset="0"/>
              </a:rPr>
              <a:t>HttpServletResponse</a:t>
            </a:r>
            <a:r>
              <a:rPr lang="en-US" sz="2000" dirty="0" smtClean="0">
                <a:solidFill>
                  <a:srgbClr val="5F5F5F"/>
                </a:solidFill>
              </a:rPr>
              <a:t> interface objects are passed to all the </a:t>
            </a:r>
            <a:r>
              <a:rPr lang="en-US" sz="2000" b="1" kern="0" dirty="0" smtClean="0">
                <a:solidFill>
                  <a:srgbClr val="5F5F5F"/>
                </a:solidFill>
                <a:latin typeface="Courier New" pitchFamily="49" charset="0"/>
              </a:rPr>
              <a:t>service</a:t>
            </a:r>
            <a:r>
              <a:rPr lang="en-US" sz="2000" dirty="0" smtClean="0">
                <a:solidFill>
                  <a:srgbClr val="5F5F5F"/>
                </a:solidFill>
              </a:rPr>
              <a:t>() and  </a:t>
            </a:r>
            <a:r>
              <a:rPr lang="en-US" sz="2000" b="1" kern="0" dirty="0" err="1" smtClean="0">
                <a:solidFill>
                  <a:srgbClr val="5F5F5F"/>
                </a:solidFill>
                <a:latin typeface="Courier New" pitchFamily="49" charset="0"/>
              </a:rPr>
              <a:t>doXXX</a:t>
            </a:r>
            <a:r>
              <a:rPr lang="en-US" sz="2000" dirty="0" smtClean="0">
                <a:solidFill>
                  <a:srgbClr val="5F5F5F"/>
                </a:solidFill>
              </a:rPr>
              <a:t>() methods defined by </a:t>
            </a:r>
            <a:r>
              <a:rPr lang="en-US" sz="2000" b="1" kern="0" dirty="0" err="1" smtClean="0">
                <a:solidFill>
                  <a:srgbClr val="5F5F5F"/>
                </a:solidFill>
                <a:latin typeface="Courier New" pitchFamily="49" charset="0"/>
              </a:rPr>
              <a:t>HttpServlet</a:t>
            </a:r>
            <a:endParaRPr lang="en-US" sz="2000" b="1" kern="0" dirty="0" smtClean="0">
              <a:solidFill>
                <a:srgbClr val="5F5F5F"/>
              </a:solidFill>
              <a:latin typeface="Courier New" pitchFamily="49" charset="0"/>
            </a:endParaRPr>
          </a:p>
          <a:p>
            <a:pPr marL="342900" lvl="0" indent="-342900" eaLnBrk="0" hangingPunct="0">
              <a:lnSpc>
                <a:spcPct val="140000"/>
              </a:lnSpc>
              <a:spcBef>
                <a:spcPct val="20000"/>
              </a:spcBef>
              <a:buClr>
                <a:schemeClr val="accent6"/>
              </a:buClr>
            </a:pPr>
            <a:endParaRPr lang="en-US" sz="2000" dirty="0" smtClean="0">
              <a:solidFill>
                <a:srgbClr val="5F5F5F"/>
              </a:solidFill>
              <a:latin typeface="+mn-lt"/>
            </a:endParaRPr>
          </a:p>
          <a:p>
            <a:pPr marL="342900" lvl="0" indent="-342900" eaLnBrk="0" hangingPunct="0">
              <a:lnSpc>
                <a:spcPct val="140000"/>
              </a:lnSpc>
              <a:spcBef>
                <a:spcPct val="20000"/>
              </a:spcBef>
              <a:buClr>
                <a:schemeClr val="accent6"/>
              </a:buClr>
              <a:buFont typeface="Wingdings" pitchFamily="2" charset="2"/>
              <a:buChar char="§"/>
            </a:pPr>
            <a:endParaRPr kumimoji="0" lang="en-US" sz="2000" b="1" i="0" u="none" strike="noStrike" kern="0" cap="none" spc="0" normalizeH="0" baseline="0" noProof="0" dirty="0" smtClean="0">
              <a:ln>
                <a:noFill/>
              </a:ln>
              <a:solidFill>
                <a:srgbClr val="5F5F5F"/>
              </a:solidFill>
              <a:effectLst/>
              <a:uLnTx/>
              <a:uFillTx/>
              <a:latin typeface="Courier New" pitchFamily="49" charset="0"/>
              <a:ea typeface="+mn-ea"/>
              <a:cs typeface="+mn-cs"/>
            </a:endParaRPr>
          </a:p>
        </p:txBody>
      </p:sp>
      <p:sp>
        <p:nvSpPr>
          <p:cNvPr id="20" name="Oval 10"/>
          <p:cNvSpPr>
            <a:spLocks noChangeArrowheads="1"/>
          </p:cNvSpPr>
          <p:nvPr/>
        </p:nvSpPr>
        <p:spPr bwMode="auto">
          <a:xfrm>
            <a:off x="1524000" y="2819400"/>
            <a:ext cx="381000" cy="304800"/>
          </a:xfrm>
          <a:prstGeom prst="ellipse">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21" name="Oval 10"/>
          <p:cNvSpPr>
            <a:spLocks noChangeArrowheads="1"/>
          </p:cNvSpPr>
          <p:nvPr/>
        </p:nvSpPr>
        <p:spPr bwMode="auto">
          <a:xfrm>
            <a:off x="5334000" y="2895600"/>
            <a:ext cx="381000" cy="304800"/>
          </a:xfrm>
          <a:prstGeom prst="ellipse">
            <a:avLst/>
          </a:prstGeom>
          <a:noFill/>
          <a:ln w="9525">
            <a:solidFill>
              <a:schemeClr val="tx1"/>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16" name="Footer Placeholder 1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4000" cy="838200"/>
          </a:xfrm>
          <a:noFill/>
        </p:spPr>
        <p:txBody>
          <a:bodyPr/>
          <a:lstStyle/>
          <a:p>
            <a:r>
              <a:rPr lang="en-US" dirty="0" smtClean="0">
                <a:cs typeface="Courier New" pitchFamily="49" charset="0"/>
              </a:rPr>
              <a:t>Some methods of </a:t>
            </a:r>
            <a:r>
              <a:rPr lang="en-US" dirty="0" err="1" smtClean="0">
                <a:latin typeface="Courier New" pitchFamily="49" charset="0"/>
                <a:cs typeface="Courier New" pitchFamily="49" charset="0"/>
              </a:rPr>
              <a:t>ServletRequest</a:t>
            </a:r>
            <a:r>
              <a:rPr lang="en-US" dirty="0" smtClean="0">
                <a:latin typeface="Courier New" pitchFamily="49" charset="0"/>
                <a:cs typeface="Courier New" pitchFamily="49" charset="0"/>
              </a:rPr>
              <a:t> </a:t>
            </a:r>
          </a:p>
        </p:txBody>
      </p:sp>
      <p:sp>
        <p:nvSpPr>
          <p:cNvPr id="11" name="Rectangle 10"/>
          <p:cNvSpPr/>
          <p:nvPr/>
        </p:nvSpPr>
        <p:spPr>
          <a:xfrm>
            <a:off x="76200" y="990600"/>
            <a:ext cx="8839200" cy="2580194"/>
          </a:xfrm>
          <a:prstGeom prst="rect">
            <a:avLst/>
          </a:prstGeom>
        </p:spPr>
        <p:txBody>
          <a:bodyPr wrap="square">
            <a:spAutoFit/>
          </a:bodyPr>
          <a:lstStyle/>
          <a:p>
            <a:pPr marL="342900" indent="-342900" eaLnBrk="0" hangingPunct="0">
              <a:spcBef>
                <a:spcPts val="500"/>
              </a:spcBef>
              <a:buClr>
                <a:schemeClr val="accent6"/>
              </a:buClr>
              <a:buFont typeface="Wingdings" pitchFamily="2" charset="2"/>
              <a:buChar char="§"/>
              <a:defRPr/>
            </a:pPr>
            <a:r>
              <a:rPr lang="en-US" sz="2000" b="1" kern="0" dirty="0" smtClean="0">
                <a:solidFill>
                  <a:srgbClr val="5F5F5F"/>
                </a:solidFill>
                <a:latin typeface="Courier New" pitchFamily="49" charset="0"/>
              </a:rPr>
              <a:t>Enumeration </a:t>
            </a:r>
            <a:r>
              <a:rPr lang="en-US" sz="2000" b="1" kern="0" dirty="0" err="1" smtClean="0">
                <a:solidFill>
                  <a:srgbClr val="5F5F5F"/>
                </a:solidFill>
                <a:latin typeface="Courier New" pitchFamily="49" charset="0"/>
              </a:rPr>
              <a:t>getParameterNames</a:t>
            </a:r>
            <a:r>
              <a:rPr lang="en-US" sz="2000" b="1" kern="0" dirty="0" smtClean="0">
                <a:solidFill>
                  <a:srgbClr val="5F5F5F"/>
                </a:solidFill>
                <a:latin typeface="Courier New" pitchFamily="49" charset="0"/>
              </a:rPr>
              <a:t>(): </a:t>
            </a:r>
            <a:r>
              <a:rPr lang="en-US" sz="2000" dirty="0" smtClean="0">
                <a:solidFill>
                  <a:srgbClr val="5F5F5F"/>
                </a:solidFill>
                <a:latin typeface="+mn-lt"/>
              </a:rPr>
              <a:t>Returns an </a:t>
            </a:r>
            <a:r>
              <a:rPr lang="en-US" sz="2000" b="1" kern="0" dirty="0" smtClean="0">
                <a:solidFill>
                  <a:srgbClr val="5F5F5F"/>
                </a:solidFill>
                <a:latin typeface="Courier New" pitchFamily="49" charset="0"/>
              </a:rPr>
              <a:t>Enumeration</a:t>
            </a:r>
            <a:r>
              <a:rPr lang="en-US" sz="2000" dirty="0" smtClean="0">
                <a:solidFill>
                  <a:srgbClr val="5F5F5F"/>
                </a:solidFill>
                <a:latin typeface="+mn-lt"/>
              </a:rPr>
              <a:t> of String objects containing the names of the request parameters contained or an  empty Enumeration. </a:t>
            </a:r>
          </a:p>
          <a:p>
            <a:pPr marL="342900" indent="-342900" eaLnBrk="0" hangingPunct="0">
              <a:spcBef>
                <a:spcPts val="500"/>
              </a:spcBef>
              <a:buClr>
                <a:schemeClr val="accent6"/>
              </a:buClr>
              <a:buFont typeface="Wingdings" pitchFamily="2" charset="2"/>
              <a:buChar char="§"/>
              <a:defRPr/>
            </a:pPr>
            <a:r>
              <a:rPr lang="en-US" sz="2000" b="1" kern="0" dirty="0" smtClean="0">
                <a:solidFill>
                  <a:srgbClr val="5F5F5F"/>
                </a:solidFill>
                <a:latin typeface="Courier New" pitchFamily="49" charset="0"/>
              </a:rPr>
              <a:t>String </a:t>
            </a:r>
            <a:r>
              <a:rPr lang="en-US" sz="2000" b="1" kern="0" dirty="0" err="1" smtClean="0">
                <a:solidFill>
                  <a:srgbClr val="5F5F5F"/>
                </a:solidFill>
                <a:latin typeface="Courier New" pitchFamily="49" charset="0"/>
              </a:rPr>
              <a:t>getParameter</a:t>
            </a:r>
            <a:r>
              <a:rPr lang="en-US" sz="2000" b="1" kern="0" dirty="0" smtClean="0">
                <a:solidFill>
                  <a:srgbClr val="5F5F5F"/>
                </a:solidFill>
                <a:latin typeface="Courier New" pitchFamily="49" charset="0"/>
              </a:rPr>
              <a:t>(String name)</a:t>
            </a:r>
          </a:p>
          <a:p>
            <a:pPr marL="342900" indent="-342900" eaLnBrk="0" hangingPunct="0">
              <a:spcBef>
                <a:spcPts val="300"/>
              </a:spcBef>
              <a:buClr>
                <a:schemeClr val="accent6"/>
              </a:buClr>
              <a:buFont typeface="Wingdings" pitchFamily="2" charset="2"/>
              <a:buChar char="§"/>
              <a:defRPr/>
            </a:pPr>
            <a:r>
              <a:rPr lang="en-US" sz="2000" b="1" kern="0" dirty="0" smtClean="0">
                <a:solidFill>
                  <a:srgbClr val="5F5F5F"/>
                </a:solidFill>
                <a:latin typeface="Courier New" pitchFamily="49" charset="0"/>
              </a:rPr>
              <a:t>String[] </a:t>
            </a:r>
            <a:r>
              <a:rPr lang="en-US" sz="2000" b="1" kern="0" dirty="0" err="1" smtClean="0">
                <a:solidFill>
                  <a:srgbClr val="5F5F5F"/>
                </a:solidFill>
                <a:latin typeface="Courier New" pitchFamily="49" charset="0"/>
              </a:rPr>
              <a:t>getParameterValues</a:t>
            </a:r>
            <a:r>
              <a:rPr lang="en-US" sz="2000" b="1" kern="0" dirty="0" smtClean="0">
                <a:solidFill>
                  <a:srgbClr val="5F5F5F"/>
                </a:solidFill>
                <a:latin typeface="Courier New" pitchFamily="49" charset="0"/>
              </a:rPr>
              <a:t>(String name)</a:t>
            </a:r>
          </a:p>
          <a:p>
            <a:pPr marL="342900" indent="-342900" eaLnBrk="0" hangingPunct="0">
              <a:spcBef>
                <a:spcPts val="900"/>
              </a:spcBef>
              <a:buClr>
                <a:schemeClr val="accent6"/>
              </a:buClr>
              <a:defRPr/>
            </a:pPr>
            <a:r>
              <a:rPr lang="en-US" sz="2000" dirty="0" smtClean="0">
                <a:solidFill>
                  <a:srgbClr val="5F5F5F"/>
                </a:solidFill>
                <a:latin typeface="+mn-lt"/>
              </a:rPr>
              <a:t>	Both the methods are used to get the form parameter values of HTTP or HTTPS request</a:t>
            </a:r>
          </a:p>
          <a:p>
            <a:pPr marL="342900" indent="-342900" eaLnBrk="0" hangingPunct="0">
              <a:spcBef>
                <a:spcPts val="900"/>
              </a:spcBef>
              <a:buClr>
                <a:schemeClr val="accent6"/>
              </a:buClr>
              <a:defRPr/>
            </a:pPr>
            <a:r>
              <a:rPr lang="en-US" sz="2000" i="1" dirty="0" smtClean="0">
                <a:solidFill>
                  <a:srgbClr val="5F5F5F"/>
                </a:solidFill>
                <a:latin typeface="+mn-lt"/>
              </a:rPr>
              <a:t>	We will see using an example how to work with these.</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Courier New" pitchFamily="49" charset="0"/>
              </a:rPr>
              <a:t>Some methods of </a:t>
            </a:r>
            <a:r>
              <a:rPr lang="en-US" dirty="0" err="1" smtClean="0">
                <a:latin typeface="Courier New" pitchFamily="49" charset="0"/>
                <a:cs typeface="Courier New" pitchFamily="49" charset="0"/>
              </a:rPr>
              <a:t>HttpServletRequest</a:t>
            </a:r>
            <a:r>
              <a:rPr lang="en-US" dirty="0" smtClean="0">
                <a:latin typeface="Courier New" pitchFamily="49" charset="0"/>
                <a:cs typeface="Courier New" pitchFamily="49" charset="0"/>
              </a:rPr>
              <a:t> </a:t>
            </a:r>
            <a:endParaRPr lang="en-US" dirty="0"/>
          </a:p>
        </p:txBody>
      </p:sp>
      <p:sp>
        <p:nvSpPr>
          <p:cNvPr id="3" name="Content Placeholder 2"/>
          <p:cNvSpPr>
            <a:spLocks noGrp="1"/>
          </p:cNvSpPr>
          <p:nvPr>
            <p:ph sz="quarter" idx="1"/>
          </p:nvPr>
        </p:nvSpPr>
        <p:spPr>
          <a:xfrm>
            <a:off x="152400" y="990600"/>
            <a:ext cx="8686800" cy="5410200"/>
          </a:xfrm>
        </p:spPr>
        <p:txBody>
          <a:bodyPr>
            <a:normAutofit fontScale="77500" lnSpcReduction="20000"/>
          </a:bodyPr>
          <a:lstStyle/>
          <a:p>
            <a:pPr marL="400050">
              <a:lnSpc>
                <a:spcPct val="120000"/>
              </a:lnSpc>
              <a:buClr>
                <a:schemeClr val="accent6"/>
              </a:buClr>
              <a:defRPr/>
            </a:pPr>
            <a:r>
              <a:rPr lang="en-US" b="1" dirty="0" smtClean="0">
                <a:latin typeface="Courier New" pitchFamily="49" charset="0"/>
              </a:rPr>
              <a:t>String </a:t>
            </a:r>
            <a:r>
              <a:rPr lang="en-US" b="1" dirty="0" err="1" smtClean="0">
                <a:latin typeface="Courier New" pitchFamily="49" charset="0"/>
              </a:rPr>
              <a:t>getMethod</a:t>
            </a:r>
            <a:r>
              <a:rPr lang="en-US" b="1" dirty="0" smtClean="0">
                <a:latin typeface="Courier New" pitchFamily="49" charset="0"/>
              </a:rPr>
              <a:t>(): </a:t>
            </a:r>
            <a:r>
              <a:rPr lang="en-US" dirty="0" smtClean="0"/>
              <a:t> Returns the name of the HTTP method with which this request was made, for example, GET, POST, or PUT</a:t>
            </a:r>
            <a:endParaRPr lang="en-US" b="1" dirty="0" smtClean="0">
              <a:latin typeface="Courier New" pitchFamily="49" charset="0"/>
            </a:endParaRPr>
          </a:p>
          <a:p>
            <a:pPr marL="400050">
              <a:lnSpc>
                <a:spcPct val="120000"/>
              </a:lnSpc>
              <a:buClr>
                <a:schemeClr val="accent6"/>
              </a:buClr>
              <a:defRPr/>
            </a:pPr>
            <a:r>
              <a:rPr lang="en-US" b="1" dirty="0" smtClean="0">
                <a:latin typeface="Courier New" pitchFamily="49" charset="0"/>
              </a:rPr>
              <a:t>String </a:t>
            </a:r>
            <a:r>
              <a:rPr lang="en-US" b="1" dirty="0" err="1" smtClean="0">
                <a:latin typeface="Courier New" pitchFamily="49" charset="0"/>
              </a:rPr>
              <a:t>getHeader</a:t>
            </a:r>
            <a:r>
              <a:rPr lang="en-US" b="1" dirty="0" smtClean="0">
                <a:latin typeface="Courier New" pitchFamily="49" charset="0"/>
              </a:rPr>
              <a:t>(String name)</a:t>
            </a:r>
          </a:p>
          <a:p>
            <a:pPr marL="400050">
              <a:lnSpc>
                <a:spcPct val="120000"/>
              </a:lnSpc>
              <a:buClr>
                <a:schemeClr val="accent6"/>
              </a:buClr>
              <a:defRPr/>
            </a:pPr>
            <a:r>
              <a:rPr lang="en-US" b="1" dirty="0" smtClean="0">
                <a:latin typeface="Courier New" pitchFamily="49" charset="0"/>
              </a:rPr>
              <a:t>Enumeration </a:t>
            </a:r>
            <a:r>
              <a:rPr lang="en-US" b="1" dirty="0" err="1" smtClean="0">
                <a:latin typeface="Courier New" pitchFamily="49" charset="0"/>
              </a:rPr>
              <a:t>getHeaderNames</a:t>
            </a:r>
            <a:r>
              <a:rPr lang="en-US" b="1" dirty="0" smtClean="0">
                <a:latin typeface="Courier New" pitchFamily="49" charset="0"/>
              </a:rPr>
              <a:t>()</a:t>
            </a:r>
          </a:p>
          <a:p>
            <a:pPr marL="400050">
              <a:lnSpc>
                <a:spcPct val="120000"/>
              </a:lnSpc>
              <a:buClr>
                <a:schemeClr val="accent6"/>
              </a:buClr>
              <a:buNone/>
              <a:defRPr/>
            </a:pPr>
            <a:r>
              <a:rPr lang="en-US" dirty="0" smtClean="0"/>
              <a:t>	Returns all the values and names of  the specified request header as an Enumeration of String objects. The header name is case insensitive.</a:t>
            </a:r>
            <a:r>
              <a:rPr lang="en-US" b="1" dirty="0" smtClean="0">
                <a:latin typeface="Courier New" pitchFamily="49" charset="0"/>
              </a:rPr>
              <a:t> </a:t>
            </a:r>
          </a:p>
          <a:p>
            <a:pPr marL="400050">
              <a:lnSpc>
                <a:spcPct val="120000"/>
              </a:lnSpc>
              <a:buClr>
                <a:schemeClr val="accent6"/>
              </a:buClr>
              <a:defRPr/>
            </a:pPr>
            <a:r>
              <a:rPr lang="en-US" b="1" dirty="0" smtClean="0">
                <a:latin typeface="Courier New" pitchFamily="49" charset="0"/>
              </a:rPr>
              <a:t>String </a:t>
            </a:r>
            <a:r>
              <a:rPr lang="en-US" b="1" dirty="0" err="1" smtClean="0">
                <a:latin typeface="Courier New" pitchFamily="49" charset="0"/>
              </a:rPr>
              <a:t>getQueryString</a:t>
            </a:r>
            <a:r>
              <a:rPr lang="en-US" b="1" dirty="0" smtClean="0">
                <a:latin typeface="Courier New" pitchFamily="49" charset="0"/>
              </a:rPr>
              <a:t>():  </a:t>
            </a:r>
            <a:r>
              <a:rPr lang="en-US" dirty="0" smtClean="0"/>
              <a:t>Returns the query string that is contained in the request URL after the path</a:t>
            </a:r>
          </a:p>
          <a:p>
            <a:pPr marL="400050">
              <a:lnSpc>
                <a:spcPct val="120000"/>
              </a:lnSpc>
              <a:buClr>
                <a:schemeClr val="accent6"/>
              </a:buClr>
              <a:defRPr/>
            </a:pPr>
            <a:r>
              <a:rPr lang="en-US" b="1" dirty="0" smtClean="0">
                <a:latin typeface="Courier New" pitchFamily="49" charset="0"/>
              </a:rPr>
              <a:t>String </a:t>
            </a:r>
            <a:r>
              <a:rPr lang="en-US" b="1" dirty="0" err="1" smtClean="0">
                <a:latin typeface="Courier New" pitchFamily="49" charset="0"/>
              </a:rPr>
              <a:t>getContextPath</a:t>
            </a:r>
            <a:r>
              <a:rPr lang="en-US" b="1" dirty="0" smtClean="0">
                <a:latin typeface="Courier New" pitchFamily="49" charset="0"/>
              </a:rPr>
              <a:t>() , String </a:t>
            </a:r>
            <a:r>
              <a:rPr lang="en-US" b="1" dirty="0" err="1" smtClean="0">
                <a:latin typeface="Courier New" pitchFamily="49" charset="0"/>
              </a:rPr>
              <a:t>getServletPath</a:t>
            </a:r>
            <a:r>
              <a:rPr lang="en-US" b="1" dirty="0" smtClean="0">
                <a:latin typeface="Courier New" pitchFamily="49" charset="0"/>
              </a:rPr>
              <a:t>() and String </a:t>
            </a:r>
            <a:r>
              <a:rPr lang="en-US" b="1" dirty="0" err="1" smtClean="0">
                <a:latin typeface="Courier New" pitchFamily="49" charset="0"/>
              </a:rPr>
              <a:t>getPathInfo</a:t>
            </a:r>
            <a:r>
              <a:rPr lang="en-US" b="1" dirty="0" smtClean="0">
                <a:latin typeface="Courier New" pitchFamily="49" charset="0"/>
              </a:rPr>
              <a:t>() </a:t>
            </a:r>
          </a:p>
          <a:p>
            <a:pPr marL="400050">
              <a:lnSpc>
                <a:spcPct val="120000"/>
              </a:lnSpc>
              <a:buClr>
                <a:schemeClr val="accent6"/>
              </a:buClr>
              <a:buNone/>
              <a:defRPr/>
            </a:pPr>
            <a:r>
              <a:rPr lang="en-US" dirty="0" smtClean="0"/>
              <a:t>    http://localhost:8080/Test/GreetingServlet  </a:t>
            </a:r>
            <a:r>
              <a:rPr lang="en-US" dirty="0" smtClean="0">
                <a:sym typeface="Wingdings" pitchFamily="2" charset="2"/>
              </a:rPr>
              <a:t></a:t>
            </a:r>
            <a:r>
              <a:rPr lang="en-US" dirty="0" smtClean="0"/>
              <a:t> </a:t>
            </a:r>
            <a:r>
              <a:rPr lang="en-US" b="1" dirty="0" err="1" smtClean="0">
                <a:latin typeface="Courier New" pitchFamily="49" charset="0"/>
              </a:rPr>
              <a:t>getContextPath</a:t>
            </a:r>
            <a:r>
              <a:rPr lang="en-US" b="1" dirty="0" smtClean="0">
                <a:latin typeface="Courier New" pitchFamily="49" charset="0"/>
              </a:rPr>
              <a:t>() </a:t>
            </a:r>
            <a:r>
              <a:rPr lang="en-US" dirty="0" smtClean="0"/>
              <a:t>returns</a:t>
            </a:r>
            <a:r>
              <a:rPr lang="en-US" b="1" dirty="0" smtClean="0">
                <a:latin typeface="Courier New" pitchFamily="49" charset="0"/>
              </a:rPr>
              <a:t> /Test </a:t>
            </a:r>
            <a:r>
              <a:rPr lang="en-US" dirty="0" smtClean="0"/>
              <a:t>and </a:t>
            </a:r>
            <a:r>
              <a:rPr lang="en-US" b="1" dirty="0" err="1" smtClean="0">
                <a:latin typeface="Courier New" pitchFamily="49" charset="0"/>
              </a:rPr>
              <a:t>getServletPath</a:t>
            </a:r>
            <a:r>
              <a:rPr lang="en-US" b="1" dirty="0" smtClean="0">
                <a:latin typeface="Courier New" pitchFamily="49" charset="0"/>
              </a:rPr>
              <a:t> </a:t>
            </a:r>
            <a:r>
              <a:rPr lang="en-US" dirty="0" smtClean="0"/>
              <a:t>returns</a:t>
            </a:r>
            <a:r>
              <a:rPr lang="en-US" b="1" dirty="0" smtClean="0">
                <a:latin typeface="Courier New" pitchFamily="49" charset="0"/>
              </a:rPr>
              <a:t> </a:t>
            </a:r>
            <a:r>
              <a:rPr lang="en-US" dirty="0" smtClean="0"/>
              <a:t> </a:t>
            </a:r>
            <a:r>
              <a:rPr lang="en-US" b="1" dirty="0" smtClean="0">
                <a:latin typeface="Courier New" pitchFamily="49" charset="0"/>
              </a:rPr>
              <a:t>/</a:t>
            </a:r>
            <a:r>
              <a:rPr lang="en-US" b="1" dirty="0" err="1" smtClean="0">
                <a:latin typeface="Courier New" pitchFamily="49" charset="0"/>
              </a:rPr>
              <a:t>GreetingServlet</a:t>
            </a:r>
            <a:endParaRPr lang="en-US" b="1" dirty="0" smtClean="0">
              <a:latin typeface="Courier New" pitchFamily="49" charset="0"/>
            </a:endParaRPr>
          </a:p>
          <a:p>
            <a:pPr marL="400050">
              <a:lnSpc>
                <a:spcPct val="120000"/>
              </a:lnSpc>
              <a:buClr>
                <a:schemeClr val="accent6"/>
              </a:buClr>
              <a:buNone/>
              <a:defRPr/>
            </a:pPr>
            <a:r>
              <a:rPr lang="en-US" b="1" dirty="0" smtClean="0">
                <a:latin typeface="Courier New" pitchFamily="49" charset="0"/>
              </a:rPr>
              <a:t>	</a:t>
            </a:r>
            <a:r>
              <a:rPr lang="en-US" b="1" dirty="0" err="1" smtClean="0">
                <a:latin typeface="Courier New" pitchFamily="49" charset="0"/>
              </a:rPr>
              <a:t>getPathInfo</a:t>
            </a:r>
            <a:r>
              <a:rPr lang="en-US" b="1" dirty="0" smtClean="0">
                <a:latin typeface="Courier New" pitchFamily="49" charset="0"/>
              </a:rPr>
              <a:t>() </a:t>
            </a:r>
            <a:r>
              <a:rPr lang="en-US" dirty="0" smtClean="0"/>
              <a:t>gets the rest of the path information after the servlet path in case there are any</a:t>
            </a:r>
            <a:r>
              <a:rPr lang="en-US" b="1" dirty="0" smtClean="0">
                <a:latin typeface="Courier New" pitchFamily="49" charset="0"/>
              </a:rPr>
              <a:t>.</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610600" cy="838200"/>
          </a:xfrm>
        </p:spPr>
        <p:txBody>
          <a:bodyPr>
            <a:normAutofit fontScale="90000"/>
          </a:bodyPr>
          <a:lstStyle/>
          <a:p>
            <a:r>
              <a:rPr lang="en-US" dirty="0" smtClean="0">
                <a:cs typeface="Courier New" pitchFamily="49" charset="0"/>
              </a:rPr>
              <a:t>Some methods of </a:t>
            </a:r>
            <a:r>
              <a:rPr lang="en-US" dirty="0" err="1" smtClean="0">
                <a:latin typeface="Courier New" pitchFamily="49" charset="0"/>
                <a:cs typeface="Courier New" pitchFamily="49" charset="0"/>
              </a:rPr>
              <a:t>ServletResponse</a:t>
            </a:r>
            <a:r>
              <a:rPr lang="en-US" dirty="0" smtClean="0">
                <a:latin typeface="Courier New" pitchFamily="49" charset="0"/>
                <a:cs typeface="Courier New" pitchFamily="49" charset="0"/>
              </a:rPr>
              <a:t> </a:t>
            </a:r>
          </a:p>
        </p:txBody>
      </p:sp>
      <p:sp>
        <p:nvSpPr>
          <p:cNvPr id="3" name="Content Placeholder 2"/>
          <p:cNvSpPr>
            <a:spLocks noGrp="1"/>
          </p:cNvSpPr>
          <p:nvPr>
            <p:ph sz="quarter" idx="1"/>
          </p:nvPr>
        </p:nvSpPr>
        <p:spPr>
          <a:xfrm>
            <a:off x="457200" y="1219200"/>
            <a:ext cx="8305800" cy="5105400"/>
          </a:xfrm>
        </p:spPr>
        <p:txBody>
          <a:bodyPr>
            <a:normAutofit lnSpcReduction="10000"/>
          </a:bodyPr>
          <a:lstStyle/>
          <a:p>
            <a:pPr>
              <a:buClr>
                <a:schemeClr val="accent6"/>
              </a:buClr>
            </a:pPr>
            <a:r>
              <a:rPr lang="en-US" b="1" dirty="0" smtClean="0">
                <a:latin typeface="Courier New" pitchFamily="49" charset="0"/>
              </a:rPr>
              <a:t>void </a:t>
            </a:r>
            <a:r>
              <a:rPr lang="en-US" b="1" dirty="0" err="1" smtClean="0">
                <a:latin typeface="Courier New" pitchFamily="49" charset="0"/>
              </a:rPr>
              <a:t>setContentType</a:t>
            </a:r>
            <a:r>
              <a:rPr lang="en-US" b="1" dirty="0" smtClean="0">
                <a:latin typeface="Courier New" pitchFamily="49" charset="0"/>
              </a:rPr>
              <a:t>(String type): </a:t>
            </a:r>
            <a:r>
              <a:rPr lang="en-US" dirty="0" smtClean="0"/>
              <a:t>Sets the content type (</a:t>
            </a:r>
            <a:r>
              <a:rPr lang="en-GB" dirty="0" smtClean="0"/>
              <a:t>MIME type)</a:t>
            </a:r>
            <a:r>
              <a:rPr lang="en-US" dirty="0" smtClean="0"/>
              <a:t> of the response being sent to the client.</a:t>
            </a:r>
            <a:endParaRPr lang="en-US" b="1" dirty="0" smtClean="0">
              <a:latin typeface="Courier New" pitchFamily="49" charset="0"/>
            </a:endParaRPr>
          </a:p>
          <a:p>
            <a:pPr>
              <a:buClr>
                <a:schemeClr val="accent6"/>
              </a:buClr>
            </a:pPr>
            <a:r>
              <a:rPr lang="en-US" b="1" dirty="0" smtClean="0">
                <a:latin typeface="Courier New" pitchFamily="49" charset="0"/>
              </a:rPr>
              <a:t>void </a:t>
            </a:r>
            <a:r>
              <a:rPr lang="en-US" b="1" dirty="0" err="1" smtClean="0">
                <a:latin typeface="Courier New" pitchFamily="49" charset="0"/>
              </a:rPr>
              <a:t>setContentLength</a:t>
            </a:r>
            <a:r>
              <a:rPr lang="en-US" b="1" dirty="0" smtClean="0">
                <a:latin typeface="Courier New" pitchFamily="49" charset="0"/>
              </a:rPr>
              <a:t>(</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len</a:t>
            </a:r>
            <a:r>
              <a:rPr lang="en-US" b="1" dirty="0" smtClean="0">
                <a:latin typeface="Courier New" pitchFamily="49" charset="0"/>
              </a:rPr>
              <a:t>):</a:t>
            </a:r>
            <a:r>
              <a:rPr lang="en-US" dirty="0" smtClean="0"/>
              <a:t>Sets the length of the content body in the response In HTTP </a:t>
            </a:r>
            <a:r>
              <a:rPr lang="en-US" dirty="0" err="1" smtClean="0"/>
              <a:t>servlets</a:t>
            </a:r>
            <a:r>
              <a:rPr lang="en-US" dirty="0" smtClean="0"/>
              <a:t>, this method sets the HTTP Content-Length header. </a:t>
            </a:r>
            <a:endParaRPr lang="en-US" b="1" dirty="0" smtClean="0">
              <a:latin typeface="Courier New" pitchFamily="49" charset="0"/>
            </a:endParaRPr>
          </a:p>
          <a:p>
            <a:pPr>
              <a:buClr>
                <a:schemeClr val="accent6"/>
              </a:buClr>
            </a:pPr>
            <a:r>
              <a:rPr lang="en-US" b="1" dirty="0" err="1" smtClean="0">
                <a:latin typeface="Courier New" pitchFamily="49" charset="0"/>
              </a:rPr>
              <a:t>ServletOutputStream</a:t>
            </a:r>
            <a:r>
              <a:rPr lang="en-US" b="1" dirty="0" smtClean="0">
                <a:latin typeface="Courier New" pitchFamily="49" charset="0"/>
              </a:rPr>
              <a:t> </a:t>
            </a:r>
            <a:r>
              <a:rPr lang="en-US" b="1" dirty="0" err="1" smtClean="0">
                <a:latin typeface="Courier New" pitchFamily="49" charset="0"/>
              </a:rPr>
              <a:t>getOutputStream</a:t>
            </a:r>
            <a:r>
              <a:rPr lang="en-US" b="1" dirty="0" smtClean="0">
                <a:latin typeface="Courier New" pitchFamily="49" charset="0"/>
              </a:rPr>
              <a:t>()</a:t>
            </a:r>
          </a:p>
          <a:p>
            <a:pPr>
              <a:buClr>
                <a:schemeClr val="accent6"/>
              </a:buClr>
            </a:pPr>
            <a:r>
              <a:rPr lang="en-US" b="1" dirty="0" err="1" smtClean="0">
                <a:latin typeface="Courier New" pitchFamily="49" charset="0"/>
              </a:rPr>
              <a:t>PrintWriter</a:t>
            </a:r>
            <a:r>
              <a:rPr lang="en-US" b="1" dirty="0" smtClean="0">
                <a:latin typeface="Courier New" pitchFamily="49" charset="0"/>
              </a:rPr>
              <a:t> </a:t>
            </a:r>
            <a:r>
              <a:rPr lang="en-US" b="1" dirty="0" err="1" smtClean="0">
                <a:latin typeface="Courier New" pitchFamily="49" charset="0"/>
              </a:rPr>
              <a:t>getWriter</a:t>
            </a:r>
            <a:r>
              <a:rPr lang="en-US" b="1" dirty="0" smtClean="0">
                <a:latin typeface="Courier New" pitchFamily="49" charset="0"/>
              </a:rPr>
              <a:t>()</a:t>
            </a:r>
          </a:p>
          <a:p>
            <a:pPr>
              <a:buClr>
                <a:schemeClr val="accent6"/>
              </a:buClr>
              <a:buNone/>
            </a:pPr>
            <a:r>
              <a:rPr lang="en-US" dirty="0" smtClean="0"/>
              <a:t> These method is used to write be called to write  to the response body. Both of these methods cannot be used simultaneously. </a:t>
            </a:r>
            <a:r>
              <a:rPr lang="en-US" b="1" dirty="0" err="1" smtClean="0">
                <a:latin typeface="Courier New" pitchFamily="49" charset="0"/>
              </a:rPr>
              <a:t>IllegalStateException</a:t>
            </a:r>
            <a:r>
              <a:rPr lang="en-US" dirty="0" smtClean="0"/>
              <a:t>  will be thrown if used simultaneously.</a:t>
            </a:r>
          </a:p>
          <a:p>
            <a:pPr>
              <a:buClr>
                <a:schemeClr val="accent6"/>
              </a:buClr>
              <a:buNone/>
            </a:pPr>
            <a:endParaRPr lang="en-US" dirty="0" smtClean="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676456" cy="692696"/>
          </a:xfrm>
        </p:spPr>
        <p:txBody>
          <a:bodyPr>
            <a:normAutofit/>
          </a:bodyPr>
          <a:lstStyle/>
          <a:p>
            <a:r>
              <a:rPr lang="en-US" sz="3200" dirty="0" smtClean="0">
                <a:cs typeface="Courier New" pitchFamily="49" charset="0"/>
              </a:rPr>
              <a:t>Some methods of </a:t>
            </a:r>
            <a:r>
              <a:rPr lang="en-US" sz="3200" dirty="0" err="1" smtClean="0">
                <a:latin typeface="Courier New" pitchFamily="49" charset="0"/>
                <a:cs typeface="Courier New" pitchFamily="49" charset="0"/>
              </a:rPr>
              <a:t>HttpServletResponse</a:t>
            </a:r>
            <a:endParaRPr lang="en-US" sz="3200" dirty="0"/>
          </a:p>
        </p:txBody>
      </p:sp>
      <p:sp>
        <p:nvSpPr>
          <p:cNvPr id="3" name="Content Placeholder 2"/>
          <p:cNvSpPr>
            <a:spLocks noGrp="1"/>
          </p:cNvSpPr>
          <p:nvPr>
            <p:ph sz="quarter" idx="1"/>
          </p:nvPr>
        </p:nvSpPr>
        <p:spPr>
          <a:xfrm>
            <a:off x="76200" y="764704"/>
            <a:ext cx="8763000" cy="5559896"/>
          </a:xfrm>
        </p:spPr>
        <p:txBody>
          <a:bodyPr>
            <a:normAutofit fontScale="92500" lnSpcReduction="10000"/>
          </a:bodyPr>
          <a:lstStyle/>
          <a:p>
            <a:pPr>
              <a:buClr>
                <a:schemeClr val="accent6"/>
              </a:buClr>
            </a:pPr>
            <a:r>
              <a:rPr lang="en-US" dirty="0" smtClean="0"/>
              <a:t> Status code  based on HTTP response is available as static constants in this class.  Some of the common status code s are</a:t>
            </a:r>
          </a:p>
          <a:p>
            <a:pPr>
              <a:buClr>
                <a:schemeClr val="accent6"/>
              </a:buClr>
              <a:buNone/>
            </a:pPr>
            <a:r>
              <a:rPr lang="en-US" b="1" dirty="0" smtClean="0">
                <a:latin typeface="Courier New" pitchFamily="49" charset="0"/>
              </a:rPr>
              <a:t>	SC_ACCEPTED (202), SC_BAD_REQUEST(400), SC_NOT_FOUND(404), SC_INTERNAL_SERVER_ERROR (500), SC_METHOD_NOT_ALLOWED(405), SC_REQUEST_TIMEOUT (408), SC_NOT_IMPLEMENTED (501), SC_SERVICE_UNAVAILABLE(503)</a:t>
            </a:r>
          </a:p>
          <a:p>
            <a:pPr>
              <a:buClr>
                <a:schemeClr val="accent6"/>
              </a:buClr>
            </a:pPr>
            <a:r>
              <a:rPr lang="en-US" dirty="0" smtClean="0"/>
              <a:t> </a:t>
            </a:r>
            <a:r>
              <a:rPr lang="en-US" b="1" dirty="0" smtClean="0">
                <a:latin typeface="Courier New" pitchFamily="49" charset="0"/>
              </a:rPr>
              <a:t>String </a:t>
            </a:r>
            <a:r>
              <a:rPr lang="en-US" b="1" dirty="0" err="1" smtClean="0">
                <a:latin typeface="Courier New" pitchFamily="49" charset="0"/>
              </a:rPr>
              <a:t>addHeader</a:t>
            </a:r>
            <a:r>
              <a:rPr lang="en-US" b="1" dirty="0" smtClean="0">
                <a:latin typeface="Courier New" pitchFamily="49" charset="0"/>
              </a:rPr>
              <a:t>(String </a:t>
            </a:r>
            <a:r>
              <a:rPr lang="en-US" b="1" dirty="0" err="1" smtClean="0">
                <a:latin typeface="Courier New" pitchFamily="49" charset="0"/>
              </a:rPr>
              <a:t>name,String</a:t>
            </a:r>
            <a:r>
              <a:rPr lang="en-US" b="1" dirty="0" smtClean="0">
                <a:latin typeface="Courier New" pitchFamily="49" charset="0"/>
              </a:rPr>
              <a:t> value)</a:t>
            </a:r>
          </a:p>
          <a:p>
            <a:pPr>
              <a:buClr>
                <a:schemeClr val="accent6"/>
              </a:buClr>
            </a:pPr>
            <a:r>
              <a:rPr lang="en-US" b="1" dirty="0" smtClean="0">
                <a:latin typeface="Courier New" pitchFamily="49" charset="0"/>
              </a:rPr>
              <a:t>void </a:t>
            </a:r>
            <a:r>
              <a:rPr lang="en-US" b="1" dirty="0" err="1" smtClean="0">
                <a:latin typeface="Courier New" pitchFamily="49" charset="0"/>
              </a:rPr>
              <a:t>addIntHeader</a:t>
            </a:r>
            <a:r>
              <a:rPr lang="en-US" b="1" dirty="0" smtClean="0">
                <a:latin typeface="Courier New" pitchFamily="49" charset="0"/>
              </a:rPr>
              <a:t>(</a:t>
            </a:r>
            <a:r>
              <a:rPr lang="en-US" b="1" dirty="0" err="1" smtClean="0">
                <a:latin typeface="Courier New" pitchFamily="49" charset="0"/>
              </a:rPr>
              <a:t>java.lang.String</a:t>
            </a:r>
            <a:r>
              <a:rPr lang="en-US" b="1" dirty="0" smtClean="0">
                <a:latin typeface="Courier New" pitchFamily="49" charset="0"/>
              </a:rPr>
              <a:t> name, </a:t>
            </a:r>
            <a:r>
              <a:rPr lang="en-US" b="1" dirty="0" err="1" smtClean="0">
                <a:latin typeface="Courier New" pitchFamily="49" charset="0"/>
              </a:rPr>
              <a:t>int</a:t>
            </a:r>
            <a:r>
              <a:rPr lang="en-US" b="1" dirty="0" smtClean="0">
                <a:latin typeface="Courier New" pitchFamily="49" charset="0"/>
              </a:rPr>
              <a:t> value)</a:t>
            </a:r>
          </a:p>
          <a:p>
            <a:pPr>
              <a:buClr>
                <a:schemeClr val="accent6"/>
              </a:buClr>
            </a:pPr>
            <a:r>
              <a:rPr lang="en-US" b="1" dirty="0" smtClean="0">
                <a:latin typeface="Courier New" pitchFamily="49" charset="0"/>
              </a:rPr>
              <a:t>void </a:t>
            </a:r>
            <a:r>
              <a:rPr lang="en-US" b="1" dirty="0" err="1" smtClean="0">
                <a:latin typeface="Courier New" pitchFamily="49" charset="0"/>
              </a:rPr>
              <a:t>addDateHeader</a:t>
            </a:r>
            <a:r>
              <a:rPr lang="en-US" b="1" dirty="0" smtClean="0">
                <a:latin typeface="Courier New" pitchFamily="49" charset="0"/>
              </a:rPr>
              <a:t>(</a:t>
            </a:r>
            <a:r>
              <a:rPr lang="en-US" b="1" dirty="0" err="1" smtClean="0">
                <a:latin typeface="Courier New" pitchFamily="49" charset="0"/>
              </a:rPr>
              <a:t>java.lang.String</a:t>
            </a:r>
            <a:r>
              <a:rPr lang="en-US" b="1" dirty="0" smtClean="0">
                <a:latin typeface="Courier New" pitchFamily="49" charset="0"/>
              </a:rPr>
              <a:t> name, long date)</a:t>
            </a:r>
          </a:p>
          <a:p>
            <a:pPr>
              <a:buClr>
                <a:schemeClr val="accent6"/>
              </a:buClr>
              <a:buNone/>
            </a:pPr>
            <a:r>
              <a:rPr lang="en-US" dirty="0" smtClean="0"/>
              <a:t>	The above methods add a response header with the given name and value</a:t>
            </a:r>
            <a:endParaRPr lang="en-US" b="1" dirty="0" smtClean="0">
              <a:latin typeface="Courier New" pitchFamily="49" charset="0"/>
            </a:endParaRPr>
          </a:p>
          <a:p>
            <a:pPr>
              <a:buClr>
                <a:schemeClr val="accent6"/>
              </a:buClr>
            </a:pPr>
            <a:r>
              <a:rPr lang="en-US" b="1" dirty="0" smtClean="0">
                <a:latin typeface="Courier New" pitchFamily="49" charset="0"/>
              </a:rPr>
              <a:t>void </a:t>
            </a:r>
            <a:r>
              <a:rPr lang="en-US" b="1" dirty="0" err="1" smtClean="0">
                <a:latin typeface="Courier New" pitchFamily="49" charset="0"/>
              </a:rPr>
              <a:t>setStatus</a:t>
            </a:r>
            <a:r>
              <a:rPr lang="en-US" b="1" dirty="0" smtClean="0">
                <a:latin typeface="Courier New" pitchFamily="49" charset="0"/>
              </a:rPr>
              <a:t>(</a:t>
            </a:r>
            <a:r>
              <a:rPr lang="en-US" b="1" dirty="0" err="1" smtClean="0">
                <a:latin typeface="Courier New" pitchFamily="49" charset="0"/>
              </a:rPr>
              <a:t>int</a:t>
            </a:r>
            <a:r>
              <a:rPr lang="en-US" b="1" dirty="0" smtClean="0">
                <a:latin typeface="Courier New" pitchFamily="49" charset="0"/>
              </a:rPr>
              <a:t> sc) :</a:t>
            </a:r>
            <a:r>
              <a:rPr lang="en-US" dirty="0" smtClean="0"/>
              <a:t> Sets the status code for response</a:t>
            </a:r>
            <a:endParaRPr lang="en-US" b="1" dirty="0" smtClean="0">
              <a:latin typeface="Courier New" pitchFamily="49"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 to get form data in the servlet</a:t>
            </a:r>
            <a:endParaRPr lang="en-US" dirty="0"/>
          </a:p>
        </p:txBody>
      </p:sp>
      <p:sp>
        <p:nvSpPr>
          <p:cNvPr id="3" name="Content Placeholder 2"/>
          <p:cNvSpPr>
            <a:spLocks noGrp="1"/>
          </p:cNvSpPr>
          <p:nvPr>
            <p:ph sz="quarter" idx="1"/>
          </p:nvPr>
        </p:nvSpPr>
        <p:spPr>
          <a:xfrm>
            <a:off x="533400" y="1295400"/>
            <a:ext cx="8229600" cy="1600200"/>
          </a:xfrm>
        </p:spPr>
        <p:txBody>
          <a:bodyPr/>
          <a:lstStyle/>
          <a:p>
            <a:r>
              <a:rPr lang="en-US" dirty="0" smtClean="0"/>
              <a:t>In this example, we will create </a:t>
            </a:r>
          </a:p>
          <a:p>
            <a:pPr marL="971550" lvl="1" indent="-514350">
              <a:buFont typeface="+mj-lt"/>
              <a:buAutoNum type="arabicPeriod"/>
            </a:pPr>
            <a:r>
              <a:rPr lang="en-US" sz="2000" dirty="0" smtClean="0">
                <a:ea typeface="+mn-ea"/>
                <a:cs typeface="+mn-cs"/>
              </a:rPr>
              <a:t>A HTML form that has a text field and checkbox field</a:t>
            </a:r>
          </a:p>
          <a:p>
            <a:pPr marL="971550" lvl="1" indent="-514350">
              <a:buFont typeface="+mj-lt"/>
              <a:buAutoNum type="arabicPeriod"/>
            </a:pPr>
            <a:r>
              <a:rPr lang="en-US" sz="2000" dirty="0" smtClean="0">
                <a:ea typeface="+mn-ea"/>
                <a:cs typeface="+mn-cs"/>
              </a:rPr>
              <a:t>A servlet that fetches the data from the form and displays it.</a:t>
            </a:r>
          </a:p>
        </p:txBody>
      </p:sp>
      <p:pic>
        <p:nvPicPr>
          <p:cNvPr id="9219" name="Picture 3"/>
          <p:cNvPicPr>
            <a:picLocks noChangeAspect="1" noChangeArrowheads="1"/>
          </p:cNvPicPr>
          <p:nvPr/>
        </p:nvPicPr>
        <p:blipFill>
          <a:blip r:embed="rId2" cstate="print"/>
          <a:srcRect/>
          <a:stretch>
            <a:fillRect/>
          </a:stretch>
        </p:blipFill>
        <p:spPr bwMode="auto">
          <a:xfrm>
            <a:off x="457200" y="3200400"/>
            <a:ext cx="3706091" cy="3048000"/>
          </a:xfrm>
          <a:prstGeom prst="rect">
            <a:avLst/>
          </a:prstGeom>
          <a:ln>
            <a:noFill/>
          </a:ln>
          <a:effectLst>
            <a:outerShdw blurRad="292100" dist="139700" dir="2700000" algn="tl" rotWithShape="0">
              <a:srgbClr val="333333">
                <a:alpha val="65000"/>
              </a:srgbClr>
            </a:outerShdw>
          </a:effectLst>
        </p:spPr>
      </p:pic>
      <p:pic>
        <p:nvPicPr>
          <p:cNvPr id="9220" name="Picture 4"/>
          <p:cNvPicPr>
            <a:picLocks noChangeAspect="1" noChangeArrowheads="1"/>
          </p:cNvPicPr>
          <p:nvPr/>
        </p:nvPicPr>
        <p:blipFill>
          <a:blip r:embed="rId3" cstate="print"/>
          <a:srcRect/>
          <a:stretch>
            <a:fillRect/>
          </a:stretch>
        </p:blipFill>
        <p:spPr bwMode="auto">
          <a:xfrm>
            <a:off x="4267200" y="3810000"/>
            <a:ext cx="4563208" cy="1371600"/>
          </a:xfrm>
          <a:prstGeom prst="rect">
            <a:avLst/>
          </a:prstGeom>
          <a:ln>
            <a:noFill/>
          </a:ln>
          <a:effectLst>
            <a:outerShdw blurRad="292100" dist="139700" dir="2700000" algn="tl" rotWithShape="0">
              <a:srgbClr val="333333">
                <a:alpha val="65000"/>
              </a:srgbClr>
            </a:outerShdw>
          </a:effectLst>
        </p:spPr>
      </p:pic>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index.html</a:t>
            </a:r>
          </a:p>
        </p:txBody>
      </p:sp>
      <p:sp>
        <p:nvSpPr>
          <p:cNvPr id="4" name="Content Placeholder 3"/>
          <p:cNvSpPr>
            <a:spLocks noGrp="1"/>
          </p:cNvSpPr>
          <p:nvPr>
            <p:ph sz="quarter" idx="1"/>
          </p:nvPr>
        </p:nvSpPr>
        <p:spPr>
          <a:xfrm>
            <a:off x="228600" y="1143000"/>
            <a:ext cx="8686800" cy="685800"/>
          </a:xfrm>
        </p:spPr>
        <p:txBody>
          <a:bodyPr>
            <a:normAutofit fontScale="92500" lnSpcReduction="20000"/>
          </a:bodyPr>
          <a:lstStyle/>
          <a:p>
            <a:pPr>
              <a:lnSpc>
                <a:spcPct val="100000"/>
              </a:lnSpc>
            </a:pPr>
            <a:r>
              <a:rPr lang="en-US" dirty="0" smtClean="0"/>
              <a:t>Create a HTML page by right clicking on the project. Name the page as index.html and enter the form  inside the &lt;body&gt; as</a:t>
            </a:r>
            <a:endParaRPr lang="en-US" dirty="0"/>
          </a:p>
        </p:txBody>
      </p:sp>
      <p:sp>
        <p:nvSpPr>
          <p:cNvPr id="5" name="Rectangle 4"/>
          <p:cNvSpPr/>
          <p:nvPr/>
        </p:nvSpPr>
        <p:spPr>
          <a:xfrm>
            <a:off x="381000" y="1905000"/>
            <a:ext cx="8458200" cy="3785652"/>
          </a:xfrm>
          <a:prstGeom prst="rect">
            <a:avLst/>
          </a:prstGeom>
        </p:spPr>
        <p:txBody>
          <a:bodyPr wrap="square">
            <a:spAutoFit/>
          </a:bodyPr>
          <a:lstStyle/>
          <a:p>
            <a:r>
              <a:rPr lang="en-US" sz="2000" b="1" dirty="0" smtClean="0">
                <a:solidFill>
                  <a:srgbClr val="5F5F5F"/>
                </a:solidFill>
                <a:latin typeface="Courier New" pitchFamily="49" charset="0"/>
              </a:rPr>
              <a:t>&lt;form </a:t>
            </a:r>
            <a:r>
              <a:rPr lang="en-US" sz="2000" b="1" dirty="0" smtClean="0">
                <a:solidFill>
                  <a:schemeClr val="accent2">
                    <a:lumMod val="60000"/>
                    <a:lumOff val="40000"/>
                  </a:schemeClr>
                </a:solidFill>
                <a:latin typeface="Courier New" pitchFamily="49" charset="0"/>
              </a:rPr>
              <a:t>method="POST" action="</a:t>
            </a:r>
            <a:r>
              <a:rPr lang="en-US" sz="2000" b="1" dirty="0" err="1" smtClean="0">
                <a:solidFill>
                  <a:schemeClr val="accent2">
                    <a:lumMod val="60000"/>
                    <a:lumOff val="40000"/>
                  </a:schemeClr>
                </a:solidFill>
                <a:latin typeface="Courier New" pitchFamily="49" charset="0"/>
              </a:rPr>
              <a:t>ProcessForm</a:t>
            </a:r>
            <a:r>
              <a:rPr lang="en-US" sz="2000" b="1" dirty="0" smtClean="0">
                <a:solidFill>
                  <a:srgbClr val="5F5F5F"/>
                </a:solidFill>
                <a:latin typeface="Courier New" pitchFamily="49" charset="0"/>
              </a:rPr>
              <a:t>"&gt;</a:t>
            </a:r>
          </a:p>
          <a:p>
            <a:r>
              <a:rPr lang="en-US" sz="2000" b="1" dirty="0" smtClean="0">
                <a:solidFill>
                  <a:schemeClr val="accent2">
                    <a:lumMod val="60000"/>
                    <a:lumOff val="40000"/>
                  </a:schemeClr>
                </a:solidFill>
                <a:latin typeface="Courier New" pitchFamily="49" charset="0"/>
              </a:rPr>
              <a:t>Name: &lt;input type="text" name="</a:t>
            </a:r>
            <a:r>
              <a:rPr lang="en-US" sz="2000" b="1" dirty="0" err="1" smtClean="0">
                <a:solidFill>
                  <a:schemeClr val="accent2">
                    <a:lumMod val="60000"/>
                    <a:lumOff val="40000"/>
                  </a:schemeClr>
                </a:solidFill>
                <a:latin typeface="Courier New" pitchFamily="49" charset="0"/>
              </a:rPr>
              <a:t>uname</a:t>
            </a:r>
            <a:r>
              <a:rPr lang="en-US" sz="2000" b="1" dirty="0" smtClean="0">
                <a:solidFill>
                  <a:schemeClr val="accent2">
                    <a:lumMod val="60000"/>
                    <a:lumOff val="40000"/>
                  </a:schemeClr>
                </a:solidFill>
                <a:latin typeface="Courier New" pitchFamily="49" charset="0"/>
              </a:rPr>
              <a:t>"&gt;</a:t>
            </a:r>
          </a:p>
          <a:p>
            <a:r>
              <a:rPr lang="en-US" sz="2000" b="1" dirty="0" smtClean="0">
                <a:solidFill>
                  <a:srgbClr val="5F5F5F"/>
                </a:solidFill>
                <a:latin typeface="Courier New" pitchFamily="49" charset="0"/>
              </a:rPr>
              <a:t>&lt;p&gt;Select Colors:&lt;</a:t>
            </a:r>
            <a:r>
              <a:rPr lang="en-US" sz="2000" b="1" dirty="0" err="1" smtClean="0">
                <a:solidFill>
                  <a:srgbClr val="5F5F5F"/>
                </a:solidFill>
                <a:latin typeface="Courier New" pitchFamily="49" charset="0"/>
              </a:rPr>
              <a:t>br</a:t>
            </a:r>
            <a:r>
              <a:rPr lang="en-US" sz="2000" b="1" dirty="0" smtClean="0">
                <a:solidFill>
                  <a:srgbClr val="5F5F5F"/>
                </a:solidFill>
                <a:latin typeface="Courier New" pitchFamily="49" charset="0"/>
              </a:rPr>
              <a:t>&gt;</a:t>
            </a:r>
          </a:p>
          <a:p>
            <a:r>
              <a:rPr lang="en-US" sz="2000" b="1" dirty="0" smtClean="0">
                <a:solidFill>
                  <a:srgbClr val="5F5F5F"/>
                </a:solidFill>
                <a:latin typeface="Courier New" pitchFamily="49" charset="0"/>
              </a:rPr>
              <a:t>&lt;input type="checkbox" name="</a:t>
            </a:r>
            <a:r>
              <a:rPr lang="en-US" sz="2000" b="1" dirty="0" smtClean="0">
                <a:solidFill>
                  <a:srgbClr val="C00000"/>
                </a:solidFill>
                <a:latin typeface="Courier New" pitchFamily="49" charset="0"/>
              </a:rPr>
              <a:t>color</a:t>
            </a:r>
            <a:r>
              <a:rPr lang="en-US" sz="2000" b="1" dirty="0" smtClean="0">
                <a:solidFill>
                  <a:srgbClr val="5F5F5F"/>
                </a:solidFill>
                <a:latin typeface="Courier New" pitchFamily="49" charset="0"/>
              </a:rPr>
              <a:t>" value=“Red"&gt; </a:t>
            </a:r>
          </a:p>
          <a:p>
            <a:r>
              <a:rPr lang="en-US" sz="2000" b="1" dirty="0" smtClean="0">
                <a:solidFill>
                  <a:srgbClr val="5F5F5F"/>
                </a:solidFill>
                <a:latin typeface="Courier New" pitchFamily="49" charset="0"/>
              </a:rPr>
              <a:t>Red &lt;</a:t>
            </a:r>
            <a:r>
              <a:rPr lang="en-US" sz="2000" b="1" dirty="0" err="1" smtClean="0">
                <a:solidFill>
                  <a:srgbClr val="5F5F5F"/>
                </a:solidFill>
                <a:latin typeface="Courier New" pitchFamily="49" charset="0"/>
              </a:rPr>
              <a:t>br</a:t>
            </a:r>
            <a:r>
              <a:rPr lang="en-US" sz="2000" b="1" dirty="0" smtClean="0">
                <a:solidFill>
                  <a:srgbClr val="5F5F5F"/>
                </a:solidFill>
                <a:latin typeface="Courier New" pitchFamily="49" charset="0"/>
              </a:rPr>
              <a:t>&gt; </a:t>
            </a:r>
          </a:p>
          <a:p>
            <a:r>
              <a:rPr lang="en-US" sz="2000" b="1" dirty="0" smtClean="0">
                <a:solidFill>
                  <a:srgbClr val="5F5F5F"/>
                </a:solidFill>
                <a:latin typeface="Courier New" pitchFamily="49" charset="0"/>
              </a:rPr>
              <a:t>&lt;input type="checkbox" name="</a:t>
            </a:r>
            <a:r>
              <a:rPr lang="en-US" sz="2000" b="1" dirty="0" smtClean="0">
                <a:solidFill>
                  <a:srgbClr val="C00000"/>
                </a:solidFill>
                <a:latin typeface="Courier New" pitchFamily="49" charset="0"/>
              </a:rPr>
              <a:t>color</a:t>
            </a:r>
            <a:r>
              <a:rPr lang="en-US" sz="2000" b="1" dirty="0" smtClean="0">
                <a:solidFill>
                  <a:srgbClr val="5F5F5F"/>
                </a:solidFill>
                <a:latin typeface="Courier New" pitchFamily="49" charset="0"/>
              </a:rPr>
              <a:t>" value="Green"&gt; Green&lt;</a:t>
            </a:r>
            <a:r>
              <a:rPr lang="en-US" sz="2000" b="1" dirty="0" err="1" smtClean="0">
                <a:solidFill>
                  <a:srgbClr val="5F5F5F"/>
                </a:solidFill>
                <a:latin typeface="Courier New" pitchFamily="49" charset="0"/>
              </a:rPr>
              <a:t>br</a:t>
            </a:r>
            <a:r>
              <a:rPr lang="en-US" sz="2000" b="1" dirty="0" smtClean="0">
                <a:solidFill>
                  <a:srgbClr val="5F5F5F"/>
                </a:solidFill>
                <a:latin typeface="Courier New" pitchFamily="49" charset="0"/>
              </a:rPr>
              <a:t>&gt;</a:t>
            </a:r>
          </a:p>
          <a:p>
            <a:r>
              <a:rPr lang="en-US" sz="2000" b="1" dirty="0" smtClean="0">
                <a:solidFill>
                  <a:srgbClr val="5F5F5F"/>
                </a:solidFill>
                <a:latin typeface="Courier New" pitchFamily="49" charset="0"/>
              </a:rPr>
              <a:t>&lt;input type="checkbox" name="</a:t>
            </a:r>
            <a:r>
              <a:rPr lang="en-US" sz="2000" b="1" dirty="0" smtClean="0">
                <a:solidFill>
                  <a:srgbClr val="C00000"/>
                </a:solidFill>
                <a:latin typeface="Courier New" pitchFamily="49" charset="0"/>
              </a:rPr>
              <a:t>color</a:t>
            </a:r>
            <a:r>
              <a:rPr lang="en-US" sz="2000" b="1" dirty="0" smtClean="0">
                <a:solidFill>
                  <a:srgbClr val="5F5F5F"/>
                </a:solidFill>
                <a:latin typeface="Courier New" pitchFamily="49" charset="0"/>
              </a:rPr>
              <a:t>" value="Blue"&gt;</a:t>
            </a:r>
          </a:p>
          <a:p>
            <a:r>
              <a:rPr lang="en-US" sz="2000" b="1" dirty="0" smtClean="0">
                <a:solidFill>
                  <a:srgbClr val="5F5F5F"/>
                </a:solidFill>
                <a:latin typeface="Courier New" pitchFamily="49" charset="0"/>
              </a:rPr>
              <a:t>Blue&lt;/p&gt;</a:t>
            </a:r>
          </a:p>
          <a:p>
            <a:r>
              <a:rPr lang="en-US" sz="2000" b="1" dirty="0" smtClean="0">
                <a:solidFill>
                  <a:srgbClr val="5F5F5F"/>
                </a:solidFill>
                <a:latin typeface="Courier New" pitchFamily="49" charset="0"/>
              </a:rPr>
              <a:t>&lt;p&gt;&lt;input type="submit" value="Submit" name="B1"&gt;</a:t>
            </a:r>
          </a:p>
          <a:p>
            <a:r>
              <a:rPr lang="en-US" sz="2000" b="1" dirty="0" smtClean="0">
                <a:solidFill>
                  <a:srgbClr val="5F5F5F"/>
                </a:solidFill>
                <a:latin typeface="Courier New" pitchFamily="49" charset="0"/>
              </a:rPr>
              <a:t>&lt;input type="reset" value="Reset" name="B2"&gt;&lt;/p&gt;</a:t>
            </a:r>
          </a:p>
          <a:p>
            <a:r>
              <a:rPr lang="en-US" sz="2000" b="1" dirty="0" smtClean="0">
                <a:solidFill>
                  <a:srgbClr val="5F5F5F"/>
                </a:solidFill>
                <a:latin typeface="Courier New" pitchFamily="49" charset="0"/>
              </a:rPr>
              <a:t>&lt;/form&gt;</a:t>
            </a:r>
          </a:p>
        </p:txBody>
      </p:sp>
      <p:sp>
        <p:nvSpPr>
          <p:cNvPr id="6" name="Content Placeholder 3"/>
          <p:cNvSpPr txBox="1">
            <a:spLocks/>
          </p:cNvSpPr>
          <p:nvPr/>
        </p:nvSpPr>
        <p:spPr bwMode="auto">
          <a:xfrm>
            <a:off x="304800" y="5715000"/>
            <a:ext cx="8229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spcBef>
                <a:spcPct val="20000"/>
              </a:spcBef>
              <a:spcAft>
                <a:spcPct val="0"/>
              </a:spcAft>
              <a:buClr>
                <a:schemeClr val="accent2"/>
              </a:buClr>
              <a:buSzTx/>
              <a:buFont typeface="Wingdings" pitchFamily="2" charset="2"/>
              <a:buChar char="§"/>
              <a:tabLst/>
              <a:defRPr/>
            </a:pPr>
            <a:r>
              <a:rPr lang="en-US" sz="2000" dirty="0" smtClean="0">
                <a:solidFill>
                  <a:srgbClr val="5F5F5F"/>
                </a:solidFill>
                <a:latin typeface="+mn-lt"/>
              </a:rPr>
              <a:t>Note how the checkboxes are grouped as one set  by using the same name. Radio buttons can also be grouped similarly.</a:t>
            </a:r>
            <a:endParaRPr lang="en-US" sz="2000" dirty="0">
              <a:solidFill>
                <a:srgbClr val="5F5F5F"/>
              </a:solidFill>
              <a:latin typeface="+mn-lt"/>
            </a:endParaRPr>
          </a:p>
        </p:txBody>
      </p:sp>
      <p:sp>
        <p:nvSpPr>
          <p:cNvPr id="7" name="Footer Placeholder 6"/>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0"/>
            <a:ext cx="7772400" cy="838200"/>
          </a:xfrm>
        </p:spPr>
        <p:txBody>
          <a:bodyPr/>
          <a:lstStyle/>
          <a:p>
            <a:r>
              <a:rPr lang="en-US" dirty="0" smtClean="0"/>
              <a:t>Servlet interface</a:t>
            </a:r>
          </a:p>
        </p:txBody>
      </p:sp>
      <p:sp>
        <p:nvSpPr>
          <p:cNvPr id="7171" name="Rectangle 3"/>
          <p:cNvSpPr>
            <a:spLocks noGrp="1" noChangeArrowheads="1"/>
          </p:cNvSpPr>
          <p:nvPr>
            <p:ph sz="quarter" idx="1"/>
          </p:nvPr>
        </p:nvSpPr>
        <p:spPr>
          <a:xfrm>
            <a:off x="381000" y="1219200"/>
            <a:ext cx="8153400" cy="5105400"/>
          </a:xfrm>
        </p:spPr>
        <p:txBody>
          <a:bodyPr>
            <a:normAutofit/>
          </a:bodyPr>
          <a:lstStyle/>
          <a:p>
            <a:pPr>
              <a:buClr>
                <a:schemeClr val="accent6"/>
              </a:buClr>
            </a:pPr>
            <a:r>
              <a:rPr lang="en-US" b="1" dirty="0" smtClean="0">
                <a:latin typeface="Courier New" pitchFamily="49" charset="0"/>
              </a:rPr>
              <a:t>public void init(</a:t>
            </a:r>
            <a:r>
              <a:rPr lang="en-US" b="1" dirty="0" err="1" smtClean="0">
                <a:latin typeface="Courier New" pitchFamily="49" charset="0"/>
              </a:rPr>
              <a:t>ServletConfig</a:t>
            </a:r>
            <a:r>
              <a:rPr lang="en-US" b="1" dirty="0" smtClean="0">
                <a:latin typeface="Courier New" pitchFamily="49" charset="0"/>
              </a:rPr>
              <a:t> </a:t>
            </a:r>
            <a:r>
              <a:rPr lang="en-US" b="1" dirty="0" err="1" smtClean="0">
                <a:latin typeface="Courier New" pitchFamily="49" charset="0"/>
              </a:rPr>
              <a:t>config</a:t>
            </a:r>
            <a:r>
              <a:rPr lang="en-US" b="1" dirty="0" smtClean="0">
                <a:latin typeface="Courier New" pitchFamily="49" charset="0"/>
              </a:rPr>
              <a:t>) throws </a:t>
            </a:r>
            <a:r>
              <a:rPr lang="en-US" b="1" dirty="0" err="1" smtClean="0">
                <a:latin typeface="Courier New" pitchFamily="49" charset="0"/>
              </a:rPr>
              <a:t>ServletException</a:t>
            </a:r>
            <a:r>
              <a:rPr lang="en-US" b="1" dirty="0" smtClean="0">
                <a:latin typeface="Courier New" pitchFamily="49" charset="0"/>
              </a:rPr>
              <a:t> </a:t>
            </a:r>
          </a:p>
          <a:p>
            <a:pPr>
              <a:buClr>
                <a:schemeClr val="accent6"/>
              </a:buClr>
            </a:pPr>
            <a:r>
              <a:rPr lang="en-US" b="1" dirty="0" smtClean="0">
                <a:latin typeface="Courier New" pitchFamily="49" charset="0"/>
              </a:rPr>
              <a:t>public void service(</a:t>
            </a:r>
            <a:r>
              <a:rPr lang="en-US" b="1" dirty="0" err="1" smtClean="0">
                <a:latin typeface="Courier New" pitchFamily="49" charset="0"/>
              </a:rPr>
              <a:t>ServletRequest</a:t>
            </a:r>
            <a:r>
              <a:rPr lang="en-US" b="1" dirty="0" smtClean="0">
                <a:latin typeface="Courier New" pitchFamily="49" charset="0"/>
              </a:rPr>
              <a:t> </a:t>
            </a:r>
            <a:r>
              <a:rPr lang="en-US" b="1" dirty="0" err="1" smtClean="0">
                <a:latin typeface="Courier New" pitchFamily="49" charset="0"/>
              </a:rPr>
              <a:t>req</a:t>
            </a:r>
            <a:r>
              <a:rPr lang="en-US" b="1" dirty="0" smtClean="0">
                <a:latin typeface="Courier New" pitchFamily="49" charset="0"/>
              </a:rPr>
              <a:t>, </a:t>
            </a:r>
            <a:r>
              <a:rPr lang="en-US" b="1" dirty="0" err="1" smtClean="0">
                <a:latin typeface="Courier New" pitchFamily="49" charset="0"/>
              </a:rPr>
              <a:t>ServletResponse</a:t>
            </a:r>
            <a:r>
              <a:rPr lang="en-US" b="1" dirty="0" smtClean="0">
                <a:latin typeface="Courier New" pitchFamily="49" charset="0"/>
              </a:rPr>
              <a:t> res) throws </a:t>
            </a:r>
            <a:r>
              <a:rPr lang="en-US" b="1" dirty="0" err="1" smtClean="0">
                <a:latin typeface="Courier New" pitchFamily="49" charset="0"/>
              </a:rPr>
              <a:t>ServletException</a:t>
            </a:r>
            <a:r>
              <a:rPr lang="en-US" b="1" dirty="0" smtClean="0">
                <a:latin typeface="Courier New" pitchFamily="49" charset="0"/>
              </a:rPr>
              <a:t>, </a:t>
            </a:r>
            <a:r>
              <a:rPr lang="en-US" b="1" dirty="0" err="1" smtClean="0">
                <a:latin typeface="Courier New" pitchFamily="49" charset="0"/>
              </a:rPr>
              <a:t>java.io.IOException</a:t>
            </a:r>
            <a:r>
              <a:rPr lang="en-US" b="1" dirty="0" smtClean="0">
                <a:latin typeface="Courier New" pitchFamily="49" charset="0"/>
              </a:rPr>
              <a:t> </a:t>
            </a:r>
          </a:p>
          <a:p>
            <a:pPr>
              <a:buClr>
                <a:schemeClr val="accent6"/>
              </a:buClr>
            </a:pPr>
            <a:r>
              <a:rPr lang="en-US" b="1" dirty="0" smtClean="0">
                <a:latin typeface="Courier New" pitchFamily="49" charset="0"/>
              </a:rPr>
              <a:t>public void destroy()</a:t>
            </a:r>
          </a:p>
          <a:p>
            <a:pPr>
              <a:buClr>
                <a:schemeClr val="accent6"/>
              </a:buClr>
            </a:pPr>
            <a:r>
              <a:rPr lang="en-US" b="1" dirty="0" smtClean="0">
                <a:latin typeface="Courier New" pitchFamily="49" charset="0"/>
              </a:rPr>
              <a:t>public ServletConfig </a:t>
            </a:r>
            <a:r>
              <a:rPr lang="en-US" b="1" dirty="0" err="1" smtClean="0">
                <a:latin typeface="Courier New" pitchFamily="49" charset="0"/>
              </a:rPr>
              <a:t>getServletConfig</a:t>
            </a:r>
            <a:r>
              <a:rPr lang="en-US" b="1" dirty="0" smtClean="0">
                <a:latin typeface="Courier New" pitchFamily="49" charset="0"/>
              </a:rPr>
              <a:t>()</a:t>
            </a:r>
          </a:p>
          <a:p>
            <a:pPr>
              <a:buClr>
                <a:schemeClr val="accent6"/>
              </a:buClr>
            </a:pPr>
            <a:r>
              <a:rPr lang="en-US" b="1" dirty="0" smtClean="0">
                <a:latin typeface="Courier New" pitchFamily="49" charset="0"/>
              </a:rPr>
              <a:t>public String </a:t>
            </a:r>
            <a:r>
              <a:rPr lang="en-US" b="1" dirty="0" err="1" smtClean="0">
                <a:latin typeface="Courier New" pitchFamily="49" charset="0"/>
              </a:rPr>
              <a:t>getServletInfo</a:t>
            </a:r>
            <a:r>
              <a:rPr lang="en-US" b="1" dirty="0" smtClean="0">
                <a:latin typeface="Courier New" pitchFamily="49" charset="0"/>
              </a:rPr>
              <a:t>()</a:t>
            </a:r>
          </a:p>
          <a:p>
            <a:pPr>
              <a:buClr>
                <a:srgbClr val="3333CC"/>
              </a:buClr>
              <a:buNone/>
            </a:pPr>
            <a:endParaRPr lang="en-US" b="1" dirty="0" smtClean="0">
              <a:latin typeface="Courier New" pitchFamily="49" charset="0"/>
            </a:endParaRPr>
          </a:p>
        </p:txBody>
      </p:sp>
      <p:sp>
        <p:nvSpPr>
          <p:cNvPr id="7173" name="Text Box 5"/>
          <p:cNvSpPr txBox="1">
            <a:spLocks noChangeArrowheads="1"/>
          </p:cNvSpPr>
          <p:nvPr/>
        </p:nvSpPr>
        <p:spPr bwMode="auto">
          <a:xfrm>
            <a:off x="5943600" y="971490"/>
            <a:ext cx="2277418" cy="400110"/>
          </a:xfrm>
          <a:prstGeom prst="rect">
            <a:avLst/>
          </a:prstGeom>
          <a:noFill/>
          <a:ln w="9525">
            <a:noFill/>
            <a:miter lim="800000"/>
            <a:headEnd/>
            <a:tailEnd/>
          </a:ln>
        </p:spPr>
        <p:txBody>
          <a:bodyPr wrap="none">
            <a:spAutoFit/>
          </a:bodyPr>
          <a:lstStyle/>
          <a:p>
            <a:r>
              <a:rPr lang="en-US" sz="2000" dirty="0">
                <a:solidFill>
                  <a:srgbClr val="C00000"/>
                </a:solidFill>
                <a:latin typeface="Tahoma" pitchFamily="34" charset="0"/>
              </a:rPr>
              <a:t>Life cycle methods</a:t>
            </a:r>
          </a:p>
        </p:txBody>
      </p:sp>
      <p:sp>
        <p:nvSpPr>
          <p:cNvPr id="7" name="Rectangle 6"/>
          <p:cNvSpPr/>
          <p:nvPr/>
        </p:nvSpPr>
        <p:spPr>
          <a:xfrm>
            <a:off x="685800" y="1295400"/>
            <a:ext cx="7391400" cy="2743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that gets the form data</a:t>
            </a:r>
            <a:endParaRPr lang="en-US" dirty="0"/>
          </a:p>
        </p:txBody>
      </p:sp>
      <p:sp>
        <p:nvSpPr>
          <p:cNvPr id="4" name="Content Placeholder 3"/>
          <p:cNvSpPr>
            <a:spLocks noGrp="1"/>
          </p:cNvSpPr>
          <p:nvPr>
            <p:ph sz="quarter" idx="1"/>
          </p:nvPr>
        </p:nvSpPr>
        <p:spPr/>
        <p:txBody>
          <a:bodyPr/>
          <a:lstStyle/>
          <a:p>
            <a:r>
              <a:rPr lang="en-US" b="1" kern="1200" dirty="0" err="1" smtClean="0">
                <a:latin typeface="Courier New" pitchFamily="49" charset="0"/>
              </a:rPr>
              <a:t>HttpServetRequest’s</a:t>
            </a:r>
            <a:r>
              <a:rPr lang="en-US" dirty="0" smtClean="0"/>
              <a:t> </a:t>
            </a:r>
            <a:r>
              <a:rPr lang="en-US" b="1" kern="1200" dirty="0" err="1" smtClean="0">
                <a:latin typeface="Courier New" pitchFamily="49" charset="0"/>
              </a:rPr>
              <a:t>getParameter</a:t>
            </a:r>
            <a:r>
              <a:rPr lang="en-US" b="1" kern="1200" dirty="0" smtClean="0">
                <a:latin typeface="Courier New" pitchFamily="49" charset="0"/>
              </a:rPr>
              <a:t>()</a:t>
            </a:r>
            <a:r>
              <a:rPr lang="en-US" dirty="0" smtClean="0"/>
              <a:t> method gets single value . This is used to get the </a:t>
            </a:r>
            <a:r>
              <a:rPr lang="en-US" dirty="0" err="1" smtClean="0"/>
              <a:t>uname</a:t>
            </a:r>
            <a:r>
              <a:rPr lang="en-US" dirty="0" smtClean="0"/>
              <a:t> textbox value of the HTML form.</a:t>
            </a:r>
          </a:p>
          <a:p>
            <a:r>
              <a:rPr lang="en-US" b="1" kern="1200" dirty="0" err="1" smtClean="0">
                <a:latin typeface="Courier New" pitchFamily="49" charset="0"/>
              </a:rPr>
              <a:t>HttpServetRequest’s</a:t>
            </a:r>
            <a:r>
              <a:rPr lang="en-US" dirty="0" smtClean="0"/>
              <a:t> </a:t>
            </a:r>
            <a:r>
              <a:rPr lang="en-US" b="1" kern="1200" dirty="0" err="1" smtClean="0">
                <a:latin typeface="Courier New" pitchFamily="49" charset="0"/>
              </a:rPr>
              <a:t>getParameterValuess</a:t>
            </a:r>
            <a:r>
              <a:rPr lang="en-US" b="1" kern="1200" dirty="0" smtClean="0">
                <a:latin typeface="Courier New" pitchFamily="49" charset="0"/>
              </a:rPr>
              <a:t>()</a:t>
            </a:r>
            <a:r>
              <a:rPr lang="en-US" dirty="0" smtClean="0"/>
              <a:t> method gets multiple values in the form of array of String .  Since multiple checkboxes can be selected, multiple values are passed. This is can be obtained using </a:t>
            </a:r>
            <a:r>
              <a:rPr lang="en-US" b="1" kern="1200" dirty="0" err="1" smtClean="0">
                <a:latin typeface="Courier New" pitchFamily="49" charset="0"/>
              </a:rPr>
              <a:t>getParameterValuess</a:t>
            </a:r>
            <a:r>
              <a:rPr lang="en-US" b="1" kern="1200" dirty="0" smtClean="0">
                <a:latin typeface="Courier New" pitchFamily="49" charset="0"/>
              </a:rPr>
              <a:t>()</a:t>
            </a:r>
            <a:r>
              <a:rPr lang="en-US" dirty="0" smtClean="0"/>
              <a:t> method.</a:t>
            </a:r>
          </a:p>
          <a:p>
            <a:endParaRPr lang="en-US" dirty="0" smtClean="0"/>
          </a:p>
          <a:p>
            <a:endParaRPr lang="en-US" dirty="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152400"/>
            <a:ext cx="7772400" cy="1143000"/>
          </a:xfrm>
        </p:spPr>
        <p:txBody>
          <a:bodyPr/>
          <a:lstStyle/>
          <a:p>
            <a:r>
              <a:rPr lang="en-US" dirty="0" smtClean="0"/>
              <a:t>Servlet to get multiple </a:t>
            </a:r>
            <a:r>
              <a:rPr lang="en-US" dirty="0" err="1" smtClean="0"/>
              <a:t>param</a:t>
            </a:r>
            <a:endParaRPr lang="en-US" dirty="0" smtClean="0"/>
          </a:p>
        </p:txBody>
      </p:sp>
      <p:sp>
        <p:nvSpPr>
          <p:cNvPr id="45059" name="Rectangle 3"/>
          <p:cNvSpPr>
            <a:spLocks noGrp="1" noChangeArrowheads="1"/>
          </p:cNvSpPr>
          <p:nvPr>
            <p:ph sz="quarter" idx="1"/>
          </p:nvPr>
        </p:nvSpPr>
        <p:spPr>
          <a:xfrm>
            <a:off x="76200" y="990600"/>
            <a:ext cx="8991600" cy="5791200"/>
          </a:xfrm>
        </p:spPr>
        <p:txBody>
          <a:bodyPr>
            <a:normAutofit fontScale="85000" lnSpcReduction="20000"/>
          </a:bodyPr>
          <a:lstStyle/>
          <a:p>
            <a:pPr>
              <a:lnSpc>
                <a:spcPct val="100000"/>
              </a:lnSpc>
              <a:buNone/>
            </a:pPr>
            <a:r>
              <a:rPr lang="en-US" b="1" dirty="0" smtClean="0">
                <a:latin typeface="Courier New" pitchFamily="49" charset="0"/>
              </a:rPr>
              <a:t>// imports here</a:t>
            </a:r>
          </a:p>
          <a:p>
            <a:pPr>
              <a:lnSpc>
                <a:spcPct val="100000"/>
              </a:lnSpc>
              <a:buNone/>
            </a:pPr>
            <a:r>
              <a:rPr lang="en-US" b="1" dirty="0" smtClean="0">
                <a:latin typeface="Courier New" pitchFamily="49" charset="0"/>
              </a:rPr>
              <a:t>@</a:t>
            </a:r>
            <a:r>
              <a:rPr lang="en-US" b="1" dirty="0" err="1" smtClean="0">
                <a:latin typeface="Courier New" pitchFamily="49" charset="0"/>
              </a:rPr>
              <a:t>WebServlet</a:t>
            </a:r>
            <a:r>
              <a:rPr lang="en-US" b="1" dirty="0" smtClean="0">
                <a:latin typeface="Courier New" pitchFamily="49" charset="0"/>
              </a:rPr>
              <a:t>("/</a:t>
            </a:r>
            <a:r>
              <a:rPr lang="en-US" b="1" dirty="0" err="1" smtClean="0">
                <a:latin typeface="Courier New" pitchFamily="49" charset="0"/>
              </a:rPr>
              <a:t>ProcessForm</a:t>
            </a:r>
            <a:r>
              <a:rPr lang="en-US" b="1" dirty="0" smtClean="0">
                <a:latin typeface="Courier New" pitchFamily="49" charset="0"/>
              </a:rPr>
              <a:t>")</a:t>
            </a:r>
          </a:p>
          <a:p>
            <a:pPr>
              <a:lnSpc>
                <a:spcPct val="100000"/>
              </a:lnSpc>
              <a:buNone/>
            </a:pPr>
            <a:r>
              <a:rPr lang="en-US" b="1" dirty="0" smtClean="0">
                <a:latin typeface="Courier New" pitchFamily="49" charset="0"/>
              </a:rPr>
              <a:t>public class </a:t>
            </a:r>
            <a:r>
              <a:rPr lang="en-US" b="1" dirty="0" err="1" smtClean="0">
                <a:latin typeface="Courier New" pitchFamily="49" charset="0"/>
              </a:rPr>
              <a:t>ProcessForm</a:t>
            </a:r>
            <a:r>
              <a:rPr lang="en-US" b="1" dirty="0" smtClean="0">
                <a:latin typeface="Courier New" pitchFamily="49" charset="0"/>
              </a:rPr>
              <a:t> extends </a:t>
            </a:r>
            <a:r>
              <a:rPr lang="en-US" b="1" dirty="0" err="1" smtClean="0">
                <a:latin typeface="Courier New" pitchFamily="49" charset="0"/>
              </a:rPr>
              <a:t>HttpServlet</a:t>
            </a:r>
            <a:r>
              <a:rPr lang="en-US" b="1" dirty="0" smtClean="0">
                <a:latin typeface="Courier New" pitchFamily="49" charset="0"/>
              </a:rPr>
              <a:t> {</a:t>
            </a:r>
          </a:p>
          <a:p>
            <a:pPr>
              <a:lnSpc>
                <a:spcPct val="100000"/>
              </a:lnSpc>
              <a:buNone/>
            </a:pPr>
            <a:r>
              <a:rPr lang="en-US" b="1" dirty="0" smtClean="0">
                <a:latin typeface="Courier New" pitchFamily="49" charset="0"/>
              </a:rPr>
              <a:t>protected void </a:t>
            </a:r>
            <a:r>
              <a:rPr lang="en-US" b="1" dirty="0" err="1" smtClean="0">
                <a:latin typeface="Courier New" pitchFamily="49" charset="0"/>
              </a:rPr>
              <a:t>doPost</a:t>
            </a:r>
            <a:r>
              <a:rPr lang="en-US" b="1" dirty="0" smtClean="0">
                <a:latin typeface="Courier New" pitchFamily="49" charset="0"/>
              </a:rPr>
              <a:t>(</a:t>
            </a:r>
            <a:r>
              <a:rPr lang="en-US" b="1" dirty="0" err="1" smtClean="0">
                <a:latin typeface="Courier New" pitchFamily="49" charset="0"/>
              </a:rPr>
              <a:t>HttpServletRequest</a:t>
            </a:r>
            <a:r>
              <a:rPr lang="en-US" b="1" dirty="0" smtClean="0">
                <a:latin typeface="Courier New" pitchFamily="49" charset="0"/>
              </a:rPr>
              <a:t> request, </a:t>
            </a:r>
            <a:r>
              <a:rPr lang="en-US" b="1" dirty="0" err="1" smtClean="0">
                <a:latin typeface="Courier New" pitchFamily="49" charset="0"/>
              </a:rPr>
              <a:t>HttpServletResponse</a:t>
            </a:r>
            <a:r>
              <a:rPr lang="en-US" b="1" dirty="0" smtClean="0">
                <a:latin typeface="Courier New" pitchFamily="49" charset="0"/>
              </a:rPr>
              <a:t> response) throws </a:t>
            </a:r>
            <a:r>
              <a:rPr lang="en-US" b="1" dirty="0" err="1" smtClean="0">
                <a:latin typeface="Courier New" pitchFamily="49" charset="0"/>
              </a:rPr>
              <a:t>ServletException</a:t>
            </a:r>
            <a:r>
              <a:rPr lang="en-US" b="1" dirty="0" smtClean="0">
                <a:latin typeface="Courier New" pitchFamily="49" charset="0"/>
              </a:rPr>
              <a:t>, </a:t>
            </a:r>
            <a:r>
              <a:rPr lang="en-US" b="1" dirty="0" err="1" smtClean="0">
                <a:latin typeface="Courier New" pitchFamily="49" charset="0"/>
              </a:rPr>
              <a:t>IOException</a:t>
            </a:r>
            <a:r>
              <a:rPr lang="en-US" b="1" dirty="0" smtClean="0">
                <a:latin typeface="Courier New" pitchFamily="49" charset="0"/>
              </a:rPr>
              <a:t> {</a:t>
            </a:r>
          </a:p>
          <a:p>
            <a:pPr>
              <a:lnSpc>
                <a:spcPct val="100000"/>
              </a:lnSpc>
              <a:buNone/>
            </a:pPr>
            <a:r>
              <a:rPr lang="en-US" b="1" dirty="0" err="1" smtClean="0">
                <a:latin typeface="Courier New" pitchFamily="49" charset="0"/>
              </a:rPr>
              <a:t>java.io.PrintWriter</a:t>
            </a:r>
            <a:r>
              <a:rPr lang="en-US" b="1" dirty="0" smtClean="0">
                <a:latin typeface="Courier New" pitchFamily="49" charset="0"/>
              </a:rPr>
              <a:t> out=</a:t>
            </a:r>
            <a:r>
              <a:rPr lang="en-US" b="1" dirty="0" err="1" smtClean="0">
                <a:latin typeface="Courier New" pitchFamily="49" charset="0"/>
              </a:rPr>
              <a:t>response.getWriter</a:t>
            </a:r>
            <a:r>
              <a:rPr lang="en-US" b="1" dirty="0" smtClean="0">
                <a:latin typeface="Courier New" pitchFamily="49" charset="0"/>
              </a:rPr>
              <a:t>();</a:t>
            </a:r>
          </a:p>
          <a:p>
            <a:pPr>
              <a:lnSpc>
                <a:spcPct val="100000"/>
              </a:lnSpc>
              <a:buNone/>
            </a:pPr>
            <a:r>
              <a:rPr lang="en-US" b="1" dirty="0" err="1" smtClean="0">
                <a:latin typeface="Courier New" pitchFamily="49" charset="0"/>
              </a:rPr>
              <a:t>out.println</a:t>
            </a:r>
            <a:r>
              <a:rPr lang="en-US" b="1" dirty="0" smtClean="0">
                <a:latin typeface="Courier New" pitchFamily="49" charset="0"/>
              </a:rPr>
              <a:t>("&lt;html&gt;");</a:t>
            </a:r>
          </a:p>
          <a:p>
            <a:pPr>
              <a:lnSpc>
                <a:spcPct val="100000"/>
              </a:lnSpc>
              <a:buNone/>
            </a:pPr>
            <a:r>
              <a:rPr lang="en-US" b="1" dirty="0" smtClean="0">
                <a:solidFill>
                  <a:srgbClr val="C00000"/>
                </a:solidFill>
                <a:latin typeface="Courier New" pitchFamily="49" charset="0"/>
              </a:rPr>
              <a:t>String name=</a:t>
            </a:r>
            <a:r>
              <a:rPr lang="en-US" b="1" dirty="0" err="1" smtClean="0">
                <a:solidFill>
                  <a:srgbClr val="C00000"/>
                </a:solidFill>
                <a:latin typeface="Courier New" pitchFamily="49" charset="0"/>
              </a:rPr>
              <a:t>request.getParameter</a:t>
            </a:r>
            <a:r>
              <a:rPr lang="en-US" b="1" dirty="0" smtClean="0">
                <a:solidFill>
                  <a:srgbClr val="C00000"/>
                </a:solidFill>
                <a:latin typeface="Courier New" pitchFamily="49" charset="0"/>
              </a:rPr>
              <a:t>("</a:t>
            </a:r>
            <a:r>
              <a:rPr lang="en-US" b="1" dirty="0" err="1" smtClean="0">
                <a:solidFill>
                  <a:srgbClr val="C00000"/>
                </a:solidFill>
                <a:latin typeface="Courier New" pitchFamily="49" charset="0"/>
              </a:rPr>
              <a:t>uname</a:t>
            </a:r>
            <a:r>
              <a:rPr lang="en-US" b="1" dirty="0" smtClean="0">
                <a:solidFill>
                  <a:srgbClr val="C00000"/>
                </a:solidFill>
                <a:latin typeface="Courier New" pitchFamily="49" charset="0"/>
              </a:rPr>
              <a:t>");</a:t>
            </a:r>
          </a:p>
          <a:p>
            <a:pPr>
              <a:lnSpc>
                <a:spcPct val="100000"/>
              </a:lnSpc>
              <a:buNone/>
            </a:pPr>
            <a:r>
              <a:rPr lang="en-US" b="1" dirty="0" smtClean="0">
                <a:solidFill>
                  <a:srgbClr val="C00000"/>
                </a:solidFill>
                <a:latin typeface="Courier New" pitchFamily="49" charset="0"/>
              </a:rPr>
              <a:t>String colors[]=</a:t>
            </a:r>
            <a:r>
              <a:rPr lang="en-US" b="1" dirty="0" err="1" smtClean="0">
                <a:solidFill>
                  <a:srgbClr val="C00000"/>
                </a:solidFill>
                <a:latin typeface="Courier New" pitchFamily="49" charset="0"/>
              </a:rPr>
              <a:t>request.getParameterValues</a:t>
            </a:r>
            <a:r>
              <a:rPr lang="en-US" b="1" dirty="0" smtClean="0">
                <a:solidFill>
                  <a:srgbClr val="C00000"/>
                </a:solidFill>
                <a:latin typeface="Courier New" pitchFamily="49" charset="0"/>
              </a:rPr>
              <a:t>("color");</a:t>
            </a:r>
          </a:p>
          <a:p>
            <a:pPr>
              <a:lnSpc>
                <a:spcPct val="100000"/>
              </a:lnSpc>
              <a:buNone/>
            </a:pPr>
            <a:endParaRPr lang="en-US" b="1" dirty="0" smtClean="0">
              <a:latin typeface="Courier New" pitchFamily="49" charset="0"/>
            </a:endParaRPr>
          </a:p>
          <a:p>
            <a:pPr>
              <a:lnSpc>
                <a:spcPct val="100000"/>
              </a:lnSpc>
              <a:buNone/>
            </a:pPr>
            <a:r>
              <a:rPr lang="en-US" b="1" dirty="0" smtClean="0">
                <a:latin typeface="Courier New" pitchFamily="49" charset="0"/>
              </a:rPr>
              <a:t>for(</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i</a:t>
            </a:r>
            <a:r>
              <a:rPr lang="en-US" b="1" dirty="0" smtClean="0">
                <a:latin typeface="Courier New" pitchFamily="49" charset="0"/>
              </a:rPr>
              <a:t>=0;i&lt;</a:t>
            </a:r>
            <a:r>
              <a:rPr lang="en-US" b="1" dirty="0" err="1" smtClean="0">
                <a:latin typeface="Courier New" pitchFamily="49" charset="0"/>
              </a:rPr>
              <a:t>colors.length;i</a:t>
            </a:r>
            <a:r>
              <a:rPr lang="en-US" b="1" dirty="0" smtClean="0">
                <a:latin typeface="Courier New" pitchFamily="49" charset="0"/>
              </a:rPr>
              <a:t>++)</a:t>
            </a:r>
          </a:p>
          <a:p>
            <a:pPr>
              <a:lnSpc>
                <a:spcPct val="100000"/>
              </a:lnSpc>
              <a:buNone/>
            </a:pPr>
            <a:r>
              <a:rPr lang="en-US" b="1" dirty="0" err="1" smtClean="0">
                <a:latin typeface="Courier New" pitchFamily="49" charset="0"/>
              </a:rPr>
              <a:t>out.println</a:t>
            </a:r>
            <a:r>
              <a:rPr lang="en-US" b="1" dirty="0" smtClean="0">
                <a:latin typeface="Courier New" pitchFamily="49" charset="0"/>
              </a:rPr>
              <a:t>("&lt;font color='"+ colors[</a:t>
            </a:r>
            <a:r>
              <a:rPr lang="en-US" b="1" dirty="0" err="1" smtClean="0">
                <a:latin typeface="Courier New" pitchFamily="49" charset="0"/>
              </a:rPr>
              <a:t>i</a:t>
            </a:r>
            <a:r>
              <a:rPr lang="en-US" b="1" dirty="0" smtClean="0">
                <a:latin typeface="Courier New" pitchFamily="49" charset="0"/>
              </a:rPr>
              <a:t>]+"'&gt;Hello "+name+"&lt;/font&gt;&lt;</a:t>
            </a:r>
            <a:r>
              <a:rPr lang="en-US" b="1" dirty="0" err="1" smtClean="0">
                <a:latin typeface="Courier New" pitchFamily="49" charset="0"/>
              </a:rPr>
              <a:t>br</a:t>
            </a:r>
            <a:r>
              <a:rPr lang="en-US" b="1" dirty="0" smtClean="0">
                <a:latin typeface="Courier New" pitchFamily="49" charset="0"/>
              </a:rPr>
              <a:t>&gt;"  );</a:t>
            </a:r>
          </a:p>
          <a:p>
            <a:pPr>
              <a:lnSpc>
                <a:spcPct val="100000"/>
              </a:lnSpc>
              <a:buNone/>
            </a:pPr>
            <a:r>
              <a:rPr lang="en-US" b="1" dirty="0" err="1" smtClean="0">
                <a:latin typeface="Courier New" pitchFamily="49" charset="0"/>
              </a:rPr>
              <a:t>out.println</a:t>
            </a:r>
            <a:r>
              <a:rPr lang="en-US" b="1" dirty="0" smtClean="0">
                <a:latin typeface="Courier New" pitchFamily="49" charset="0"/>
              </a:rPr>
              <a:t>("&lt;/body&gt;&lt;/html&gt;");</a:t>
            </a:r>
          </a:p>
          <a:p>
            <a:pPr>
              <a:lnSpc>
                <a:spcPct val="100000"/>
              </a:lnSpc>
              <a:buNone/>
            </a:pPr>
            <a:r>
              <a:rPr lang="en-US" b="1" dirty="0" smtClean="0">
                <a:latin typeface="Courier New" pitchFamily="49" charset="0"/>
              </a:rPr>
              <a:t>}</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what</a:t>
            </a:r>
            <a:endParaRPr lang="en-US" dirty="0"/>
          </a:p>
        </p:txBody>
      </p:sp>
      <p:sp>
        <p:nvSpPr>
          <p:cNvPr id="3" name="Content Placeholder 2"/>
          <p:cNvSpPr>
            <a:spLocks noGrp="1"/>
          </p:cNvSpPr>
          <p:nvPr>
            <p:ph sz="quarter" idx="1"/>
          </p:nvPr>
        </p:nvSpPr>
        <p:spPr>
          <a:xfrm>
            <a:off x="251520" y="548680"/>
            <a:ext cx="8229600" cy="533400"/>
          </a:xfrm>
        </p:spPr>
        <p:txBody>
          <a:bodyPr>
            <a:normAutofit fontScale="92500"/>
          </a:bodyPr>
          <a:lstStyle/>
          <a:p>
            <a:r>
              <a:rPr lang="en-US" dirty="0" smtClean="0">
                <a:latin typeface="Tahoma" pitchFamily="34" charset="0"/>
              </a:rPr>
              <a:t>What happens if you don’t select any of the checkboxes?</a:t>
            </a:r>
          </a:p>
        </p:txBody>
      </p:sp>
      <p:sp>
        <p:nvSpPr>
          <p:cNvPr id="4" name="Content Placeholder 2"/>
          <p:cNvSpPr txBox="1">
            <a:spLocks/>
          </p:cNvSpPr>
          <p:nvPr/>
        </p:nvSpPr>
        <p:spPr bwMode="auto">
          <a:xfrm>
            <a:off x="228600" y="1524000"/>
            <a:ext cx="83058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Tahoma" pitchFamily="34" charset="0"/>
              </a:rPr>
              <a:t>If a</a:t>
            </a:r>
            <a:r>
              <a:rPr lang="en-US" sz="2000" dirty="0" smtClean="0"/>
              <a:t> </a:t>
            </a:r>
            <a:r>
              <a:rPr lang="en-US" sz="2000" dirty="0" smtClean="0">
                <a:solidFill>
                  <a:srgbClr val="5F5F5F"/>
                </a:solidFill>
                <a:latin typeface="Tahoma" pitchFamily="34" charset="0"/>
              </a:rPr>
              <a:t>request parameter does not exists null is returned.</a:t>
            </a:r>
          </a:p>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Tahoma" pitchFamily="34" charset="0"/>
              </a:rPr>
              <a:t>If checkboxes are not selected, the response packet will not have request parameter “color”.</a:t>
            </a:r>
          </a:p>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Tahoma" pitchFamily="34" charset="0"/>
              </a:rPr>
              <a:t> Therefore a </a:t>
            </a:r>
            <a:r>
              <a:rPr lang="en-US" sz="2000" b="1" dirty="0" err="1" smtClean="0">
                <a:solidFill>
                  <a:srgbClr val="5F5F5F"/>
                </a:solidFill>
                <a:latin typeface="Courier New" pitchFamily="49" charset="0"/>
              </a:rPr>
              <a:t>NullPointerException</a:t>
            </a:r>
            <a:r>
              <a:rPr lang="en-US" sz="2000" dirty="0" smtClean="0">
                <a:solidFill>
                  <a:srgbClr val="5F5F5F"/>
                </a:solidFill>
                <a:latin typeface="Tahoma" pitchFamily="34" charset="0"/>
              </a:rPr>
              <a:t>  is thrown.</a:t>
            </a:r>
          </a:p>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Tahoma" pitchFamily="34" charset="0"/>
              </a:rPr>
              <a:t>When a servlet throws a runtime exception, we end up getting an error page with HTTP Status 500.</a:t>
            </a:r>
          </a:p>
        </p:txBody>
      </p:sp>
      <p:pic>
        <p:nvPicPr>
          <p:cNvPr id="10242" name="Picture 2"/>
          <p:cNvPicPr>
            <a:picLocks noChangeAspect="1" noChangeArrowheads="1"/>
          </p:cNvPicPr>
          <p:nvPr/>
        </p:nvPicPr>
        <p:blipFill>
          <a:blip r:embed="rId2" cstate="print"/>
          <a:srcRect/>
          <a:stretch>
            <a:fillRect/>
          </a:stretch>
        </p:blipFill>
        <p:spPr bwMode="auto">
          <a:xfrm>
            <a:off x="838200" y="4343400"/>
            <a:ext cx="4076700" cy="2419719"/>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sz="quarter" idx="1"/>
          </p:nvPr>
        </p:nvSpPr>
        <p:spPr/>
        <p:txBody>
          <a:bodyPr/>
          <a:lstStyle/>
          <a:p>
            <a:r>
              <a:rPr lang="en-US" dirty="0" smtClean="0"/>
              <a:t>What will happen if you type </a:t>
            </a:r>
            <a:r>
              <a:rPr lang="en-US" dirty="0" smtClean="0">
                <a:hlinkClick r:id="rId2"/>
              </a:rPr>
              <a:t>http://localhost:8080/Test/ProcessForm</a:t>
            </a:r>
            <a:r>
              <a:rPr lang="en-US" dirty="0" smtClean="0"/>
              <a:t> in the address bar?</a:t>
            </a:r>
          </a:p>
          <a:p>
            <a:endParaRPr lang="en-US" dirty="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5536" y="476672"/>
            <a:ext cx="8229600" cy="1229816"/>
          </a:xfrm>
        </p:spPr>
        <p:txBody>
          <a:bodyPr>
            <a:normAutofit fontScale="90000"/>
          </a:bodyPr>
          <a:lstStyle/>
          <a:p>
            <a:r>
              <a:rPr lang="en-US" dirty="0" err="1" smtClean="0">
                <a:latin typeface="Courier New" pitchFamily="49" charset="0"/>
                <a:cs typeface="Courier New" pitchFamily="49" charset="0"/>
              </a:rPr>
              <a:t>SingleThreadModel</a:t>
            </a:r>
            <a:r>
              <a:rPr lang="en-US" dirty="0" smtClean="0"/>
              <a:t> Interface</a:t>
            </a:r>
            <a:r>
              <a:rPr lang="en-US" sz="4000" dirty="0" smtClean="0"/>
              <a:t/>
            </a:r>
            <a:br>
              <a:rPr lang="en-US" sz="4000" dirty="0" smtClean="0"/>
            </a:br>
            <a:endParaRPr lang="en-US" sz="4000" dirty="0" smtClean="0"/>
          </a:p>
        </p:txBody>
      </p:sp>
      <p:sp>
        <p:nvSpPr>
          <p:cNvPr id="49155" name="Rectangle 3"/>
          <p:cNvSpPr>
            <a:spLocks noGrp="1" noChangeArrowheads="1"/>
          </p:cNvSpPr>
          <p:nvPr>
            <p:ph sz="quarter" idx="1"/>
          </p:nvPr>
        </p:nvSpPr>
        <p:spPr>
          <a:xfrm>
            <a:off x="304800" y="1371600"/>
            <a:ext cx="8610600" cy="4876800"/>
          </a:xfrm>
        </p:spPr>
        <p:txBody>
          <a:bodyPr>
            <a:normAutofit lnSpcReduction="10000"/>
          </a:bodyPr>
          <a:lstStyle/>
          <a:p>
            <a:pPr>
              <a:buClr>
                <a:srgbClr val="3333CC"/>
              </a:buClr>
            </a:pPr>
            <a:r>
              <a:rPr lang="en-US" dirty="0" smtClean="0"/>
              <a:t>In the servlet model that we have seen so far, a single servlet processes multiple requests simultaneously.</a:t>
            </a:r>
          </a:p>
          <a:p>
            <a:pPr>
              <a:buClr>
                <a:srgbClr val="3333CC"/>
              </a:buClr>
            </a:pPr>
            <a:r>
              <a:rPr lang="en-US" dirty="0" smtClean="0"/>
              <a:t>This means that the </a:t>
            </a:r>
            <a:r>
              <a:rPr lang="en-US" b="1" dirty="0" err="1" smtClean="0">
                <a:latin typeface="Courier New" pitchFamily="49" charset="0"/>
              </a:rPr>
              <a:t>doGet</a:t>
            </a:r>
            <a:r>
              <a:rPr lang="en-US" dirty="0" smtClean="0"/>
              <a:t> and </a:t>
            </a:r>
            <a:r>
              <a:rPr lang="en-US" b="1" dirty="0" err="1" smtClean="0">
                <a:latin typeface="Courier New" pitchFamily="49" charset="0"/>
              </a:rPr>
              <a:t>doPost</a:t>
            </a:r>
            <a:r>
              <a:rPr lang="en-US" dirty="0" smtClean="0"/>
              <a:t> methods must be careful to synchronize access to fields and other shared data, since multiple threads may be trying to access the data simultaneously.</a:t>
            </a:r>
          </a:p>
          <a:p>
            <a:pPr>
              <a:buClr>
                <a:srgbClr val="3333CC"/>
              </a:buClr>
            </a:pPr>
            <a:r>
              <a:rPr lang="en-US" dirty="0" smtClean="0"/>
              <a:t>On the other hand, you can have your servlet implement the </a:t>
            </a:r>
            <a:r>
              <a:rPr lang="en-US" b="1" dirty="0" err="1" smtClean="0">
                <a:latin typeface="Courier New" pitchFamily="49" charset="0"/>
              </a:rPr>
              <a:t>SingleThreadModel</a:t>
            </a:r>
            <a:r>
              <a:rPr lang="en-US" dirty="0" smtClean="0"/>
              <a:t> interface, as below.</a:t>
            </a:r>
          </a:p>
          <a:p>
            <a:pPr>
              <a:buClr>
                <a:srgbClr val="3333CC"/>
              </a:buClr>
            </a:pPr>
            <a:r>
              <a:rPr lang="en-US" b="1" dirty="0" smtClean="0">
                <a:latin typeface="Courier New" pitchFamily="49" charset="0"/>
              </a:rPr>
              <a:t>public class </a:t>
            </a:r>
            <a:r>
              <a:rPr lang="en-US" b="1" dirty="0" err="1" smtClean="0">
                <a:latin typeface="Courier New" pitchFamily="49" charset="0"/>
              </a:rPr>
              <a:t>YourServlet</a:t>
            </a:r>
            <a:r>
              <a:rPr lang="en-US" b="1" dirty="0" smtClean="0">
                <a:latin typeface="Courier New" pitchFamily="49" charset="0"/>
              </a:rPr>
              <a:t> extends </a:t>
            </a:r>
            <a:r>
              <a:rPr lang="en-US" b="1" dirty="0" err="1" smtClean="0">
                <a:latin typeface="Courier New" pitchFamily="49" charset="0"/>
              </a:rPr>
              <a:t>HttpServlet</a:t>
            </a:r>
            <a:r>
              <a:rPr lang="en-US" b="1" dirty="0" smtClean="0">
                <a:latin typeface="Courier New" pitchFamily="49" charset="0"/>
              </a:rPr>
              <a:t> implements </a:t>
            </a:r>
            <a:r>
              <a:rPr lang="en-US" b="1" dirty="0" err="1" smtClean="0">
                <a:latin typeface="Courier New" pitchFamily="49" charset="0"/>
              </a:rPr>
              <a:t>SingleThreadModel</a:t>
            </a:r>
            <a:r>
              <a:rPr lang="en-US" b="1" dirty="0" smtClean="0">
                <a:latin typeface="Courier New" pitchFamily="49" charset="0"/>
              </a:rPr>
              <a:t> {...}</a:t>
            </a:r>
          </a:p>
          <a:p>
            <a:pPr>
              <a:buClr>
                <a:srgbClr val="3333CC"/>
              </a:buClr>
            </a:pPr>
            <a:r>
              <a:rPr lang="en-US" dirty="0" smtClean="0"/>
              <a:t>This usage is highly discouraged because it makes the application less scalable.</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4" name="Rectangle 3"/>
          <p:cNvSpPr>
            <a:spLocks noChangeArrowheads="1"/>
          </p:cNvSpPr>
          <p:nvPr/>
        </p:nvSpPr>
        <p:spPr bwMode="auto">
          <a:xfrm>
            <a:off x="228600" y="1488841"/>
            <a:ext cx="8610600" cy="5324535"/>
          </a:xfrm>
          <a:prstGeom prst="rect">
            <a:avLst/>
          </a:prstGeom>
          <a:noFill/>
          <a:ln w="9525">
            <a:noFill/>
            <a:miter lim="800000"/>
            <a:headEnd/>
            <a:tailEnd/>
          </a:ln>
        </p:spPr>
        <p:txBody>
          <a:bodyPr wrap="square">
            <a:spAutoFit/>
          </a:bodyPr>
          <a:lstStyle/>
          <a:p>
            <a:r>
              <a:rPr lang="en-US" sz="2000" b="1" dirty="0">
                <a:latin typeface="Courier New" pitchFamily="49" charset="0"/>
              </a:rPr>
              <a:t>//assume imports</a:t>
            </a:r>
          </a:p>
          <a:p>
            <a:r>
              <a:rPr lang="en-US" sz="2000" b="1" dirty="0">
                <a:latin typeface="Courier New" pitchFamily="49" charset="0"/>
              </a:rPr>
              <a:t>public class </a:t>
            </a:r>
            <a:r>
              <a:rPr lang="en-US" sz="2000" b="1" dirty="0" err="1">
                <a:latin typeface="Courier New" pitchFamily="49" charset="0"/>
              </a:rPr>
              <a:t>Getdate</a:t>
            </a:r>
            <a:r>
              <a:rPr lang="en-US" sz="2000" b="1" dirty="0">
                <a:latin typeface="Courier New" pitchFamily="49" charset="0"/>
              </a:rPr>
              <a:t> extends </a:t>
            </a:r>
            <a:r>
              <a:rPr lang="en-US" sz="2000" b="1" dirty="0" err="1">
                <a:latin typeface="Courier New" pitchFamily="49" charset="0"/>
              </a:rPr>
              <a:t>HttpServlet</a:t>
            </a:r>
            <a:r>
              <a:rPr lang="en-US" sz="2000" b="1" dirty="0">
                <a:latin typeface="Courier New" pitchFamily="49" charset="0"/>
              </a:rPr>
              <a:t>{</a:t>
            </a:r>
          </a:p>
          <a:p>
            <a:r>
              <a:rPr lang="en-US" sz="2000" b="1" dirty="0" err="1" smtClean="0">
                <a:solidFill>
                  <a:srgbClr val="C00000"/>
                </a:solidFill>
                <a:latin typeface="Courier New" pitchFamily="49" charset="0"/>
              </a:rPr>
              <a:t>java.util.Date</a:t>
            </a:r>
            <a:r>
              <a:rPr lang="en-US" sz="2000" b="1" dirty="0" smtClean="0">
                <a:solidFill>
                  <a:srgbClr val="C00000"/>
                </a:solidFill>
                <a:latin typeface="Courier New" pitchFamily="49" charset="0"/>
              </a:rPr>
              <a:t> </a:t>
            </a:r>
            <a:r>
              <a:rPr lang="en-US" sz="2000" b="1" dirty="0" err="1" smtClean="0">
                <a:solidFill>
                  <a:srgbClr val="C00000"/>
                </a:solidFill>
                <a:latin typeface="Courier New" pitchFamily="49" charset="0"/>
              </a:rPr>
              <a:t>currDate</a:t>
            </a:r>
            <a:r>
              <a:rPr lang="en-US" sz="2000" b="1" dirty="0" smtClean="0">
                <a:solidFill>
                  <a:srgbClr val="C00000"/>
                </a:solidFill>
                <a:latin typeface="Courier New" pitchFamily="49" charset="0"/>
              </a:rPr>
              <a:t>=new </a:t>
            </a:r>
            <a:r>
              <a:rPr lang="en-US" sz="2000" b="1" dirty="0" err="1" smtClean="0">
                <a:solidFill>
                  <a:srgbClr val="C00000"/>
                </a:solidFill>
                <a:latin typeface="Courier New" pitchFamily="49" charset="0"/>
              </a:rPr>
              <a:t>java.util.Date</a:t>
            </a:r>
            <a:r>
              <a:rPr lang="en-US" sz="2000" b="1" dirty="0" smtClean="0">
                <a:solidFill>
                  <a:srgbClr val="C00000"/>
                </a:solidFill>
                <a:latin typeface="Courier New" pitchFamily="49" charset="0"/>
              </a:rPr>
              <a:t>();</a:t>
            </a:r>
          </a:p>
          <a:p>
            <a:r>
              <a:rPr lang="en-US" sz="2000" b="1" dirty="0" smtClean="0">
                <a:latin typeface="Courier New" pitchFamily="49" charset="0"/>
              </a:rPr>
              <a:t>public void </a:t>
            </a:r>
            <a:r>
              <a:rPr lang="en-US" sz="2000" b="1" dirty="0" err="1" smtClean="0">
                <a:latin typeface="Courier New" pitchFamily="49" charset="0"/>
              </a:rPr>
              <a:t>doGet</a:t>
            </a:r>
            <a:r>
              <a:rPr lang="en-US" sz="2000" b="1" dirty="0" smtClean="0">
                <a:latin typeface="Courier New" pitchFamily="49" charset="0"/>
              </a:rPr>
              <a:t>(</a:t>
            </a:r>
            <a:r>
              <a:rPr lang="en-US" sz="2000" b="1" dirty="0" err="1" smtClean="0">
                <a:latin typeface="Courier New" pitchFamily="49" charset="0"/>
              </a:rPr>
              <a:t>HttpServletRequest</a:t>
            </a:r>
            <a:r>
              <a:rPr lang="en-US" sz="2000" b="1" dirty="0" smtClean="0">
                <a:latin typeface="Courier New" pitchFamily="49" charset="0"/>
              </a:rPr>
              <a:t> request, </a:t>
            </a:r>
            <a:r>
              <a:rPr lang="en-US" sz="2000" b="1" dirty="0" err="1" smtClean="0">
                <a:latin typeface="Courier New" pitchFamily="49" charset="0"/>
              </a:rPr>
              <a:t>HttpServletResponse</a:t>
            </a:r>
            <a:r>
              <a:rPr lang="en-US" sz="2000" b="1" dirty="0" smtClean="0">
                <a:latin typeface="Courier New" pitchFamily="49" charset="0"/>
              </a:rPr>
              <a:t> response) throws </a:t>
            </a:r>
            <a:r>
              <a:rPr lang="en-US" sz="2000" b="1" dirty="0" err="1" smtClean="0">
                <a:latin typeface="Courier New" pitchFamily="49" charset="0"/>
              </a:rPr>
              <a:t>ServletException</a:t>
            </a:r>
            <a:r>
              <a:rPr lang="en-US" sz="2000" b="1" dirty="0" smtClean="0">
                <a:latin typeface="Courier New" pitchFamily="49" charset="0"/>
              </a:rPr>
              <a:t>, </a:t>
            </a:r>
            <a:r>
              <a:rPr lang="en-US" sz="2000" b="1" dirty="0" err="1" smtClean="0">
                <a:latin typeface="Courier New" pitchFamily="49" charset="0"/>
              </a:rPr>
              <a:t>IOException</a:t>
            </a:r>
            <a:r>
              <a:rPr lang="en-US" sz="2000" b="1" dirty="0" smtClean="0">
                <a:latin typeface="Courier New" pitchFamily="49" charset="0"/>
              </a:rPr>
              <a:t> {</a:t>
            </a:r>
          </a:p>
          <a:p>
            <a:r>
              <a:rPr lang="en-US" sz="2000" b="1" dirty="0" smtClean="0">
                <a:latin typeface="Courier New" pitchFamily="49" charset="0"/>
              </a:rPr>
              <a:t> </a:t>
            </a:r>
            <a:r>
              <a:rPr lang="en-US" sz="2000" b="1" dirty="0" err="1" smtClean="0">
                <a:latin typeface="Courier New" pitchFamily="49" charset="0"/>
              </a:rPr>
              <a:t>java.util.Date</a:t>
            </a:r>
            <a:r>
              <a:rPr lang="en-US" sz="2000" b="1" dirty="0" smtClean="0">
                <a:latin typeface="Courier New" pitchFamily="49" charset="0"/>
              </a:rPr>
              <a:t> now=new </a:t>
            </a:r>
            <a:r>
              <a:rPr lang="en-US" sz="2000" b="1" dirty="0" err="1" smtClean="0">
                <a:latin typeface="Courier New" pitchFamily="49" charset="0"/>
              </a:rPr>
              <a:t>java.util.Date</a:t>
            </a:r>
            <a:r>
              <a:rPr lang="en-US" sz="2000" b="1" dirty="0" smtClean="0">
                <a:latin typeface="Courier New" pitchFamily="49" charset="0"/>
              </a:rPr>
              <a:t>();</a:t>
            </a:r>
          </a:p>
          <a:p>
            <a:r>
              <a:rPr lang="en-US" sz="2000" b="1" dirty="0" err="1" smtClean="0">
                <a:latin typeface="Courier New" pitchFamily="49" charset="0"/>
              </a:rPr>
              <a:t>java.io.PrintWriter</a:t>
            </a:r>
            <a:r>
              <a:rPr lang="en-US" sz="2000" b="1" dirty="0" smtClean="0">
                <a:latin typeface="Courier New" pitchFamily="49" charset="0"/>
              </a:rPr>
              <a:t> out = </a:t>
            </a:r>
            <a:r>
              <a:rPr lang="en-US" sz="2000" b="1" dirty="0" err="1" smtClean="0">
                <a:latin typeface="Courier New" pitchFamily="49" charset="0"/>
              </a:rPr>
              <a:t>response.getWriter</a:t>
            </a:r>
            <a:r>
              <a:rPr lang="en-US" sz="2000" b="1" dirty="0" smtClean="0">
                <a:latin typeface="Courier New" pitchFamily="49" charset="0"/>
              </a:rPr>
              <a:t>();</a:t>
            </a:r>
          </a:p>
          <a:p>
            <a:r>
              <a:rPr lang="en-US" sz="2000" b="1" dirty="0" err="1" smtClean="0">
                <a:latin typeface="Courier New" pitchFamily="49" charset="0"/>
              </a:rPr>
              <a:t>response.setContentType</a:t>
            </a:r>
            <a:r>
              <a:rPr lang="en-US" sz="2000" b="1" dirty="0" smtClean="0">
                <a:latin typeface="Courier New" pitchFamily="49" charset="0"/>
              </a:rPr>
              <a:t>("text/html"); </a:t>
            </a:r>
          </a:p>
          <a:p>
            <a:endParaRPr lang="en-US" sz="2000" b="1" dirty="0" smtClean="0">
              <a:latin typeface="Courier New" pitchFamily="49" charset="0"/>
            </a:endParaRPr>
          </a:p>
          <a:p>
            <a:r>
              <a:rPr lang="en-US" sz="2000" b="1" dirty="0" err="1" smtClean="0">
                <a:latin typeface="Courier New" pitchFamily="49" charset="0"/>
              </a:rPr>
              <a:t>out.println</a:t>
            </a:r>
            <a:r>
              <a:rPr lang="en-US" sz="2000" b="1" dirty="0" smtClean="0">
                <a:latin typeface="Courier New" pitchFamily="49" charset="0"/>
              </a:rPr>
              <a:t>("&lt;html&gt;&lt;head&gt;&lt;title&gt;Greetings Servlet &lt;/title&gt;&lt;/head&gt;");</a:t>
            </a:r>
          </a:p>
          <a:p>
            <a:r>
              <a:rPr lang="en-US" sz="2000" b="1" dirty="0" err="1" smtClean="0">
                <a:latin typeface="Courier New" pitchFamily="49" charset="0"/>
              </a:rPr>
              <a:t>out.println</a:t>
            </a:r>
            <a:r>
              <a:rPr lang="en-US" sz="2000" b="1" dirty="0" smtClean="0">
                <a:latin typeface="Courier New" pitchFamily="49" charset="0"/>
              </a:rPr>
              <a:t>("&lt;body&gt;"+ </a:t>
            </a:r>
            <a:r>
              <a:rPr lang="en-US" sz="2000" b="1" dirty="0" err="1" smtClean="0">
                <a:solidFill>
                  <a:srgbClr val="C00000"/>
                </a:solidFill>
                <a:latin typeface="Courier New" pitchFamily="49" charset="0"/>
              </a:rPr>
              <a:t>currDate.compareTo</a:t>
            </a:r>
            <a:r>
              <a:rPr lang="en-US" sz="2000" b="1" dirty="0" smtClean="0">
                <a:solidFill>
                  <a:srgbClr val="C00000"/>
                </a:solidFill>
                <a:latin typeface="Courier New" pitchFamily="49" charset="0"/>
              </a:rPr>
              <a:t>(now) </a:t>
            </a:r>
            <a:r>
              <a:rPr lang="en-US" sz="2000" b="1" dirty="0" smtClean="0">
                <a:latin typeface="Courier New" pitchFamily="49" charset="0"/>
              </a:rPr>
              <a:t>+"&lt;/body&gt;&lt;/html&gt;");</a:t>
            </a:r>
          </a:p>
          <a:p>
            <a:r>
              <a:rPr lang="en-US" sz="2000" dirty="0" smtClean="0"/>
              <a:t>}</a:t>
            </a:r>
            <a:endParaRPr lang="en-US" sz="2000" b="1" dirty="0" smtClean="0">
              <a:latin typeface="Courier New" pitchFamily="49" charset="0"/>
            </a:endParaRPr>
          </a:p>
          <a:p>
            <a:r>
              <a:rPr lang="en-US" sz="2000" b="1" dirty="0" smtClean="0">
                <a:latin typeface="Courier New" pitchFamily="49" charset="0"/>
              </a:rPr>
              <a:t>}}</a:t>
            </a:r>
          </a:p>
          <a:p>
            <a:r>
              <a:rPr lang="en-US" sz="2000" dirty="0" smtClean="0">
                <a:solidFill>
                  <a:srgbClr val="5F5F5F"/>
                </a:solidFill>
                <a:latin typeface="+mn-lt"/>
              </a:rPr>
              <a:t>Will the code always print 0?</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what</a:t>
            </a:r>
            <a:endParaRPr lang="en-US" dirty="0"/>
          </a:p>
        </p:txBody>
      </p:sp>
      <p:sp>
        <p:nvSpPr>
          <p:cNvPr id="3" name="Content Placeholder 2"/>
          <p:cNvSpPr>
            <a:spLocks noGrp="1"/>
          </p:cNvSpPr>
          <p:nvPr>
            <p:ph sz="quarter" idx="1"/>
          </p:nvPr>
        </p:nvSpPr>
        <p:spPr>
          <a:xfrm>
            <a:off x="228600" y="1484784"/>
            <a:ext cx="8686800" cy="2088232"/>
          </a:xfrm>
        </p:spPr>
        <p:txBody>
          <a:bodyPr/>
          <a:lstStyle/>
          <a:p>
            <a:pPr marL="457200" indent="-457200">
              <a:buClr>
                <a:schemeClr val="accent6"/>
              </a:buClr>
            </a:pPr>
            <a:r>
              <a:rPr lang="en-US" dirty="0" smtClean="0"/>
              <a:t>We must be careful about the variable declaration in the servlet because they are not thread-safe. But we do have a init() method that is used for servlet initialization,  which means there do have cases where these members are declared. What kind of variables are declared in servlet?</a:t>
            </a:r>
            <a:endParaRPr lang="en-US" dirty="0"/>
          </a:p>
        </p:txBody>
      </p:sp>
      <p:sp>
        <p:nvSpPr>
          <p:cNvPr id="4" name="Content Placeholder 2"/>
          <p:cNvSpPr txBox="1">
            <a:spLocks/>
          </p:cNvSpPr>
          <p:nvPr/>
        </p:nvSpPr>
        <p:spPr bwMode="auto">
          <a:xfrm>
            <a:off x="381000" y="3505200"/>
            <a:ext cx="83820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eaLnBrk="0" hangingPunct="0">
              <a:lnSpc>
                <a:spcPct val="140000"/>
              </a:lnSpc>
              <a:spcBef>
                <a:spcPct val="20000"/>
              </a:spcBef>
              <a:buClr>
                <a:schemeClr val="accent6"/>
              </a:buClr>
              <a:buFont typeface="Wingdings" pitchFamily="2" charset="2"/>
              <a:buChar char="§"/>
            </a:pPr>
            <a:r>
              <a:rPr lang="en-US" sz="2000" dirty="0" smtClean="0">
                <a:solidFill>
                  <a:srgbClr val="5F5F5F"/>
                </a:solidFill>
                <a:latin typeface="+mn-lt"/>
              </a:rPr>
              <a:t>Servlet should not have member variables whose value will change or depend upon user requests.</a:t>
            </a:r>
          </a:p>
          <a:p>
            <a:pPr marL="457200" lvl="0" indent="-457200" eaLnBrk="0" hangingPunct="0">
              <a:lnSpc>
                <a:spcPct val="140000"/>
              </a:lnSpc>
              <a:spcBef>
                <a:spcPct val="20000"/>
              </a:spcBef>
              <a:buClr>
                <a:schemeClr val="accent6"/>
              </a:buClr>
              <a:buFont typeface="Wingdings" pitchFamily="2" charset="2"/>
              <a:buChar char="§"/>
            </a:pPr>
            <a:r>
              <a:rPr lang="en-US" sz="2000" dirty="0" smtClean="0">
                <a:solidFill>
                  <a:srgbClr val="5F5F5F"/>
                </a:solidFill>
                <a:latin typeface="+mn-lt"/>
              </a:rPr>
              <a:t>Servlet  member variables can be used to assign things which are fixed like application configuration, resource configuration information etc.</a:t>
            </a:r>
            <a:endParaRPr lang="en-US" sz="2000" dirty="0">
              <a:solidFill>
                <a:srgbClr val="5F5F5F"/>
              </a:solidFill>
              <a:latin typeface="+mn-lt"/>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It is a  java  application that controls the life cycle of a </a:t>
            </a:r>
            <a:r>
              <a:rPr lang="en-US" dirty="0" err="1" smtClean="0"/>
              <a:t>servlet,since</a:t>
            </a:r>
            <a:r>
              <a:rPr lang="en-US" dirty="0" smtClean="0"/>
              <a:t> </a:t>
            </a:r>
            <a:r>
              <a:rPr lang="en-US" dirty="0" err="1" smtClean="0"/>
              <a:t>servlet</a:t>
            </a:r>
            <a:r>
              <a:rPr lang="en-US" dirty="0" smtClean="0"/>
              <a:t> does not have a main method().</a:t>
            </a:r>
          </a:p>
          <a:p>
            <a:pPr>
              <a:buNone/>
            </a:pPr>
            <a:endParaRPr lang="en-US" dirty="0" smtClean="0"/>
          </a:p>
          <a:p>
            <a:pPr>
              <a:buNone/>
            </a:pPr>
            <a:r>
              <a:rPr lang="en-US" dirty="0" err="1" smtClean="0"/>
              <a:t>Eg</a:t>
            </a:r>
            <a:r>
              <a:rPr lang="en-US" dirty="0" smtClean="0"/>
              <a:t>: </a:t>
            </a:r>
            <a:r>
              <a:rPr lang="en-US" dirty="0" err="1" smtClean="0"/>
              <a:t>Tomcat,Jboss</a:t>
            </a:r>
            <a:r>
              <a:rPr lang="en-US" dirty="0" smtClean="0"/>
              <a:t> etc.</a:t>
            </a:r>
          </a:p>
          <a:p>
            <a:pPr>
              <a:buNone/>
            </a:pPr>
            <a:endParaRPr lang="en-IN" dirty="0"/>
          </a:p>
        </p:txBody>
      </p:sp>
      <p:sp>
        <p:nvSpPr>
          <p:cNvPr id="2" name="Title 1"/>
          <p:cNvSpPr>
            <a:spLocks noGrp="1"/>
          </p:cNvSpPr>
          <p:nvPr>
            <p:ph type="title"/>
          </p:nvPr>
        </p:nvSpPr>
        <p:spPr/>
        <p:txBody>
          <a:bodyPr/>
          <a:lstStyle/>
          <a:p>
            <a:r>
              <a:rPr lang="en-US" dirty="0" smtClean="0"/>
              <a:t>What is a </a:t>
            </a:r>
            <a:r>
              <a:rPr lang="en-US" dirty="0" err="1" smtClean="0"/>
              <a:t>Servlet</a:t>
            </a:r>
            <a:r>
              <a:rPr lang="en-US" dirty="0" smtClean="0"/>
              <a:t> Container</a:t>
            </a:r>
            <a:endParaRPr lang="en-IN" dirty="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Lifecycle management</a:t>
            </a:r>
          </a:p>
          <a:p>
            <a:r>
              <a:rPr lang="en-US" dirty="0" smtClean="0"/>
              <a:t>Communications support</a:t>
            </a:r>
          </a:p>
          <a:p>
            <a:r>
              <a:rPr lang="en-US" dirty="0" err="1" smtClean="0"/>
              <a:t>Mutilthreading</a:t>
            </a:r>
            <a:r>
              <a:rPr lang="en-US" dirty="0" smtClean="0"/>
              <a:t> support</a:t>
            </a:r>
          </a:p>
          <a:p>
            <a:r>
              <a:rPr lang="en-US" dirty="0" smtClean="0"/>
              <a:t>Declarative Security</a:t>
            </a:r>
          </a:p>
          <a:p>
            <a:r>
              <a:rPr lang="en-US" dirty="0" err="1" smtClean="0"/>
              <a:t>Jsp</a:t>
            </a:r>
            <a:r>
              <a:rPr lang="en-US" dirty="0" smtClean="0"/>
              <a:t> Support</a:t>
            </a:r>
            <a:endParaRPr lang="en-IN" dirty="0"/>
          </a:p>
        </p:txBody>
      </p:sp>
      <p:sp>
        <p:nvSpPr>
          <p:cNvPr id="3" name="Title 2"/>
          <p:cNvSpPr>
            <a:spLocks noGrp="1"/>
          </p:cNvSpPr>
          <p:nvPr>
            <p:ph type="title"/>
          </p:nvPr>
        </p:nvSpPr>
        <p:spPr/>
        <p:txBody>
          <a:bodyPr>
            <a:normAutofit/>
          </a:bodyPr>
          <a:lstStyle/>
          <a:p>
            <a:r>
              <a:rPr lang="en-US" dirty="0" smtClean="0"/>
              <a:t>What does the container give you</a:t>
            </a:r>
            <a:endParaRPr lang="en-IN" dirty="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46539" y="1447800"/>
            <a:ext cx="7675682" cy="4724400"/>
          </a:xfrm>
          <a:noFill/>
        </p:spPr>
      </p:pic>
      <p:sp>
        <p:nvSpPr>
          <p:cNvPr id="2" name="Title 1"/>
          <p:cNvSpPr>
            <a:spLocks noGrp="1"/>
          </p:cNvSpPr>
          <p:nvPr>
            <p:ph type="title"/>
          </p:nvPr>
        </p:nvSpPr>
        <p:spPr/>
        <p:txBody>
          <a:bodyPr/>
          <a:lstStyle/>
          <a:p>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Life cycle of a </a:t>
            </a:r>
            <a:r>
              <a:rPr lang="en-US" dirty="0" err="1" smtClean="0"/>
              <a:t>servlet</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484783"/>
            <a:ext cx="9144000" cy="5373217"/>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Each Request runs in it’s own thread</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524001"/>
            <a:ext cx="8253461" cy="4759448"/>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TotalTime>
  <Words>2943</Words>
  <Application>Microsoft Office PowerPoint</Application>
  <PresentationFormat>On-screen Show (4:3)</PresentationFormat>
  <Paragraphs>346</Paragraphs>
  <Slides>46</Slides>
  <Notes>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Equity</vt:lpstr>
      <vt:lpstr>Definition</vt:lpstr>
      <vt:lpstr>Slide 2</vt:lpstr>
      <vt:lpstr>Servlet API</vt:lpstr>
      <vt:lpstr>Servlet interface</vt:lpstr>
      <vt:lpstr>What is a Servlet Container</vt:lpstr>
      <vt:lpstr>What does the container give you</vt:lpstr>
      <vt:lpstr>Slide 7</vt:lpstr>
      <vt:lpstr>Life cycle of a servlet</vt:lpstr>
      <vt:lpstr>Each Request runs in it’s own thread</vt:lpstr>
      <vt:lpstr>Slide 10</vt:lpstr>
      <vt:lpstr>Slide 11</vt:lpstr>
      <vt:lpstr>Servlet instance</vt:lpstr>
      <vt:lpstr>init(ServletConfig config)</vt:lpstr>
      <vt:lpstr>service()</vt:lpstr>
      <vt:lpstr> destroy()</vt:lpstr>
      <vt:lpstr>getServletConfig(),getServletInfo()</vt:lpstr>
      <vt:lpstr>Tell me why</vt:lpstr>
      <vt:lpstr>Servlet Class hierarchy</vt:lpstr>
      <vt:lpstr>GenericServlet</vt:lpstr>
      <vt:lpstr>HTTPServlet</vt:lpstr>
      <vt:lpstr>Methods added in HTTPServlet</vt:lpstr>
      <vt:lpstr>A Simple Servlet</vt:lpstr>
      <vt:lpstr>Deploy a web application Eclipse Java EE IDE </vt:lpstr>
      <vt:lpstr>1. Create web application </vt:lpstr>
      <vt:lpstr>2. Create Servlet and override doGet()</vt:lpstr>
      <vt:lpstr>3. Map Servlet using annotation</vt:lpstr>
      <vt:lpstr>3. Map Servlet using web.xml</vt:lpstr>
      <vt:lpstr>4. Deploy and test the application</vt:lpstr>
      <vt:lpstr>Activity: understanding GET and POST</vt:lpstr>
      <vt:lpstr>Packaging of web application</vt:lpstr>
      <vt:lpstr>Hierarchy</vt:lpstr>
      <vt:lpstr>Contents of WEB-INF </vt:lpstr>
      <vt:lpstr>Request and Response hierarchy</vt:lpstr>
      <vt:lpstr>Some methods of ServletRequest </vt:lpstr>
      <vt:lpstr>Some methods of HttpServletRequest </vt:lpstr>
      <vt:lpstr>Some methods of ServletResponse </vt:lpstr>
      <vt:lpstr>Some methods of HttpServletResponse</vt:lpstr>
      <vt:lpstr>Example : to get form data in the servlet</vt:lpstr>
      <vt:lpstr>index.html</vt:lpstr>
      <vt:lpstr>Servlet that gets the form data</vt:lpstr>
      <vt:lpstr>Servlet to get multiple param</vt:lpstr>
      <vt:lpstr>Tell me what</vt:lpstr>
      <vt:lpstr>Test your understanding</vt:lpstr>
      <vt:lpstr>SingleThreadModel Interface </vt:lpstr>
      <vt:lpstr>Test your understanding</vt:lpstr>
      <vt:lpstr>Tell me what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dc:title>
  <dc:creator>RADHA</dc:creator>
  <cp:lastModifiedBy>RADHA</cp:lastModifiedBy>
  <cp:revision>4</cp:revision>
  <dcterms:created xsi:type="dcterms:W3CDTF">2012-08-06T11:00:03Z</dcterms:created>
  <dcterms:modified xsi:type="dcterms:W3CDTF">2013-08-02T11:35:59Z</dcterms:modified>
</cp:coreProperties>
</file>