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9"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678"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99D7-BF23-4548-815C-9792108F048D}" type="datetimeFigureOut">
              <a:rPr lang="en-IN" smtClean="0"/>
              <a:pPr/>
              <a:t>03-08-2013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8EFD7-2191-49C1-A94E-C5BE76A5C75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21E6A0A-EB0E-412C-AFDE-B1B604A8D515}" type="slidenum">
              <a:rPr lang="en-US" smtClean="0">
                <a:latin typeface="Arial" charset="0"/>
              </a:rPr>
              <a:pPr/>
              <a:t>5</a:t>
            </a:fld>
            <a:endParaRPr lang="en-US" smtClean="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E5EC6AA-A538-404C-93E5-1BD3ABC98216}" type="datetime1">
              <a:rPr lang="en-IN" smtClean="0"/>
              <a:t>03-08-2013</a:t>
            </a:fld>
            <a:endParaRPr lang="en-IN"/>
          </a:p>
        </p:txBody>
      </p:sp>
      <p:sp>
        <p:nvSpPr>
          <p:cNvPr id="17" name="Footer Placeholder 16"/>
          <p:cNvSpPr>
            <a:spLocks noGrp="1"/>
          </p:cNvSpPr>
          <p:nvPr>
            <p:ph type="ftr" sz="quarter" idx="11"/>
          </p:nvPr>
        </p:nvSpPr>
        <p:spPr/>
        <p:txBody>
          <a:bodyPr/>
          <a:lstStyle/>
          <a:p>
            <a:r>
              <a:rPr lang="en-IN" smtClean="0"/>
              <a:t>RVK.................</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82EFECE-61D7-4A11-BC74-27889FFFBD99}"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4584DA-F5E5-49A2-B8AA-EE5C4161D9E2}"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A82EFECE-61D7-4A11-BC74-27889FFFBD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AB4877-0EDB-4259-BC9C-1920EE6430BE}"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A82EFECE-61D7-4A11-BC74-27889FFFBD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A40400-1040-4582-8EF1-9D0DCFE721FF}"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A82EFECE-61D7-4A11-BC74-27889FFFBD99}"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7B0342-C6D6-4DFF-BB80-0E95F30F720F}" type="datetime1">
              <a:rPr lang="en-IN" smtClean="0"/>
              <a:t>03-08-2013</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smtClean="0"/>
              <a:t>RVK.................</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82EFECE-61D7-4A11-BC74-27889FFFBD9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8CD4178-B2ED-4DBC-A420-F92172EABAA4}"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A82EFECE-61D7-4A11-BC74-27889FFFBD99}"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7B11A69-6EFF-4D3F-944C-63D30DA24A5E}" type="datetime1">
              <a:rPr lang="en-IN" smtClean="0"/>
              <a:t>03-08-2013</a:t>
            </a:fld>
            <a:endParaRPr lang="en-IN"/>
          </a:p>
        </p:txBody>
      </p:sp>
      <p:sp>
        <p:nvSpPr>
          <p:cNvPr id="8" name="Footer Placeholder 7"/>
          <p:cNvSpPr>
            <a:spLocks noGrp="1"/>
          </p:cNvSpPr>
          <p:nvPr>
            <p:ph type="ftr" sz="quarter" idx="11"/>
          </p:nvPr>
        </p:nvSpPr>
        <p:spPr/>
        <p:txBody>
          <a:bodyPr/>
          <a:lstStyle/>
          <a:p>
            <a:r>
              <a:rPr lang="en-IN" smtClean="0"/>
              <a:t>RVK.................</a:t>
            </a:r>
            <a:endParaRPr lang="en-IN"/>
          </a:p>
        </p:txBody>
      </p:sp>
      <p:sp>
        <p:nvSpPr>
          <p:cNvPr id="9" name="Slide Number Placeholder 8"/>
          <p:cNvSpPr>
            <a:spLocks noGrp="1"/>
          </p:cNvSpPr>
          <p:nvPr>
            <p:ph type="sldNum" sz="quarter" idx="12"/>
          </p:nvPr>
        </p:nvSpPr>
        <p:spPr/>
        <p:txBody>
          <a:bodyPr/>
          <a:lstStyle/>
          <a:p>
            <a:fld id="{A82EFECE-61D7-4A11-BC74-27889FFFBD99}"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125D8C-390D-4712-8A31-B070C8FB5D24}" type="datetime1">
              <a:rPr lang="en-IN" smtClean="0"/>
              <a:t>03-08-2013</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
        <p:nvSpPr>
          <p:cNvPr id="5" name="Slide Number Placeholder 4"/>
          <p:cNvSpPr>
            <a:spLocks noGrp="1"/>
          </p:cNvSpPr>
          <p:nvPr>
            <p:ph type="sldNum" sz="quarter" idx="12"/>
          </p:nvPr>
        </p:nvSpPr>
        <p:spPr/>
        <p:txBody>
          <a:bodyPr/>
          <a:lstStyle/>
          <a:p>
            <a:fld id="{A82EFECE-61D7-4A11-BC74-27889FFFBD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93AF3-D482-4B34-8181-65985BDCFA0B}" type="datetime1">
              <a:rPr lang="en-IN" smtClean="0"/>
              <a:t>03-08-2013</a:t>
            </a:fld>
            <a:endParaRPr lang="en-IN"/>
          </a:p>
        </p:txBody>
      </p:sp>
      <p:sp>
        <p:nvSpPr>
          <p:cNvPr id="3" name="Footer Placeholder 2"/>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fld id="{A82EFECE-61D7-4A11-BC74-27889FFFBD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345E3F-8B51-4ADE-8837-656008853DF8}"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A82EFECE-61D7-4A11-BC74-27889FFFBD99}"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A73BDE-67C7-4162-8498-B62213EBE781}" type="datetime1">
              <a:rPr lang="en-IN" smtClean="0"/>
              <a:t>03-08-2013</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smtClean="0"/>
              <a:t>RVK.................</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A82EFECE-61D7-4A11-BC74-27889FFFBD99}"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433E9A1-F8CE-4C4A-A425-94A13055F7B6}" type="datetime1">
              <a:rPr lang="en-IN" smtClean="0"/>
              <a:t>03-08-2013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RVK.................</a:t>
            </a: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82EFECE-61D7-4A11-BC74-27889FFFBD9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76200"/>
            <a:ext cx="9144000" cy="1066800"/>
          </a:xfrm>
        </p:spPr>
        <p:txBody>
          <a:bodyPr>
            <a:normAutofit fontScale="90000"/>
          </a:bodyPr>
          <a:lstStyle/>
          <a:p>
            <a:r>
              <a:rPr lang="en-US" smtClean="0"/>
              <a:t>Problems with hard-coding values of variable</a:t>
            </a:r>
          </a:p>
        </p:txBody>
      </p:sp>
      <p:sp>
        <p:nvSpPr>
          <p:cNvPr id="6147" name="Rectangle 3"/>
          <p:cNvSpPr>
            <a:spLocks noGrp="1" noChangeArrowheads="1"/>
          </p:cNvSpPr>
          <p:nvPr>
            <p:ph sz="quarter" idx="1"/>
          </p:nvPr>
        </p:nvSpPr>
        <p:spPr>
          <a:xfrm>
            <a:off x="76200" y="1066800"/>
            <a:ext cx="8915400" cy="5105400"/>
          </a:xfrm>
        </p:spPr>
        <p:txBody>
          <a:bodyPr>
            <a:normAutofit lnSpcReduction="10000"/>
          </a:bodyPr>
          <a:lstStyle/>
          <a:p>
            <a:pPr>
              <a:buClr>
                <a:schemeClr val="accent6"/>
              </a:buClr>
              <a:defRPr/>
            </a:pPr>
            <a:r>
              <a:rPr lang="en-US" dirty="0" smtClean="0"/>
              <a:t>The servlet member variables are usually fixed values. These do not change with respect to end user.</a:t>
            </a:r>
          </a:p>
          <a:p>
            <a:pPr>
              <a:buClr>
                <a:schemeClr val="accent6"/>
              </a:buClr>
              <a:defRPr/>
            </a:pPr>
            <a:r>
              <a:rPr lang="en-US" dirty="0" smtClean="0"/>
              <a:t>While this is true, should we hard code information like database URL, user name and password?</a:t>
            </a:r>
          </a:p>
          <a:p>
            <a:pPr>
              <a:buClr>
                <a:schemeClr val="accent6"/>
              </a:buClr>
              <a:defRPr/>
            </a:pPr>
            <a:r>
              <a:rPr lang="en-US" dirty="0" smtClean="0"/>
              <a:t>While developing the application we have one set of values for these, while in testing we have we will have another set of values, while in UAT we have yet another and finally we have actual values when we deploy.</a:t>
            </a:r>
          </a:p>
          <a:p>
            <a:pPr>
              <a:buClr>
                <a:schemeClr val="accent6"/>
              </a:buClr>
              <a:defRPr/>
            </a:pPr>
            <a:r>
              <a:rPr lang="en-US" dirty="0" smtClean="0"/>
              <a:t>So at the minimum we need go to the specific location and to compile the code at least 4 times.</a:t>
            </a:r>
          </a:p>
          <a:p>
            <a:pPr>
              <a:buClr>
                <a:schemeClr val="accent6"/>
              </a:buClr>
              <a:defRPr/>
            </a:pPr>
            <a:r>
              <a:rPr lang="en-US" dirty="0" smtClean="0"/>
              <a:t>Also things become complicated here because we are expecting all the people involved to be </a:t>
            </a:r>
            <a:r>
              <a:rPr lang="en-US" dirty="0" err="1" smtClean="0"/>
              <a:t>servlets</a:t>
            </a:r>
            <a:r>
              <a:rPr lang="en-US" dirty="0" smtClean="0"/>
              <a:t> savvy!.</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Application specific parameters</a:t>
            </a:r>
          </a:p>
        </p:txBody>
      </p:sp>
      <p:sp>
        <p:nvSpPr>
          <p:cNvPr id="13315" name="Content Placeholder 2"/>
          <p:cNvSpPr>
            <a:spLocks noGrp="1"/>
          </p:cNvSpPr>
          <p:nvPr>
            <p:ph sz="quarter" idx="1"/>
          </p:nvPr>
        </p:nvSpPr>
        <p:spPr>
          <a:xfrm>
            <a:off x="381000" y="1219200"/>
            <a:ext cx="8229600" cy="4525963"/>
          </a:xfrm>
        </p:spPr>
        <p:txBody>
          <a:bodyPr/>
          <a:lstStyle/>
          <a:p>
            <a:r>
              <a:rPr lang="en-US" smtClean="0"/>
              <a:t>It is more likely that some of configuration values are more application specific than servlet specific.</a:t>
            </a:r>
          </a:p>
          <a:p>
            <a:r>
              <a:rPr lang="en-US" smtClean="0"/>
              <a:t>For instance database related configuration information usually should be made available to all the components of the web application.</a:t>
            </a:r>
          </a:p>
          <a:p>
            <a:r>
              <a:rPr lang="en-US" smtClean="0"/>
              <a:t>The ServletContext interface defines a servlet’s view of the Web application within which the servlet is running.</a:t>
            </a:r>
          </a:p>
          <a:p>
            <a:r>
              <a:rPr lang="en-US" smtClean="0"/>
              <a:t>A ServletContext is rooted at a known path within a Web server.</a:t>
            </a:r>
          </a:p>
          <a:p>
            <a:r>
              <a:rPr lang="en-US" smtClean="0"/>
              <a:t>These name-value pairs can be given only in web.xml.</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7772400" cy="1143000"/>
          </a:xfrm>
        </p:spPr>
        <p:txBody>
          <a:bodyPr/>
          <a:lstStyle/>
          <a:p>
            <a:r>
              <a:rPr lang="en-US" smtClean="0">
                <a:latin typeface="Courier New" pitchFamily="49" charset="0"/>
                <a:cs typeface="Courier New" pitchFamily="49" charset="0"/>
              </a:rPr>
              <a:t>ServletContext</a:t>
            </a:r>
          </a:p>
        </p:txBody>
      </p:sp>
      <p:sp>
        <p:nvSpPr>
          <p:cNvPr id="15363" name="Rectangle 3"/>
          <p:cNvSpPr>
            <a:spLocks noGrp="1" noChangeArrowheads="1"/>
          </p:cNvSpPr>
          <p:nvPr>
            <p:ph sz="quarter" idx="1"/>
          </p:nvPr>
        </p:nvSpPr>
        <p:spPr>
          <a:xfrm>
            <a:off x="304800" y="1295400"/>
            <a:ext cx="8534400" cy="4876800"/>
          </a:xfrm>
        </p:spPr>
        <p:txBody>
          <a:bodyPr>
            <a:normAutofit fontScale="92500" lnSpcReduction="10000"/>
          </a:bodyPr>
          <a:lstStyle/>
          <a:p>
            <a:pPr>
              <a:buClr>
                <a:schemeClr val="accent6"/>
              </a:buClr>
              <a:defRPr/>
            </a:pPr>
            <a:r>
              <a:rPr lang="en-US" dirty="0" smtClean="0"/>
              <a:t>This object is global to all </a:t>
            </a:r>
            <a:r>
              <a:rPr lang="en-US" dirty="0" err="1" smtClean="0"/>
              <a:t>servlets</a:t>
            </a:r>
            <a:r>
              <a:rPr lang="en-US" dirty="0" smtClean="0"/>
              <a:t> and </a:t>
            </a:r>
            <a:r>
              <a:rPr lang="en-US" dirty="0" err="1" smtClean="0"/>
              <a:t>jsps</a:t>
            </a:r>
            <a:r>
              <a:rPr lang="en-US" dirty="0" smtClean="0"/>
              <a:t> in an application context.</a:t>
            </a:r>
          </a:p>
          <a:p>
            <a:pPr>
              <a:buClr>
                <a:schemeClr val="accent6"/>
              </a:buClr>
              <a:defRPr/>
            </a:pPr>
            <a:r>
              <a:rPr lang="en-US" dirty="0" smtClean="0"/>
              <a:t>It is used to set and get variables that are global application variables.</a:t>
            </a:r>
          </a:p>
          <a:p>
            <a:pPr>
              <a:buClr>
                <a:schemeClr val="accent6"/>
              </a:buClr>
              <a:defRPr/>
            </a:pPr>
            <a:r>
              <a:rPr lang="en-US" dirty="0" smtClean="0"/>
              <a:t>It is also used by the servlet to get info about the servlet engine this servlet is running and info about other </a:t>
            </a:r>
            <a:r>
              <a:rPr lang="en-US" dirty="0" err="1" smtClean="0"/>
              <a:t>servlets</a:t>
            </a:r>
            <a:r>
              <a:rPr lang="en-US" dirty="0" smtClean="0"/>
              <a:t>.</a:t>
            </a:r>
          </a:p>
          <a:p>
            <a:pPr>
              <a:buClr>
                <a:schemeClr val="accent6"/>
              </a:buClr>
              <a:defRPr/>
            </a:pPr>
            <a:r>
              <a:rPr lang="en-US" dirty="0" smtClean="0"/>
              <a:t>Getting </a:t>
            </a:r>
            <a:r>
              <a:rPr lang="en-US" dirty="0" err="1" smtClean="0"/>
              <a:t>ServletContext</a:t>
            </a:r>
            <a:endParaRPr lang="en-US" dirty="0" smtClean="0"/>
          </a:p>
          <a:p>
            <a:pPr>
              <a:buClr>
                <a:schemeClr val="accent6"/>
              </a:buClr>
              <a:defRPr/>
            </a:pPr>
            <a:r>
              <a:rPr lang="en-US" dirty="0" smtClean="0"/>
              <a:t> </a:t>
            </a:r>
            <a:r>
              <a:rPr lang="en-US" b="1" dirty="0" err="1" smtClean="0">
                <a:latin typeface="Courier New" pitchFamily="49" charset="0"/>
              </a:rPr>
              <a:t>ServletContext</a:t>
            </a:r>
            <a:r>
              <a:rPr lang="en-US" b="1" dirty="0" smtClean="0">
                <a:latin typeface="Courier New" pitchFamily="49" charset="0"/>
              </a:rPr>
              <a:t> </a:t>
            </a:r>
            <a:r>
              <a:rPr lang="en-US" b="1" dirty="0" err="1" smtClean="0">
                <a:latin typeface="Courier New" pitchFamily="49" charset="0"/>
              </a:rPr>
              <a:t>getServletContext</a:t>
            </a:r>
            <a:r>
              <a:rPr lang="en-US" b="1" dirty="0" smtClean="0">
                <a:latin typeface="Courier New" pitchFamily="49" charset="0"/>
              </a:rPr>
              <a:t>() </a:t>
            </a:r>
            <a:r>
              <a:rPr lang="en-US" dirty="0" smtClean="0"/>
              <a:t>method of</a:t>
            </a:r>
            <a:r>
              <a:rPr lang="en-US" b="1" dirty="0" smtClean="0">
                <a:latin typeface="Courier New" pitchFamily="49" charset="0"/>
              </a:rPr>
              <a:t> </a:t>
            </a:r>
            <a:r>
              <a:rPr lang="en-US" b="1" dirty="0" err="1" smtClean="0">
                <a:latin typeface="Courier New" pitchFamily="49" charset="0"/>
              </a:rPr>
              <a:t>HttpServlet</a:t>
            </a:r>
            <a:r>
              <a:rPr lang="en-US" dirty="0" smtClean="0"/>
              <a:t>	</a:t>
            </a:r>
          </a:p>
          <a:p>
            <a:pPr>
              <a:buClr>
                <a:schemeClr val="accent6"/>
              </a:buClr>
              <a:defRPr/>
            </a:pPr>
            <a:r>
              <a:rPr lang="en-US" dirty="0" smtClean="0"/>
              <a:t>Methods of </a:t>
            </a:r>
            <a:r>
              <a:rPr lang="en-US" b="1" dirty="0" err="1" smtClean="0">
                <a:latin typeface="Courier New" pitchFamily="49" charset="0"/>
              </a:rPr>
              <a:t>ServletContext</a:t>
            </a:r>
            <a:r>
              <a:rPr lang="en-US" b="1" dirty="0" smtClean="0">
                <a:latin typeface="Courier New" pitchFamily="49" charset="0"/>
              </a:rPr>
              <a:t> </a:t>
            </a:r>
            <a:endParaRPr lang="en-US" dirty="0" smtClean="0"/>
          </a:p>
          <a:p>
            <a:pPr lvl="1">
              <a:buClr>
                <a:schemeClr val="accent6"/>
              </a:buClr>
              <a:buFont typeface="Wingdings" pitchFamily="2" charset="2"/>
              <a:buNone/>
              <a:defRPr/>
            </a:pPr>
            <a:r>
              <a:rPr lang="en-US" sz="2000" b="1" dirty="0" smtClean="0">
                <a:latin typeface="Courier New" pitchFamily="49" charset="0"/>
                <a:cs typeface="Courier New" pitchFamily="49" charset="0"/>
              </a:rPr>
              <a:t>String </a:t>
            </a:r>
            <a:r>
              <a:rPr lang="en-US" sz="2000" b="1" dirty="0" err="1" smtClean="0">
                <a:latin typeface="Courier New" pitchFamily="49" charset="0"/>
                <a:cs typeface="Courier New" pitchFamily="49" charset="0"/>
              </a:rPr>
              <a:t>getInitParameter</a:t>
            </a:r>
            <a:r>
              <a:rPr lang="en-US" sz="2000" b="1" dirty="0" smtClean="0">
                <a:latin typeface="Courier New" pitchFamily="49" charset="0"/>
                <a:cs typeface="Courier New" pitchFamily="49" charset="0"/>
              </a:rPr>
              <a:t>(String name) </a:t>
            </a:r>
          </a:p>
          <a:p>
            <a:pPr lvl="1">
              <a:buClr>
                <a:schemeClr val="accent6"/>
              </a:buClr>
              <a:buFont typeface="Wingdings" pitchFamily="2" charset="2"/>
              <a:buNone/>
              <a:defRPr/>
            </a:pPr>
            <a:r>
              <a:rPr lang="en-US" sz="2000" b="1" dirty="0" smtClean="0">
                <a:latin typeface="Courier New" pitchFamily="49" charset="0"/>
                <a:cs typeface="Courier New" pitchFamily="49" charset="0"/>
              </a:rPr>
              <a:t>Enumeration </a:t>
            </a:r>
            <a:r>
              <a:rPr lang="en-US" sz="2000" b="1" dirty="0" err="1" smtClean="0">
                <a:latin typeface="Courier New" pitchFamily="49" charset="0"/>
                <a:cs typeface="Courier New" pitchFamily="49" charset="0"/>
              </a:rPr>
              <a:t>getInitParameterNames</a:t>
            </a:r>
            <a:r>
              <a:rPr lang="en-US" sz="2000" b="1" dirty="0" smtClean="0">
                <a:latin typeface="Courier New" pitchFamily="49" charset="0"/>
                <a:cs typeface="Courier New" pitchFamily="49" charset="0"/>
              </a:rPr>
              <a:t>()</a:t>
            </a:r>
          </a:p>
          <a:p>
            <a:pPr>
              <a:buClr>
                <a:srgbClr val="0000FF"/>
              </a:buClr>
              <a:buFont typeface="Wingdings" pitchFamily="2" charset="2"/>
              <a:buNone/>
              <a:defRPr/>
            </a:pPr>
            <a:r>
              <a:rPr lang="en-US" dirty="0" smtClean="0"/>
              <a:t>	</a:t>
            </a:r>
          </a:p>
          <a:p>
            <a:pPr>
              <a:buClr>
                <a:srgbClr val="0000FF"/>
              </a:buClr>
              <a:buFontTx/>
              <a:buNone/>
              <a:defRPr/>
            </a:pPr>
            <a:r>
              <a:rPr lang="en-US" dirty="0" smtClean="0"/>
              <a:t>	</a:t>
            </a: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Context parameters in web.xml</a:t>
            </a:r>
          </a:p>
        </p:txBody>
      </p:sp>
      <p:sp>
        <p:nvSpPr>
          <p:cNvPr id="15364" name="Rectangle 3"/>
          <p:cNvSpPr>
            <a:spLocks noChangeArrowheads="1"/>
          </p:cNvSpPr>
          <p:nvPr/>
        </p:nvSpPr>
        <p:spPr bwMode="auto">
          <a:xfrm>
            <a:off x="533400" y="1295400"/>
            <a:ext cx="7696200" cy="2862263"/>
          </a:xfrm>
          <a:prstGeom prst="rect">
            <a:avLst/>
          </a:prstGeom>
          <a:noFill/>
          <a:ln w="9525">
            <a:noFill/>
            <a:miter lim="800000"/>
            <a:headEnd/>
            <a:tailEnd/>
          </a:ln>
        </p:spPr>
        <p:txBody>
          <a:bodyPr>
            <a:spAutoFit/>
          </a:bodyPr>
          <a:lstStyle/>
          <a:p>
            <a:r>
              <a:rPr lang="en-US" sz="2000" b="1">
                <a:latin typeface="Courier New" pitchFamily="49" charset="0"/>
              </a:rPr>
              <a:t>&lt;web-app&gt;</a:t>
            </a:r>
          </a:p>
          <a:p>
            <a:r>
              <a:rPr lang="en-US" sz="2000" b="1">
                <a:latin typeface="Courier New" pitchFamily="49" charset="0"/>
              </a:rPr>
              <a:t>	…</a:t>
            </a:r>
          </a:p>
          <a:p>
            <a:r>
              <a:rPr lang="en-US" sz="2000" b="1">
                <a:latin typeface="Courier New" pitchFamily="49" charset="0"/>
              </a:rPr>
              <a:t>	</a:t>
            </a:r>
            <a:r>
              <a:rPr lang="en-US" sz="2000" b="1">
                <a:solidFill>
                  <a:srgbClr val="CC0000"/>
                </a:solidFill>
                <a:latin typeface="Courier New" pitchFamily="49" charset="0"/>
              </a:rPr>
              <a:t>&lt;context-param&gt;</a:t>
            </a:r>
          </a:p>
          <a:p>
            <a:r>
              <a:rPr lang="en-US" sz="2000" b="1">
                <a:solidFill>
                  <a:srgbClr val="CC0000"/>
                </a:solidFill>
                <a:latin typeface="Courier New" pitchFamily="49" charset="0"/>
              </a:rPr>
              <a:t>		&lt;param-name&gt;</a:t>
            </a:r>
            <a:r>
              <a:rPr lang="en-US" sz="2000" b="1" i="1">
                <a:solidFill>
                  <a:srgbClr val="CC0000"/>
                </a:solidFill>
                <a:latin typeface="Courier New" pitchFamily="49" charset="0"/>
              </a:rPr>
              <a:t>param-name</a:t>
            </a:r>
          </a:p>
          <a:p>
            <a:r>
              <a:rPr lang="en-US" sz="2000" b="1" i="1">
                <a:solidFill>
                  <a:srgbClr val="CC0000"/>
                </a:solidFill>
                <a:latin typeface="Courier New" pitchFamily="49" charset="0"/>
              </a:rPr>
              <a:t>		</a:t>
            </a:r>
            <a:r>
              <a:rPr lang="en-US" sz="2000" b="1">
                <a:solidFill>
                  <a:srgbClr val="CC0000"/>
                </a:solidFill>
                <a:latin typeface="Courier New" pitchFamily="49" charset="0"/>
              </a:rPr>
              <a:t>&lt;/param-name&gt;</a:t>
            </a:r>
          </a:p>
          <a:p>
            <a:r>
              <a:rPr lang="en-US" sz="2000" b="1">
                <a:solidFill>
                  <a:srgbClr val="CC0000"/>
                </a:solidFill>
                <a:latin typeface="Courier New" pitchFamily="49" charset="0"/>
              </a:rPr>
              <a:t>		&lt;param-value&gt;</a:t>
            </a:r>
            <a:r>
              <a:rPr lang="en-US" sz="2000" b="1" i="1">
                <a:solidFill>
                  <a:srgbClr val="CC0000"/>
                </a:solidFill>
                <a:latin typeface="Courier New" pitchFamily="49" charset="0"/>
              </a:rPr>
              <a:t>param-value</a:t>
            </a:r>
            <a:r>
              <a:rPr lang="en-US" sz="2000" b="1">
                <a:solidFill>
                  <a:srgbClr val="CC0000"/>
                </a:solidFill>
                <a:latin typeface="Courier New" pitchFamily="49" charset="0"/>
              </a:rPr>
              <a:t> 			     &lt;/param-value&gt;</a:t>
            </a:r>
          </a:p>
          <a:p>
            <a:r>
              <a:rPr lang="en-US" sz="2000" b="1">
                <a:solidFill>
                  <a:srgbClr val="CC0000"/>
                </a:solidFill>
                <a:latin typeface="Courier New" pitchFamily="49" charset="0"/>
              </a:rPr>
              <a:t>	&lt;/context-param&gt;</a:t>
            </a:r>
          </a:p>
          <a:p>
            <a:r>
              <a:rPr lang="en-US" sz="2000" b="1">
                <a:latin typeface="Courier New" pitchFamily="49" charset="0"/>
              </a:rPr>
              <a:t>&lt;/web-app&gt;</a:t>
            </a:r>
          </a:p>
        </p:txBody>
      </p:sp>
      <p:sp>
        <p:nvSpPr>
          <p:cNvPr id="15365" name="Rectangle 4"/>
          <p:cNvSpPr>
            <a:spLocks noChangeArrowheads="1"/>
          </p:cNvSpPr>
          <p:nvPr/>
        </p:nvSpPr>
        <p:spPr bwMode="auto">
          <a:xfrm>
            <a:off x="228600" y="4876800"/>
            <a:ext cx="8763000" cy="1016000"/>
          </a:xfrm>
          <a:prstGeom prst="rect">
            <a:avLst/>
          </a:prstGeom>
          <a:noFill/>
          <a:ln w="9525">
            <a:noFill/>
            <a:miter lim="800000"/>
            <a:headEnd/>
            <a:tailEnd/>
          </a:ln>
        </p:spPr>
        <p:txBody>
          <a:bodyPr>
            <a:spAutoFit/>
          </a:bodyPr>
          <a:lstStyle/>
          <a:p>
            <a:r>
              <a:rPr lang="en-US" sz="2000"/>
              <a:t>In any servlet in of the current application:</a:t>
            </a:r>
          </a:p>
          <a:p>
            <a:r>
              <a:rPr lang="en-US" sz="2000" b="1">
                <a:solidFill>
                  <a:srgbClr val="A42700"/>
                </a:solidFill>
                <a:latin typeface="Courier New" pitchFamily="49" charset="0"/>
              </a:rPr>
              <a:t>ServletContext</a:t>
            </a:r>
            <a:r>
              <a:rPr lang="en-US" sz="2000" b="1">
                <a:latin typeface="Courier New" pitchFamily="49" charset="0"/>
              </a:rPr>
              <a:t> ctx=getServletContext();</a:t>
            </a:r>
          </a:p>
          <a:p>
            <a:r>
              <a:rPr lang="en-US" sz="2000" b="1">
                <a:solidFill>
                  <a:srgbClr val="A42700"/>
                </a:solidFill>
                <a:latin typeface="Courier New" pitchFamily="49" charset="0"/>
              </a:rPr>
              <a:t>String</a:t>
            </a:r>
            <a:r>
              <a:rPr lang="en-US" sz="2000" b="1">
                <a:latin typeface="Courier New" pitchFamily="49" charset="0"/>
              </a:rPr>
              <a:t> value=ctx.getInitParameter(“</a:t>
            </a:r>
            <a:r>
              <a:rPr lang="en-US" sz="2000" b="1" i="1">
                <a:solidFill>
                  <a:srgbClr val="CC0000"/>
                </a:solidFill>
                <a:latin typeface="Courier New" pitchFamily="49" charset="0"/>
              </a:rPr>
              <a:t>param-name</a:t>
            </a:r>
            <a:r>
              <a:rPr lang="en-US" sz="2000" b="1">
                <a:latin typeface="Courier New" pitchFamily="49" charset="0"/>
              </a:rPr>
              <a:t>”);</a:t>
            </a:r>
          </a:p>
        </p:txBody>
      </p:sp>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228600" y="0"/>
            <a:ext cx="8915400" cy="838200"/>
          </a:xfrm>
        </p:spPr>
        <p:txBody>
          <a:bodyPr/>
          <a:lstStyle/>
          <a:p>
            <a:r>
              <a:rPr lang="en-US" smtClean="0"/>
              <a:t>A web module with web.xml in eclipse</a:t>
            </a:r>
          </a:p>
        </p:txBody>
      </p:sp>
      <p:sp>
        <p:nvSpPr>
          <p:cNvPr id="16387" name="Content Placeholder 4"/>
          <p:cNvSpPr>
            <a:spLocks noGrp="1"/>
          </p:cNvSpPr>
          <p:nvPr>
            <p:ph sz="quarter" idx="1"/>
          </p:nvPr>
        </p:nvSpPr>
        <p:spPr>
          <a:xfrm>
            <a:off x="228600" y="4267200"/>
            <a:ext cx="8534400" cy="2286000"/>
          </a:xfrm>
        </p:spPr>
        <p:txBody>
          <a:bodyPr/>
          <a:lstStyle/>
          <a:p>
            <a:r>
              <a:rPr lang="en-US" smtClean="0"/>
              <a:t>Create a new dynamic web project. </a:t>
            </a:r>
          </a:p>
          <a:p>
            <a:r>
              <a:rPr lang="en-US" smtClean="0"/>
              <a:t>After specifying  application name etc in the first tab, move on and click next.</a:t>
            </a:r>
          </a:p>
          <a:p>
            <a:r>
              <a:rPr lang="en-US" smtClean="0"/>
              <a:t>Select the checkbox “Generate web.xml deployment descriptor” and then click finish.</a:t>
            </a:r>
          </a:p>
        </p:txBody>
      </p:sp>
      <p:pic>
        <p:nvPicPr>
          <p:cNvPr id="16389" name="Picture 4"/>
          <p:cNvPicPr>
            <a:picLocks noChangeAspect="1" noChangeArrowheads="1"/>
          </p:cNvPicPr>
          <p:nvPr/>
        </p:nvPicPr>
        <p:blipFill>
          <a:blip r:embed="rId2" cstate="print"/>
          <a:srcRect/>
          <a:stretch>
            <a:fillRect/>
          </a:stretch>
        </p:blipFill>
        <p:spPr bwMode="auto">
          <a:xfrm>
            <a:off x="838200" y="1143000"/>
            <a:ext cx="5314950" cy="3014663"/>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smtClean="0"/>
              <a:t>Adding context parameter in eclipse</a:t>
            </a:r>
          </a:p>
        </p:txBody>
      </p:sp>
      <p:sp>
        <p:nvSpPr>
          <p:cNvPr id="17411" name="Content Placeholder 2"/>
          <p:cNvSpPr>
            <a:spLocks noGrp="1"/>
          </p:cNvSpPr>
          <p:nvPr>
            <p:ph sz="quarter" idx="1"/>
          </p:nvPr>
        </p:nvSpPr>
        <p:spPr>
          <a:xfrm>
            <a:off x="381000" y="3733800"/>
            <a:ext cx="8382000" cy="2590800"/>
          </a:xfrm>
        </p:spPr>
        <p:txBody>
          <a:bodyPr/>
          <a:lstStyle/>
          <a:p>
            <a:r>
              <a:rPr lang="en-US" smtClean="0"/>
              <a:t>Double click on Deployment Decsriptor.</a:t>
            </a:r>
          </a:p>
          <a:p>
            <a:r>
              <a:rPr lang="en-US" smtClean="0"/>
              <a:t>It will open up a page similar to the above picture.</a:t>
            </a:r>
          </a:p>
          <a:p>
            <a:r>
              <a:rPr lang="en-US" smtClean="0"/>
              <a:t>Right click on the web-app and select context-param as shown.</a:t>
            </a:r>
          </a:p>
          <a:p>
            <a:r>
              <a:rPr lang="en-US" smtClean="0"/>
              <a:t>Change the param name and value to “url” and value to “jdbc:mysql://localhost/test” as shown in the next slide</a:t>
            </a:r>
          </a:p>
        </p:txBody>
      </p:sp>
      <p:pic>
        <p:nvPicPr>
          <p:cNvPr id="17413" name="Picture 2"/>
          <p:cNvPicPr>
            <a:picLocks noChangeAspect="1" noChangeArrowheads="1"/>
          </p:cNvPicPr>
          <p:nvPr/>
        </p:nvPicPr>
        <p:blipFill>
          <a:blip r:embed="rId2" cstate="print"/>
          <a:srcRect/>
          <a:stretch>
            <a:fillRect/>
          </a:stretch>
        </p:blipFill>
        <p:spPr bwMode="auto">
          <a:xfrm>
            <a:off x="247650" y="1219200"/>
            <a:ext cx="8896350" cy="21717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2" cstate="print"/>
          <a:srcRect/>
          <a:stretch>
            <a:fillRect/>
          </a:stretch>
        </p:blipFill>
        <p:spPr bwMode="auto">
          <a:xfrm>
            <a:off x="533400" y="1828800"/>
            <a:ext cx="8221663" cy="33528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a:xfrm>
            <a:off x="76200" y="76200"/>
            <a:ext cx="9144000" cy="609600"/>
          </a:xfrm>
        </p:spPr>
        <p:txBody>
          <a:bodyPr>
            <a:normAutofit fontScale="90000"/>
          </a:bodyPr>
          <a:lstStyle/>
          <a:p>
            <a:r>
              <a:rPr lang="en-US" smtClean="0"/>
              <a:t>Code in Servlet to get context parameter</a:t>
            </a:r>
          </a:p>
        </p:txBody>
      </p:sp>
      <p:sp>
        <p:nvSpPr>
          <p:cNvPr id="19459" name="Content Placeholder 5"/>
          <p:cNvSpPr>
            <a:spLocks noGrp="1"/>
          </p:cNvSpPr>
          <p:nvPr>
            <p:ph sz="quarter" idx="1"/>
          </p:nvPr>
        </p:nvSpPr>
        <p:spPr>
          <a:xfrm>
            <a:off x="228600" y="1066800"/>
            <a:ext cx="8229600" cy="4525963"/>
          </a:xfrm>
        </p:spPr>
        <p:txBody>
          <a:bodyPr>
            <a:normAutofit fontScale="62500" lnSpcReduction="20000"/>
          </a:bodyPr>
          <a:lstStyle/>
          <a:p>
            <a:pPr>
              <a:lnSpc>
                <a:spcPct val="120000"/>
              </a:lnSpc>
              <a:buFont typeface="Wingdings" pitchFamily="2" charset="2"/>
              <a:buNone/>
            </a:pPr>
            <a:r>
              <a:rPr lang="en-US" smtClean="0"/>
              <a:t> </a:t>
            </a:r>
            <a:r>
              <a:rPr lang="en-US" b="1" smtClean="0">
                <a:solidFill>
                  <a:schemeClr val="tx1"/>
                </a:solidFill>
                <a:latin typeface="Courier New" pitchFamily="49" charset="0"/>
                <a:cs typeface="Courier New" pitchFamily="49" charset="0"/>
              </a:rPr>
              <a:t>String url;</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public void init(ServletConfig config) throws ServletException {</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url=getServletContext().getInitParameter("url");</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protected void doGet(HttpServletRequest request, HttpServletResponse response) throws ServletException, IOException {</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response.setContentType("text/html"); </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java.io.PrintWriter out = response.getWriter();</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out.println("&lt;html&gt;&lt;head&gt;&lt;title&gt;init param &lt;/title&gt;&lt;/head&gt;");</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out.println("&lt;body&gt;"+ url+"&lt;/body&gt;&lt;/html&gt;");</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a:t>
            </a:r>
          </a:p>
          <a:p>
            <a:pPr>
              <a:buFont typeface="Wingdings" pitchFamily="2" charset="2"/>
              <a:buNone/>
            </a:pPr>
            <a:endParaRPr lang="en-US" b="1" smtClean="0">
              <a:solidFill>
                <a:schemeClr val="tx1"/>
              </a:solidFill>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On Execution</a:t>
            </a:r>
          </a:p>
        </p:txBody>
      </p:sp>
      <p:pic>
        <p:nvPicPr>
          <p:cNvPr id="20484" name="Picture 2"/>
          <p:cNvPicPr>
            <a:picLocks noChangeAspect="1" noChangeArrowheads="1"/>
          </p:cNvPicPr>
          <p:nvPr/>
        </p:nvPicPr>
        <p:blipFill>
          <a:blip r:embed="rId2" cstate="print"/>
          <a:srcRect/>
          <a:stretch>
            <a:fillRect/>
          </a:stretch>
        </p:blipFill>
        <p:spPr bwMode="auto">
          <a:xfrm>
            <a:off x="533400" y="1484784"/>
            <a:ext cx="8020050" cy="5184576"/>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Tell me why</a:t>
            </a:r>
          </a:p>
        </p:txBody>
      </p:sp>
      <p:sp>
        <p:nvSpPr>
          <p:cNvPr id="3" name="Content Placeholder 2"/>
          <p:cNvSpPr>
            <a:spLocks noGrp="1"/>
          </p:cNvSpPr>
          <p:nvPr>
            <p:ph sz="quarter" idx="1"/>
          </p:nvPr>
        </p:nvSpPr>
        <p:spPr>
          <a:xfrm>
            <a:off x="457200" y="1219200"/>
            <a:ext cx="8229600" cy="609600"/>
          </a:xfrm>
        </p:spPr>
        <p:txBody>
          <a:bodyPr>
            <a:normAutofit fontScale="92500"/>
          </a:bodyPr>
          <a:lstStyle/>
          <a:p>
            <a:pPr>
              <a:defRPr/>
            </a:pPr>
            <a:r>
              <a:rPr lang="en-US" dirty="0" smtClean="0"/>
              <a:t>Why does the previous code throw </a:t>
            </a:r>
            <a:r>
              <a:rPr lang="en-US" b="1" kern="1200" dirty="0" err="1" smtClean="0">
                <a:solidFill>
                  <a:schemeClr val="tx1"/>
                </a:solidFill>
                <a:latin typeface="Courier New" pitchFamily="49" charset="0"/>
                <a:cs typeface="Courier New" pitchFamily="49" charset="0"/>
              </a:rPr>
              <a:t>NullPointerException</a:t>
            </a:r>
            <a:r>
              <a:rPr lang="en-US" dirty="0" smtClean="0"/>
              <a:t> ?</a:t>
            </a:r>
            <a:endParaRPr lang="en-US" dirty="0"/>
          </a:p>
        </p:txBody>
      </p:sp>
      <p:sp>
        <p:nvSpPr>
          <p:cNvPr id="5" name="Content Placeholder 2"/>
          <p:cNvSpPr txBox="1">
            <a:spLocks/>
          </p:cNvSpPr>
          <p:nvPr/>
        </p:nvSpPr>
        <p:spPr bwMode="auto">
          <a:xfrm>
            <a:off x="457200" y="1828800"/>
            <a:ext cx="8382000" cy="39624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Take a look at the </a:t>
            </a:r>
            <a:r>
              <a:rPr lang="en-US" sz="2000" b="1" dirty="0">
                <a:latin typeface="Courier New" pitchFamily="49" charset="0"/>
                <a:cs typeface="Courier New" pitchFamily="49" charset="0"/>
              </a:rPr>
              <a:t>init() </a:t>
            </a:r>
            <a:r>
              <a:rPr lang="en-US" sz="2000" kern="0" dirty="0">
                <a:solidFill>
                  <a:srgbClr val="5F5F5F"/>
                </a:solidFill>
                <a:latin typeface="+mn-lt"/>
              </a:rPr>
              <a:t>method.</a:t>
            </a:r>
          </a:p>
          <a:p>
            <a:pPr>
              <a:lnSpc>
                <a:spcPct val="120000"/>
              </a:lnSpc>
              <a:defRPr/>
            </a:pPr>
            <a:r>
              <a:rPr lang="en-US" sz="2000" b="1" dirty="0">
                <a:latin typeface="Courier New" pitchFamily="49" charset="0"/>
                <a:cs typeface="Courier New" pitchFamily="49" charset="0"/>
              </a:rPr>
              <a:t>public void init(</a:t>
            </a:r>
            <a:r>
              <a:rPr lang="en-US" sz="2000" b="1" dirty="0" err="1">
                <a:latin typeface="Courier New" pitchFamily="49" charset="0"/>
                <a:cs typeface="Courier New" pitchFamily="49" charset="0"/>
              </a:rPr>
              <a:t>ServletConfig</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config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p>
          <a:p>
            <a:pPr>
              <a:lnSpc>
                <a:spcPct val="120000"/>
              </a:lnSpc>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url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getServletContext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getInitParameter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url</a:t>
            </a:r>
            <a:r>
              <a:rPr lang="en-US" sz="2000" b="1" dirty="0">
                <a:latin typeface="Courier New" pitchFamily="49" charset="0"/>
                <a:cs typeface="Courier New" pitchFamily="49" charset="0"/>
              </a:rPr>
              <a:t>");</a:t>
            </a:r>
          </a:p>
          <a:p>
            <a:pPr>
              <a:lnSpc>
                <a:spcPct val="120000"/>
              </a:lnSpc>
              <a:defRPr/>
            </a:pPr>
            <a:r>
              <a:rPr lang="en-US" sz="2000" b="1" dirty="0">
                <a:latin typeface="Courier New" pitchFamily="49" charset="0"/>
                <a:cs typeface="Courier New" pitchFamily="49" charset="0"/>
              </a:rPr>
              <a:t>}</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The super class </a:t>
            </a:r>
            <a:r>
              <a:rPr lang="en-US" sz="2000" b="1" dirty="0">
                <a:latin typeface="Courier New" pitchFamily="49" charset="0"/>
                <a:cs typeface="Courier New" pitchFamily="49" charset="0"/>
              </a:rPr>
              <a:t>init() </a:t>
            </a:r>
            <a:r>
              <a:rPr lang="en-US" sz="2000" kern="0" dirty="0">
                <a:solidFill>
                  <a:srgbClr val="5F5F5F"/>
                </a:solidFill>
                <a:latin typeface="+mn-lt"/>
              </a:rPr>
              <a:t>method that takes </a:t>
            </a:r>
            <a:r>
              <a:rPr lang="en-US" sz="2000" b="1" dirty="0" err="1">
                <a:latin typeface="Courier New" pitchFamily="49" charset="0"/>
                <a:cs typeface="Courier New" pitchFamily="49" charset="0"/>
              </a:rPr>
              <a:t>ServletConfig</a:t>
            </a:r>
            <a:r>
              <a:rPr lang="en-US" sz="2000" b="1" dirty="0">
                <a:latin typeface="Courier New" pitchFamily="49" charset="0"/>
                <a:cs typeface="Courier New" pitchFamily="49" charset="0"/>
              </a:rPr>
              <a:t> </a:t>
            </a:r>
            <a:r>
              <a:rPr lang="en-US" sz="2000" kern="0" dirty="0">
                <a:solidFill>
                  <a:srgbClr val="5F5F5F"/>
                </a:solidFill>
                <a:latin typeface="+mn-lt"/>
              </a:rPr>
              <a:t>object initializes</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ServletContext</a:t>
            </a:r>
            <a:r>
              <a:rPr lang="en-US" sz="2000" b="1" dirty="0">
                <a:latin typeface="Courier New" pitchFamily="49" charset="0"/>
                <a:cs typeface="Courier New" pitchFamily="49" charset="0"/>
              </a:rPr>
              <a:t> </a:t>
            </a:r>
            <a:r>
              <a:rPr lang="en-US" sz="2000" kern="0" dirty="0">
                <a:solidFill>
                  <a:srgbClr val="5F5F5F"/>
                </a:solidFill>
                <a:latin typeface="+mn-lt"/>
              </a:rPr>
              <a:t>object</a:t>
            </a:r>
            <a:r>
              <a:rPr lang="en-US" sz="2000" b="1" dirty="0">
                <a:latin typeface="Courier New" pitchFamily="49" charset="0"/>
                <a:cs typeface="Courier New" pitchFamily="49" charset="0"/>
              </a:rPr>
              <a:t>. </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Since we are not calling super class </a:t>
            </a:r>
            <a:r>
              <a:rPr lang="en-US" sz="2000" b="1" kern="0" dirty="0">
                <a:latin typeface="Courier New" pitchFamily="49" charset="0"/>
                <a:cs typeface="Courier New" pitchFamily="49" charset="0"/>
              </a:rPr>
              <a:t>init(), </a:t>
            </a:r>
            <a:r>
              <a:rPr lang="en-US" sz="2000" b="1" dirty="0" err="1">
                <a:latin typeface="Courier New" pitchFamily="49" charset="0"/>
                <a:cs typeface="Courier New" pitchFamily="49" charset="0"/>
              </a:rPr>
              <a:t>getServletContext</a:t>
            </a:r>
            <a:r>
              <a:rPr lang="en-US" sz="2000" b="1" dirty="0">
                <a:latin typeface="Courier New" pitchFamily="49" charset="0"/>
                <a:cs typeface="Courier New" pitchFamily="49" charset="0"/>
              </a:rPr>
              <a:t>() </a:t>
            </a:r>
            <a:r>
              <a:rPr lang="en-US" sz="2000" kern="0" dirty="0">
                <a:solidFill>
                  <a:srgbClr val="5F5F5F"/>
                </a:solidFill>
                <a:latin typeface="+mn-lt"/>
              </a:rPr>
              <a:t>returns</a:t>
            </a:r>
            <a:r>
              <a:rPr lang="en-US" sz="2000" b="1" dirty="0">
                <a:latin typeface="Courier New" pitchFamily="49" charset="0"/>
                <a:cs typeface="Courier New" pitchFamily="49" charset="0"/>
              </a:rPr>
              <a:t> null </a:t>
            </a:r>
            <a:r>
              <a:rPr lang="en-US" sz="2000" kern="0" dirty="0">
                <a:solidFill>
                  <a:srgbClr val="5F5F5F"/>
                </a:solidFill>
                <a:latin typeface="+mn-lt"/>
              </a:rPr>
              <a:t>and hence an exception  is thrown.</a:t>
            </a:r>
          </a:p>
          <a:p>
            <a:pPr marL="342900" indent="-342900" eaLnBrk="0" hangingPunct="0">
              <a:lnSpc>
                <a:spcPct val="140000"/>
              </a:lnSpc>
              <a:spcBef>
                <a:spcPct val="20000"/>
              </a:spcBef>
              <a:buClr>
                <a:schemeClr val="accent2"/>
              </a:buClr>
              <a:buFont typeface="Wingdings" pitchFamily="2" charset="2"/>
              <a:buChar char="§"/>
              <a:defRPr/>
            </a:pPr>
            <a:endParaRPr lang="en-US" sz="2000" kern="0" dirty="0">
              <a:solidFill>
                <a:srgbClr val="5F5F5F"/>
              </a:solidFill>
              <a:latin typeface="+mn-lt"/>
            </a:endParaRPr>
          </a:p>
        </p:txBody>
      </p:sp>
      <p:sp>
        <p:nvSpPr>
          <p:cNvPr id="6" name="Content Placeholder 2"/>
          <p:cNvSpPr txBox="1">
            <a:spLocks/>
          </p:cNvSpPr>
          <p:nvPr/>
        </p:nvSpPr>
        <p:spPr bwMode="auto">
          <a:xfrm>
            <a:off x="457200" y="60198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How will you correct this problem?</a:t>
            </a:r>
          </a:p>
        </p:txBody>
      </p:sp>
      <p:sp>
        <p:nvSpPr>
          <p:cNvPr id="7" name="Footer Placeholder 6"/>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0"/>
            <a:ext cx="8686800" cy="838200"/>
          </a:xfrm>
        </p:spPr>
        <p:txBody>
          <a:bodyPr/>
          <a:lstStyle/>
          <a:p>
            <a:r>
              <a:rPr lang="en-US" smtClean="0"/>
              <a:t>Ways to get Context parameters in init()</a:t>
            </a:r>
          </a:p>
        </p:txBody>
      </p:sp>
      <p:sp>
        <p:nvSpPr>
          <p:cNvPr id="3" name="Content Placeholder 2"/>
          <p:cNvSpPr>
            <a:spLocks noGrp="1"/>
          </p:cNvSpPr>
          <p:nvPr>
            <p:ph sz="quarter" idx="1"/>
          </p:nvPr>
        </p:nvSpPr>
        <p:spPr>
          <a:xfrm>
            <a:off x="304800" y="1066800"/>
            <a:ext cx="8610600" cy="5257800"/>
          </a:xfrm>
        </p:spPr>
        <p:txBody>
          <a:bodyPr>
            <a:normAutofit fontScale="92500" lnSpcReduction="10000"/>
          </a:bodyPr>
          <a:lstStyle/>
          <a:p>
            <a:pPr marL="457200" indent="-457200">
              <a:buFont typeface="+mj-lt"/>
              <a:buAutoNum type="arabicPeriod"/>
              <a:defRPr/>
            </a:pPr>
            <a:r>
              <a:rPr lang="en-US" b="1" kern="1200" dirty="0" smtClean="0">
                <a:solidFill>
                  <a:schemeClr val="tx1"/>
                </a:solidFill>
                <a:latin typeface="Courier New" pitchFamily="49" charset="0"/>
                <a:cs typeface="Courier New" pitchFamily="49" charset="0"/>
              </a:rPr>
              <a:t>public void init(</a:t>
            </a:r>
            <a:r>
              <a:rPr lang="en-US" b="1" kern="1200" dirty="0" err="1" smtClean="0">
                <a:solidFill>
                  <a:schemeClr val="tx1"/>
                </a:solidFill>
                <a:latin typeface="Courier New" pitchFamily="49" charset="0"/>
                <a:cs typeface="Courier New" pitchFamily="49" charset="0"/>
              </a:rPr>
              <a:t>ServletConfig</a:t>
            </a: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config</a:t>
            </a:r>
            <a:r>
              <a:rPr lang="en-US" b="1" kern="1200" dirty="0" smtClean="0">
                <a:solidFill>
                  <a:schemeClr val="tx1"/>
                </a:solidFill>
                <a:latin typeface="Courier New" pitchFamily="49" charset="0"/>
                <a:cs typeface="Courier New" pitchFamily="49" charset="0"/>
              </a:rPr>
              <a:t>) throws </a:t>
            </a:r>
            <a:r>
              <a:rPr lang="en-US" b="1" kern="1200" dirty="0" err="1" smtClean="0">
                <a:solidFill>
                  <a:schemeClr val="tx1"/>
                </a:solidFill>
                <a:latin typeface="Courier New" pitchFamily="49" charset="0"/>
                <a:cs typeface="Courier New" pitchFamily="49" charset="0"/>
              </a:rPr>
              <a:t>ServletException</a:t>
            </a:r>
            <a:r>
              <a:rPr lang="en-US" b="1" kern="1200" dirty="0" smtClean="0">
                <a:solidFill>
                  <a:schemeClr val="tx1"/>
                </a:solidFill>
                <a:latin typeface="Courier New" pitchFamily="49" charset="0"/>
                <a:cs typeface="Courier New" pitchFamily="49" charset="0"/>
              </a:rPr>
              <a:t> {</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super.init</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config</a:t>
            </a:r>
            <a:r>
              <a:rPr lang="en-US" b="1" kern="1200" dirty="0" smtClean="0">
                <a:solidFill>
                  <a:schemeClr val="tx1"/>
                </a:solidFill>
                <a:latin typeface="Courier New" pitchFamily="49" charset="0"/>
                <a:cs typeface="Courier New" pitchFamily="49" charset="0"/>
              </a:rPr>
              <a:t>);</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getServletContext</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getInitParameter</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p>
          <a:p>
            <a:pPr marL="457200" indent="-457200">
              <a:buFont typeface="+mj-lt"/>
              <a:buAutoNum type="arabicPeriod" startAt="2"/>
              <a:defRPr/>
            </a:pPr>
            <a:r>
              <a:rPr lang="en-US" b="1" kern="1200" dirty="0" smtClean="0">
                <a:solidFill>
                  <a:schemeClr val="tx1"/>
                </a:solidFill>
                <a:latin typeface="Courier New" pitchFamily="49" charset="0"/>
                <a:cs typeface="Courier New" pitchFamily="49" charset="0"/>
              </a:rPr>
              <a:t>public void init() throws </a:t>
            </a:r>
            <a:r>
              <a:rPr lang="en-US" b="1" kern="1200" dirty="0" err="1" smtClean="0">
                <a:solidFill>
                  <a:schemeClr val="tx1"/>
                </a:solidFill>
                <a:latin typeface="Courier New" pitchFamily="49" charset="0"/>
                <a:cs typeface="Courier New" pitchFamily="49" charset="0"/>
              </a:rPr>
              <a:t>ServletException</a:t>
            </a:r>
            <a:r>
              <a:rPr lang="en-US" b="1" kern="1200" dirty="0" smtClean="0">
                <a:solidFill>
                  <a:schemeClr val="tx1"/>
                </a:solidFill>
                <a:latin typeface="Courier New" pitchFamily="49" charset="0"/>
                <a:cs typeface="Courier New" pitchFamily="49" charset="0"/>
              </a:rPr>
              <a:t> {</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getServletContext</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getInitParameter</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p>
          <a:p>
            <a:pPr marL="457200" indent="-457200">
              <a:buFont typeface="Wingdings" pitchFamily="2" charset="2"/>
              <a:buNone/>
              <a:defRPr/>
            </a:pPr>
            <a:r>
              <a:rPr lang="en-US" dirty="0" smtClean="0"/>
              <a:t>	Life cycle method which is called first is </a:t>
            </a:r>
            <a:r>
              <a:rPr lang="en-US" b="1" kern="1200" dirty="0" smtClean="0">
                <a:solidFill>
                  <a:schemeClr val="tx1"/>
                </a:solidFill>
                <a:latin typeface="Courier New" pitchFamily="49" charset="0"/>
                <a:cs typeface="Courier New" pitchFamily="49" charset="0"/>
              </a:rPr>
              <a:t>init(</a:t>
            </a:r>
            <a:r>
              <a:rPr lang="en-US" b="1" kern="1200" dirty="0" err="1" smtClean="0">
                <a:solidFill>
                  <a:schemeClr val="tx1"/>
                </a:solidFill>
                <a:latin typeface="Courier New" pitchFamily="49" charset="0"/>
                <a:cs typeface="Courier New" pitchFamily="49" charset="0"/>
              </a:rPr>
              <a:t>ServletConfig</a:t>
            </a: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config</a:t>
            </a:r>
            <a:r>
              <a:rPr lang="en-US" b="1" kern="1200" dirty="0" smtClean="0">
                <a:solidFill>
                  <a:schemeClr val="tx1"/>
                </a:solidFill>
                <a:latin typeface="Courier New" pitchFamily="49" charset="0"/>
                <a:cs typeface="Courier New" pitchFamily="49" charset="0"/>
              </a:rPr>
              <a:t>). </a:t>
            </a:r>
            <a:r>
              <a:rPr lang="en-US" dirty="0" smtClean="0"/>
              <a:t>This  method in turn calls </a:t>
            </a:r>
            <a:r>
              <a:rPr lang="en-US" b="1" kern="1200" dirty="0" smtClean="0">
                <a:solidFill>
                  <a:schemeClr val="tx1"/>
                </a:solidFill>
                <a:latin typeface="Courier New" pitchFamily="49" charset="0"/>
                <a:cs typeface="Courier New" pitchFamily="49" charset="0"/>
              </a:rPr>
              <a:t>init() </a:t>
            </a:r>
            <a:r>
              <a:rPr lang="en-US" dirty="0" smtClean="0"/>
              <a:t>method. Hence </a:t>
            </a:r>
            <a:r>
              <a:rPr lang="en-US" b="1" kern="1200" dirty="0" err="1" smtClean="0">
                <a:solidFill>
                  <a:schemeClr val="tx1"/>
                </a:solidFill>
                <a:latin typeface="Courier New" pitchFamily="49" charset="0"/>
                <a:cs typeface="Courier New" pitchFamily="49" charset="0"/>
              </a:rPr>
              <a:t>ServletContext</a:t>
            </a:r>
            <a:r>
              <a:rPr lang="en-US" b="1" kern="1200" dirty="0" smtClean="0">
                <a:solidFill>
                  <a:schemeClr val="tx1"/>
                </a:solidFill>
                <a:latin typeface="Courier New" pitchFamily="49" charset="0"/>
                <a:cs typeface="Courier New" pitchFamily="49" charset="0"/>
              </a:rPr>
              <a:t> </a:t>
            </a:r>
            <a:r>
              <a:rPr lang="en-US" dirty="0" smtClean="0"/>
              <a:t>object is available in </a:t>
            </a:r>
            <a:r>
              <a:rPr lang="en-US" b="1" kern="1200" dirty="0" smtClean="0">
                <a:solidFill>
                  <a:schemeClr val="tx1"/>
                </a:solidFill>
                <a:latin typeface="Courier New" pitchFamily="49" charset="0"/>
                <a:cs typeface="Courier New" pitchFamily="49" charset="0"/>
              </a:rPr>
              <a:t>init(). </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Initialization</a:t>
            </a:r>
          </a:p>
        </p:txBody>
      </p:sp>
      <p:sp>
        <p:nvSpPr>
          <p:cNvPr id="5123" name="Content Placeholder 2"/>
          <p:cNvSpPr>
            <a:spLocks noGrp="1"/>
          </p:cNvSpPr>
          <p:nvPr>
            <p:ph sz="quarter" idx="1"/>
          </p:nvPr>
        </p:nvSpPr>
        <p:spPr/>
        <p:txBody>
          <a:bodyPr>
            <a:normAutofit lnSpcReduction="10000"/>
          </a:bodyPr>
          <a:lstStyle/>
          <a:p>
            <a:r>
              <a:rPr lang="en-US" smtClean="0"/>
              <a:t>After the servlet object is instantiated it is initialized. Container calls the </a:t>
            </a:r>
            <a:r>
              <a:rPr lang="en-US" b="1" smtClean="0">
                <a:latin typeface="Courier New" pitchFamily="49" charset="0"/>
              </a:rPr>
              <a:t>init(ServletConfig</a:t>
            </a:r>
            <a:r>
              <a:rPr lang="en-US" smtClean="0"/>
              <a:t>  </a:t>
            </a:r>
            <a:r>
              <a:rPr lang="en-US" b="1" smtClean="0">
                <a:latin typeface="Courier New" pitchFamily="49" charset="0"/>
              </a:rPr>
              <a:t>c)  </a:t>
            </a:r>
            <a:r>
              <a:rPr lang="en-US" smtClean="0"/>
              <a:t>method to do this.</a:t>
            </a:r>
          </a:p>
          <a:p>
            <a:r>
              <a:rPr lang="en-US" smtClean="0"/>
              <a:t>Initialization is provided so that a servlet can read persistent configuration data, initialize costly resources and perform other one-time activities.</a:t>
            </a:r>
          </a:p>
          <a:p>
            <a:r>
              <a:rPr lang="en-US" smtClean="0"/>
              <a:t>This configuration object allows the servlet to access name-value initialization parameters from the Web application’s configuration information.</a:t>
            </a:r>
          </a:p>
          <a:p>
            <a:r>
              <a:rPr lang="en-US" smtClean="0"/>
              <a:t>It also allows access to </a:t>
            </a:r>
            <a:r>
              <a:rPr lang="en-US" b="1" smtClean="0">
                <a:latin typeface="Courier New" pitchFamily="49" charset="0"/>
              </a:rPr>
              <a:t>ServletContext</a:t>
            </a:r>
            <a:r>
              <a:rPr lang="en-US" smtClean="0"/>
              <a:t> object  that is used to that describes the servlet’s runtime environment.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File List</a:t>
            </a:r>
            <a:endParaRPr lang="en-IN" dirty="0"/>
          </a:p>
        </p:txBody>
      </p:sp>
      <p:sp>
        <p:nvSpPr>
          <p:cNvPr id="3" name="Content Placeholder 2"/>
          <p:cNvSpPr>
            <a:spLocks noGrp="1"/>
          </p:cNvSpPr>
          <p:nvPr>
            <p:ph sz="quarter" idx="1"/>
          </p:nvPr>
        </p:nvSpPr>
        <p:spPr>
          <a:xfrm>
            <a:off x="683568" y="1340768"/>
            <a:ext cx="8003232" cy="4679032"/>
          </a:xfrm>
        </p:spPr>
        <p:txBody>
          <a:bodyPr/>
          <a:lstStyle/>
          <a:p>
            <a:pPr>
              <a:buNone/>
            </a:pPr>
            <a:r>
              <a:rPr lang="en-IN" dirty="0" smtClean="0"/>
              <a:t>Welcome file list XML tag of the web.xml file is used to specify the default page of a web application if none is specified .This tag can have any number of "&lt;welcome-file&gt;" tags.</a:t>
            </a:r>
          </a:p>
          <a:p>
            <a:pPr>
              <a:buNone/>
            </a:pPr>
            <a:endParaRPr lang="en-US" dirty="0" smtClean="0"/>
          </a:p>
          <a:p>
            <a:pPr>
              <a:buNone/>
            </a:pPr>
            <a:r>
              <a:rPr lang="en-IN" b="1" dirty="0" smtClean="0"/>
              <a:t>&lt;welcome-file-list&gt; </a:t>
            </a:r>
          </a:p>
          <a:p>
            <a:pPr>
              <a:buNone/>
            </a:pPr>
            <a:r>
              <a:rPr lang="en-IN" b="1" dirty="0" smtClean="0"/>
              <a:t>&lt;welcome-file&gt;index.jsp&lt;/welcome-file&gt;</a:t>
            </a:r>
          </a:p>
          <a:p>
            <a:pPr>
              <a:buNone/>
            </a:pPr>
            <a:r>
              <a:rPr lang="en-IN" b="1" dirty="0" smtClean="0"/>
              <a:t> &lt;/welcome-file-list&gt;</a:t>
            </a:r>
            <a:endParaRPr lang="en-IN" dirty="0" smtClean="0"/>
          </a:p>
          <a:p>
            <a:pPr>
              <a:buNone/>
            </a:pPr>
            <a:r>
              <a:rPr lang="en-US" dirty="0" smtClean="0"/>
              <a:t>User can execute the web project directly not the first page</a:t>
            </a:r>
            <a:endParaRPr lang="en-IN" dirty="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611560" y="1447800"/>
            <a:ext cx="8075240" cy="5005536"/>
          </a:xfrm>
        </p:spPr>
        <p:txBody>
          <a:bodyPr>
            <a:normAutofit/>
          </a:bodyPr>
          <a:lstStyle/>
          <a:p>
            <a:r>
              <a:rPr lang="en-IN" dirty="0" smtClean="0"/>
              <a:t>&lt;</a:t>
            </a:r>
            <a:r>
              <a:rPr lang="en-IN" dirty="0" err="1" smtClean="0"/>
              <a:t>servlet</a:t>
            </a:r>
            <a:r>
              <a:rPr lang="en-IN" dirty="0" smtClean="0"/>
              <a:t>&gt; </a:t>
            </a:r>
          </a:p>
          <a:p>
            <a:r>
              <a:rPr lang="en-IN" dirty="0" smtClean="0"/>
              <a:t>&lt;</a:t>
            </a:r>
            <a:r>
              <a:rPr lang="en-IN" dirty="0" err="1" smtClean="0"/>
              <a:t>servlet</a:t>
            </a:r>
            <a:r>
              <a:rPr lang="en-IN" dirty="0" smtClean="0"/>
              <a:t>-name&gt;</a:t>
            </a:r>
            <a:r>
              <a:rPr lang="en-IN" dirty="0" err="1" smtClean="0"/>
              <a:t>TestServlet</a:t>
            </a:r>
            <a:r>
              <a:rPr lang="en-IN" dirty="0" smtClean="0"/>
              <a:t>&lt;/</a:t>
            </a:r>
            <a:r>
              <a:rPr lang="en-IN" dirty="0" err="1" smtClean="0"/>
              <a:t>servlet</a:t>
            </a:r>
            <a:r>
              <a:rPr lang="en-IN" dirty="0" smtClean="0"/>
              <a:t>-name&gt; </a:t>
            </a:r>
          </a:p>
          <a:p>
            <a:r>
              <a:rPr lang="en-IN" dirty="0" smtClean="0"/>
              <a:t>&lt;</a:t>
            </a:r>
            <a:r>
              <a:rPr lang="en-IN" dirty="0" err="1" smtClean="0"/>
              <a:t>servlet</a:t>
            </a:r>
            <a:r>
              <a:rPr lang="en-IN" dirty="0" smtClean="0"/>
              <a:t>-class&gt;</a:t>
            </a:r>
            <a:r>
              <a:rPr lang="en-IN" dirty="0" err="1" smtClean="0"/>
              <a:t>TestServlet</a:t>
            </a:r>
            <a:r>
              <a:rPr lang="en-IN" dirty="0" smtClean="0"/>
              <a:t>&lt;/</a:t>
            </a:r>
            <a:r>
              <a:rPr lang="en-IN" dirty="0" err="1" smtClean="0"/>
              <a:t>servlet</a:t>
            </a:r>
            <a:r>
              <a:rPr lang="en-IN" dirty="0" smtClean="0"/>
              <a:t>-class&gt; </a:t>
            </a:r>
          </a:p>
          <a:p>
            <a:r>
              <a:rPr lang="en-IN" dirty="0" smtClean="0"/>
              <a:t>&lt;load-on-</a:t>
            </a:r>
            <a:r>
              <a:rPr lang="en-IN" dirty="0" err="1" smtClean="0"/>
              <a:t>startup</a:t>
            </a:r>
            <a:r>
              <a:rPr lang="en-IN" dirty="0" smtClean="0"/>
              <a:t>&gt;1&lt;/load-on-</a:t>
            </a:r>
            <a:r>
              <a:rPr lang="en-IN" dirty="0" err="1" smtClean="0"/>
              <a:t>startup</a:t>
            </a:r>
            <a:r>
              <a:rPr lang="en-IN" dirty="0" smtClean="0"/>
              <a:t>&gt; </a:t>
            </a:r>
          </a:p>
          <a:p>
            <a:r>
              <a:rPr lang="en-IN" dirty="0" smtClean="0"/>
              <a:t>&lt;/</a:t>
            </a:r>
            <a:r>
              <a:rPr lang="en-IN" dirty="0" err="1" smtClean="0"/>
              <a:t>servlet</a:t>
            </a:r>
            <a:r>
              <a:rPr lang="en-IN" dirty="0" smtClean="0"/>
              <a:t>&gt;</a:t>
            </a:r>
          </a:p>
          <a:p>
            <a:pPr>
              <a:buNone/>
            </a:pPr>
            <a:r>
              <a:rPr lang="en-IN" dirty="0" smtClean="0"/>
              <a:t>The above example tells the container that the </a:t>
            </a:r>
            <a:r>
              <a:rPr lang="en-IN" dirty="0" err="1" smtClean="0"/>
              <a:t>servlet</a:t>
            </a:r>
            <a:r>
              <a:rPr lang="en-IN" dirty="0" smtClean="0"/>
              <a:t> will be loaded at </a:t>
            </a:r>
            <a:r>
              <a:rPr lang="en-IN" dirty="0" err="1" smtClean="0"/>
              <a:t>first.The</a:t>
            </a:r>
            <a:r>
              <a:rPr lang="en-IN" dirty="0" smtClean="0"/>
              <a:t> &lt;load-on-</a:t>
            </a:r>
            <a:r>
              <a:rPr lang="en-IN" dirty="0" err="1" smtClean="0"/>
              <a:t>startup</a:t>
            </a:r>
            <a:r>
              <a:rPr lang="en-IN" dirty="0" smtClean="0"/>
              <a:t>&gt; sub-element indicates the order in which each </a:t>
            </a:r>
            <a:r>
              <a:rPr lang="en-IN" dirty="0" err="1" smtClean="0"/>
              <a:t>servlet</a:t>
            </a:r>
            <a:r>
              <a:rPr lang="en-IN" dirty="0" smtClean="0"/>
              <a:t> should be loaded. Lower positive values are loaded first. If the value is negative or unspecified, then the container can load the </a:t>
            </a:r>
            <a:r>
              <a:rPr lang="en-IN" dirty="0" err="1" smtClean="0"/>
              <a:t>servlet</a:t>
            </a:r>
            <a:r>
              <a:rPr lang="en-IN" dirty="0" smtClean="0"/>
              <a:t> at anytime during </a:t>
            </a:r>
            <a:r>
              <a:rPr lang="en-IN" dirty="0" err="1" smtClean="0"/>
              <a:t>startup</a:t>
            </a:r>
            <a:r>
              <a:rPr lang="en-IN" dirty="0" smtClean="0"/>
              <a:t>.</a:t>
            </a:r>
            <a:endParaRPr lang="en-IN" dirty="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6200" y="0"/>
            <a:ext cx="8686800" cy="838200"/>
          </a:xfrm>
        </p:spPr>
        <p:txBody>
          <a:bodyPr>
            <a:normAutofit fontScale="90000"/>
          </a:bodyPr>
          <a:lstStyle/>
          <a:p>
            <a:r>
              <a:rPr lang="en-US" smtClean="0"/>
              <a:t>Scope of  initial values in a web application</a:t>
            </a:r>
          </a:p>
        </p:txBody>
      </p:sp>
      <p:sp>
        <p:nvSpPr>
          <p:cNvPr id="3" name="Content Placeholder 2"/>
          <p:cNvSpPr>
            <a:spLocks noGrp="1"/>
          </p:cNvSpPr>
          <p:nvPr>
            <p:ph sz="quarter" idx="1"/>
          </p:nvPr>
        </p:nvSpPr>
        <p:spPr/>
        <p:txBody>
          <a:bodyPr/>
          <a:lstStyle/>
          <a:p>
            <a:pPr>
              <a:defRPr/>
            </a:pPr>
            <a:r>
              <a:rPr lang="en-US" dirty="0" smtClean="0"/>
              <a:t>The Initialization values can be either</a:t>
            </a:r>
          </a:p>
          <a:p>
            <a:pPr lvl="1">
              <a:defRPr/>
            </a:pPr>
            <a:r>
              <a:rPr lang="en-US" sz="2000" dirty="0" smtClean="0">
                <a:ea typeface="+mn-ea"/>
                <a:cs typeface="+mn-cs"/>
              </a:rPr>
              <a:t>Servlet specific: values that is accessible only to the servlet</a:t>
            </a:r>
          </a:p>
          <a:p>
            <a:pPr lvl="2">
              <a:defRPr/>
            </a:pPr>
            <a:r>
              <a:rPr lang="en-US" sz="2000" dirty="0" smtClean="0">
                <a:ea typeface="+mn-ea"/>
                <a:cs typeface="+mn-cs"/>
              </a:rPr>
              <a:t>For this </a:t>
            </a:r>
            <a:r>
              <a:rPr lang="en-US" sz="2000" b="1" dirty="0" err="1" smtClean="0">
                <a:latin typeface="Courier New" pitchFamily="49" charset="0"/>
              </a:rPr>
              <a:t>ServetConfig</a:t>
            </a:r>
            <a:r>
              <a:rPr lang="en-US" sz="2000" dirty="0" smtClean="0"/>
              <a:t> interface is used</a:t>
            </a:r>
            <a:endParaRPr lang="en-US" sz="2000" dirty="0" smtClean="0">
              <a:ea typeface="+mn-ea"/>
              <a:cs typeface="+mn-cs"/>
            </a:endParaRPr>
          </a:p>
          <a:p>
            <a:pPr lvl="1">
              <a:defRPr/>
            </a:pPr>
            <a:r>
              <a:rPr lang="en-US" sz="2000" dirty="0" smtClean="0">
                <a:ea typeface="+mn-ea"/>
                <a:cs typeface="+mn-cs"/>
              </a:rPr>
              <a:t>Application specific: </a:t>
            </a:r>
            <a:r>
              <a:rPr lang="en-US" sz="2000" dirty="0" smtClean="0"/>
              <a:t>values that is accessible all the servlet</a:t>
            </a:r>
          </a:p>
          <a:p>
            <a:pPr lvl="2">
              <a:defRPr/>
            </a:pPr>
            <a:r>
              <a:rPr lang="en-US" sz="2000" dirty="0" smtClean="0"/>
              <a:t>For this </a:t>
            </a:r>
            <a:r>
              <a:rPr lang="en-US" sz="2000" b="1" dirty="0" err="1" smtClean="0">
                <a:latin typeface="Courier New" pitchFamily="49" charset="0"/>
              </a:rPr>
              <a:t>ServetContext</a:t>
            </a:r>
            <a:r>
              <a:rPr lang="en-US" sz="2000" dirty="0" smtClean="0"/>
              <a:t> interface is used</a:t>
            </a:r>
          </a:p>
          <a:p>
            <a:pPr lvl="2">
              <a:defRPr/>
            </a:pPr>
            <a:endParaRPr lang="en-US" sz="800" dirty="0" smtClean="0">
              <a:ea typeface="+mn-ea"/>
              <a:cs typeface="+mn-cs"/>
            </a:endParaRP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Servlet specific values</a:t>
            </a:r>
          </a:p>
        </p:txBody>
      </p:sp>
      <p:sp>
        <p:nvSpPr>
          <p:cNvPr id="7171" name="Content Placeholder 2"/>
          <p:cNvSpPr>
            <a:spLocks noGrp="1"/>
          </p:cNvSpPr>
          <p:nvPr>
            <p:ph sz="quarter" idx="1"/>
          </p:nvPr>
        </p:nvSpPr>
        <p:spPr>
          <a:xfrm>
            <a:off x="381000" y="1219200"/>
            <a:ext cx="8382000" cy="5029200"/>
          </a:xfrm>
        </p:spPr>
        <p:txBody>
          <a:bodyPr>
            <a:normAutofit/>
          </a:bodyPr>
          <a:lstStyle/>
          <a:p>
            <a:r>
              <a:rPr lang="en-US" smtClean="0"/>
              <a:t>The values can be given either using Annotation or in web.xml.</a:t>
            </a:r>
          </a:p>
          <a:p>
            <a:r>
              <a:rPr lang="en-US" smtClean="0"/>
              <a:t>Annotation </a:t>
            </a:r>
            <a:r>
              <a:rPr lang="en-US" b="1" smtClean="0">
                <a:latin typeface="Courier New" pitchFamily="49" charset="0"/>
              </a:rPr>
              <a:t>@WebInitParam  </a:t>
            </a:r>
            <a:r>
              <a:rPr lang="en-US" smtClean="0"/>
              <a:t>can be used in Servlet class to provide the name and values for parameters.</a:t>
            </a:r>
          </a:p>
          <a:p>
            <a:r>
              <a:rPr lang="en-US" smtClean="0"/>
              <a:t>In web.xml:</a:t>
            </a:r>
          </a:p>
          <a:p>
            <a:pPr lvl="1">
              <a:lnSpc>
                <a:spcPct val="100000"/>
              </a:lnSpc>
              <a:spcBef>
                <a:spcPts val="200"/>
              </a:spcBef>
              <a:buFontTx/>
              <a:buNone/>
            </a:pPr>
            <a:r>
              <a:rPr lang="en-US" sz="2000" b="1" smtClean="0">
                <a:latin typeface="Courier New" pitchFamily="49" charset="0"/>
              </a:rPr>
              <a:t>&lt;servlet&gt;</a:t>
            </a:r>
          </a:p>
          <a:p>
            <a:pPr lvl="1">
              <a:lnSpc>
                <a:spcPct val="100000"/>
              </a:lnSpc>
              <a:spcBef>
                <a:spcPts val="200"/>
              </a:spcBef>
              <a:buClrTx/>
              <a:buFontTx/>
              <a:buNone/>
            </a:pPr>
            <a:r>
              <a:rPr lang="en-US" sz="2000" b="1" smtClean="0">
                <a:latin typeface="Courier New" pitchFamily="49" charset="0"/>
              </a:rPr>
              <a:t>&lt;servlet-name&gt;</a:t>
            </a:r>
            <a:r>
              <a:rPr lang="en-US" sz="2000" b="1" i="1" smtClean="0">
                <a:latin typeface="Courier New" pitchFamily="49" charset="0"/>
              </a:rPr>
              <a:t>servlet-name</a:t>
            </a:r>
            <a:r>
              <a:rPr lang="en-US" sz="2000" b="1" smtClean="0">
                <a:latin typeface="Courier New" pitchFamily="49" charset="0"/>
              </a:rPr>
              <a:t>&lt;/servlet-name&gt;</a:t>
            </a:r>
          </a:p>
          <a:p>
            <a:pPr lvl="1">
              <a:lnSpc>
                <a:spcPct val="100000"/>
              </a:lnSpc>
              <a:spcBef>
                <a:spcPts val="200"/>
              </a:spcBef>
              <a:buClrTx/>
              <a:buFontTx/>
              <a:buNone/>
            </a:pPr>
            <a:r>
              <a:rPr lang="en-US" sz="2000" b="1" smtClean="0">
                <a:solidFill>
                  <a:srgbClr val="A42700"/>
                </a:solidFill>
                <a:latin typeface="Courier New" pitchFamily="49" charset="0"/>
              </a:rPr>
              <a:t>&lt;init-param&gt;</a:t>
            </a:r>
          </a:p>
          <a:p>
            <a:pPr lvl="1">
              <a:lnSpc>
                <a:spcPct val="100000"/>
              </a:lnSpc>
              <a:spcBef>
                <a:spcPts val="200"/>
              </a:spcBef>
              <a:buClrTx/>
              <a:buFontTx/>
              <a:buNone/>
            </a:pPr>
            <a:r>
              <a:rPr lang="en-US" sz="2000" b="1" smtClean="0">
                <a:solidFill>
                  <a:srgbClr val="A42700"/>
                </a:solidFill>
                <a:latin typeface="Courier New" pitchFamily="49" charset="0"/>
              </a:rPr>
              <a:t>	&lt;param-name&gt;</a:t>
            </a:r>
            <a:r>
              <a:rPr lang="en-US" sz="2000" b="1" i="1" smtClean="0">
                <a:solidFill>
                  <a:srgbClr val="A42700"/>
                </a:solidFill>
                <a:latin typeface="Courier New" pitchFamily="49" charset="0"/>
              </a:rPr>
              <a:t>param-name</a:t>
            </a:r>
            <a:r>
              <a:rPr lang="en-US" sz="2000" b="1" smtClean="0">
                <a:solidFill>
                  <a:srgbClr val="A42700"/>
                </a:solidFill>
                <a:latin typeface="Courier New" pitchFamily="49" charset="0"/>
              </a:rPr>
              <a:t>&lt;/param-name&gt;</a:t>
            </a:r>
          </a:p>
          <a:p>
            <a:pPr lvl="1">
              <a:lnSpc>
                <a:spcPct val="100000"/>
              </a:lnSpc>
              <a:spcBef>
                <a:spcPts val="200"/>
              </a:spcBef>
              <a:buClrTx/>
              <a:buFontTx/>
              <a:buNone/>
            </a:pPr>
            <a:r>
              <a:rPr lang="en-US" sz="2000" b="1" smtClean="0">
                <a:solidFill>
                  <a:srgbClr val="A42700"/>
                </a:solidFill>
                <a:latin typeface="Courier New" pitchFamily="49" charset="0"/>
              </a:rPr>
              <a:t>	&lt;param-value&gt;</a:t>
            </a:r>
            <a:r>
              <a:rPr lang="en-US" sz="2000" b="1" i="1" smtClean="0">
                <a:solidFill>
                  <a:srgbClr val="A42700"/>
                </a:solidFill>
                <a:latin typeface="Courier New" pitchFamily="49" charset="0"/>
              </a:rPr>
              <a:t>param-value</a:t>
            </a:r>
            <a:r>
              <a:rPr lang="en-US" sz="2000" b="1" smtClean="0">
                <a:solidFill>
                  <a:srgbClr val="A42700"/>
                </a:solidFill>
                <a:latin typeface="Courier New" pitchFamily="49" charset="0"/>
              </a:rPr>
              <a:t>&lt;/param-value&gt;</a:t>
            </a:r>
          </a:p>
          <a:p>
            <a:pPr lvl="1">
              <a:lnSpc>
                <a:spcPct val="100000"/>
              </a:lnSpc>
              <a:spcBef>
                <a:spcPts val="200"/>
              </a:spcBef>
              <a:buClrTx/>
              <a:buFontTx/>
              <a:buNone/>
            </a:pPr>
            <a:r>
              <a:rPr lang="en-US" sz="2000" b="1" smtClean="0">
                <a:solidFill>
                  <a:srgbClr val="A42700"/>
                </a:solidFill>
                <a:latin typeface="Courier New" pitchFamily="49" charset="0"/>
              </a:rPr>
              <a:t>&lt;/init-param&gt;</a:t>
            </a:r>
          </a:p>
          <a:p>
            <a:pPr lvl="1">
              <a:lnSpc>
                <a:spcPct val="100000"/>
              </a:lnSpc>
              <a:spcBef>
                <a:spcPts val="200"/>
              </a:spcBef>
              <a:buClrTx/>
              <a:buFontTx/>
              <a:buNone/>
            </a:pPr>
            <a:r>
              <a:rPr lang="en-US" sz="2000" b="1" smtClean="0">
                <a:solidFill>
                  <a:srgbClr val="CC3300"/>
                </a:solidFill>
                <a:latin typeface="Courier New" pitchFamily="49" charset="0"/>
              </a:rPr>
              <a:t>…</a:t>
            </a:r>
          </a:p>
          <a:p>
            <a:pPr lvl="1">
              <a:lnSpc>
                <a:spcPct val="100000"/>
              </a:lnSpc>
              <a:spcBef>
                <a:spcPts val="200"/>
              </a:spcBef>
              <a:buClrTx/>
              <a:buFontTx/>
              <a:buNone/>
            </a:pPr>
            <a:r>
              <a:rPr lang="en-US" sz="2000" b="1" smtClean="0">
                <a:latin typeface="Courier New" pitchFamily="49" charset="0"/>
              </a:rPr>
              <a:t>&lt;/servlet</a:t>
            </a:r>
            <a:r>
              <a:rPr lang="en-US" sz="2400" b="1" smtClean="0">
                <a:latin typeface="Courier New" pitchFamily="49" charset="0"/>
              </a:rPr>
              <a:t>&gt;</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p:txBody>
          <a:bodyPr/>
          <a:lstStyle/>
          <a:p>
            <a:r>
              <a:rPr lang="en-US" smtClean="0">
                <a:latin typeface="Courier New" pitchFamily="49" charset="0"/>
                <a:cs typeface="Courier New" pitchFamily="49" charset="0"/>
              </a:rPr>
              <a:t>init</a:t>
            </a:r>
            <a:r>
              <a:rPr lang="en-US" smtClean="0"/>
              <a:t>()</a:t>
            </a:r>
          </a:p>
        </p:txBody>
      </p:sp>
      <p:sp>
        <p:nvSpPr>
          <p:cNvPr id="7" name="Content Placeholder 6"/>
          <p:cNvSpPr>
            <a:spLocks noGrp="1"/>
          </p:cNvSpPr>
          <p:nvPr>
            <p:ph sz="quarter" idx="1"/>
          </p:nvPr>
        </p:nvSpPr>
        <p:spPr>
          <a:xfrm>
            <a:off x="381000" y="1295400"/>
            <a:ext cx="8229600" cy="4525963"/>
          </a:xfrm>
        </p:spPr>
        <p:txBody>
          <a:bodyPr>
            <a:normAutofit/>
          </a:bodyPr>
          <a:lstStyle/>
          <a:p>
            <a:pPr>
              <a:buClr>
                <a:schemeClr val="accent6"/>
              </a:buClr>
              <a:defRPr/>
            </a:pPr>
            <a:r>
              <a:rPr lang="en-US" dirty="0" smtClean="0"/>
              <a:t>Servlet instance variables are initialized in </a:t>
            </a:r>
            <a:r>
              <a:rPr lang="en-US" b="1" dirty="0" smtClean="0">
                <a:latin typeface="Courier New" pitchFamily="49" charset="0"/>
              </a:rPr>
              <a:t>init()</a:t>
            </a:r>
            <a:r>
              <a:rPr lang="en-US" dirty="0" smtClean="0"/>
              <a:t>. </a:t>
            </a:r>
          </a:p>
          <a:p>
            <a:pPr>
              <a:buClr>
                <a:schemeClr val="accent6"/>
              </a:buClr>
              <a:defRPr/>
            </a:pPr>
            <a:r>
              <a:rPr lang="en-US" dirty="0" smtClean="0"/>
              <a:t>The </a:t>
            </a:r>
            <a:r>
              <a:rPr lang="en-US" b="1" dirty="0" err="1" smtClean="0">
                <a:latin typeface="Courier New" pitchFamily="49" charset="0"/>
              </a:rPr>
              <a:t>ServetConfig</a:t>
            </a:r>
            <a:r>
              <a:rPr lang="en-US" dirty="0" smtClean="0"/>
              <a:t> object is a </a:t>
            </a:r>
            <a:r>
              <a:rPr lang="en-IN" dirty="0" smtClean="0"/>
              <a:t>configuration object used by a </a:t>
            </a:r>
            <a:r>
              <a:rPr lang="en-IN" dirty="0" err="1" smtClean="0"/>
              <a:t>servlet</a:t>
            </a:r>
            <a:r>
              <a:rPr lang="en-IN" dirty="0" smtClean="0"/>
              <a:t> container to pass information to a </a:t>
            </a:r>
            <a:r>
              <a:rPr lang="en-IN" dirty="0" err="1" smtClean="0"/>
              <a:t>servlet</a:t>
            </a:r>
            <a:r>
              <a:rPr lang="en-IN" dirty="0" smtClean="0"/>
              <a:t> during initialization. Most of the time this information will be required to </a:t>
            </a:r>
            <a:r>
              <a:rPr lang="en-US" dirty="0" smtClean="0"/>
              <a:t>initialize variables.</a:t>
            </a:r>
          </a:p>
          <a:p>
            <a:pPr>
              <a:buClr>
                <a:schemeClr val="accent6"/>
              </a:buClr>
              <a:defRPr/>
            </a:pPr>
            <a:r>
              <a:rPr lang="en-US" dirty="0" smtClean="0"/>
              <a:t>There are two places where initialization can be done:</a:t>
            </a:r>
          </a:p>
          <a:p>
            <a:pPr lvl="1">
              <a:buClr>
                <a:schemeClr val="accent6"/>
              </a:buClr>
              <a:buFont typeface="Wingdings" pitchFamily="2" charset="2"/>
              <a:buChar char="Ø"/>
              <a:defRPr/>
            </a:pPr>
            <a:r>
              <a:rPr lang="en-US" sz="2000" dirty="0" smtClean="0"/>
              <a:t>Override </a:t>
            </a:r>
            <a:r>
              <a:rPr lang="en-US" sz="2000" b="1" dirty="0" smtClean="0">
                <a:latin typeface="Courier New" pitchFamily="49" charset="0"/>
              </a:rPr>
              <a:t>init(</a:t>
            </a:r>
            <a:r>
              <a:rPr lang="en-US" sz="2000" b="1" dirty="0" err="1" smtClean="0">
                <a:latin typeface="Courier New" pitchFamily="49" charset="0"/>
              </a:rPr>
              <a:t>ServletConfig</a:t>
            </a:r>
            <a:r>
              <a:rPr lang="en-US" sz="2000" b="1" dirty="0" smtClean="0">
                <a:latin typeface="Courier New" pitchFamily="49" charset="0"/>
              </a:rPr>
              <a:t> </a:t>
            </a:r>
            <a:r>
              <a:rPr lang="en-US" sz="2000" b="1" dirty="0" err="1" smtClean="0">
                <a:latin typeface="Courier New" pitchFamily="49" charset="0"/>
              </a:rPr>
              <a:t>config</a:t>
            </a:r>
            <a:r>
              <a:rPr lang="en-US" sz="2000" b="1" dirty="0" smtClean="0">
                <a:latin typeface="Courier New" pitchFamily="49" charset="0"/>
              </a:rPr>
              <a:t>) </a:t>
            </a:r>
          </a:p>
          <a:p>
            <a:pPr lvl="1">
              <a:buClr>
                <a:schemeClr val="accent6"/>
              </a:buClr>
              <a:buFont typeface="Wingdings" pitchFamily="2" charset="2"/>
              <a:buChar char="Ø"/>
              <a:defRPr/>
            </a:pPr>
            <a:r>
              <a:rPr lang="en-US" sz="2000" dirty="0" smtClean="0"/>
              <a:t>Override</a:t>
            </a:r>
            <a:r>
              <a:rPr lang="en-US" sz="2000" b="1" dirty="0" smtClean="0">
                <a:latin typeface="Courier New" pitchFamily="49" charset="0"/>
              </a:rPr>
              <a:t> init()and </a:t>
            </a:r>
            <a:r>
              <a:rPr lang="en-US" sz="2000" dirty="0" smtClean="0"/>
              <a:t>get</a:t>
            </a:r>
            <a:r>
              <a:rPr lang="en-US" sz="2000" b="1" dirty="0" smtClean="0">
                <a:latin typeface="Courier New" pitchFamily="49" charset="0"/>
              </a:rPr>
              <a:t> </a:t>
            </a:r>
            <a:r>
              <a:rPr lang="en-US" sz="2000" b="1" dirty="0" err="1" smtClean="0">
                <a:latin typeface="Courier New" pitchFamily="49" charset="0"/>
              </a:rPr>
              <a:t>config</a:t>
            </a:r>
            <a:r>
              <a:rPr lang="en-US" sz="2000" b="1" dirty="0" smtClean="0">
                <a:latin typeface="Courier New" pitchFamily="49" charset="0"/>
              </a:rPr>
              <a:t> </a:t>
            </a:r>
            <a:r>
              <a:rPr lang="en-US" sz="2000" dirty="0" smtClean="0"/>
              <a:t>object using</a:t>
            </a:r>
            <a:r>
              <a:rPr lang="en-US" sz="2000" b="1" dirty="0" smtClean="0">
                <a:latin typeface="Courier New" pitchFamily="49" charset="0"/>
              </a:rPr>
              <a:t> </a:t>
            </a:r>
            <a:r>
              <a:rPr lang="en-US" sz="2000" b="1" dirty="0" err="1" smtClean="0">
                <a:latin typeface="Courier New" pitchFamily="49" charset="0"/>
              </a:rPr>
              <a:t>getServletConfig</a:t>
            </a:r>
            <a:r>
              <a:rPr lang="en-US" sz="2000" b="1" dirty="0" smtClean="0">
                <a:latin typeface="Courier New" pitchFamily="49" charset="0"/>
              </a:rPr>
              <a:t>() method(of Servlet interface)</a:t>
            </a:r>
            <a:endParaRPr lang="en-US" sz="2000" dirty="0" smtClean="0"/>
          </a:p>
        </p:txBody>
      </p:sp>
      <p:sp>
        <p:nvSpPr>
          <p:cNvPr id="4" name="Footer Placeholder 3"/>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ourier New" pitchFamily="49" charset="0"/>
                <a:cs typeface="Courier New" pitchFamily="49" charset="0"/>
              </a:rPr>
              <a:t>ServletConfig</a:t>
            </a:r>
          </a:p>
        </p:txBody>
      </p:sp>
      <p:sp>
        <p:nvSpPr>
          <p:cNvPr id="3" name="Content Placeholder 2"/>
          <p:cNvSpPr>
            <a:spLocks noGrp="1"/>
          </p:cNvSpPr>
          <p:nvPr>
            <p:ph sz="quarter" idx="1"/>
          </p:nvPr>
        </p:nvSpPr>
        <p:spPr>
          <a:xfrm>
            <a:off x="76200" y="1066800"/>
            <a:ext cx="8686800" cy="5486400"/>
          </a:xfrm>
        </p:spPr>
        <p:txBody>
          <a:bodyPr>
            <a:normAutofit fontScale="92500"/>
          </a:bodyPr>
          <a:lstStyle/>
          <a:p>
            <a:pPr>
              <a:buClr>
                <a:schemeClr val="accent6"/>
              </a:buClr>
              <a:defRPr/>
            </a:pPr>
            <a:r>
              <a:rPr lang="en-US" dirty="0" smtClean="0"/>
              <a:t>This object is used to fetch the initialization parameters for individual </a:t>
            </a:r>
            <a:r>
              <a:rPr lang="en-US" dirty="0" err="1" smtClean="0"/>
              <a:t>servlets</a:t>
            </a:r>
            <a:r>
              <a:rPr lang="en-US" dirty="0" smtClean="0"/>
              <a:t>.</a:t>
            </a:r>
          </a:p>
          <a:p>
            <a:pPr>
              <a:buClr>
                <a:schemeClr val="accent6"/>
              </a:buClr>
              <a:defRPr/>
            </a:pPr>
            <a:r>
              <a:rPr lang="en-US" dirty="0" smtClean="0"/>
              <a:t>This object is passed on by the application server to the servlet during initialization when </a:t>
            </a:r>
            <a:r>
              <a:rPr lang="en-US" b="1" dirty="0" smtClean="0">
                <a:latin typeface="Courier New" pitchFamily="49" charset="0"/>
                <a:cs typeface="Courier New" pitchFamily="49" charset="0"/>
              </a:rPr>
              <a:t>init(</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a:t>
            </a:r>
            <a:r>
              <a:rPr lang="en-US" dirty="0" smtClean="0"/>
              <a:t>method is called.</a:t>
            </a:r>
          </a:p>
          <a:p>
            <a:pPr>
              <a:buClr>
                <a:schemeClr val="accent6"/>
              </a:buClr>
              <a:defRPr/>
            </a:pPr>
            <a:r>
              <a:rPr lang="en-US" dirty="0" smtClean="0"/>
              <a:t>Getting </a:t>
            </a:r>
            <a:r>
              <a:rPr lang="en-US" b="1" dirty="0" err="1" smtClean="0">
                <a:latin typeface="Courier New" pitchFamily="49" charset="0"/>
                <a:cs typeface="Courier New" pitchFamily="49" charset="0"/>
              </a:rPr>
              <a:t>ServletConfig</a:t>
            </a:r>
            <a:r>
              <a:rPr lang="en-US" dirty="0" smtClean="0"/>
              <a:t> object:</a:t>
            </a:r>
          </a:p>
          <a:p>
            <a:pPr>
              <a:buClr>
                <a:schemeClr val="accent6"/>
              </a:buClr>
              <a:buFontTx/>
              <a:buNone/>
              <a:defRPr/>
            </a:pPr>
            <a:r>
              <a:rPr lang="en-US" b="1" dirty="0" smtClean="0">
                <a:latin typeface="Courier New" pitchFamily="49" charset="0"/>
              </a:rPr>
              <a:t>  </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getServletConfig</a:t>
            </a:r>
            <a:r>
              <a:rPr lang="en-US" b="1" dirty="0" smtClean="0">
                <a:latin typeface="Courier New" pitchFamily="49" charset="0"/>
                <a:cs typeface="Courier New" pitchFamily="49" charset="0"/>
              </a:rPr>
              <a:t>() </a:t>
            </a:r>
            <a:r>
              <a:rPr lang="en-US" dirty="0" smtClean="0"/>
              <a:t>method in </a:t>
            </a:r>
            <a:r>
              <a:rPr lang="en-US" b="1" dirty="0" smtClean="0">
                <a:latin typeface="Courier New" pitchFamily="49" charset="0"/>
                <a:cs typeface="Courier New" pitchFamily="49" charset="0"/>
              </a:rPr>
              <a:t>Servlet interface</a:t>
            </a:r>
            <a:endParaRPr lang="en-US" b="1" dirty="0" smtClean="0">
              <a:solidFill>
                <a:srgbClr val="0000FF"/>
              </a:solidFill>
              <a:latin typeface="Courier New" pitchFamily="49" charset="0"/>
            </a:endParaRPr>
          </a:p>
          <a:p>
            <a:pPr>
              <a:buClr>
                <a:schemeClr val="accent6"/>
              </a:buClr>
              <a:defRPr/>
            </a:pPr>
            <a:r>
              <a:rPr lang="en-US" dirty="0" smtClean="0"/>
              <a:t>Methods to get init parameters in </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a:t>
            </a:r>
            <a:endParaRPr lang="en-US" dirty="0" smtClean="0"/>
          </a:p>
          <a:p>
            <a:pPr>
              <a:buClr>
                <a:schemeClr val="accent6"/>
              </a:buClr>
              <a:buFontTx/>
              <a:buNone/>
              <a:defRPr/>
            </a:pPr>
            <a:r>
              <a:rPr lang="en-US" b="1" dirty="0" smtClean="0">
                <a:latin typeface="Courier New" pitchFamily="49" charset="0"/>
                <a:cs typeface="Courier New" pitchFamily="49" charset="0"/>
              </a:rPr>
              <a:t>	String </a:t>
            </a:r>
            <a:r>
              <a:rPr lang="en-US" b="1" dirty="0" err="1" smtClean="0">
                <a:latin typeface="Courier New" pitchFamily="49" charset="0"/>
                <a:cs typeface="Courier New" pitchFamily="49" charset="0"/>
              </a:rPr>
              <a:t>getInitParameter</a:t>
            </a:r>
            <a:r>
              <a:rPr lang="en-US" b="1" dirty="0" smtClean="0">
                <a:latin typeface="Courier New" pitchFamily="49" charset="0"/>
                <a:cs typeface="Courier New" pitchFamily="49" charset="0"/>
              </a:rPr>
              <a:t>(String name) </a:t>
            </a:r>
          </a:p>
          <a:p>
            <a:pPr>
              <a:buClr>
                <a:schemeClr val="accent6"/>
              </a:buClr>
              <a:buFontTx/>
              <a:buNone/>
              <a:defRPr/>
            </a:pPr>
            <a:r>
              <a:rPr lang="en-US" b="1" dirty="0" smtClean="0">
                <a:latin typeface="Courier New" pitchFamily="49" charset="0"/>
                <a:cs typeface="Courier New" pitchFamily="49" charset="0"/>
              </a:rPr>
              <a:t>	Enumeration </a:t>
            </a:r>
            <a:r>
              <a:rPr lang="en-US" b="1" dirty="0" err="1" smtClean="0">
                <a:latin typeface="Courier New" pitchFamily="49" charset="0"/>
                <a:cs typeface="Courier New" pitchFamily="49" charset="0"/>
              </a:rPr>
              <a:t>getInitParameterNames</a:t>
            </a:r>
            <a:r>
              <a:rPr lang="en-US" b="1" dirty="0" smtClean="0">
                <a:latin typeface="Courier New" pitchFamily="49" charset="0"/>
                <a:cs typeface="Courier New" pitchFamily="49" charset="0"/>
              </a:rPr>
              <a:t>()</a:t>
            </a:r>
          </a:p>
          <a:p>
            <a:pPr>
              <a:buClr>
                <a:schemeClr val="accent6"/>
              </a:buClr>
              <a:defRPr/>
            </a:pPr>
            <a:r>
              <a:rPr lang="en-US" b="1" dirty="0" smtClean="0">
                <a:latin typeface="Courier New" pitchFamily="49" charset="0"/>
                <a:cs typeface="Courier New" pitchFamily="49" charset="0"/>
              </a:rPr>
              <a:t>Since </a:t>
            </a:r>
            <a:r>
              <a:rPr lang="en-US" b="1" dirty="0" err="1" smtClean="0">
                <a:latin typeface="Courier New" pitchFamily="49" charset="0"/>
                <a:cs typeface="Courier New" pitchFamily="49" charset="0"/>
              </a:rPr>
              <a:t>GenericServlet</a:t>
            </a:r>
            <a:r>
              <a:rPr lang="en-US" dirty="0" smtClean="0"/>
              <a:t> class implements also </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interface it </a:t>
            </a:r>
            <a:r>
              <a:rPr lang="en-US" dirty="0" smtClean="0"/>
              <a:t>provides the same method as the above. </a:t>
            </a:r>
            <a:endParaRPr lang="en-US" dirty="0"/>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smtClean="0"/>
              <a:t>Example: Using annotation </a:t>
            </a:r>
          </a:p>
        </p:txBody>
      </p:sp>
      <p:sp>
        <p:nvSpPr>
          <p:cNvPr id="10243" name="Content Placeholder 7"/>
          <p:cNvSpPr>
            <a:spLocks noGrp="1"/>
          </p:cNvSpPr>
          <p:nvPr>
            <p:ph sz="quarter" idx="1"/>
          </p:nvPr>
        </p:nvSpPr>
        <p:spPr>
          <a:xfrm>
            <a:off x="228600" y="4800600"/>
            <a:ext cx="8686800" cy="1752600"/>
          </a:xfrm>
        </p:spPr>
        <p:txBody>
          <a:bodyPr>
            <a:normAutofit fontScale="92500" lnSpcReduction="20000"/>
          </a:bodyPr>
          <a:lstStyle/>
          <a:p>
            <a:pPr>
              <a:lnSpc>
                <a:spcPct val="100000"/>
              </a:lnSpc>
            </a:pPr>
            <a:r>
              <a:rPr lang="en-US" smtClean="0"/>
              <a:t>While creating Servlet, after entering Servlet name, package name move to next tab.</a:t>
            </a:r>
          </a:p>
          <a:p>
            <a:pPr>
              <a:lnSpc>
                <a:spcPct val="100000"/>
              </a:lnSpc>
            </a:pPr>
            <a:r>
              <a:rPr lang="en-US" smtClean="0"/>
              <a:t>Click on Add button in the Initialization parameter sections and add a name value pair.</a:t>
            </a:r>
          </a:p>
          <a:p>
            <a:pPr>
              <a:lnSpc>
                <a:spcPct val="100000"/>
              </a:lnSpc>
            </a:pPr>
            <a:r>
              <a:rPr lang="en-US" smtClean="0"/>
              <a:t>Move to the next tab and select init() and doGet()  method .</a:t>
            </a:r>
          </a:p>
        </p:txBody>
      </p:sp>
      <p:pic>
        <p:nvPicPr>
          <p:cNvPr id="10244" name="Picture 2"/>
          <p:cNvPicPr>
            <a:picLocks noChangeAspect="1" noChangeArrowheads="1"/>
          </p:cNvPicPr>
          <p:nvPr/>
        </p:nvPicPr>
        <p:blipFill>
          <a:blip r:embed="rId2" cstate="print"/>
          <a:srcRect/>
          <a:stretch>
            <a:fillRect/>
          </a:stretch>
        </p:blipFill>
        <p:spPr bwMode="auto">
          <a:xfrm>
            <a:off x="1676400" y="1066800"/>
            <a:ext cx="4752975" cy="366871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r>
              <a:rPr lang="en-US" smtClean="0"/>
              <a:t>Servlet code generated </a:t>
            </a:r>
          </a:p>
        </p:txBody>
      </p:sp>
      <p:sp>
        <p:nvSpPr>
          <p:cNvPr id="11267" name="Content Placeholder 5"/>
          <p:cNvSpPr>
            <a:spLocks noGrp="1"/>
          </p:cNvSpPr>
          <p:nvPr>
            <p:ph sz="quarter" idx="1"/>
          </p:nvPr>
        </p:nvSpPr>
        <p:spPr>
          <a:xfrm>
            <a:off x="304800" y="1219200"/>
            <a:ext cx="8382000" cy="5410200"/>
          </a:xfrm>
        </p:spPr>
        <p:txBody>
          <a:bodyPr/>
          <a:lstStyle/>
          <a:p>
            <a:r>
              <a:rPr lang="en-US" smtClean="0"/>
              <a:t>The servlet code generated has </a:t>
            </a:r>
          </a:p>
          <a:p>
            <a:pPr lvl="1">
              <a:buFont typeface="Wingdings" pitchFamily="2" charset="2"/>
              <a:buNone/>
            </a:pPr>
            <a:r>
              <a:rPr lang="en-US" sz="2000" b="1" smtClean="0">
                <a:latin typeface="Courier New" pitchFamily="49" charset="0"/>
                <a:cs typeface="Courier New" pitchFamily="49" charset="0"/>
              </a:rPr>
              <a:t>@WebServlet(</a:t>
            </a:r>
          </a:p>
          <a:p>
            <a:pPr lvl="1">
              <a:buFont typeface="Wingdings" pitchFamily="2" charset="2"/>
              <a:buNone/>
            </a:pPr>
            <a:r>
              <a:rPr lang="en-US" sz="2000" b="1" smtClean="0">
                <a:latin typeface="Courier New" pitchFamily="49" charset="0"/>
                <a:cs typeface="Courier New" pitchFamily="49" charset="0"/>
              </a:rPr>
              <a:t>urlPatterns = { "/InitParam" }, </a:t>
            </a:r>
          </a:p>
          <a:p>
            <a:pPr lvl="1">
              <a:buFont typeface="Wingdings" pitchFamily="2" charset="2"/>
              <a:buNone/>
            </a:pPr>
            <a:r>
              <a:rPr lang="en-US" sz="2000" b="1" smtClean="0">
                <a:latin typeface="Courier New" pitchFamily="49" charset="0"/>
                <a:cs typeface="Courier New" pitchFamily="49" charset="0"/>
              </a:rPr>
              <a:t>initParams = { </a:t>
            </a:r>
          </a:p>
          <a:p>
            <a:pPr lvl="1">
              <a:buFont typeface="Wingdings" pitchFamily="2" charset="2"/>
              <a:buNone/>
            </a:pPr>
            <a:r>
              <a:rPr lang="en-US" sz="2000" b="1" smtClean="0">
                <a:latin typeface="Courier New" pitchFamily="49" charset="0"/>
                <a:cs typeface="Courier New" pitchFamily="49" charset="0"/>
              </a:rPr>
              <a:t>@WebInitParam(name = "url", value = "jdbc:mysql://localhost/test")</a:t>
            </a:r>
          </a:p>
          <a:p>
            <a:pPr lvl="1">
              <a:buFont typeface="Wingdings" pitchFamily="2" charset="2"/>
              <a:buNone/>
            </a:pPr>
            <a:r>
              <a:rPr lang="en-US" sz="2000" b="1" smtClean="0">
                <a:latin typeface="Courier New" pitchFamily="49" charset="0"/>
                <a:cs typeface="Courier New" pitchFamily="49" charset="0"/>
              </a:rPr>
              <a:t>})</a:t>
            </a:r>
          </a:p>
          <a:p>
            <a:pPr lvl="1">
              <a:buFont typeface="Wingdings" pitchFamily="2" charset="2"/>
              <a:buNone/>
            </a:pPr>
            <a:endParaRPr lang="en-US" sz="2000" b="1" smtClean="0">
              <a:latin typeface="Courier New" pitchFamily="49" charset="0"/>
              <a:cs typeface="Courier New" pitchFamily="49" charset="0"/>
            </a:endParaRPr>
          </a:p>
          <a:p>
            <a:r>
              <a:rPr lang="en-US" smtClean="0"/>
              <a:t>To get code added in</a:t>
            </a:r>
            <a:r>
              <a:rPr lang="en-US" b="1" smtClean="0">
                <a:latin typeface="Courier New" pitchFamily="49" charset="0"/>
                <a:cs typeface="Courier New" pitchFamily="49" charset="0"/>
              </a:rPr>
              <a:t> init()  </a:t>
            </a:r>
            <a:r>
              <a:rPr lang="en-US" smtClean="0"/>
              <a:t>method:</a:t>
            </a:r>
          </a:p>
          <a:p>
            <a:pPr>
              <a:buFont typeface="Wingdings" pitchFamily="2" charset="2"/>
              <a:buNone/>
            </a:pPr>
            <a:r>
              <a:rPr lang="en-US" b="1" smtClean="0">
                <a:latin typeface="Courier New" pitchFamily="49" charset="0"/>
                <a:cs typeface="Courier New" pitchFamily="49" charset="0"/>
              </a:rPr>
              <a:t>	url=config.getInitParameter("url");</a:t>
            </a:r>
          </a:p>
          <a:p>
            <a:pPr>
              <a:buFont typeface="Wingdings" pitchFamily="2" charset="2"/>
              <a:buNone/>
            </a:pPr>
            <a:r>
              <a:rPr lang="en-US" b="1" smtClean="0">
                <a:latin typeface="Courier New" pitchFamily="49" charset="0"/>
                <a:cs typeface="Courier New" pitchFamily="49" charset="0"/>
              </a:rPr>
              <a:t>	</a:t>
            </a:r>
          </a:p>
        </p:txBody>
      </p:sp>
      <p:sp>
        <p:nvSpPr>
          <p:cNvPr id="5" name="Footer Placeholder 4"/>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066800"/>
            <a:ext cx="8382000" cy="4770438"/>
          </a:xfrm>
          <a:prstGeom prst="rect">
            <a:avLst/>
          </a:prstGeom>
        </p:spPr>
        <p:txBody>
          <a:bodyPr>
            <a:spAutoFit/>
          </a:bodyPr>
          <a:lstStyle/>
          <a:p>
            <a:pPr>
              <a:buClr>
                <a:schemeClr val="accent6"/>
              </a:buClr>
              <a:buFont typeface="Wingdings" pitchFamily="2" charset="2"/>
              <a:buChar char="§"/>
              <a:defRPr/>
            </a:pPr>
            <a:r>
              <a:rPr lang="en-US" sz="2000" dirty="0">
                <a:solidFill>
                  <a:srgbClr val="5F5F5F"/>
                </a:solidFill>
                <a:latin typeface="+mn-lt"/>
              </a:rPr>
              <a:t>Code  </a:t>
            </a:r>
            <a:r>
              <a:rPr lang="en-US" sz="2000" b="1" dirty="0" err="1">
                <a:solidFill>
                  <a:srgbClr val="5F5F5F"/>
                </a:solidFill>
                <a:latin typeface="Courier New" pitchFamily="49" charset="0"/>
                <a:cs typeface="Courier New" pitchFamily="49" charset="0"/>
              </a:rPr>
              <a:t>doGet</a:t>
            </a:r>
            <a:r>
              <a:rPr lang="en-US" sz="2000" b="1" dirty="0">
                <a:solidFill>
                  <a:srgbClr val="5F5F5F"/>
                </a:solidFill>
                <a:latin typeface="Courier New" pitchFamily="49" charset="0"/>
                <a:cs typeface="Courier New" pitchFamily="49" charset="0"/>
              </a:rPr>
              <a:t>() </a:t>
            </a:r>
            <a:r>
              <a:rPr lang="en-US" sz="2000" dirty="0">
                <a:solidFill>
                  <a:srgbClr val="5F5F5F"/>
                </a:solidFill>
                <a:latin typeface="+mn-lt"/>
              </a:rPr>
              <a:t>method to get the URL value:</a:t>
            </a:r>
          </a:p>
          <a:p>
            <a:pPr>
              <a:defRPr/>
            </a:pPr>
            <a:endParaRPr lang="en-US" sz="2000" dirty="0"/>
          </a:p>
          <a:p>
            <a:pPr>
              <a:lnSpc>
                <a:spcPct val="120000"/>
              </a:lnSpc>
              <a:defRPr/>
            </a:pPr>
            <a:r>
              <a:rPr lang="en-US" sz="2000" b="1" dirty="0">
                <a:solidFill>
                  <a:srgbClr val="5F5F5F"/>
                </a:solidFill>
                <a:latin typeface="Courier New" pitchFamily="49" charset="0"/>
                <a:cs typeface="Courier New" pitchFamily="49" charset="0"/>
              </a:rPr>
              <a:t>protected void </a:t>
            </a:r>
            <a:r>
              <a:rPr lang="en-US" sz="2000" b="1" dirty="0" err="1">
                <a:solidFill>
                  <a:srgbClr val="5F5F5F"/>
                </a:solidFill>
                <a:latin typeface="Courier New" pitchFamily="49" charset="0"/>
                <a:cs typeface="Courier New" pitchFamily="49" charset="0"/>
              </a:rPr>
              <a:t>doGet</a:t>
            </a:r>
            <a:r>
              <a:rPr lang="en-US" sz="2000" b="1" dirty="0">
                <a:solidFill>
                  <a:srgbClr val="5F5F5F"/>
                </a:solidFill>
                <a:latin typeface="Courier New" pitchFamily="49" charset="0"/>
                <a:cs typeface="Courier New" pitchFamily="49" charset="0"/>
              </a:rPr>
              <a:t>(</a:t>
            </a:r>
            <a:r>
              <a:rPr lang="en-US" sz="2000" b="1" dirty="0" err="1">
                <a:solidFill>
                  <a:srgbClr val="5F5F5F"/>
                </a:solidFill>
                <a:latin typeface="Courier New" pitchFamily="49" charset="0"/>
                <a:cs typeface="Courier New" pitchFamily="49" charset="0"/>
              </a:rPr>
              <a:t>HttpServletRequest</a:t>
            </a:r>
            <a:r>
              <a:rPr lang="en-US" sz="2000" b="1" dirty="0">
                <a:solidFill>
                  <a:srgbClr val="5F5F5F"/>
                </a:solidFill>
                <a:latin typeface="Courier New" pitchFamily="49" charset="0"/>
                <a:cs typeface="Courier New" pitchFamily="49" charset="0"/>
              </a:rPr>
              <a:t> request, </a:t>
            </a:r>
            <a:r>
              <a:rPr lang="en-US" sz="2000" b="1" dirty="0" err="1">
                <a:solidFill>
                  <a:srgbClr val="5F5F5F"/>
                </a:solidFill>
                <a:latin typeface="Courier New" pitchFamily="49" charset="0"/>
                <a:cs typeface="Courier New" pitchFamily="49" charset="0"/>
              </a:rPr>
              <a:t>HttpServletResponse</a:t>
            </a:r>
            <a:r>
              <a:rPr lang="en-US" sz="2000" b="1" dirty="0">
                <a:solidFill>
                  <a:srgbClr val="5F5F5F"/>
                </a:solidFill>
                <a:latin typeface="Courier New" pitchFamily="49" charset="0"/>
                <a:cs typeface="Courier New" pitchFamily="49" charset="0"/>
              </a:rPr>
              <a:t> response) throws </a:t>
            </a:r>
            <a:r>
              <a:rPr lang="en-US" sz="2000" b="1" dirty="0" err="1">
                <a:solidFill>
                  <a:srgbClr val="5F5F5F"/>
                </a:solidFill>
                <a:latin typeface="Courier New" pitchFamily="49" charset="0"/>
                <a:cs typeface="Courier New" pitchFamily="49" charset="0"/>
              </a:rPr>
              <a:t>ServletException</a:t>
            </a:r>
            <a:r>
              <a:rPr lang="en-US" sz="2000" b="1" dirty="0">
                <a:solidFill>
                  <a:srgbClr val="5F5F5F"/>
                </a:solidFill>
                <a:latin typeface="Courier New" pitchFamily="49" charset="0"/>
                <a:cs typeface="Courier New" pitchFamily="49" charset="0"/>
              </a:rPr>
              <a:t>, </a:t>
            </a:r>
            <a:r>
              <a:rPr lang="en-US" sz="2000" b="1" dirty="0" err="1">
                <a:solidFill>
                  <a:srgbClr val="5F5F5F"/>
                </a:solidFill>
                <a:latin typeface="Courier New" pitchFamily="49" charset="0"/>
                <a:cs typeface="Courier New" pitchFamily="49" charset="0"/>
              </a:rPr>
              <a:t>IOException</a:t>
            </a:r>
            <a:r>
              <a:rPr lang="en-US" sz="2000" b="1" dirty="0">
                <a:solidFill>
                  <a:srgbClr val="5F5F5F"/>
                </a:solidFill>
                <a:latin typeface="Courier New" pitchFamily="49" charset="0"/>
                <a:cs typeface="Courier New" pitchFamily="49" charset="0"/>
              </a:rPr>
              <a:t> {</a:t>
            </a:r>
          </a:p>
          <a:p>
            <a:pPr>
              <a:lnSpc>
                <a:spcPct val="120000"/>
              </a:lnSpc>
              <a:defRPr/>
            </a:pPr>
            <a:r>
              <a:rPr lang="en-US" sz="2000" b="1" dirty="0" err="1">
                <a:solidFill>
                  <a:srgbClr val="5F5F5F"/>
                </a:solidFill>
                <a:latin typeface="Courier New" pitchFamily="49" charset="0"/>
                <a:cs typeface="Courier New" pitchFamily="49" charset="0"/>
              </a:rPr>
              <a:t>response.setContentType</a:t>
            </a:r>
            <a:r>
              <a:rPr lang="en-US" sz="2000" b="1" dirty="0">
                <a:solidFill>
                  <a:srgbClr val="5F5F5F"/>
                </a:solidFill>
                <a:latin typeface="Courier New" pitchFamily="49" charset="0"/>
                <a:cs typeface="Courier New" pitchFamily="49" charset="0"/>
              </a:rPr>
              <a:t>("text/html"); </a:t>
            </a:r>
          </a:p>
          <a:p>
            <a:pPr>
              <a:lnSpc>
                <a:spcPct val="120000"/>
              </a:lnSpc>
              <a:defRPr/>
            </a:pPr>
            <a:endParaRPr lang="en-US" sz="2000" b="1" dirty="0">
              <a:solidFill>
                <a:srgbClr val="5F5F5F"/>
              </a:solidFill>
              <a:latin typeface="Courier New" pitchFamily="49" charset="0"/>
              <a:cs typeface="Courier New" pitchFamily="49" charset="0"/>
            </a:endParaRPr>
          </a:p>
          <a:p>
            <a:pPr>
              <a:lnSpc>
                <a:spcPct val="120000"/>
              </a:lnSpc>
              <a:defRPr/>
            </a:pPr>
            <a:r>
              <a:rPr lang="en-US" sz="2000" b="1" dirty="0" err="1">
                <a:solidFill>
                  <a:srgbClr val="5F5F5F"/>
                </a:solidFill>
                <a:latin typeface="Courier New" pitchFamily="49" charset="0"/>
                <a:cs typeface="Courier New" pitchFamily="49" charset="0"/>
              </a:rPr>
              <a:t>java.io.PrintWriter</a:t>
            </a:r>
            <a:r>
              <a:rPr lang="en-US" sz="2000" b="1" dirty="0">
                <a:solidFill>
                  <a:srgbClr val="5F5F5F"/>
                </a:solidFill>
                <a:latin typeface="Courier New" pitchFamily="49" charset="0"/>
                <a:cs typeface="Courier New" pitchFamily="49" charset="0"/>
              </a:rPr>
              <a:t> out = </a:t>
            </a:r>
            <a:r>
              <a:rPr lang="en-US" sz="2000" b="1" dirty="0" err="1">
                <a:solidFill>
                  <a:srgbClr val="5F5F5F"/>
                </a:solidFill>
                <a:latin typeface="Courier New" pitchFamily="49" charset="0"/>
                <a:cs typeface="Courier New" pitchFamily="49" charset="0"/>
              </a:rPr>
              <a:t>response.getWriter</a:t>
            </a:r>
            <a:r>
              <a:rPr lang="en-US" sz="2000" b="1" dirty="0">
                <a:solidFill>
                  <a:srgbClr val="5F5F5F"/>
                </a:solidFill>
                <a:latin typeface="Courier New" pitchFamily="49" charset="0"/>
                <a:cs typeface="Courier New" pitchFamily="49" charset="0"/>
              </a:rPr>
              <a:t>();</a:t>
            </a:r>
          </a:p>
          <a:p>
            <a:pPr>
              <a:lnSpc>
                <a:spcPct val="120000"/>
              </a:lnSpc>
              <a:defRPr/>
            </a:pPr>
            <a:endParaRPr lang="en-US" sz="2000" b="1" dirty="0">
              <a:solidFill>
                <a:srgbClr val="5F5F5F"/>
              </a:solidFill>
              <a:latin typeface="Courier New" pitchFamily="49" charset="0"/>
              <a:cs typeface="Courier New" pitchFamily="49" charset="0"/>
            </a:endParaRPr>
          </a:p>
          <a:p>
            <a:pPr>
              <a:lnSpc>
                <a:spcPct val="120000"/>
              </a:lnSpc>
              <a:defRPr/>
            </a:pPr>
            <a:r>
              <a:rPr lang="en-US" sz="2000" b="1" dirty="0" err="1">
                <a:solidFill>
                  <a:srgbClr val="5F5F5F"/>
                </a:solidFill>
                <a:latin typeface="Courier New" pitchFamily="49" charset="0"/>
                <a:cs typeface="Courier New" pitchFamily="49" charset="0"/>
              </a:rPr>
              <a:t>out.println</a:t>
            </a:r>
            <a:r>
              <a:rPr lang="en-US" sz="2000" b="1" dirty="0">
                <a:solidFill>
                  <a:srgbClr val="5F5F5F"/>
                </a:solidFill>
                <a:latin typeface="Courier New" pitchFamily="49" charset="0"/>
                <a:cs typeface="Courier New" pitchFamily="49" charset="0"/>
              </a:rPr>
              <a:t>("&lt;html&gt;&lt;head&gt;&lt;title&gt;init </a:t>
            </a:r>
            <a:r>
              <a:rPr lang="en-US" sz="2000" b="1" dirty="0" err="1">
                <a:solidFill>
                  <a:srgbClr val="5F5F5F"/>
                </a:solidFill>
                <a:latin typeface="Courier New" pitchFamily="49" charset="0"/>
                <a:cs typeface="Courier New" pitchFamily="49" charset="0"/>
              </a:rPr>
              <a:t>param</a:t>
            </a:r>
            <a:r>
              <a:rPr lang="en-US" sz="2000" b="1" dirty="0">
                <a:solidFill>
                  <a:srgbClr val="5F5F5F"/>
                </a:solidFill>
                <a:latin typeface="Courier New" pitchFamily="49" charset="0"/>
                <a:cs typeface="Courier New" pitchFamily="49" charset="0"/>
              </a:rPr>
              <a:t> &lt;/title&gt;&lt;/head&gt;");</a:t>
            </a:r>
          </a:p>
          <a:p>
            <a:pPr>
              <a:lnSpc>
                <a:spcPct val="120000"/>
              </a:lnSpc>
              <a:defRPr/>
            </a:pPr>
            <a:r>
              <a:rPr lang="en-US" sz="2000" b="1" dirty="0" err="1">
                <a:solidFill>
                  <a:srgbClr val="5F5F5F"/>
                </a:solidFill>
                <a:latin typeface="Courier New" pitchFamily="49" charset="0"/>
                <a:cs typeface="Courier New" pitchFamily="49" charset="0"/>
              </a:rPr>
              <a:t>out.println</a:t>
            </a:r>
            <a:r>
              <a:rPr lang="en-US" sz="2000" b="1" dirty="0">
                <a:solidFill>
                  <a:srgbClr val="5F5F5F"/>
                </a:solidFill>
                <a:latin typeface="Courier New" pitchFamily="49" charset="0"/>
                <a:cs typeface="Courier New" pitchFamily="49" charset="0"/>
              </a:rPr>
              <a:t>("&lt;body&gt;"+ </a:t>
            </a:r>
            <a:r>
              <a:rPr lang="en-US" sz="2000" b="1" dirty="0" err="1">
                <a:solidFill>
                  <a:srgbClr val="5F5F5F"/>
                </a:solidFill>
                <a:latin typeface="Courier New" pitchFamily="49" charset="0"/>
                <a:cs typeface="Courier New" pitchFamily="49" charset="0"/>
              </a:rPr>
              <a:t>url</a:t>
            </a:r>
            <a:r>
              <a:rPr lang="en-US" sz="2000" b="1" dirty="0">
                <a:solidFill>
                  <a:srgbClr val="5F5F5F"/>
                </a:solidFill>
                <a:latin typeface="Courier New" pitchFamily="49" charset="0"/>
                <a:cs typeface="Courier New" pitchFamily="49" charset="0"/>
              </a:rPr>
              <a:t>+"&lt;/body&gt;&lt;/html&gt;");</a:t>
            </a:r>
          </a:p>
          <a:p>
            <a:pPr>
              <a:lnSpc>
                <a:spcPct val="120000"/>
              </a:lnSpc>
              <a:defRPr/>
            </a:pPr>
            <a:r>
              <a:rPr lang="en-US" sz="2000" b="1" dirty="0">
                <a:solidFill>
                  <a:srgbClr val="5F5F5F"/>
                </a:solidFill>
                <a:latin typeface="Courier New" pitchFamily="49" charset="0"/>
                <a:cs typeface="Courier New" pitchFamily="49" charset="0"/>
              </a:rPr>
              <a:t>}</a:t>
            </a:r>
          </a:p>
        </p:txBody>
      </p:sp>
      <p:pic>
        <p:nvPicPr>
          <p:cNvPr id="12292" name="Picture 2"/>
          <p:cNvPicPr>
            <a:picLocks noChangeAspect="1" noChangeArrowheads="1"/>
          </p:cNvPicPr>
          <p:nvPr/>
        </p:nvPicPr>
        <p:blipFill>
          <a:blip r:embed="rId2" cstate="print"/>
          <a:srcRect/>
          <a:stretch>
            <a:fillRect/>
          </a:stretch>
        </p:blipFill>
        <p:spPr bwMode="auto">
          <a:xfrm>
            <a:off x="2133600" y="5486400"/>
            <a:ext cx="3524250" cy="1104900"/>
          </a:xfrm>
          <a:prstGeom prst="rect">
            <a:avLst/>
          </a:prstGeom>
          <a:noFill/>
          <a:ln w="9525">
            <a:solidFill>
              <a:schemeClr val="tx1"/>
            </a:solidFill>
            <a:miter lim="800000"/>
            <a:headEnd/>
            <a:tailEnd/>
          </a:ln>
        </p:spPr>
      </p:pic>
      <p:sp>
        <p:nvSpPr>
          <p:cNvPr id="6" name="Footer Placeholder 5"/>
          <p:cNvSpPr>
            <a:spLocks noGrp="1"/>
          </p:cNvSpPr>
          <p:nvPr>
            <p:ph type="ftr" sz="quarter" idx="11"/>
          </p:nvPr>
        </p:nvSpPr>
        <p:spPr/>
        <p:txBody>
          <a:bodyPr/>
          <a:lstStyle/>
          <a:p>
            <a:r>
              <a:rPr lang="en-IN" smtClean="0"/>
              <a:t>RVK.................</a:t>
            </a:r>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TotalTime>
  <Words>1163</Words>
  <Application>Microsoft Office PowerPoint</Application>
  <PresentationFormat>On-screen Show (4:3)</PresentationFormat>
  <Paragraphs>172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Problems with hard-coding values of variable</vt:lpstr>
      <vt:lpstr>Initialization</vt:lpstr>
      <vt:lpstr>Scope of  initial values in a web application</vt:lpstr>
      <vt:lpstr>Servlet specific values</vt:lpstr>
      <vt:lpstr>init()</vt:lpstr>
      <vt:lpstr>ServletConfig</vt:lpstr>
      <vt:lpstr>Example: Using annotation </vt:lpstr>
      <vt:lpstr>Servlet code generated </vt:lpstr>
      <vt:lpstr>Slide 9</vt:lpstr>
      <vt:lpstr>Application specific parameters</vt:lpstr>
      <vt:lpstr>ServletContext</vt:lpstr>
      <vt:lpstr>Context parameters in web.xml</vt:lpstr>
      <vt:lpstr>A web module with web.xml in eclipse</vt:lpstr>
      <vt:lpstr>Adding context parameter in eclipse</vt:lpstr>
      <vt:lpstr>Slide 15</vt:lpstr>
      <vt:lpstr>Code in Servlet to get context parameter</vt:lpstr>
      <vt:lpstr>On Execution</vt:lpstr>
      <vt:lpstr>Tell me why</vt:lpstr>
      <vt:lpstr>Ways to get Context parameters in init()</vt:lpstr>
      <vt:lpstr>Welcome File List</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with hard-coding values of variable</dc:title>
  <dc:creator>RADHA</dc:creator>
  <cp:lastModifiedBy>RADHA</cp:lastModifiedBy>
  <cp:revision>6</cp:revision>
  <dcterms:created xsi:type="dcterms:W3CDTF">2012-08-06T11:11:22Z</dcterms:created>
  <dcterms:modified xsi:type="dcterms:W3CDTF">2013-08-03T03:34:44Z</dcterms:modified>
</cp:coreProperties>
</file>