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69F892-CC9D-46A3-BCAB-F6238FA6B12C}" type="datetimeFigureOut">
              <a:rPr lang="en-IN" smtClean="0"/>
              <a:t>06-08-2012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C930721-84F8-4C50-90E1-61D27890F21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Recall : Connect to MYSql 5.5 using JDBC 4.0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E48B8-B87F-40E4-B6AD-CD85D251EF95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382000" cy="11430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java.sql.DriverManager</a:t>
            </a:r>
            <a:r>
              <a:rPr lang="en-US" smtClean="0"/>
              <a:t> supports the service provider mechanism.  What is service provider mechanism?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514600"/>
            <a:ext cx="8305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JDBC 4.0  has this feature  that JDBC drivers  can use which allows them to announce themselves by providing a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META-INF/services/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java.sql.Driver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file that are automatically discovered, loaded and registered.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838200"/>
          </a:xfrm>
        </p:spPr>
        <p:txBody>
          <a:bodyPr/>
          <a:lstStyle/>
          <a:p>
            <a:r>
              <a:rPr lang="en-US" sz="2800" smtClean="0"/>
              <a:t>Steps to get Connection object from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DataSource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Step 1: Get the </a:t>
            </a:r>
            <a:r>
              <a:rPr lang="en-US" b="1" smtClean="0">
                <a:latin typeface="Courier New" pitchFamily="49" charset="0"/>
              </a:rPr>
              <a:t>DataSource</a:t>
            </a:r>
            <a:r>
              <a:rPr lang="en-US" smtClean="0"/>
              <a:t> object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Context ctx=new InitialContext();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DataSource ds= (DataSource ) ctx.lookup(“jdbc/MyDSName”);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mtClean="0"/>
              <a:t>Step 2: Get the connection object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Connection con= ds.getConnection(“username”,”password”);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mtClean="0"/>
              <a:t>Advantages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153400" cy="4724400"/>
          </a:xfrm>
        </p:spPr>
        <p:txBody>
          <a:bodyPr/>
          <a:lstStyle/>
          <a:p>
            <a:pPr>
              <a:buClr>
                <a:schemeClr val="accent6"/>
              </a:buClr>
              <a:defRPr/>
            </a:pPr>
            <a:r>
              <a:rPr lang="en-US" b="1" dirty="0" smtClean="0"/>
              <a:t>Portability</a:t>
            </a:r>
            <a:r>
              <a:rPr lang="en-US" dirty="0" smtClean="0"/>
              <a:t>: Since the information such as the URL of the data source location, Driver class name is not hard-coded in the application, it makes the application independent of database (or data source) vendor.</a:t>
            </a:r>
          </a:p>
          <a:p>
            <a:pPr>
              <a:buClr>
                <a:schemeClr val="accent6"/>
              </a:buClr>
              <a:defRPr/>
            </a:pPr>
            <a:r>
              <a:rPr lang="en-US" b="1" dirty="0" smtClean="0"/>
              <a:t>Easy Maintenance</a:t>
            </a:r>
            <a:r>
              <a:rPr lang="en-US" dirty="0" smtClean="0"/>
              <a:t>: If the </a:t>
            </a:r>
            <a:r>
              <a:rPr lang="en-US" dirty="0" err="1" smtClean="0"/>
              <a:t>url</a:t>
            </a:r>
            <a:r>
              <a:rPr lang="en-US" dirty="0" smtClean="0"/>
              <a:t> of data source  changes then it just involves making one change in data source configuration. Application need not be touched at all!</a:t>
            </a:r>
          </a:p>
          <a:p>
            <a:pPr>
              <a:buClr>
                <a:schemeClr val="accent6"/>
              </a:buClr>
              <a:defRPr/>
            </a:pPr>
            <a:r>
              <a:rPr lang="en-US" b="1" dirty="0" smtClean="0"/>
              <a:t>Connection Pooling</a:t>
            </a:r>
          </a:p>
          <a:p>
            <a:pPr lvl="1">
              <a:buClr>
                <a:schemeClr val="accent6"/>
              </a:buClr>
              <a:defRPr/>
            </a:pPr>
            <a:r>
              <a:rPr lang="en-US" sz="2000" i="1" dirty="0" smtClean="0">
                <a:ea typeface="+mn-ea"/>
                <a:cs typeface="+mn-cs"/>
              </a:rPr>
              <a:t>Explained in the next slide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838200"/>
          </a:xfrm>
        </p:spPr>
        <p:txBody>
          <a:bodyPr/>
          <a:lstStyle/>
          <a:p>
            <a:r>
              <a:rPr lang="en-US" sz="2800" smtClean="0"/>
              <a:t>J2EE Application Server’s support for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DataSource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305800" cy="4114800"/>
          </a:xfrm>
        </p:spPr>
        <p:txBody>
          <a:bodyPr/>
          <a:lstStyle/>
          <a:p>
            <a:pPr>
              <a:buClr>
                <a:schemeClr val="accent6"/>
              </a:buClr>
              <a:defRPr/>
            </a:pPr>
            <a:r>
              <a:rPr lang="en-US" dirty="0" smtClean="0"/>
              <a:t>J2EE Application Server comes with some JNDI naming and directory services (LDAP Server etc.).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Most Application Servers provide a tool that allows application developers or administrators to configure </a:t>
            </a:r>
            <a:r>
              <a:rPr lang="en-US" b="1" dirty="0" err="1" smtClean="0">
                <a:latin typeface="Courier New" pitchFamily="49" charset="0"/>
              </a:rPr>
              <a:t>DataSource</a:t>
            </a:r>
            <a:r>
              <a:rPr lang="en-US" dirty="0" err="1" smtClean="0"/>
              <a:t>s</a:t>
            </a:r>
            <a:r>
              <a:rPr lang="en-US" dirty="0" smtClean="0"/>
              <a:t> to this JNDI service.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Advantage with this is that the application developer can defer the decision of which database to use until the deployment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1143000"/>
          </a:xfrm>
        </p:spPr>
        <p:txBody>
          <a:bodyPr/>
          <a:lstStyle/>
          <a:p>
            <a:r>
              <a:rPr lang="en-US" smtClean="0"/>
              <a:t>Connection Pooling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buClr>
                <a:schemeClr val="accent6"/>
              </a:buClr>
              <a:defRPr/>
            </a:pPr>
            <a:r>
              <a:rPr lang="en-US" dirty="0" smtClean="0"/>
              <a:t>Connection Pooling is a mechanism whereby a collection of connection objects is maintained by the application 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Each time application requires a Connection object, it gets it from the pool.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In other words, when an application closes a connection, that connection is recycled rather than being destroyed. This improves the performance.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Most JEE application servers implement </a:t>
            </a:r>
            <a:r>
              <a:rPr lang="en-US" b="1" dirty="0" smtClean="0">
                <a:latin typeface="Courier New" pitchFamily="49" charset="0"/>
              </a:rPr>
              <a:t>DataSource</a:t>
            </a:r>
            <a:r>
              <a:rPr lang="en-US" dirty="0" smtClean="0"/>
              <a:t> interface that supports connection pooling.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Therefore when you get </a:t>
            </a:r>
            <a:r>
              <a:rPr lang="en-US" b="1" dirty="0" smtClean="0">
                <a:latin typeface="Courier New" pitchFamily="49" charset="0"/>
              </a:rPr>
              <a:t>DataSource</a:t>
            </a:r>
            <a:r>
              <a:rPr lang="en-US" dirty="0" smtClean="0"/>
              <a:t> instance, you get it from the pool and when you close it, the connection goes back to the pool.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The size of the connection pool depends on the application server. 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Application servers also provide a tool where this size can be configured.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Tell me how</a:t>
            </a:r>
            <a:endParaRPr lang="en-GB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A6BCF-C2CF-4118-8712-6068CB885B4C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685800"/>
          </a:xfrm>
        </p:spPr>
        <p:txBody>
          <a:bodyPr/>
          <a:lstStyle/>
          <a:p>
            <a:r>
              <a:rPr lang="en-US" smtClean="0">
                <a:latin typeface="Tahoma" pitchFamily="34" charset="0"/>
              </a:rPr>
              <a:t>How does Connection pooling improve performance?</a:t>
            </a:r>
          </a:p>
          <a:p>
            <a:endParaRPr lang="en-GB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286000"/>
            <a:ext cx="815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5F5F5F"/>
                </a:solidFill>
                <a:latin typeface="Tahoma" pitchFamily="34" charset="0"/>
              </a:rPr>
              <a:t>Establishing connection is an expensive operation. If connection to a data source is required throughout the application, it is wise to retain and reuse the same connection object. In a web application (where many clients request at the same time) it makes sense to create a pool of connection objects and reuse these!</a:t>
            </a:r>
            <a:endParaRPr lang="en-GB" sz="2000" kern="0" dirty="0">
              <a:solidFill>
                <a:srgbClr val="5F5F5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mtClean="0"/>
              <a:t>Distributed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229600" cy="4572000"/>
          </a:xfrm>
        </p:spPr>
        <p:txBody>
          <a:bodyPr/>
          <a:lstStyle/>
          <a:p>
            <a:pPr>
              <a:buClr>
                <a:schemeClr val="accent6"/>
              </a:buClr>
              <a:defRPr/>
            </a:pPr>
            <a:r>
              <a:rPr lang="en-US" dirty="0" smtClean="0"/>
              <a:t>From an application developer’s point of view there is no difference between Connection obtained by the </a:t>
            </a:r>
            <a:r>
              <a:rPr lang="en-US" b="1" dirty="0" err="1" smtClean="0">
                <a:latin typeface="Courier New" pitchFamily="49" charset="0"/>
              </a:rPr>
              <a:t>DataSource</a:t>
            </a:r>
            <a:r>
              <a:rPr lang="en-US" dirty="0" smtClean="0"/>
              <a:t> object and the </a:t>
            </a:r>
            <a:r>
              <a:rPr lang="en-US" b="1" dirty="0" err="1" smtClean="0">
                <a:latin typeface="Courier New" pitchFamily="49" charset="0"/>
              </a:rPr>
              <a:t>DriverManager</a:t>
            </a:r>
            <a:r>
              <a:rPr lang="en-US" dirty="0" smtClean="0"/>
              <a:t> except in case of transactions.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With </a:t>
            </a:r>
            <a:r>
              <a:rPr lang="en-US" b="1" dirty="0" err="1" smtClean="0">
                <a:latin typeface="Courier New" pitchFamily="49" charset="0"/>
              </a:rPr>
              <a:t>Connection</a:t>
            </a:r>
            <a:r>
              <a:rPr lang="en-US" dirty="0" smtClean="0"/>
              <a:t> object obtained from </a:t>
            </a:r>
            <a:r>
              <a:rPr lang="en-US" b="1" dirty="0" err="1" smtClean="0">
                <a:latin typeface="Courier New" pitchFamily="49" charset="0"/>
              </a:rPr>
              <a:t>DataSource</a:t>
            </a:r>
            <a:r>
              <a:rPr lang="en-US" dirty="0" smtClean="0"/>
              <a:t>, distributed transaction is automatically supported.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Therefore the application using </a:t>
            </a:r>
            <a:r>
              <a:rPr lang="en-US" b="1" dirty="0" err="1" smtClean="0">
                <a:latin typeface="Courier New" pitchFamily="49" charset="0"/>
              </a:rPr>
              <a:t>Connection</a:t>
            </a:r>
            <a:r>
              <a:rPr lang="en-US" dirty="0" smtClean="0"/>
              <a:t> object obtained from </a:t>
            </a:r>
            <a:r>
              <a:rPr lang="en-US" b="1" dirty="0" err="1" smtClean="0">
                <a:latin typeface="Courier New" pitchFamily="49" charset="0"/>
              </a:rPr>
              <a:t>DataSource</a:t>
            </a:r>
            <a:r>
              <a:rPr lang="en-US" dirty="0" smtClean="0"/>
              <a:t> cannot call commit or rollback methods directly.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838200"/>
          </a:xfrm>
        </p:spPr>
        <p:txBody>
          <a:bodyPr/>
          <a:lstStyle/>
          <a:p>
            <a:r>
              <a:rPr lang="en-US" smtClean="0"/>
              <a:t>Steps to work with DataSource in Tomcat7.0 </a:t>
            </a:r>
            <a:endParaRPr lang="en-GB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98A00A-0DF4-4F6D-90DF-E050509758D2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6781800" cy="2590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Create a web application with web.xml file.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Create a configuration file for DataSource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/>
              <a:t>Add &lt;resource-ref&gt; in web.xml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Add libraries</a:t>
            </a:r>
            <a:endParaRPr lang="en-GB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Write code to connect to the database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/>
          <a:lstStyle/>
          <a:p>
            <a:r>
              <a:rPr lang="en-US" smtClean="0"/>
              <a:t>Create a web application with web.xml file</a:t>
            </a:r>
            <a:endParaRPr lang="en-GB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7168EA-6064-40AF-96B7-2A061B9A3EBD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458200" cy="2057400"/>
          </a:xfrm>
        </p:spPr>
        <p:txBody>
          <a:bodyPr/>
          <a:lstStyle/>
          <a:p>
            <a:r>
              <a:rPr lang="en-US" smtClean="0"/>
              <a:t>The steps to create a new web application with web.xml file is same as that of creating a new Dynamic Web Project, except that when creating use Next buttons until you find a page where a checkbox “Generate  web.xml deployment descriptor” . Tick this checkbox and Finish.</a:t>
            </a:r>
            <a:endParaRPr lang="en-GB" smtClean="0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657600"/>
            <a:ext cx="56007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DataSource in Tomcat</a:t>
            </a:r>
            <a:endParaRPr lang="en-GB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EE9BD4-2D41-4651-BA04-151A71C15138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 ways to configure DataSource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Add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context.xml </a:t>
            </a:r>
            <a:r>
              <a:rPr lang="en-US" sz="2000" dirty="0" smtClean="0"/>
              <a:t>in the individual web application inside META-INF folder.</a:t>
            </a:r>
          </a:p>
          <a:p>
            <a:pPr lvl="2">
              <a:defRPr/>
            </a:pPr>
            <a:r>
              <a:rPr lang="en-US" sz="2000" dirty="0" smtClean="0"/>
              <a:t>Recommended way</a:t>
            </a:r>
          </a:p>
          <a:p>
            <a:pPr lvl="2">
              <a:defRPr/>
            </a:pPr>
            <a:r>
              <a:rPr lang="en-US" sz="2000" dirty="0" smtClean="0"/>
              <a:t>When running from Eclipse WTP extra configuration needs to be done on the server configuration file.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add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&lt;Context&gt; </a:t>
            </a:r>
            <a:r>
              <a:rPr lang="en-US" sz="2000" dirty="0" smtClean="0"/>
              <a:t>in the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server.xml file </a:t>
            </a:r>
            <a:r>
              <a:rPr lang="en-US" sz="2000" dirty="0" smtClean="0"/>
              <a:t>in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Tomcat conf</a:t>
            </a:r>
            <a:r>
              <a:rPr lang="en-US" sz="2000" dirty="0" smtClean="0"/>
              <a:t> folder.</a:t>
            </a:r>
          </a:p>
          <a:p>
            <a:pPr lvl="2">
              <a:defRPr/>
            </a:pPr>
            <a:r>
              <a:rPr lang="en-US" sz="2000" dirty="0" smtClean="0"/>
              <a:t>Used when database is commonly accessed my multiple applications</a:t>
            </a:r>
          </a:p>
          <a:p>
            <a:pPr lvl="1">
              <a:buFont typeface="Wingdings" pitchFamily="2" charset="2"/>
              <a:buNone/>
              <a:defRPr/>
            </a:pPr>
            <a:endParaRPr lang="en-US" sz="2000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context.xml in individual application</a:t>
            </a:r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65200-130A-4C14-A5FC-CC47AFCB9BAA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229600" cy="5334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mtClean="0"/>
              <a:t>Create a context.xml file inside META-INF of your web application.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676400"/>
            <a:ext cx="2324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28600" y="1752600"/>
            <a:ext cx="7848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&lt;?xml version="1.0" encoding="UTF-8"?&gt;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&lt;Context docBase="/ServletJNDIExample"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 path="ServletJNDIExample" 				  reloadable="true"&gt;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 &lt;Resource </a:t>
            </a:r>
            <a:r>
              <a:rPr lang="en-GB" sz="2000" b="1">
                <a:solidFill>
                  <a:srgbClr val="C00000"/>
                </a:solidFill>
                <a:latin typeface="Courier New" pitchFamily="49" charset="0"/>
              </a:rPr>
              <a:t>name="jdbc/Test</a:t>
            </a:r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 	auth="Container"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 	type="javax.sql.DataSource"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 	maxActive="100"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 	maxIdle="30"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 	maxWait="-1"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 	username="root"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	password="root"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		driverClass="com.mysql.jdbc.Driver"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	url="jdbc:mysql://localhost/test"&gt;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    &lt;/Resource&gt;</a:t>
            </a:r>
          </a:p>
          <a:p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    &lt;/Context&gt;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5638800" y="2446338"/>
            <a:ext cx="1219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web application context</a:t>
            </a:r>
            <a:endParaRPr lang="en-IN" sz="1600">
              <a:solidFill>
                <a:srgbClr val="333399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791200" y="2362200"/>
            <a:ext cx="152400" cy="152400"/>
          </a:xfrm>
          <a:prstGeom prst="straightConnector1">
            <a:avLst/>
          </a:prstGeom>
          <a:ln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Text Box 5"/>
          <p:cNvSpPr txBox="1">
            <a:spLocks noChangeArrowheads="1"/>
          </p:cNvSpPr>
          <p:nvPr/>
        </p:nvSpPr>
        <p:spPr bwMode="auto">
          <a:xfrm>
            <a:off x="3886200" y="6096000"/>
            <a:ext cx="3527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Configuration with respect to MySQL</a:t>
            </a:r>
            <a:endParaRPr lang="en-IN" sz="1600">
              <a:solidFill>
                <a:srgbClr val="333399"/>
              </a:solidFill>
            </a:endParaRPr>
          </a:p>
        </p:txBody>
      </p: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228600" y="3124200"/>
            <a:ext cx="914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333399"/>
                </a:solidFill>
              </a:rPr>
              <a:t>JNDI name</a:t>
            </a:r>
            <a:endParaRPr lang="en-GB" sz="1600">
              <a:solidFill>
                <a:srgbClr val="333399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14400" y="3276600"/>
            <a:ext cx="2895600" cy="152400"/>
          </a:xfrm>
          <a:prstGeom prst="straightConnector1">
            <a:avLst/>
          </a:prstGeom>
          <a:ln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 to a database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FAD855-4691-4AA9-BC6E-1BED114CD924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defRPr/>
            </a:pPr>
            <a:r>
              <a:rPr lang="en-US" dirty="0" smtClean="0"/>
              <a:t>We can connect to database from our servlet in two ways:</a:t>
            </a:r>
          </a:p>
          <a:p>
            <a:pPr lvl="1">
              <a:buClr>
                <a:schemeClr val="accent6"/>
              </a:buClr>
              <a:defRPr/>
            </a:pPr>
            <a:r>
              <a:rPr lang="en-US" sz="2000" dirty="0" smtClean="0">
                <a:ea typeface="+mn-ea"/>
                <a:cs typeface="+mn-cs"/>
              </a:rPr>
              <a:t>Connect to database directly </a:t>
            </a:r>
          </a:p>
          <a:p>
            <a:pPr lvl="2">
              <a:buClr>
                <a:schemeClr val="accent6"/>
              </a:buClr>
              <a:defRPr/>
            </a:pPr>
            <a:r>
              <a:rPr lang="en-US" sz="2000" dirty="0" smtClean="0">
                <a:ea typeface="+mn-ea"/>
                <a:cs typeface="+mn-cs"/>
              </a:rPr>
              <a:t>Without using </a:t>
            </a:r>
            <a:r>
              <a:rPr lang="en-US" sz="2000" dirty="0" smtClean="0"/>
              <a:t>service provider mechanism</a:t>
            </a:r>
            <a:endParaRPr lang="en-US" sz="2000" dirty="0" smtClean="0">
              <a:ea typeface="+mn-ea"/>
              <a:cs typeface="+mn-cs"/>
            </a:endParaRPr>
          </a:p>
          <a:p>
            <a:pPr lvl="2">
              <a:buClr>
                <a:schemeClr val="accent6"/>
              </a:buClr>
              <a:defRPr/>
            </a:pPr>
            <a:r>
              <a:rPr lang="en-US" sz="2000" dirty="0" smtClean="0">
                <a:ea typeface="+mn-ea"/>
                <a:cs typeface="+mn-cs"/>
              </a:rPr>
              <a:t>Using JBDC 4.0 </a:t>
            </a:r>
            <a:r>
              <a:rPr lang="en-US" sz="2000" dirty="0" smtClean="0"/>
              <a:t>service provider mechanism</a:t>
            </a:r>
            <a:endParaRPr lang="en-US" sz="2000" dirty="0" smtClean="0">
              <a:ea typeface="+mn-ea"/>
              <a:cs typeface="+mn-cs"/>
            </a:endParaRPr>
          </a:p>
          <a:p>
            <a:pPr lvl="1">
              <a:buClr>
                <a:schemeClr val="accent6"/>
              </a:buClr>
              <a:defRPr/>
            </a:pPr>
            <a:r>
              <a:rPr lang="en-US" sz="2000" dirty="0" smtClean="0">
                <a:ea typeface="+mn-ea"/>
                <a:cs typeface="+mn-cs"/>
              </a:rPr>
              <a:t>Using </a:t>
            </a:r>
            <a:r>
              <a:rPr lang="en-US" sz="2000" dirty="0" err="1" smtClean="0">
                <a:ea typeface="+mn-ea"/>
                <a:cs typeface="+mn-cs"/>
              </a:rPr>
              <a:t>DataSources</a:t>
            </a:r>
            <a:endParaRPr lang="en-US" sz="2000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server file in Eclipse WTP</a:t>
            </a:r>
            <a:endParaRPr lang="en-GB" smtClean="0"/>
          </a:p>
        </p:txBody>
      </p:sp>
      <p:sp>
        <p:nvSpPr>
          <p:cNvPr id="235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CF52D4-B68E-4BEB-A8B8-2E45D121C25B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7630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Double click on the Tomcat v 7.0  Server in the server panel .</a:t>
            </a:r>
          </a:p>
          <a:p>
            <a:pPr>
              <a:lnSpc>
                <a:spcPct val="100000"/>
              </a:lnSpc>
            </a:pPr>
            <a:r>
              <a:rPr lang="en-US" smtClean="0"/>
              <a:t>Select  "Publish module contexts to separate XML files" option.</a:t>
            </a:r>
            <a:endParaRPr lang="en-GB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734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6477000"/>
            <a:ext cx="297180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Configuration in server.xml</a:t>
            </a:r>
            <a:endParaRPr lang="en-GB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610600" cy="54864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defRPr/>
            </a:pPr>
            <a:r>
              <a:rPr lang="en-US" dirty="0" smtClean="0"/>
              <a:t>Add the same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&lt;Context&gt; </a:t>
            </a:r>
            <a:r>
              <a:rPr lang="en-US" dirty="0" smtClean="0"/>
              <a:t>content in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server.xml </a:t>
            </a:r>
            <a:r>
              <a:rPr lang="en-US" dirty="0" smtClean="0"/>
              <a:t>file found in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conf</a:t>
            </a:r>
            <a:r>
              <a:rPr lang="en-US" dirty="0" smtClean="0"/>
              <a:t> folder of tomcat.</a:t>
            </a:r>
          </a:p>
          <a:p>
            <a:pPr marL="1009650" lvl="1" indent="-609600">
              <a:lnSpc>
                <a:spcPct val="120000"/>
              </a:lnSpc>
              <a:defRPr/>
            </a:pPr>
            <a:r>
              <a:rPr lang="en-US" sz="2000" dirty="0" smtClean="0"/>
              <a:t>Move right down the file until you find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&lt;/Host&gt;</a:t>
            </a:r>
          </a:p>
          <a:p>
            <a:pPr marL="1009650" lvl="1" indent="-609600">
              <a:lnSpc>
                <a:spcPct val="120000"/>
              </a:lnSpc>
              <a:defRPr/>
            </a:pPr>
            <a:r>
              <a:rPr lang="en-US" sz="2000" dirty="0" smtClean="0"/>
              <a:t>Add the following just above the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&lt;/Host&gt; </a:t>
            </a:r>
            <a:r>
              <a:rPr lang="en-US" sz="2000" dirty="0" smtClean="0"/>
              <a:t>tag</a:t>
            </a:r>
          </a:p>
          <a:p>
            <a:pPr marL="990600" lvl="1" indent="-533400">
              <a:lnSpc>
                <a:spcPct val="10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&lt;Context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docBase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="/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ServletJNDIExample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"  path="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ServletJNDIExample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" 				  reloadable="true"&gt;</a:t>
            </a:r>
          </a:p>
          <a:p>
            <a:pPr marL="990600" lvl="1" indent="-533400">
              <a:lnSpc>
                <a:spcPct val="10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&lt;Resource name="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jdbc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/Test" 	auth="Container" type="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javax.sql.DataSource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 marL="990600" lvl="1" indent="-533400">
              <a:lnSpc>
                <a:spcPct val="10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  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maxActive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="100"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maxIdle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="30"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maxWait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="-1"</a:t>
            </a:r>
          </a:p>
          <a:p>
            <a:pPr marL="990600" lvl="1" indent="-533400">
              <a:lnSpc>
                <a:spcPct val="10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  	username="root"	password="root"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driverClass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com.mysql.jdbc.Driver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 marL="990600" lvl="1" indent="-533400">
              <a:lnSpc>
                <a:spcPct val="10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url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jdbc:mysql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://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localhost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/test"&gt;</a:t>
            </a:r>
          </a:p>
          <a:p>
            <a:pPr marL="990600" lvl="1" indent="-533400">
              <a:lnSpc>
                <a:spcPct val="10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  &lt;/Resource&gt;</a:t>
            </a:r>
          </a:p>
          <a:p>
            <a:pPr marL="990600" lvl="1" indent="-533400">
              <a:lnSpc>
                <a:spcPct val="10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&lt;/Context&gt;</a:t>
            </a:r>
          </a:p>
          <a:p>
            <a:pPr marL="990600" lvl="1" indent="-533400">
              <a:lnSpc>
                <a:spcPct val="100000"/>
              </a:lnSpc>
              <a:buFontTx/>
              <a:buNone/>
              <a:defRPr/>
            </a:pPr>
            <a:endParaRPr lang="en-US" sz="20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 &lt;resource-ref&gt; in web.xml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229600" cy="457200"/>
          </a:xfrm>
        </p:spPr>
        <p:txBody>
          <a:bodyPr/>
          <a:lstStyle/>
          <a:p>
            <a:r>
              <a:rPr lang="en-US" smtClean="0"/>
              <a:t>In web.xml add the following </a:t>
            </a:r>
          </a:p>
          <a:p>
            <a:pPr>
              <a:buFont typeface="Wingdings" pitchFamily="2" charset="2"/>
              <a:buNone/>
            </a:pP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 &lt;resource-ref&gt;</a:t>
            </a:r>
          </a:p>
          <a:p>
            <a:pPr>
              <a:buFont typeface="Wingdings" pitchFamily="2" charset="2"/>
              <a:buNone/>
            </a:pP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    &lt;description&gt;Test&lt;/description&gt;</a:t>
            </a:r>
          </a:p>
          <a:p>
            <a:pPr>
              <a:buFont typeface="Wingdings" pitchFamily="2" charset="2"/>
              <a:buNone/>
            </a:pP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    &lt;res-ref-name&gt;jdbc/Test&lt;/res-ref-name&gt;</a:t>
            </a:r>
          </a:p>
          <a:p>
            <a:pPr>
              <a:buFont typeface="Wingdings" pitchFamily="2" charset="2"/>
              <a:buNone/>
            </a:pP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    &lt;res-type&gt;javax.sql.DataSource&lt;/res-type&gt;</a:t>
            </a:r>
          </a:p>
          <a:p>
            <a:pPr>
              <a:buFont typeface="Wingdings" pitchFamily="2" charset="2"/>
              <a:buNone/>
            </a:pP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    &lt;res-auth&gt;Container&lt;/res-auth&gt;</a:t>
            </a:r>
          </a:p>
          <a:p>
            <a:pPr>
              <a:buFont typeface="Wingdings" pitchFamily="2" charset="2"/>
              <a:buNone/>
            </a:pPr>
            <a:r>
              <a:rPr lang="en-GB" b="1" smtClean="0">
                <a:solidFill>
                  <a:srgbClr val="000000"/>
                </a:solidFill>
                <a:latin typeface="Courier New" pitchFamily="49" charset="0"/>
              </a:rPr>
              <a:t>  &lt;/resource-ref&gt;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This tells which JNDI resources will our web application access.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libraries</a:t>
            </a: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B90DF5-A910-4F92-BB4E-9DE2D484850D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Either copy the jar file for </a:t>
            </a:r>
            <a:r>
              <a:rPr lang="en-US" dirty="0" err="1" smtClean="0"/>
              <a:t>MySQL</a:t>
            </a:r>
            <a:r>
              <a:rPr lang="en-US" dirty="0" smtClean="0"/>
              <a:t> in the and drop it in the 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 &lt;</a:t>
            </a:r>
            <a:r>
              <a:rPr lang="en-US" sz="2000" dirty="0" err="1" smtClean="0">
                <a:ea typeface="+mn-ea"/>
                <a:cs typeface="+mn-cs"/>
              </a:rPr>
              <a:t>Tomcat_base_folder</a:t>
            </a:r>
            <a:r>
              <a:rPr lang="en-US" sz="2000" dirty="0" smtClean="0">
                <a:ea typeface="+mn-ea"/>
                <a:cs typeface="+mn-cs"/>
              </a:rPr>
              <a:t>&gt;/lib or 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in the individual web application in  WEB-INF/lib folder</a:t>
            </a:r>
          </a:p>
          <a:p>
            <a:pPr lvl="1">
              <a:buFont typeface="Wingdings" pitchFamily="2" charset="2"/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smtClean="0"/>
              <a:t>Write code to connect to the database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9609B1-0282-460E-8B36-B534F1A53D48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04800" y="1138238"/>
            <a:ext cx="82296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b="1">
                <a:latin typeface="Courier New" pitchFamily="49" charset="0"/>
                <a:cs typeface="Courier New" pitchFamily="49" charset="0"/>
              </a:rPr>
              <a:t>package test;</a:t>
            </a:r>
            <a:endParaRPr lang="en-GB" sz="20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2000" b="1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120000"/>
              </a:lnSpc>
            </a:pPr>
            <a:r>
              <a:rPr lang="en-GB" sz="2000" b="1">
                <a:latin typeface="Courier New" pitchFamily="49" charset="0"/>
                <a:cs typeface="Courier New" pitchFamily="49" charset="0"/>
              </a:rPr>
              <a:t>import java.sql.*;</a:t>
            </a:r>
          </a:p>
          <a:p>
            <a:pPr>
              <a:lnSpc>
                <a:spcPct val="120000"/>
              </a:lnSpc>
            </a:pPr>
            <a:r>
              <a:rPr lang="en-GB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 javax.naming.InitialContext;</a:t>
            </a:r>
          </a:p>
          <a:p>
            <a:pPr>
              <a:lnSpc>
                <a:spcPct val="120000"/>
              </a:lnSpc>
            </a:pPr>
            <a:r>
              <a:rPr lang="en-GB" sz="2000" b="1">
                <a:latin typeface="Courier New" pitchFamily="49" charset="0"/>
                <a:cs typeface="Courier New" pitchFamily="49" charset="0"/>
              </a:rPr>
              <a:t>import javax.servlet.ServletException;</a:t>
            </a:r>
          </a:p>
          <a:p>
            <a:pPr>
              <a:lnSpc>
                <a:spcPct val="120000"/>
              </a:lnSpc>
            </a:pPr>
            <a:r>
              <a:rPr lang="en-GB" sz="2000" b="1">
                <a:latin typeface="Courier New" pitchFamily="49" charset="0"/>
                <a:cs typeface="Courier New" pitchFamily="49" charset="0"/>
              </a:rPr>
              <a:t>import javax.servlet.annotation.WebServlet;</a:t>
            </a:r>
          </a:p>
          <a:p>
            <a:pPr>
              <a:lnSpc>
                <a:spcPct val="120000"/>
              </a:lnSpc>
            </a:pPr>
            <a:r>
              <a:rPr lang="en-GB" sz="2000" b="1">
                <a:latin typeface="Courier New" pitchFamily="49" charset="0"/>
                <a:cs typeface="Courier New" pitchFamily="49" charset="0"/>
              </a:rPr>
              <a:t>import javax.servlet.http.HttpServlet;</a:t>
            </a:r>
          </a:p>
          <a:p>
            <a:pPr>
              <a:lnSpc>
                <a:spcPct val="120000"/>
              </a:lnSpc>
            </a:pPr>
            <a:r>
              <a:rPr lang="en-GB" sz="2000" b="1">
                <a:latin typeface="Courier New" pitchFamily="49" charset="0"/>
                <a:cs typeface="Courier New" pitchFamily="49" charset="0"/>
              </a:rPr>
              <a:t>import javax.servlet.http.HttpServletRequest;</a:t>
            </a:r>
          </a:p>
          <a:p>
            <a:pPr>
              <a:lnSpc>
                <a:spcPct val="120000"/>
              </a:lnSpc>
            </a:pPr>
            <a:r>
              <a:rPr lang="en-GB" sz="2000" b="1">
                <a:latin typeface="Courier New" pitchFamily="49" charset="0"/>
                <a:cs typeface="Courier New" pitchFamily="49" charset="0"/>
              </a:rPr>
              <a:t>import javax.servlet.http.HttpServletResponse;</a:t>
            </a:r>
          </a:p>
          <a:p>
            <a:pPr>
              <a:lnSpc>
                <a:spcPct val="120000"/>
              </a:lnSpc>
            </a:pPr>
            <a:r>
              <a:rPr lang="en-GB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 javax.sql.DataSource;</a:t>
            </a:r>
          </a:p>
          <a:p>
            <a:pPr>
              <a:lnSpc>
                <a:spcPct val="120000"/>
              </a:lnSpc>
            </a:pPr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GB" sz="2000" b="1">
                <a:latin typeface="Courier New" pitchFamily="49" charset="0"/>
                <a:cs typeface="Courier New" pitchFamily="49" charset="0"/>
              </a:rPr>
              <a:t>@WebServlet("/JNDITest")</a:t>
            </a:r>
          </a:p>
          <a:p>
            <a:pPr>
              <a:lnSpc>
                <a:spcPct val="120000"/>
              </a:lnSpc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public class JNDITest extends HttpServlet {</a:t>
            </a:r>
          </a:p>
          <a:p>
            <a:pPr>
              <a:lnSpc>
                <a:spcPct val="120000"/>
              </a:lnSpc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private static final long serialVersionUID = 1L;</a:t>
            </a:r>
            <a:endParaRPr lang="en-GB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397A5-E9F0-41E8-AA27-D1731F3B7FB3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0" y="76200"/>
            <a:ext cx="9144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protected void doGet(HttpServletRequest request, HttpServletResponse response) throws ServletException, IOException {</a:t>
            </a: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	Connection conn = null;</a:t>
            </a: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	PrintWriter out = response.getWriter();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	out.println("&lt;html&gt;&lt;head&gt;&lt;title&gt;JNDI test	&lt;/title&gt;&lt;/head&gt;&lt;body&gt;");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	try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get the DataSource from using the JNDI name */</a:t>
            </a:r>
            <a:endParaRPr lang="en-GB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		InitialContext ctx = new InitialContext();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DataSource ds = (DataSource) 	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ctx.lookup("java:comp/env/jdbc/Test");</a:t>
            </a:r>
          </a:p>
          <a:p>
            <a:endParaRPr lang="en-US" sz="20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/* Create connection and then continue as usual 		other JDBC calls */</a:t>
            </a: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	Statement s= conn.createStatement();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ResultSet rs=s.executeQuery("SELECT * FROM 							STUDENT");</a:t>
            </a:r>
            <a:endParaRPr lang="en-GB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37B59-81DB-4985-A41D-3313B9906D6E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" y="152400"/>
            <a:ext cx="86106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  out.println("&lt;table&gt;&lt;tr&gt;&lt;td&gt;ID&lt;/td&gt;&lt;td&gt;Name&lt;/td&gt;&lt;		td&gt;Degree&lt;/td&gt;&lt;td&gt; Semester&lt;/td&gt;&lt;/tr&gt; ");</a:t>
            </a: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	while (rs.next() ) {</a:t>
            </a: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    	out.println("&lt;tr&gt;&lt;td&gt;"+rs.getInt(1) +"&lt;/td&gt;&lt;td&gt;"+rs.getString(2)+"&lt;/td&gt;&lt;td&gt;"+rs.getString(3)+"&lt;/td&gt;&lt;td&gt;"+rs.getInt(4)+"&lt;/td&gt;&lt;/tr&gt;");</a:t>
            </a: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	out.println("&lt;/table&gt;&lt;/body&gt;&lt;/html&gt;");</a:t>
            </a: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	} catch (Exception e){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>
                <a:latin typeface="Courier New" pitchFamily="49" charset="0"/>
                <a:cs typeface="Courier New" pitchFamily="49" charset="0"/>
              </a:rPr>
              <a:t>out.println("Failed"+ e);</a:t>
            </a:r>
          </a:p>
          <a:p>
            <a:r>
              <a:rPr lang="en-GB" sz="2000" b="1">
                <a:latin typeface="Courier New" pitchFamily="49" charset="0"/>
                <a:cs typeface="Courier New" pitchFamily="49" charset="0"/>
              </a:rPr>
              <a:t>}}}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962400"/>
            <a:ext cx="5203825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</a:t>
            </a:r>
            <a:endParaRPr lang="en-GB" smtClean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33E9A-EC98-4D07-8D20-166617DEEB33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30723" name="Content Placeholder 5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763000" cy="5486400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defRPr/>
            </a:pPr>
            <a:r>
              <a:rPr lang="en-US" sz="2000" dirty="0" smtClean="0"/>
              <a:t>In case of connecting to the database directly the configuration information like URL, username, password etc must be saved in saved in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web.xml &lt;context-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param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  <a:r>
              <a:rPr lang="en-US" sz="2000" dirty="0" smtClean="0"/>
              <a:t>or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&lt;init-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param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 </a:t>
            </a:r>
            <a:r>
              <a:rPr lang="en-US" sz="2000" dirty="0" smtClean="0"/>
              <a:t>instead of hard coding this in the servlet.</a:t>
            </a:r>
          </a:p>
          <a:p>
            <a:pPr marL="342900" lvl="1" indent="-342900">
              <a:lnSpc>
                <a:spcPct val="130000"/>
              </a:lnSpc>
              <a:defRPr/>
            </a:pPr>
            <a:r>
              <a:rPr lang="en-US" sz="2000" dirty="0" smtClean="0"/>
              <a:t>In case of 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DataSource</a:t>
            </a:r>
            <a:r>
              <a:rPr lang="en-US" sz="2000" dirty="0" smtClean="0"/>
              <a:t>, the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JNDI name like </a:t>
            </a:r>
            <a:r>
              <a:rPr lang="en-GB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GB" sz="2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jdbc</a:t>
            </a:r>
            <a:r>
              <a:rPr lang="en-GB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/Test </a:t>
            </a:r>
            <a:r>
              <a:rPr lang="en-GB" sz="2000" dirty="0" smtClean="0"/>
              <a:t>must be </a:t>
            </a:r>
            <a:r>
              <a:rPr lang="en-US" sz="2000" dirty="0" smtClean="0"/>
              <a:t>saved in 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web.xml </a:t>
            </a:r>
            <a:r>
              <a:rPr lang="en-US" sz="2000" dirty="0" smtClean="0"/>
              <a:t>&lt;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context-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param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or &lt;init-</a:t>
            </a:r>
            <a:r>
              <a:rPr lang="en-US" sz="2000" b="1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param</a:t>
            </a:r>
            <a:r>
              <a:rPr lang="en-US" sz="2000" b="1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 </a:t>
            </a:r>
            <a:r>
              <a:rPr lang="en-US" sz="2000" dirty="0" smtClean="0"/>
              <a:t>instead of hard coding this in the servlet.</a:t>
            </a:r>
          </a:p>
          <a:p>
            <a:pPr marL="342900" lvl="1" indent="-342900">
              <a:lnSpc>
                <a:spcPct val="130000"/>
              </a:lnSpc>
              <a:defRPr/>
            </a:pPr>
            <a:r>
              <a:rPr lang="en-US" sz="2000" dirty="0" smtClean="0"/>
              <a:t>While for a small, infrequent  database access, direct JDBC call are fine, but for database intensive application,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should be used.</a:t>
            </a:r>
          </a:p>
          <a:p>
            <a:pPr marL="342900" lvl="1" indent="-342900">
              <a:lnSpc>
                <a:spcPct val="130000"/>
              </a:lnSpc>
              <a:defRPr/>
            </a:pPr>
            <a:r>
              <a:rPr lang="en-US" sz="2000" dirty="0" smtClean="0"/>
              <a:t>Today’s application connect to the database using technologies like EJB and Hibernate where all the JDBC calls are handled by the application server and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classes itself. A developer needs to create just a simple Java Bean classes that will act as entities of the system.</a:t>
            </a:r>
          </a:p>
          <a:p>
            <a:pPr marL="342900" lvl="1" indent="-342900">
              <a:defRPr/>
            </a:pPr>
            <a:endParaRPr lang="en-US" sz="2000" dirty="0" smtClean="0"/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sz="3000" smtClean="0"/>
              <a:t>Connecting to MySQL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66D335-36FA-4B33-8B92-C278096B3B6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2286000"/>
          </a:xfrm>
        </p:spPr>
        <p:txBody>
          <a:bodyPr>
            <a:normAutofit/>
          </a:bodyPr>
          <a:lstStyle/>
          <a:p>
            <a:r>
              <a:rPr lang="en-US" smtClean="0"/>
              <a:t>The code to connect to database is same as what we have seen in JDBC section while connecting from standalone java application.</a:t>
            </a:r>
          </a:p>
          <a:p>
            <a:r>
              <a:rPr lang="en-US" smtClean="0"/>
              <a:t>The MYSQL jar file must be added in the WEB-INF\lib. This can be done by simply copying the file and dropping into the project into eclipse IDE.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657600"/>
            <a:ext cx="29337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8594BA-1B43-44E9-9DBD-DEF001004DB6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protected void doGet(HttpServletRequest request, HttpServletResponse response) throws ServletException, IOException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Connection conn = null;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PrintWriter out = response.getWriter();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  	out.println("&lt;html&gt;&lt;head&gt;&lt;title&gt;init param 		&lt;/title&gt;&lt;/head&gt;&lt;body&gt; hello");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    try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String userName = "root";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String password = "root";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String url = "jdbc:mysql://localhost/test";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Properties props = new Properties();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	props.put("user", userName);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    props.put("password",password);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Class.forName ("com.mysql.jdbc.Driver");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    conn = DriverManager.getConnection(url,props);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671E5-47E4-4878-97C5-ED09C4F3020B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04800" y="1231900"/>
            <a:ext cx="8610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Statement s= conn.createStatement();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ResultSet rs=s.executeQuery("SELECT * FROM STUDENT");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System.out.println("ID     Name     Degree     Semester");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while (rs.next() )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out.println(rs.getInt(1) +” "+rs.getString(2)+  “"+rs.getString(3)+“ “+rs.getInt(4)+"&lt;/body&gt;&lt;/html&gt;");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}} catch (Exception e){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out.println("Failed"+ e);}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finally 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if (conn != null)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   try    {  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conn.close ();}catch (SQLException e) {      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 } 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3238" y="1981200"/>
            <a:ext cx="356076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 to MySQL JDBC 4.0 way</a:t>
            </a:r>
            <a:endParaRPr lang="en-US" b="0" smtClean="0"/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71630D-ACE2-42CF-ACBC-904C14E7F6B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6248400" cy="495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Tomcat 7.0  scans for database drivers through libraries visible to the  &lt;</a:t>
            </a:r>
            <a:r>
              <a:rPr lang="en-US" dirty="0" err="1" smtClean="0"/>
              <a:t>Tomcat_base_folder</a:t>
            </a:r>
            <a:r>
              <a:rPr lang="en-US" dirty="0" smtClean="0"/>
              <a:t>&gt;/lib.</a:t>
            </a:r>
          </a:p>
          <a:p>
            <a:pPr>
              <a:defRPr/>
            </a:pPr>
            <a:r>
              <a:rPr lang="en-US" dirty="0" smtClean="0"/>
              <a:t>Hence MYSQL jar file that contains META-INF/services/</a:t>
            </a:r>
            <a:r>
              <a:rPr lang="en-US" dirty="0" err="1" smtClean="0"/>
              <a:t>java.sql.Driver</a:t>
            </a:r>
            <a:r>
              <a:rPr lang="en-US" dirty="0" smtClean="0"/>
              <a:t> file  must be copied to the &lt;</a:t>
            </a:r>
            <a:r>
              <a:rPr lang="en-US" dirty="0" err="1" smtClean="0"/>
              <a:t>Tomcat_base_folder</a:t>
            </a:r>
            <a:r>
              <a:rPr lang="en-US" dirty="0" smtClean="0"/>
              <a:t>&gt;/lib.</a:t>
            </a:r>
          </a:p>
          <a:p>
            <a:pPr>
              <a:defRPr/>
            </a:pPr>
            <a:r>
              <a:rPr lang="en-US" dirty="0" smtClean="0"/>
              <a:t>The  same code in the previous slide without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now works because the class is automatically discovered, loaded and registered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495800"/>
            <a:ext cx="27432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ourier New" pitchFamily="49" charset="0"/>
              </a:rPr>
              <a:t>JDBC 2.0</a:t>
            </a:r>
            <a:r>
              <a:rPr lang="en-US" sz="4000" smtClean="0"/>
              <a:t> optional package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>
              <a:buClr>
                <a:schemeClr val="accent6"/>
              </a:buClr>
              <a:defRPr/>
            </a:pPr>
            <a:r>
              <a:rPr lang="en-US" b="1" dirty="0" smtClean="0">
                <a:latin typeface="Courier New" pitchFamily="49" charset="0"/>
              </a:rPr>
              <a:t>javax.sql package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Includes the following:</a:t>
            </a:r>
          </a:p>
          <a:p>
            <a:pPr lvl="1">
              <a:buClr>
                <a:schemeClr val="accent6"/>
              </a:buClr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DataSource</a:t>
            </a:r>
            <a:r>
              <a:rPr lang="en-US" sz="2000" dirty="0" smtClean="0"/>
              <a:t> interface</a:t>
            </a:r>
          </a:p>
          <a:p>
            <a:pPr lvl="1">
              <a:buClr>
                <a:schemeClr val="accent6"/>
              </a:buClr>
              <a:defRPr/>
            </a:pPr>
            <a:r>
              <a:rPr lang="en-US" sz="2000" dirty="0" smtClean="0"/>
              <a:t>Connection Pooling</a:t>
            </a:r>
          </a:p>
          <a:p>
            <a:pPr lvl="1">
              <a:buClr>
                <a:schemeClr val="accent6"/>
              </a:buClr>
              <a:defRPr/>
            </a:pPr>
            <a:r>
              <a:rPr lang="en-US" sz="2000" dirty="0" smtClean="0"/>
              <a:t>Distributed Transactions</a:t>
            </a:r>
          </a:p>
          <a:p>
            <a:pPr lvl="1">
              <a:buClr>
                <a:schemeClr val="accent6"/>
              </a:buClr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RowSet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smtClean="0"/>
              <a:t>DataSource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458200" cy="4724400"/>
          </a:xfrm>
        </p:spPr>
        <p:txBody>
          <a:bodyPr/>
          <a:lstStyle/>
          <a:p>
            <a:r>
              <a:rPr lang="en-US" b="1" smtClean="0">
                <a:latin typeface="Courier New" pitchFamily="49" charset="0"/>
              </a:rPr>
              <a:t>DataSource</a:t>
            </a:r>
            <a:r>
              <a:rPr lang="en-US" smtClean="0"/>
              <a:t> interface is used as an alternative to </a:t>
            </a:r>
            <a:r>
              <a:rPr lang="en-US" b="1" smtClean="0">
                <a:latin typeface="Courier New" pitchFamily="49" charset="0"/>
              </a:rPr>
              <a:t>DriverManager</a:t>
            </a:r>
            <a:r>
              <a:rPr lang="en-US" smtClean="0"/>
              <a:t> of JDBC 2.0 core package.</a:t>
            </a:r>
          </a:p>
          <a:p>
            <a:r>
              <a:rPr lang="en-US" smtClean="0"/>
              <a:t>It makes the application more </a:t>
            </a:r>
            <a:r>
              <a:rPr lang="en-US" i="1" smtClean="0"/>
              <a:t>portable</a:t>
            </a:r>
            <a:r>
              <a:rPr lang="en-US" smtClean="0"/>
              <a:t> and makes the code </a:t>
            </a:r>
            <a:r>
              <a:rPr lang="en-US" i="1" smtClean="0"/>
              <a:t>easier to maintain</a:t>
            </a:r>
            <a:r>
              <a:rPr lang="en-US" smtClean="0"/>
              <a:t>.</a:t>
            </a:r>
          </a:p>
          <a:p>
            <a:r>
              <a:rPr lang="en-US" smtClean="0"/>
              <a:t>A </a:t>
            </a:r>
            <a:r>
              <a:rPr lang="en-US" b="1" smtClean="0">
                <a:latin typeface="Courier New" pitchFamily="49" charset="0"/>
              </a:rPr>
              <a:t>DataSource</a:t>
            </a:r>
            <a:r>
              <a:rPr lang="en-US" smtClean="0"/>
              <a:t> object refers to the real world data source (relational database or spreadsheet etc.)</a:t>
            </a:r>
          </a:p>
          <a:p>
            <a:r>
              <a:rPr lang="en-US" b="1" smtClean="0">
                <a:latin typeface="Courier New" pitchFamily="49" charset="0"/>
              </a:rPr>
              <a:t>DataSource</a:t>
            </a:r>
            <a:r>
              <a:rPr lang="en-US" smtClean="0"/>
              <a:t> object is created (typically by an application server) when the details like the URL of the data source and the Driver name is provided.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76200"/>
            <a:ext cx="7772400" cy="1143000"/>
          </a:xfrm>
        </p:spPr>
        <p:txBody>
          <a:bodyPr/>
          <a:lstStyle/>
          <a:p>
            <a:r>
              <a:rPr lang="en-US" smtClean="0"/>
              <a:t>JNDI and DataSources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7924800" cy="4800600"/>
          </a:xfrm>
        </p:spPr>
        <p:txBody>
          <a:bodyPr/>
          <a:lstStyle/>
          <a:p>
            <a:pPr>
              <a:buClr>
                <a:schemeClr val="accent6"/>
              </a:buClr>
              <a:defRPr/>
            </a:pPr>
            <a:r>
              <a:rPr lang="en-US" b="1" dirty="0" smtClean="0">
                <a:latin typeface="Courier New" pitchFamily="49" charset="0"/>
              </a:rPr>
              <a:t>DataSource</a:t>
            </a:r>
            <a:r>
              <a:rPr lang="en-US" dirty="0" smtClean="0"/>
              <a:t> object thus created is then registered with a JNDI naming service (which maps the </a:t>
            </a:r>
            <a:r>
              <a:rPr lang="en-US" b="1" dirty="0" smtClean="0">
                <a:latin typeface="Courier New" pitchFamily="49" charset="0"/>
              </a:rPr>
              <a:t>DataSource</a:t>
            </a:r>
            <a:r>
              <a:rPr lang="en-US" dirty="0" smtClean="0"/>
              <a:t> object with a name).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Once this is done, any application can retrieve the </a:t>
            </a:r>
            <a:r>
              <a:rPr lang="en-US" b="1" dirty="0" smtClean="0">
                <a:latin typeface="Courier New" pitchFamily="49" charset="0"/>
              </a:rPr>
              <a:t>DataSource</a:t>
            </a:r>
            <a:r>
              <a:rPr lang="en-US" dirty="0" smtClean="0"/>
              <a:t> object from the JNDI naming service by providing the name.</a:t>
            </a:r>
          </a:p>
          <a:p>
            <a:pPr>
              <a:buClr>
                <a:schemeClr val="accent6"/>
              </a:buClr>
              <a:defRPr/>
            </a:pPr>
            <a:r>
              <a:rPr lang="en-US" dirty="0" smtClean="0"/>
              <a:t>Once the </a:t>
            </a:r>
            <a:r>
              <a:rPr lang="en-US" b="1" dirty="0" smtClean="0">
                <a:latin typeface="Courier New" pitchFamily="49" charset="0"/>
              </a:rPr>
              <a:t>DataSource</a:t>
            </a:r>
            <a:r>
              <a:rPr lang="en-US" dirty="0" smtClean="0"/>
              <a:t> is obtained, the </a:t>
            </a:r>
            <a:r>
              <a:rPr lang="en-US" b="1" dirty="0" smtClean="0">
                <a:latin typeface="Courier New" pitchFamily="49" charset="0"/>
              </a:rPr>
              <a:t>Connection</a:t>
            </a:r>
            <a:r>
              <a:rPr lang="en-US" dirty="0" smtClean="0"/>
              <a:t> object can be created and from then on the code can work with JDBC 2.0 core package as usual.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1495</Words>
  <Application>Microsoft Office PowerPoint</Application>
  <PresentationFormat>On-screen Show (4:3)</PresentationFormat>
  <Paragraphs>216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Recall : Connect to MYSql 5.5 using JDBC 4.0</vt:lpstr>
      <vt:lpstr>Connecting to a database</vt:lpstr>
      <vt:lpstr>Connecting to MySQL</vt:lpstr>
      <vt:lpstr>Code</vt:lpstr>
      <vt:lpstr>Slide 5</vt:lpstr>
      <vt:lpstr>Connecting to MySQL JDBC 4.0 way</vt:lpstr>
      <vt:lpstr>JDBC 2.0 optional package</vt:lpstr>
      <vt:lpstr>DataSource</vt:lpstr>
      <vt:lpstr>JNDI and DataSources</vt:lpstr>
      <vt:lpstr>Steps to get Connection object from DataSource</vt:lpstr>
      <vt:lpstr>Advantages</vt:lpstr>
      <vt:lpstr>J2EE Application Server’s support for DataSource</vt:lpstr>
      <vt:lpstr>Connection Pooling</vt:lpstr>
      <vt:lpstr>Tell me how</vt:lpstr>
      <vt:lpstr>Distributed Transactions</vt:lpstr>
      <vt:lpstr>Steps to work with DataSource in Tomcat7.0 </vt:lpstr>
      <vt:lpstr>Create a web application with web.xml file</vt:lpstr>
      <vt:lpstr>Configuring DataSource in Tomcat</vt:lpstr>
      <vt:lpstr>1. context.xml in individual application</vt:lpstr>
      <vt:lpstr>Configuring server file in Eclipse WTP</vt:lpstr>
      <vt:lpstr>2. Configuration in server.xml</vt:lpstr>
      <vt:lpstr>Add &lt;resource-ref&gt; in web.xml</vt:lpstr>
      <vt:lpstr>Add libraries</vt:lpstr>
      <vt:lpstr>Write code to connect to the database</vt:lpstr>
      <vt:lpstr>Slide 25</vt:lpstr>
      <vt:lpstr>Slide 26</vt:lpstr>
      <vt:lpstr>Best Practices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Recall : Connect to MYSql 5.5 using JDBC 4.0</dc:title>
  <dc:creator>RADHA</dc:creator>
  <cp:lastModifiedBy>RADHA</cp:lastModifiedBy>
  <cp:revision>1</cp:revision>
  <dcterms:created xsi:type="dcterms:W3CDTF">2012-08-06T11:27:16Z</dcterms:created>
  <dcterms:modified xsi:type="dcterms:W3CDTF">2012-08-06T11:28:04Z</dcterms:modified>
</cp:coreProperties>
</file>