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9CA53-D61A-4234-A7F7-D81C1B9C43DB}" type="datetimeFigureOut">
              <a:rPr lang="en-IN" smtClean="0"/>
              <a:pPr/>
              <a:t>03-08-2013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EC4EA-6A95-4B8D-A1C4-AB99503A78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574255C-17FD-4DC2-95D5-9DCED64A5490}" type="slidenum">
              <a:rPr lang="en-US" smtClean="0">
                <a:latin typeface="Arial" charset="0"/>
              </a:rPr>
              <a:pPr/>
              <a:t>2</a:t>
            </a:fld>
            <a:endParaRPr lang="en-US"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0000"/>
              </a:lnSpc>
            </a:pPr>
            <a:r>
              <a:rPr lang="en-US" dirty="0" smtClean="0"/>
              <a:t>One of the ways to maintain the request information across multiple requests of the same user is to keep sending back the information by appending the URL with the query string containing the old request parameters.</a:t>
            </a:r>
          </a:p>
          <a:p>
            <a:pPr>
              <a:lnSpc>
                <a:spcPct val="120000"/>
              </a:lnSpc>
            </a:pPr>
            <a:r>
              <a:rPr lang="en-US" dirty="0" smtClean="0"/>
              <a:t>But this will require that every page to be dynamically generated since query string has to be computed and appended with every URL. Hence it cannot be enforced for a static html page.</a:t>
            </a:r>
          </a:p>
          <a:p>
            <a:pPr>
              <a:lnSpc>
                <a:spcPct val="120000"/>
              </a:lnSpc>
            </a:pPr>
            <a:r>
              <a:rPr lang="en-US" dirty="0" smtClean="0"/>
              <a:t>Also here state can be a maintained only for the same browser session. If accidently user closes the browser window session  is lost.</a:t>
            </a:r>
          </a:p>
          <a:p>
            <a:pPr>
              <a:lnSpc>
                <a:spcPct val="120000"/>
              </a:lnSpc>
            </a:pPr>
            <a:r>
              <a:rPr lang="en-US" dirty="0" smtClean="0"/>
              <a:t>Example in next slides demonstrates how URL rewriting can be done programmatically.</a:t>
            </a:r>
          </a:p>
          <a:p>
            <a:pPr>
              <a:lnSpc>
                <a:spcPct val="120000"/>
              </a:lnSpc>
            </a:pPr>
            <a:r>
              <a:rPr lang="en-US" dirty="0" smtClean="0"/>
              <a:t>We will find that a it requires a lot of coding effort in every dynamic page to achieve session maintenance this way.</a:t>
            </a:r>
          </a:p>
          <a:p>
            <a:endParaRPr lang="en-IN" dirty="0"/>
          </a:p>
        </p:txBody>
      </p:sp>
      <p:sp>
        <p:nvSpPr>
          <p:cNvPr id="4" name="Slide Number Placeholder 3"/>
          <p:cNvSpPr>
            <a:spLocks noGrp="1"/>
          </p:cNvSpPr>
          <p:nvPr>
            <p:ph type="sldNum" sz="quarter" idx="10"/>
          </p:nvPr>
        </p:nvSpPr>
        <p:spPr/>
        <p:txBody>
          <a:bodyPr/>
          <a:lstStyle/>
          <a:p>
            <a:fld id="{206EC4EA-6A95-4B8D-A1C4-AB99503A789E}"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656C973-E677-4CB7-A4B0-12EBE4E5BF35}" type="slidenum">
              <a:rPr lang="en-US" smtClean="0">
                <a:latin typeface="Arial" charset="0"/>
              </a:rPr>
              <a:pPr/>
              <a:t>16</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URL rewriting is done in vendor-specific way. For instance Tomcat uses  a semicolon(</a:t>
            </a:r>
            <a:r>
              <a:rPr lang="en-US" dirty="0" smtClean="0">
                <a:latin typeface="Courier New" pitchFamily="49" charset="0"/>
              </a:rPr>
              <a:t>‘;’</a:t>
            </a:r>
            <a:r>
              <a:rPr lang="en-US" dirty="0" smtClean="0"/>
              <a:t>) to append the extra info to the URL.</a:t>
            </a:r>
          </a:p>
          <a:p>
            <a:endParaRPr lang="en-GB" dirty="0"/>
          </a:p>
        </p:txBody>
      </p:sp>
      <p:sp>
        <p:nvSpPr>
          <p:cNvPr id="4" name="Slide Number Placeholder 3"/>
          <p:cNvSpPr>
            <a:spLocks noGrp="1"/>
          </p:cNvSpPr>
          <p:nvPr>
            <p:ph type="sldNum" sz="quarter" idx="10"/>
          </p:nvPr>
        </p:nvSpPr>
        <p:spPr/>
        <p:txBody>
          <a:bodyPr/>
          <a:lstStyle/>
          <a:p>
            <a:pPr>
              <a:defRPr/>
            </a:pPr>
            <a:fld id="{9D6CBEDE-B35D-4636-A705-2B762B4D1270}" type="slidenum">
              <a:rPr lang="en-US" smtClean="0"/>
              <a:pPr>
                <a:defRPr/>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3A25072-D30C-4321-AEA1-68BDC92B40B9}" type="datetime1">
              <a:rPr lang="en-IN" smtClean="0"/>
              <a:t>03-08-2013</a:t>
            </a:fld>
            <a:endParaRPr lang="en-IN"/>
          </a:p>
        </p:txBody>
      </p:sp>
      <p:sp>
        <p:nvSpPr>
          <p:cNvPr id="17" name="Footer Placeholder 16"/>
          <p:cNvSpPr>
            <a:spLocks noGrp="1"/>
          </p:cNvSpPr>
          <p:nvPr>
            <p:ph type="ftr" sz="quarter" idx="11"/>
          </p:nvPr>
        </p:nvSpPr>
        <p:spPr/>
        <p:txBody>
          <a:bodyPr/>
          <a:lstStyle/>
          <a:p>
            <a:r>
              <a:rPr lang="en-IN" smtClean="0"/>
              <a:t>rvk....................</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272E218-1F08-497B-A219-DD8563B9F2BB}"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BEEFE2-8421-4F92-9AC0-09D21A9F6484}"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9272E218-1F08-497B-A219-DD8563B9F2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68390E-5306-4E20-9D6D-04CB97389F6A}"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9272E218-1F08-497B-A219-DD8563B9F2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E9E8658-351B-4A10-A569-4D4113E84927}"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9272E218-1F08-497B-A219-DD8563B9F2BB}"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AFE05A-2EB1-437F-864A-4D8CE4E9B651}" type="datetime1">
              <a:rPr lang="en-IN" smtClean="0"/>
              <a:t>03-08-2013</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smtClean="0"/>
              <a:t>rvk....................</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272E218-1F08-497B-A219-DD8563B9F2B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2B9675-35A4-4892-A199-771CB041F141}"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9272E218-1F08-497B-A219-DD8563B9F2BB}"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8DB057-3FC8-4EBD-9630-46B8FB90372D}" type="datetime1">
              <a:rPr lang="en-IN" smtClean="0"/>
              <a:t>03-08-2013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9272E218-1F08-497B-A219-DD8563B9F2BB}"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DF6437-FBFA-498B-A56C-8F42CED41EF3}" type="datetime1">
              <a:rPr lang="en-IN" smtClean="0"/>
              <a:t>03-08-2013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9272E218-1F08-497B-A219-DD8563B9F2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B221E-E124-482D-8277-7A3C6B23B9DD}" type="datetime1">
              <a:rPr lang="en-IN" smtClean="0"/>
              <a:t>03-08-2013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9272E218-1F08-497B-A219-DD8563B9F2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EBFE09-F3D5-45E4-8E99-7296DB459B3E}"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9272E218-1F08-497B-A219-DD8563B9F2BB}"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F99DAD-92D7-4910-81BA-339C607DD3B0}" type="datetime1">
              <a:rPr lang="en-IN" smtClean="0"/>
              <a:t>03-08-2013</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smtClean="0"/>
              <a:t>rvk....................</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272E218-1F08-497B-A219-DD8563B9F2BB}"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D6F64F5-7B7F-496C-BF7B-D76D75A40F68}" type="datetime1">
              <a:rPr lang="en-IN" smtClean="0"/>
              <a:t>03-08-2013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rvk....................</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272E218-1F08-497B-A219-DD8563B9F2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2057400"/>
            <a:ext cx="7772400" cy="1470025"/>
          </a:xfrm>
        </p:spPr>
        <p:txBody>
          <a:bodyPr/>
          <a:lstStyle/>
          <a:p>
            <a:r>
              <a:rPr lang="en-US" dirty="0" smtClean="0"/>
              <a:t>Session Handling</a:t>
            </a:r>
          </a:p>
        </p:txBody>
      </p:sp>
      <p:sp>
        <p:nvSpPr>
          <p:cNvPr id="3" name="Slide Number Placeholder 2"/>
          <p:cNvSpPr>
            <a:spLocks noGrp="1"/>
          </p:cNvSpPr>
          <p:nvPr>
            <p:ph type="sldNum" sz="quarter" idx="12"/>
          </p:nvPr>
        </p:nvSpPr>
        <p:spPr/>
        <p:txBody>
          <a:bodyPr/>
          <a:lstStyle/>
          <a:p>
            <a:fld id="{9272E218-1F08-497B-A219-DD8563B9F2BB}" type="slidenum">
              <a:rPr lang="en-IN" smtClean="0"/>
              <a:pPr/>
              <a:t>1</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10</a:t>
            </a:fld>
            <a:endParaRPr lang="en-US"/>
          </a:p>
        </p:txBody>
      </p:sp>
      <p:sp>
        <p:nvSpPr>
          <p:cNvPr id="3" name="Rectangle 2"/>
          <p:cNvSpPr/>
          <p:nvPr/>
        </p:nvSpPr>
        <p:spPr>
          <a:xfrm>
            <a:off x="152400" y="671691"/>
            <a:ext cx="8839200" cy="6186309"/>
          </a:xfrm>
          <a:prstGeom prst="rect">
            <a:avLst/>
          </a:prstGeom>
        </p:spPr>
        <p:txBody>
          <a:bodyPr wrap="square">
            <a:spAutoFit/>
          </a:bodyPr>
          <a:lstStyle/>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doPost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("&lt;html&gt;&lt;body&gt;&lt;h2&gt;Books in the cart&lt;/h2&gt;");</a:t>
            </a:r>
          </a:p>
          <a:p>
            <a:r>
              <a:rPr lang="en-GB" b="1" dirty="0" smtClean="0">
                <a:latin typeface="Courier New" pitchFamily="49" charset="0"/>
                <a:cs typeface="Courier New" pitchFamily="49" charset="0"/>
              </a:rPr>
              <a:t>String books[]= </a:t>
            </a:r>
            <a:r>
              <a:rPr lang="en-GB" b="1" dirty="0" err="1" smtClean="0">
                <a:latin typeface="Courier New" pitchFamily="49" charset="0"/>
                <a:cs typeface="Courier New" pitchFamily="49" charset="0"/>
              </a:rPr>
              <a:t>request.getParameterValues</a:t>
            </a:r>
            <a:r>
              <a:rPr lang="en-GB" b="1" dirty="0" smtClean="0">
                <a:latin typeface="Courier New" pitchFamily="49" charset="0"/>
                <a:cs typeface="Courier New" pitchFamily="49" charset="0"/>
              </a:rPr>
              <a:t>("book");</a:t>
            </a:r>
          </a:p>
          <a:p>
            <a:r>
              <a:rPr lang="en-GB" b="1" dirty="0" smtClean="0">
                <a:solidFill>
                  <a:srgbClr val="006600"/>
                </a:solidFill>
                <a:latin typeface="Courier New" pitchFamily="49" charset="0"/>
                <a:cs typeface="Courier New" pitchFamily="49" charset="0"/>
              </a:rPr>
              <a:t>String book= </a:t>
            </a:r>
            <a:r>
              <a:rPr lang="en-GB" b="1" dirty="0" err="1" smtClean="0">
                <a:solidFill>
                  <a:srgbClr val="006600"/>
                </a:solidFill>
                <a:latin typeface="Courier New" pitchFamily="49" charset="0"/>
                <a:cs typeface="Courier New" pitchFamily="49" charset="0"/>
              </a:rPr>
              <a:t>request.getParameter</a:t>
            </a:r>
            <a:r>
              <a:rPr lang="en-GB" b="1" dirty="0" smtClean="0">
                <a:solidFill>
                  <a:srgbClr val="006600"/>
                </a:solidFill>
                <a:latin typeface="Courier New" pitchFamily="49" charset="0"/>
                <a:cs typeface="Courier New" pitchFamily="49" charset="0"/>
              </a:rPr>
              <a:t>("</a:t>
            </a:r>
            <a:r>
              <a:rPr lang="en-GB" b="1" dirty="0" err="1" smtClean="0">
                <a:solidFill>
                  <a:srgbClr val="006600"/>
                </a:solidFill>
                <a:latin typeface="Courier New" pitchFamily="49" charset="0"/>
                <a:cs typeface="Courier New" pitchFamily="49" charset="0"/>
              </a:rPr>
              <a:t>pbook</a:t>
            </a:r>
            <a:r>
              <a:rPr lang="en-GB" b="1" dirty="0" smtClean="0">
                <a:solidFill>
                  <a:srgbClr val="006600"/>
                </a:solidFill>
                <a:latin typeface="Courier New" pitchFamily="49" charset="0"/>
                <a:cs typeface="Courier New" pitchFamily="49" charset="0"/>
              </a:rPr>
              <a:t>");</a:t>
            </a:r>
          </a:p>
          <a:p>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j=0;</a:t>
            </a:r>
          </a:p>
          <a:p>
            <a:r>
              <a:rPr lang="en-GB" b="1" dirty="0" smtClean="0">
                <a:latin typeface="Courier New" pitchFamily="49" charset="0"/>
                <a:cs typeface="Courier New" pitchFamily="49" charset="0"/>
              </a:rPr>
              <a:t>if(book!=null){</a:t>
            </a:r>
          </a:p>
          <a:p>
            <a:r>
              <a:rPr lang="en-GB" b="1" dirty="0" smtClean="0">
                <a:latin typeface="Courier New" pitchFamily="49" charset="0"/>
                <a:cs typeface="Courier New" pitchFamily="49" charset="0"/>
              </a:rPr>
              <a:t>String </a:t>
            </a:r>
            <a:r>
              <a:rPr lang="en-GB" b="1" dirty="0" err="1" smtClean="0">
                <a:latin typeface="Courier New" pitchFamily="49" charset="0"/>
                <a:cs typeface="Courier New" pitchFamily="49" charset="0"/>
              </a:rPr>
              <a:t>pbooks</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book.split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for(j=0;j&lt;</a:t>
            </a:r>
            <a:r>
              <a:rPr lang="en-GB" b="1" dirty="0" err="1" smtClean="0">
                <a:latin typeface="Courier New" pitchFamily="49" charset="0"/>
                <a:cs typeface="Courier New" pitchFamily="49" charset="0"/>
              </a:rPr>
              <a:t>pbooks.length;j</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pbooks</a:t>
            </a:r>
            <a:r>
              <a:rPr lang="en-GB" b="1" dirty="0" smtClean="0">
                <a:latin typeface="Courier New" pitchFamily="49" charset="0"/>
                <a:cs typeface="Courier New" pitchFamily="49" charset="0"/>
              </a:rPr>
              <a:t>[j]+"&lt;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if(books!=null){</a:t>
            </a:r>
          </a:p>
          <a:p>
            <a:r>
              <a:rPr lang="en-GB" b="1" dirty="0" smtClean="0">
                <a:latin typeface="Courier New" pitchFamily="49" charset="0"/>
                <a:cs typeface="Courier New" pitchFamily="49" charset="0"/>
              </a:rPr>
              <a:t>for(</a:t>
            </a:r>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=0;i&lt;</a:t>
            </a:r>
            <a:r>
              <a:rPr lang="en-GB" b="1" dirty="0" err="1" smtClean="0">
                <a:latin typeface="Courier New" pitchFamily="49" charset="0"/>
                <a:cs typeface="Courier New" pitchFamily="49" charset="0"/>
              </a:rPr>
              <a:t>books.length;i</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 books[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if(book==null) {book="" ; }</a:t>
            </a:r>
          </a:p>
          <a:p>
            <a:r>
              <a:rPr lang="en-GB" b="1" dirty="0" smtClean="0">
                <a:latin typeface="Courier New" pitchFamily="49" charset="0"/>
                <a:cs typeface="Courier New" pitchFamily="49" charset="0"/>
              </a:rPr>
              <a:t>else book=book+",";</a:t>
            </a:r>
          </a:p>
          <a:p>
            <a:r>
              <a:rPr lang="en-GB" b="1" dirty="0" smtClean="0">
                <a:latin typeface="Courier New" pitchFamily="49" charset="0"/>
                <a:cs typeface="Courier New" pitchFamily="49" charset="0"/>
              </a:rPr>
              <a:t>book=</a:t>
            </a:r>
            <a:r>
              <a:rPr lang="en-GB" b="1" dirty="0" err="1" smtClean="0">
                <a:latin typeface="Courier New" pitchFamily="49" charset="0"/>
                <a:cs typeface="Courier New" pitchFamily="49" charset="0"/>
              </a:rPr>
              <a:t>book+books</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("&lt;a </a:t>
            </a:r>
            <a:r>
              <a:rPr lang="en-US" b="1" dirty="0" err="1" smtClean="0">
                <a:latin typeface="Courier New" pitchFamily="49" charset="0"/>
                <a:cs typeface="Courier New" pitchFamily="49" charset="0"/>
              </a:rPr>
              <a:t>href</a:t>
            </a:r>
            <a:r>
              <a:rPr lang="en-US" b="1" dirty="0" smtClean="0">
                <a:latin typeface="Courier New" pitchFamily="49" charset="0"/>
                <a:cs typeface="Courier New" pitchFamily="49" charset="0"/>
              </a:rPr>
              <a:t>=</a:t>
            </a:r>
            <a:r>
              <a:rPr lang="en-US" b="1" dirty="0" err="1" smtClean="0">
                <a:solidFill>
                  <a:srgbClr val="006600"/>
                </a:solidFill>
                <a:latin typeface="Courier New" pitchFamily="49" charset="0"/>
                <a:cs typeface="Courier New" pitchFamily="49" charset="0"/>
              </a:rPr>
              <a:t>'AddToCartServlet?pbook</a:t>
            </a:r>
            <a:r>
              <a:rPr lang="en-US" b="1" dirty="0" smtClean="0">
                <a:solidFill>
                  <a:srgbClr val="006600"/>
                </a:solidFill>
                <a:latin typeface="Courier New" pitchFamily="49" charset="0"/>
                <a:cs typeface="Courier New" pitchFamily="49" charset="0"/>
              </a:rPr>
              <a:t>="+book</a:t>
            </a:r>
            <a:r>
              <a:rPr lang="en-US" b="1" dirty="0" smtClean="0">
                <a:latin typeface="Courier New" pitchFamily="49" charset="0"/>
                <a:cs typeface="Courier New" pitchFamily="49" charset="0"/>
              </a:rPr>
              <a:t>+"'&gt;Add more&lt;/a&gt;&lt;/body&gt;&lt;/html&gt;");</a:t>
            </a:r>
            <a:r>
              <a:rPr lang="en-GB" b="1" dirty="0" smtClean="0">
                <a:latin typeface="Courier New" pitchFamily="49" charset="0"/>
                <a:cs typeface="Courier New" pitchFamily="49" charset="0"/>
              </a:rPr>
              <a:t>}}</a:t>
            </a:r>
          </a:p>
        </p:txBody>
      </p:sp>
      <p:sp>
        <p:nvSpPr>
          <p:cNvPr id="4" name="TextBox 3"/>
          <p:cNvSpPr txBox="1"/>
          <p:nvPr/>
        </p:nvSpPr>
        <p:spPr>
          <a:xfrm>
            <a:off x="152400" y="228600"/>
            <a:ext cx="8382000" cy="369332"/>
          </a:xfrm>
          <a:prstGeom prst="rect">
            <a:avLst/>
          </a:prstGeom>
          <a:noFill/>
        </p:spPr>
        <p:txBody>
          <a:bodyPr wrap="square" rtlCol="0">
            <a:spAutoFit/>
          </a:bodyPr>
          <a:lstStyle/>
          <a:p>
            <a:r>
              <a:rPr lang="en-US" dirty="0" smtClean="0">
                <a:solidFill>
                  <a:srgbClr val="C00000"/>
                </a:solidFill>
              </a:rPr>
              <a:t>Displays the all the books that have been selected across multiple pages</a:t>
            </a:r>
            <a:endParaRPr lang="en-GB" dirty="0">
              <a:solidFill>
                <a:srgbClr val="C00000"/>
              </a:solidFill>
            </a:endParaRPr>
          </a:p>
        </p:txBody>
      </p:sp>
      <p:sp>
        <p:nvSpPr>
          <p:cNvPr id="5" name="TextBox 4"/>
          <p:cNvSpPr txBox="1"/>
          <p:nvPr/>
        </p:nvSpPr>
        <p:spPr>
          <a:xfrm>
            <a:off x="5562600" y="2743200"/>
            <a:ext cx="2514600" cy="584775"/>
          </a:xfrm>
          <a:prstGeom prst="rect">
            <a:avLst/>
          </a:prstGeom>
          <a:noFill/>
        </p:spPr>
        <p:txBody>
          <a:bodyPr wrap="square" rtlCol="0">
            <a:spAutoFit/>
          </a:bodyPr>
          <a:lstStyle/>
          <a:p>
            <a:r>
              <a:rPr lang="en-US" sz="1600" dirty="0" smtClean="0">
                <a:solidFill>
                  <a:schemeClr val="accent6"/>
                </a:solidFill>
              </a:rPr>
              <a:t>Get the query string parameters to display</a:t>
            </a:r>
            <a:endParaRPr lang="en-GB" sz="1600" dirty="0">
              <a:solidFill>
                <a:schemeClr val="accent6"/>
              </a:solidFill>
            </a:endParaRPr>
          </a:p>
        </p:txBody>
      </p:sp>
      <p:sp>
        <p:nvSpPr>
          <p:cNvPr id="6" name="TextBox 5"/>
          <p:cNvSpPr txBox="1"/>
          <p:nvPr/>
        </p:nvSpPr>
        <p:spPr>
          <a:xfrm>
            <a:off x="5181600" y="4876800"/>
            <a:ext cx="2819400" cy="584775"/>
          </a:xfrm>
          <a:prstGeom prst="rect">
            <a:avLst/>
          </a:prstGeom>
          <a:noFill/>
        </p:spPr>
        <p:txBody>
          <a:bodyPr wrap="square" rtlCol="0">
            <a:spAutoFit/>
          </a:bodyPr>
          <a:lstStyle/>
          <a:p>
            <a:r>
              <a:rPr lang="en-US" sz="1600" dirty="0" smtClean="0">
                <a:solidFill>
                  <a:schemeClr val="accent6"/>
                </a:solidFill>
              </a:rPr>
              <a:t>Construction of query string with new form parameters</a:t>
            </a:r>
            <a:endParaRPr lang="en-GB" sz="1600" dirty="0" smtClean="0">
              <a:solidFill>
                <a:schemeClr val="accent6"/>
              </a:solidFill>
            </a:endParaRPr>
          </a:p>
        </p:txBody>
      </p:sp>
      <p:cxnSp>
        <p:nvCxnSpPr>
          <p:cNvPr id="8" name="Straight Arrow Connector 7"/>
          <p:cNvCxnSpPr/>
          <p:nvPr/>
        </p:nvCxnSpPr>
        <p:spPr>
          <a:xfrm flipH="1" flipV="1">
            <a:off x="5257800" y="2667000"/>
            <a:ext cx="228600" cy="228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4648200" y="4267200"/>
            <a:ext cx="457200" cy="16764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608013"/>
          </a:xfrm>
        </p:spPr>
        <p:txBody>
          <a:bodyPr>
            <a:normAutofit fontScale="90000"/>
          </a:bodyPr>
          <a:lstStyle/>
          <a:p>
            <a:r>
              <a:rPr lang="en-US" smtClean="0"/>
              <a:t>Hidden Form Fields</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11</a:t>
            </a:fld>
            <a:endParaRPr lang="en-US" dirty="0" smtClean="0">
              <a:latin typeface="Arial" charset="0"/>
            </a:endParaRPr>
          </a:p>
        </p:txBody>
      </p:sp>
      <p:sp>
        <p:nvSpPr>
          <p:cNvPr id="18435" name="Rectangle 3"/>
          <p:cNvSpPr>
            <a:spLocks noGrp="1" noChangeArrowheads="1"/>
          </p:cNvSpPr>
          <p:nvPr>
            <p:ph sz="quarter" idx="1"/>
          </p:nvPr>
        </p:nvSpPr>
        <p:spPr>
          <a:xfrm>
            <a:off x="457200" y="1371600"/>
            <a:ext cx="8382000" cy="4876800"/>
          </a:xfrm>
        </p:spPr>
        <p:txBody>
          <a:bodyPr>
            <a:normAutofit/>
          </a:bodyPr>
          <a:lstStyle/>
          <a:p>
            <a:pPr>
              <a:buClr>
                <a:schemeClr val="accent6"/>
              </a:buClr>
            </a:pPr>
            <a:r>
              <a:rPr lang="en-US" dirty="0" smtClean="0"/>
              <a:t>This approach is very similar to that of URL rewriting except that instead of appending a query string, the values of the request is sent in the hidden field of a form.</a:t>
            </a:r>
          </a:p>
          <a:p>
            <a:pPr lvl="1">
              <a:buClr>
                <a:schemeClr val="accent6"/>
              </a:buClr>
            </a:pPr>
            <a:r>
              <a:rPr lang="en-US" sz="2000" dirty="0" smtClean="0"/>
              <a:t>&lt;</a:t>
            </a:r>
            <a:r>
              <a:rPr lang="en-US" sz="2000" b="1" kern="1200" dirty="0" smtClean="0">
                <a:latin typeface="Courier New" pitchFamily="49" charset="0"/>
                <a:cs typeface="Courier New" pitchFamily="49" charset="0"/>
              </a:rPr>
              <a:t>INPUT TYPE=“hidden” NAME=“</a:t>
            </a:r>
            <a:r>
              <a:rPr lang="en-US" sz="2000" b="1" kern="1200" dirty="0" err="1" smtClean="0">
                <a:latin typeface="Courier New" pitchFamily="49" charset="0"/>
                <a:cs typeface="Courier New" pitchFamily="49" charset="0"/>
              </a:rPr>
              <a:t>uid</a:t>
            </a:r>
            <a:r>
              <a:rPr lang="en-US" sz="2000" b="1" kern="1200" dirty="0" smtClean="0">
                <a:latin typeface="Courier New" pitchFamily="49" charset="0"/>
                <a:cs typeface="Courier New" pitchFamily="49" charset="0"/>
              </a:rPr>
              <a:t>” VALUE=“123”&gt;</a:t>
            </a:r>
          </a:p>
          <a:p>
            <a:pPr>
              <a:buClr>
                <a:schemeClr val="accent6"/>
              </a:buClr>
            </a:pPr>
            <a:r>
              <a:rPr lang="en-US" dirty="0" smtClean="0"/>
              <a:t>This approach also has the same disadvantage as URL rewriting that every page has to be dynamically generated so that the hidden field value can be computed in code.  Also the session can be maintained only for one browser window.</a:t>
            </a:r>
          </a:p>
          <a:p>
            <a:pPr>
              <a:buClr>
                <a:schemeClr val="accent6"/>
              </a:buClr>
            </a:pPr>
            <a:r>
              <a:rPr lang="en-US" dirty="0" smtClean="0"/>
              <a:t>Also this approach requires that every page has a form embedded with a hidden field.</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76200"/>
            <a:ext cx="8229600" cy="608013"/>
          </a:xfrm>
        </p:spPr>
        <p:txBody>
          <a:bodyPr>
            <a:normAutofit fontScale="90000"/>
          </a:bodyPr>
          <a:lstStyle/>
          <a:p>
            <a:r>
              <a:rPr lang="en-US" smtClean="0"/>
              <a:t>What is a Cookie?</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12</a:t>
            </a:fld>
            <a:endParaRPr lang="en-US" dirty="0" smtClean="0">
              <a:latin typeface="Arial" charset="0"/>
            </a:endParaRPr>
          </a:p>
        </p:txBody>
      </p:sp>
      <p:sp>
        <p:nvSpPr>
          <p:cNvPr id="8195" name="Rectangle 3"/>
          <p:cNvSpPr>
            <a:spLocks noGrp="1" noChangeArrowheads="1"/>
          </p:cNvSpPr>
          <p:nvPr>
            <p:ph sz="quarter" idx="1"/>
          </p:nvPr>
        </p:nvSpPr>
        <p:spPr>
          <a:xfrm>
            <a:off x="381000" y="1066800"/>
            <a:ext cx="8413750" cy="5410200"/>
          </a:xfrm>
        </p:spPr>
        <p:txBody>
          <a:bodyPr>
            <a:normAutofit/>
          </a:bodyPr>
          <a:lstStyle/>
          <a:p>
            <a:r>
              <a:rPr lang="en-US" dirty="0" smtClean="0"/>
              <a:t>HTTP Cookie/ Web Cookie/ Browser Cookie is </a:t>
            </a:r>
          </a:p>
          <a:p>
            <a:pPr lvl="1"/>
            <a:r>
              <a:rPr lang="en-US" sz="2000" dirty="0" smtClean="0"/>
              <a:t>a small piece of textual information </a:t>
            </a:r>
          </a:p>
          <a:p>
            <a:pPr lvl="1"/>
            <a:r>
              <a:rPr lang="en-US" sz="2000" dirty="0" smtClean="0"/>
              <a:t>sent by the server to the client</a:t>
            </a:r>
          </a:p>
          <a:p>
            <a:pPr lvl="1"/>
            <a:r>
              <a:rPr lang="en-US" sz="2000" dirty="0" smtClean="0"/>
              <a:t> stored on the client’s machine,</a:t>
            </a:r>
          </a:p>
          <a:p>
            <a:pPr lvl="1"/>
            <a:r>
              <a:rPr lang="en-US" sz="2000" dirty="0" smtClean="0"/>
              <a:t>and returned by the client’s machine with each request made to the server.</a:t>
            </a:r>
          </a:p>
          <a:p>
            <a:r>
              <a:rPr lang="en-US" dirty="0" smtClean="0"/>
              <a:t>Web server sends cookies by sending the Set-Cookie header  with HTTP Response. </a:t>
            </a:r>
          </a:p>
          <a:p>
            <a:r>
              <a:rPr lang="en-US" dirty="0" smtClean="0"/>
              <a:t>Browser sends back the cookie to only to the domain and path that is set with it.</a:t>
            </a:r>
          </a:p>
          <a:p>
            <a:r>
              <a:rPr lang="en-US" dirty="0" smtClean="0"/>
              <a:t>Cookies maintains information between more than one browser session. </a:t>
            </a:r>
            <a:endParaRPr lang="en-US" dirty="0" smtClean="0">
              <a:latin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228600"/>
            <a:ext cx="8763000" cy="608013"/>
          </a:xfrm>
        </p:spPr>
        <p:txBody>
          <a:bodyPr>
            <a:normAutofit fontScale="90000"/>
          </a:bodyPr>
          <a:lstStyle/>
          <a:p>
            <a:r>
              <a:rPr lang="en-US" smtClean="0"/>
              <a:t>HTTP cookie attributes</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13</a:t>
            </a:fld>
            <a:endParaRPr lang="en-US" dirty="0" smtClean="0">
              <a:latin typeface="Arial" charset="0"/>
            </a:endParaRPr>
          </a:p>
        </p:txBody>
      </p:sp>
      <p:sp>
        <p:nvSpPr>
          <p:cNvPr id="10243" name="Rectangle 3"/>
          <p:cNvSpPr>
            <a:spLocks noGrp="1" noChangeArrowheads="1"/>
          </p:cNvSpPr>
          <p:nvPr>
            <p:ph sz="quarter" idx="1"/>
          </p:nvPr>
        </p:nvSpPr>
        <p:spPr>
          <a:xfrm>
            <a:off x="76200" y="1066800"/>
            <a:ext cx="9067800" cy="5638800"/>
          </a:xfrm>
        </p:spPr>
        <p:txBody>
          <a:bodyPr/>
          <a:lstStyle/>
          <a:p>
            <a:pPr>
              <a:lnSpc>
                <a:spcPct val="120000"/>
              </a:lnSpc>
              <a:spcBef>
                <a:spcPts val="100"/>
              </a:spcBef>
              <a:buClr>
                <a:schemeClr val="accent6"/>
              </a:buClr>
              <a:defRPr/>
            </a:pPr>
            <a:r>
              <a:rPr lang="en-US" sz="1800" dirty="0" smtClean="0"/>
              <a:t>Every cookie has</a:t>
            </a:r>
          </a:p>
          <a:p>
            <a:pPr lvl="1">
              <a:lnSpc>
                <a:spcPct val="120000"/>
              </a:lnSpc>
              <a:spcBef>
                <a:spcPts val="100"/>
              </a:spcBef>
              <a:buClr>
                <a:schemeClr val="accent6"/>
              </a:buClr>
              <a:defRPr/>
            </a:pPr>
            <a:r>
              <a:rPr lang="en-US" sz="1800" dirty="0" smtClean="0">
                <a:solidFill>
                  <a:srgbClr val="7030A0"/>
                </a:solidFill>
                <a:ea typeface="+mn-ea"/>
                <a:cs typeface="+mn-cs"/>
              </a:rPr>
              <a:t>A name-value pair</a:t>
            </a:r>
          </a:p>
          <a:p>
            <a:pPr lvl="2">
              <a:lnSpc>
                <a:spcPct val="120000"/>
              </a:lnSpc>
              <a:spcBef>
                <a:spcPts val="100"/>
              </a:spcBef>
              <a:buClr>
                <a:schemeClr val="accent6"/>
              </a:buClr>
              <a:defRPr/>
            </a:pPr>
            <a:r>
              <a:rPr lang="en-US" sz="1800" dirty="0" smtClean="0">
                <a:ea typeface="+mn-ea"/>
                <a:cs typeface="+mn-cs"/>
              </a:rPr>
              <a:t>This value that is saved for session maintenance</a:t>
            </a:r>
          </a:p>
          <a:p>
            <a:pPr lvl="2">
              <a:lnSpc>
                <a:spcPct val="120000"/>
              </a:lnSpc>
              <a:spcBef>
                <a:spcPts val="100"/>
              </a:spcBef>
              <a:buClr>
                <a:schemeClr val="accent6"/>
              </a:buClr>
              <a:defRPr/>
            </a:pPr>
            <a:r>
              <a:rPr lang="en-US" sz="1800" dirty="0" smtClean="0">
                <a:ea typeface="+mn-ea"/>
                <a:cs typeface="+mn-cs"/>
              </a:rPr>
              <a:t>This is the only mandatory value that a cookie must have.</a:t>
            </a:r>
          </a:p>
          <a:p>
            <a:pPr lvl="1">
              <a:lnSpc>
                <a:spcPct val="120000"/>
              </a:lnSpc>
              <a:spcBef>
                <a:spcPts val="100"/>
              </a:spcBef>
              <a:buClr>
                <a:schemeClr val="accent6"/>
              </a:buClr>
              <a:defRPr/>
            </a:pPr>
            <a:r>
              <a:rPr lang="en-US" sz="1800" dirty="0" smtClean="0">
                <a:solidFill>
                  <a:srgbClr val="7030A0"/>
                </a:solidFill>
                <a:ea typeface="+mn-ea"/>
                <a:cs typeface="+mn-cs"/>
              </a:rPr>
              <a:t>Domain, Path</a:t>
            </a:r>
          </a:p>
          <a:p>
            <a:pPr lvl="2">
              <a:lnSpc>
                <a:spcPct val="120000"/>
              </a:lnSpc>
              <a:spcBef>
                <a:spcPts val="100"/>
              </a:spcBef>
              <a:buClr>
                <a:schemeClr val="accent6"/>
              </a:buClr>
              <a:defRPr/>
            </a:pPr>
            <a:r>
              <a:rPr lang="en-US" sz="1800" dirty="0" smtClean="0">
                <a:ea typeface="+mn-ea"/>
                <a:cs typeface="+mn-cs"/>
              </a:rPr>
              <a:t>server domain and path where browser  should sends the cookie</a:t>
            </a:r>
          </a:p>
          <a:p>
            <a:pPr lvl="1">
              <a:lnSpc>
                <a:spcPct val="120000"/>
              </a:lnSpc>
              <a:spcBef>
                <a:spcPts val="100"/>
              </a:spcBef>
              <a:buClr>
                <a:schemeClr val="accent6"/>
              </a:buClr>
              <a:defRPr/>
            </a:pPr>
            <a:r>
              <a:rPr lang="en-US" sz="1800" dirty="0" smtClean="0">
                <a:solidFill>
                  <a:srgbClr val="7030A0"/>
                </a:solidFill>
                <a:ea typeface="+mn-ea"/>
                <a:cs typeface="+mn-cs"/>
              </a:rPr>
              <a:t>Max-Age, </a:t>
            </a:r>
            <a:r>
              <a:rPr lang="en-GB" sz="1800" dirty="0" smtClean="0">
                <a:solidFill>
                  <a:srgbClr val="7030A0"/>
                </a:solidFill>
                <a:ea typeface="+mn-ea"/>
                <a:cs typeface="+mn-cs"/>
              </a:rPr>
              <a:t>Expires </a:t>
            </a:r>
            <a:endParaRPr lang="en-US" sz="1800" dirty="0" smtClean="0">
              <a:ea typeface="+mn-ea"/>
              <a:cs typeface="+mn-cs"/>
            </a:endParaRPr>
          </a:p>
          <a:p>
            <a:pPr lvl="2">
              <a:lnSpc>
                <a:spcPct val="120000"/>
              </a:lnSpc>
              <a:spcBef>
                <a:spcPts val="100"/>
              </a:spcBef>
              <a:buClr>
                <a:schemeClr val="accent6"/>
              </a:buClr>
              <a:defRPr/>
            </a:pPr>
            <a:r>
              <a:rPr lang="en-US" sz="1800" dirty="0" smtClean="0">
                <a:ea typeface="+mn-ea"/>
                <a:cs typeface="+mn-cs"/>
              </a:rPr>
              <a:t>Max-Age is tells the browser how long should the cookie be alive given in terms of seconds.</a:t>
            </a:r>
          </a:p>
          <a:p>
            <a:pPr lvl="2">
              <a:lnSpc>
                <a:spcPct val="120000"/>
              </a:lnSpc>
              <a:spcBef>
                <a:spcPts val="100"/>
              </a:spcBef>
              <a:buClr>
                <a:schemeClr val="accent6"/>
              </a:buClr>
              <a:defRPr/>
            </a:pPr>
            <a:r>
              <a:rPr lang="en-US" sz="1800" dirty="0" smtClean="0"/>
              <a:t>how long should the cookie be alive specified in the form of </a:t>
            </a:r>
            <a:r>
              <a:rPr lang="en-GB" sz="1800" dirty="0" smtClean="0"/>
              <a:t>the form of “</a:t>
            </a:r>
            <a:r>
              <a:rPr lang="en-GB" sz="1800" dirty="0" err="1" smtClean="0"/>
              <a:t>Wdy</a:t>
            </a:r>
            <a:r>
              <a:rPr lang="en-GB" sz="1800" dirty="0" smtClean="0"/>
              <a:t>, DD Mon YYYY HH:MM:SS GMT</a:t>
            </a:r>
            <a:endParaRPr lang="en-US" sz="1800" dirty="0" smtClean="0">
              <a:ea typeface="+mn-ea"/>
              <a:cs typeface="+mn-cs"/>
            </a:endParaRPr>
          </a:p>
          <a:p>
            <a:pPr lvl="1">
              <a:lnSpc>
                <a:spcPct val="120000"/>
              </a:lnSpc>
              <a:spcBef>
                <a:spcPts val="100"/>
              </a:spcBef>
              <a:buClr>
                <a:schemeClr val="accent6"/>
              </a:buClr>
              <a:defRPr/>
            </a:pPr>
            <a:r>
              <a:rPr lang="en-US" sz="1800" dirty="0" smtClean="0">
                <a:solidFill>
                  <a:srgbClr val="7030A0"/>
                </a:solidFill>
                <a:ea typeface="+mn-ea"/>
                <a:cs typeface="+mn-cs"/>
              </a:rPr>
              <a:t>secure and </a:t>
            </a:r>
            <a:r>
              <a:rPr lang="en-GB" sz="1800" dirty="0" err="1" smtClean="0">
                <a:solidFill>
                  <a:srgbClr val="7030A0"/>
                </a:solidFill>
                <a:ea typeface="+mn-ea"/>
                <a:cs typeface="+mn-cs"/>
              </a:rPr>
              <a:t>HttpOnly</a:t>
            </a:r>
            <a:endParaRPr lang="en-GB" sz="1800" dirty="0" smtClean="0">
              <a:solidFill>
                <a:srgbClr val="7030A0"/>
              </a:solidFill>
              <a:ea typeface="+mn-ea"/>
              <a:cs typeface="+mn-cs"/>
            </a:endParaRPr>
          </a:p>
          <a:p>
            <a:pPr lvl="2">
              <a:lnSpc>
                <a:spcPct val="120000"/>
              </a:lnSpc>
              <a:spcBef>
                <a:spcPts val="100"/>
              </a:spcBef>
              <a:buClr>
                <a:schemeClr val="accent6"/>
              </a:buClr>
              <a:defRPr/>
            </a:pPr>
            <a:r>
              <a:rPr lang="en-US" sz="1800" dirty="0" smtClean="0">
                <a:ea typeface="+mn-ea"/>
                <a:cs typeface="+mn-cs"/>
              </a:rPr>
              <a:t>These do not have any value associated with them.</a:t>
            </a:r>
          </a:p>
          <a:p>
            <a:pPr lvl="2">
              <a:lnSpc>
                <a:spcPct val="120000"/>
              </a:lnSpc>
              <a:spcBef>
                <a:spcPts val="100"/>
              </a:spcBef>
              <a:buClr>
                <a:schemeClr val="accent6"/>
              </a:buClr>
              <a:defRPr/>
            </a:pPr>
            <a:r>
              <a:rPr lang="en-US" sz="1800" dirty="0" smtClean="0"/>
              <a:t>secure  implies that cookie be sent through </a:t>
            </a:r>
            <a:r>
              <a:rPr lang="en-GB" sz="1800" dirty="0" smtClean="0"/>
              <a:t>encrypted transmission like SSL</a:t>
            </a:r>
          </a:p>
          <a:p>
            <a:pPr lvl="2">
              <a:lnSpc>
                <a:spcPct val="120000"/>
              </a:lnSpc>
              <a:spcBef>
                <a:spcPts val="100"/>
              </a:spcBef>
              <a:buClr>
                <a:schemeClr val="accent6"/>
              </a:buClr>
              <a:defRPr/>
            </a:pPr>
            <a:r>
              <a:rPr lang="en-GB" sz="1800" dirty="0" err="1" smtClean="0"/>
              <a:t>HttpOnly</a:t>
            </a:r>
            <a:r>
              <a:rPr lang="en-GB" sz="1800" dirty="0" smtClean="0"/>
              <a:t> attribute tells browsers to use cookies via the HTTP protocol only</a:t>
            </a:r>
            <a:endParaRPr lang="en-US" sz="1800" dirty="0" smtClean="0">
              <a:ea typeface="+mn-ea"/>
              <a:cs typeface="+mn-cs"/>
            </a:endParaRPr>
          </a:p>
          <a:p>
            <a:pPr lvl="1">
              <a:lnSpc>
                <a:spcPct val="120000"/>
              </a:lnSpc>
              <a:spcBef>
                <a:spcPts val="100"/>
              </a:spcBef>
              <a:buClr>
                <a:schemeClr val="accent6"/>
              </a:buClr>
              <a:defRPr/>
            </a:pPr>
            <a:r>
              <a:rPr lang="en-US" sz="1800" dirty="0" smtClean="0">
                <a:solidFill>
                  <a:srgbClr val="7030A0"/>
                </a:solidFill>
                <a:ea typeface="+mn-ea"/>
                <a:cs typeface="+mn-cs"/>
              </a:rPr>
              <a:t>Comment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0"/>
            <a:ext cx="8686800" cy="838200"/>
          </a:xfrm>
        </p:spPr>
        <p:txBody>
          <a:bodyPr/>
          <a:lstStyle/>
          <a:p>
            <a:r>
              <a:rPr lang="en-US" dirty="0" smtClean="0"/>
              <a:t>Cookie example and getting cookie</a:t>
            </a:r>
          </a:p>
        </p:txBody>
      </p:sp>
      <p:sp>
        <p:nvSpPr>
          <p:cNvPr id="10244" name="Slide Number Placeholder 3"/>
          <p:cNvSpPr>
            <a:spLocks noGrp="1"/>
          </p:cNvSpPr>
          <p:nvPr>
            <p:ph type="sldNum" sz="quarter" idx="12"/>
          </p:nvPr>
        </p:nvSpPr>
        <p:spPr>
          <a:noFill/>
        </p:spPr>
        <p:txBody>
          <a:bodyPr/>
          <a:lstStyle/>
          <a:p>
            <a:fld id="{DBD2F8B2-E473-4031-B6EF-5B01E43DA0FC}" type="slidenum">
              <a:rPr lang="en-US" smtClean="0">
                <a:latin typeface="Arial" charset="0"/>
              </a:rPr>
              <a:pPr/>
              <a:t>14</a:t>
            </a:fld>
            <a:endParaRPr lang="en-US" smtClean="0">
              <a:latin typeface="Arial" charset="0"/>
            </a:endParaRPr>
          </a:p>
        </p:txBody>
      </p:sp>
      <p:sp>
        <p:nvSpPr>
          <p:cNvPr id="3" name="Content Placeholder 2"/>
          <p:cNvSpPr>
            <a:spLocks noGrp="1"/>
          </p:cNvSpPr>
          <p:nvPr>
            <p:ph sz="quarter" idx="1"/>
          </p:nvPr>
        </p:nvSpPr>
        <p:spPr>
          <a:xfrm>
            <a:off x="381000" y="1219200"/>
            <a:ext cx="8458200" cy="5257800"/>
          </a:xfrm>
        </p:spPr>
        <p:txBody>
          <a:bodyPr>
            <a:normAutofit fontScale="92500" lnSpcReduction="10000"/>
          </a:bodyPr>
          <a:lstStyle/>
          <a:p>
            <a:pPr>
              <a:lnSpc>
                <a:spcPct val="120000"/>
              </a:lnSpc>
              <a:buClr>
                <a:schemeClr val="accent6"/>
              </a:buClr>
              <a:defRPr/>
            </a:pPr>
            <a:r>
              <a:rPr lang="en-US" dirty="0" smtClean="0"/>
              <a:t>Response header cookie format</a:t>
            </a:r>
            <a:endParaRPr lang="en-IN" dirty="0" smtClean="0"/>
          </a:p>
          <a:p>
            <a:pPr>
              <a:lnSpc>
                <a:spcPct val="120000"/>
              </a:lnSpc>
              <a:buClr>
                <a:schemeClr val="accent6"/>
              </a:buClr>
              <a:buFont typeface="Wingdings" pitchFamily="2" charset="2"/>
              <a:buNone/>
              <a:defRPr/>
            </a:pPr>
            <a:r>
              <a:rPr lang="en-US" b="1" dirty="0" smtClean="0">
                <a:latin typeface="Courier New" pitchFamily="49" charset="0"/>
              </a:rPr>
              <a:t>	Set-</a:t>
            </a:r>
            <a:r>
              <a:rPr lang="en-US" b="1" dirty="0" err="1" smtClean="0">
                <a:latin typeface="Courier New" pitchFamily="49" charset="0"/>
              </a:rPr>
              <a:t>Cookie:NAME</a:t>
            </a:r>
            <a:r>
              <a:rPr lang="en-US" b="1" dirty="0" smtClean="0">
                <a:latin typeface="Courier New" pitchFamily="49" charset="0"/>
              </a:rPr>
              <a:t>=</a:t>
            </a:r>
            <a:r>
              <a:rPr lang="en-US" b="1" dirty="0" err="1" smtClean="0">
                <a:latin typeface="Courier New" pitchFamily="49" charset="0"/>
              </a:rPr>
              <a:t>VALUE;Comment</a:t>
            </a:r>
            <a:r>
              <a:rPr lang="en-US" b="1" dirty="0" smtClean="0">
                <a:latin typeface="Courier New" pitchFamily="49" charset="0"/>
              </a:rPr>
              <a:t>=COMMENT; Domain=</a:t>
            </a:r>
            <a:r>
              <a:rPr lang="en-US" b="1" dirty="0" err="1" smtClean="0">
                <a:latin typeface="Courier New" pitchFamily="49" charset="0"/>
              </a:rPr>
              <a:t>DOMAINNAME;Max</a:t>
            </a:r>
            <a:r>
              <a:rPr lang="en-US" b="1" dirty="0" smtClean="0">
                <a:latin typeface="Courier New" pitchFamily="49" charset="0"/>
              </a:rPr>
              <a:t>-Age=SECONDS; Path=</a:t>
            </a:r>
            <a:r>
              <a:rPr lang="en-US" b="1" dirty="0" err="1" smtClean="0">
                <a:latin typeface="Courier New" pitchFamily="49" charset="0"/>
              </a:rPr>
              <a:t>PATH;secure</a:t>
            </a:r>
            <a:endParaRPr lang="en-US" b="1" dirty="0" smtClean="0">
              <a:latin typeface="Courier New" pitchFamily="49" charset="0"/>
            </a:endParaRPr>
          </a:p>
          <a:p>
            <a:pPr>
              <a:lnSpc>
                <a:spcPct val="120000"/>
              </a:lnSpc>
              <a:buClr>
                <a:schemeClr val="accent6"/>
              </a:buClr>
              <a:defRPr/>
            </a:pPr>
            <a:r>
              <a:rPr lang="en-US" dirty="0" smtClean="0"/>
              <a:t>Response header cookie example</a:t>
            </a:r>
            <a:endParaRPr lang="en-IN" dirty="0" smtClean="0"/>
          </a:p>
          <a:p>
            <a:pPr>
              <a:lnSpc>
                <a:spcPct val="120000"/>
              </a:lnSpc>
              <a:buClr>
                <a:schemeClr val="accent6"/>
              </a:buClr>
              <a:buFont typeface="Wingdings" pitchFamily="2" charset="2"/>
              <a:buNone/>
              <a:defRPr/>
            </a:pPr>
            <a:r>
              <a:rPr lang="en-US" b="1" dirty="0" smtClean="0">
                <a:latin typeface="Courier New" pitchFamily="49" charset="0"/>
              </a:rPr>
              <a:t>	</a:t>
            </a:r>
            <a:r>
              <a:rPr lang="en-US" b="1" dirty="0" err="1" smtClean="0">
                <a:latin typeface="Courier New" pitchFamily="49" charset="0"/>
              </a:rPr>
              <a:t>example:Set-Cookie:userid</a:t>
            </a:r>
            <a:r>
              <a:rPr lang="en-US" b="1" dirty="0" smtClean="0">
                <a:latin typeface="Courier New" pitchFamily="49" charset="0"/>
              </a:rPr>
              <a:t>=</a:t>
            </a:r>
            <a:r>
              <a:rPr lang="en-US" b="1" dirty="0" err="1" smtClean="0">
                <a:latin typeface="Courier New" pitchFamily="49" charset="0"/>
              </a:rPr>
              <a:t>anita;Max</a:t>
            </a:r>
            <a:r>
              <a:rPr lang="en-US" b="1" dirty="0" smtClean="0">
                <a:latin typeface="Courier New" pitchFamily="49" charset="0"/>
              </a:rPr>
              <a:t>-Age=60;Domain=“.</a:t>
            </a:r>
            <a:r>
              <a:rPr lang="en-US" b="1" dirty="0" err="1" smtClean="0">
                <a:latin typeface="Courier New" pitchFamily="49" charset="0"/>
              </a:rPr>
              <a:t>myser.com</a:t>
            </a:r>
            <a:r>
              <a:rPr lang="en-US" b="1" dirty="0" smtClean="0">
                <a:latin typeface="Courier New" pitchFamily="49" charset="0"/>
              </a:rPr>
              <a:t>”;Path=“/”</a:t>
            </a:r>
          </a:p>
          <a:p>
            <a:pPr>
              <a:lnSpc>
                <a:spcPct val="120000"/>
              </a:lnSpc>
              <a:buClr>
                <a:schemeClr val="accent6"/>
              </a:buClr>
              <a:buFont typeface="Wingdings" pitchFamily="2" charset="2"/>
              <a:buNone/>
              <a:defRPr/>
            </a:pPr>
            <a:endParaRPr lang="en-US" b="1" dirty="0" smtClean="0">
              <a:latin typeface="Courier New" pitchFamily="49" charset="0"/>
            </a:endParaRPr>
          </a:p>
          <a:p>
            <a:pPr>
              <a:lnSpc>
                <a:spcPct val="120000"/>
              </a:lnSpc>
            </a:pPr>
            <a:r>
              <a:rPr lang="en-US" dirty="0" smtClean="0"/>
              <a:t>To get all cookies the client sent with this request, method of </a:t>
            </a:r>
            <a:r>
              <a:rPr lang="en-GB" b="1" dirty="0" err="1" smtClean="0">
                <a:solidFill>
                  <a:schemeClr val="tx1"/>
                </a:solidFill>
                <a:latin typeface="Courier New" pitchFamily="49" charset="0"/>
                <a:cs typeface="Courier New" pitchFamily="49" charset="0"/>
              </a:rPr>
              <a:t>HttpServletRequest</a:t>
            </a:r>
            <a:endParaRPr lang="en-US" dirty="0" smtClean="0"/>
          </a:p>
          <a:p>
            <a:pPr lvl="1">
              <a:lnSpc>
                <a:spcPct val="120000"/>
              </a:lnSpc>
            </a:pPr>
            <a:r>
              <a:rPr lang="en-US" sz="2000" b="1" dirty="0" err="1" smtClean="0">
                <a:solidFill>
                  <a:schemeClr val="tx1"/>
                </a:solidFill>
                <a:latin typeface="Courier New" pitchFamily="49" charset="0"/>
                <a:ea typeface="+mn-ea"/>
                <a:cs typeface="Courier New" pitchFamily="49" charset="0"/>
              </a:rPr>
              <a:t>request.getCookies</a:t>
            </a:r>
            <a:r>
              <a:rPr lang="en-US" sz="2000" b="1" dirty="0" smtClean="0">
                <a:solidFill>
                  <a:schemeClr val="tx1"/>
                </a:solidFill>
                <a:latin typeface="Courier New" pitchFamily="49" charset="0"/>
                <a:ea typeface="+mn-ea"/>
                <a:cs typeface="Courier New" pitchFamily="49" charset="0"/>
              </a:rPr>
              <a:t>();</a:t>
            </a:r>
            <a:r>
              <a:rPr lang="en-GB" sz="2000" b="1" dirty="0" smtClean="0">
                <a:solidFill>
                  <a:schemeClr val="tx1"/>
                </a:solidFill>
                <a:latin typeface="Courier New" pitchFamily="49" charset="0"/>
                <a:ea typeface="+mn-ea"/>
                <a:cs typeface="Courier New" pitchFamily="49" charset="0"/>
              </a:rPr>
              <a:t> </a:t>
            </a:r>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err="1" smtClean="0">
                <a:latin typeface="Courier New" pitchFamily="49" charset="0"/>
              </a:rPr>
              <a:t>javax.servlet.http.Cookie</a:t>
            </a:r>
            <a:endParaRPr lang="en-US" dirty="0" smtClean="0"/>
          </a:p>
        </p:txBody>
      </p:sp>
      <p:sp>
        <p:nvSpPr>
          <p:cNvPr id="11268" name="Slide Number Placeholder 3"/>
          <p:cNvSpPr>
            <a:spLocks noGrp="1"/>
          </p:cNvSpPr>
          <p:nvPr>
            <p:ph type="sldNum" sz="quarter" idx="12"/>
          </p:nvPr>
        </p:nvSpPr>
        <p:spPr>
          <a:noFill/>
        </p:spPr>
        <p:txBody>
          <a:bodyPr/>
          <a:lstStyle/>
          <a:p>
            <a:fld id="{E4F892FF-FB5F-4AB2-8C06-C71709F916EF}" type="slidenum">
              <a:rPr lang="en-US" smtClean="0">
                <a:latin typeface="Arial" charset="0"/>
              </a:rPr>
              <a:pPr/>
              <a:t>15</a:t>
            </a:fld>
            <a:endParaRPr lang="en-US" dirty="0" smtClean="0">
              <a:latin typeface="Arial" charset="0"/>
            </a:endParaRPr>
          </a:p>
        </p:txBody>
      </p:sp>
      <p:sp>
        <p:nvSpPr>
          <p:cNvPr id="11267" name="Content Placeholder 2"/>
          <p:cNvSpPr>
            <a:spLocks noGrp="1"/>
          </p:cNvSpPr>
          <p:nvPr>
            <p:ph sz="quarter" idx="1"/>
          </p:nvPr>
        </p:nvSpPr>
        <p:spPr>
          <a:xfrm>
            <a:off x="228600" y="1112837"/>
            <a:ext cx="8686800" cy="4525963"/>
          </a:xfrm>
        </p:spPr>
        <p:txBody>
          <a:bodyPr>
            <a:normAutofit fontScale="92500" lnSpcReduction="10000"/>
          </a:bodyPr>
          <a:lstStyle/>
          <a:p>
            <a:pPr>
              <a:lnSpc>
                <a:spcPct val="100000"/>
              </a:lnSpc>
            </a:pPr>
            <a:r>
              <a:rPr lang="en-GB" sz="1800" b="1" dirty="0" smtClean="0">
                <a:solidFill>
                  <a:schemeClr val="tx1"/>
                </a:solidFill>
                <a:latin typeface="Courier New" pitchFamily="49" charset="0"/>
                <a:cs typeface="Courier New" pitchFamily="49" charset="0"/>
              </a:rPr>
              <a:t>Cookie(String name, String value)</a:t>
            </a:r>
          </a:p>
          <a:p>
            <a:pPr>
              <a:lnSpc>
                <a:spcPct val="100000"/>
              </a:lnSpc>
            </a:pP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getName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setValue</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newValue</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getValue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setDomain</a:t>
            </a:r>
            <a:r>
              <a:rPr lang="en-GB" sz="1800" b="1" dirty="0" smtClean="0">
                <a:solidFill>
                  <a:schemeClr val="tx1"/>
                </a:solidFill>
                <a:latin typeface="Courier New" pitchFamily="49" charset="0"/>
                <a:cs typeface="Courier New" pitchFamily="49" charset="0"/>
              </a:rPr>
              <a:t>(String pattern),String </a:t>
            </a:r>
            <a:r>
              <a:rPr lang="en-GB" sz="1800" b="1" dirty="0" err="1" smtClean="0">
                <a:solidFill>
                  <a:schemeClr val="tx1"/>
                </a:solidFill>
                <a:latin typeface="Courier New" pitchFamily="49" charset="0"/>
                <a:cs typeface="Courier New" pitchFamily="49" charset="0"/>
              </a:rPr>
              <a:t>getDomain</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setPath</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uri</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getPath</a:t>
            </a:r>
            <a:r>
              <a:rPr lang="en-GB" sz="1800" b="1" dirty="0" smtClean="0">
                <a:solidFill>
                  <a:schemeClr val="tx1"/>
                </a:solidFill>
                <a:latin typeface="Courier New" pitchFamily="49" charset="0"/>
                <a:cs typeface="Courier New" pitchFamily="49" charset="0"/>
              </a:rPr>
              <a:t>()</a:t>
            </a:r>
          </a:p>
          <a:p>
            <a:pPr lvl="1">
              <a:lnSpc>
                <a:spcPct val="100000"/>
              </a:lnSpc>
            </a:pPr>
            <a:r>
              <a:rPr lang="en-US" sz="2000" dirty="0" smtClean="0"/>
              <a:t>By default, the domain and path will be from where cookie originated.</a:t>
            </a:r>
          </a:p>
          <a:p>
            <a:pPr lvl="1">
              <a:lnSpc>
                <a:spcPct val="100000"/>
              </a:lnSpc>
            </a:pPr>
            <a:r>
              <a:rPr lang="en-US" sz="2000" dirty="0" smtClean="0"/>
              <a:t>If a path like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MyWebApp</a:t>
            </a:r>
            <a:r>
              <a:rPr lang="en-US" sz="2000" dirty="0" smtClean="0"/>
              <a:t> is specified then the cookie will be </a:t>
            </a:r>
            <a:r>
              <a:rPr lang="en-US" sz="2000" dirty="0" err="1" smtClean="0"/>
              <a:t>avaialble</a:t>
            </a:r>
            <a:r>
              <a:rPr lang="en-US" sz="2000" dirty="0" smtClean="0"/>
              <a:t> to all the directories under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MyWebApp</a:t>
            </a:r>
            <a:endParaRPr lang="en-US" sz="2000" b="1" dirty="0" smtClean="0">
              <a:latin typeface="Courier New" pitchFamily="49" charset="0"/>
              <a:cs typeface="Courier New" pitchFamily="49" charset="0"/>
            </a:endParaRP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setSecure</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flag), </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getSecure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setHttpOnly</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isHttpOnly</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isHttpOnly</a:t>
            </a:r>
            <a:r>
              <a:rPr lang="en-GB" sz="1800" b="1" dirty="0" smtClean="0">
                <a:solidFill>
                  <a:schemeClr val="tx1"/>
                </a:solidFill>
                <a:latin typeface="Courier New" pitchFamily="49" charset="0"/>
                <a:cs typeface="Courier New" pitchFamily="49" charset="0"/>
              </a:rPr>
              <a:t>()</a:t>
            </a:r>
          </a:p>
          <a:p>
            <a:pPr>
              <a:lnSpc>
                <a:spcPct val="100000"/>
              </a:lnSpc>
            </a:pPr>
            <a:r>
              <a:rPr lang="en-GB" b="1" dirty="0" smtClean="0">
                <a:solidFill>
                  <a:schemeClr val="tx1"/>
                </a:solidFill>
                <a:latin typeface="Courier New" pitchFamily="49" charset="0"/>
                <a:cs typeface="Courier New" pitchFamily="49" charset="0"/>
              </a:rPr>
              <a:t>void </a:t>
            </a:r>
            <a:r>
              <a:rPr lang="en-GB" b="1" dirty="0" err="1" smtClean="0">
                <a:solidFill>
                  <a:schemeClr val="tx1"/>
                </a:solidFill>
                <a:latin typeface="Courier New" pitchFamily="49" charset="0"/>
                <a:cs typeface="Courier New" pitchFamily="49" charset="0"/>
              </a:rPr>
              <a:t>setMaxAge</a:t>
            </a:r>
            <a:r>
              <a:rPr lang="en-GB" b="1" dirty="0" smtClean="0">
                <a:solidFill>
                  <a:schemeClr val="tx1"/>
                </a:solidFill>
                <a:latin typeface="Courier New" pitchFamily="49" charset="0"/>
                <a:cs typeface="Courier New" pitchFamily="49" charset="0"/>
              </a:rPr>
              <a:t>(</a:t>
            </a:r>
            <a:r>
              <a:rPr lang="en-GB" b="1" dirty="0" err="1" smtClean="0">
                <a:solidFill>
                  <a:schemeClr val="tx1"/>
                </a:solidFill>
                <a:latin typeface="Courier New" pitchFamily="49" charset="0"/>
                <a:cs typeface="Courier New" pitchFamily="49" charset="0"/>
              </a:rPr>
              <a:t>int</a:t>
            </a:r>
            <a:r>
              <a:rPr lang="en-GB" b="1" dirty="0" smtClean="0">
                <a:solidFill>
                  <a:schemeClr val="tx1"/>
                </a:solidFill>
                <a:latin typeface="Courier New" pitchFamily="49" charset="0"/>
                <a:cs typeface="Courier New" pitchFamily="49" charset="0"/>
              </a:rPr>
              <a:t> expiry), </a:t>
            </a:r>
            <a:r>
              <a:rPr lang="en-GB" b="1" dirty="0" err="1" smtClean="0">
                <a:solidFill>
                  <a:schemeClr val="tx1"/>
                </a:solidFill>
                <a:latin typeface="Courier New" pitchFamily="49" charset="0"/>
                <a:cs typeface="Courier New" pitchFamily="49" charset="0"/>
              </a:rPr>
              <a:t>int</a:t>
            </a:r>
            <a:r>
              <a:rPr lang="en-GB" b="1" dirty="0" smtClean="0">
                <a:solidFill>
                  <a:schemeClr val="tx1"/>
                </a:solidFill>
                <a:latin typeface="Courier New" pitchFamily="49" charset="0"/>
                <a:cs typeface="Courier New" pitchFamily="49" charset="0"/>
              </a:rPr>
              <a:t> </a:t>
            </a:r>
            <a:r>
              <a:rPr lang="en-GB" b="1" dirty="0" err="1" smtClean="0">
                <a:solidFill>
                  <a:schemeClr val="tx1"/>
                </a:solidFill>
                <a:latin typeface="Courier New" pitchFamily="49" charset="0"/>
                <a:cs typeface="Courier New" pitchFamily="49" charset="0"/>
              </a:rPr>
              <a:t>getMaxAge</a:t>
            </a:r>
            <a:r>
              <a:rPr lang="en-GB" b="1" dirty="0" smtClean="0">
                <a:solidFill>
                  <a:schemeClr val="tx1"/>
                </a:solidFill>
                <a:latin typeface="Courier New" pitchFamily="49" charset="0"/>
                <a:cs typeface="Courier New" pitchFamily="49" charset="0"/>
              </a:rPr>
              <a:t>()</a:t>
            </a:r>
          </a:p>
          <a:p>
            <a:pPr lvl="1">
              <a:lnSpc>
                <a:spcPct val="100000"/>
              </a:lnSpc>
            </a:pPr>
            <a:r>
              <a:rPr lang="en-US" sz="2000" dirty="0" smtClean="0"/>
              <a:t>+</a:t>
            </a:r>
            <a:r>
              <a:rPr lang="en-US" sz="2000" dirty="0" err="1" smtClean="0"/>
              <a:t>ve</a:t>
            </a:r>
            <a:r>
              <a:rPr lang="en-US" sz="2000" dirty="0" smtClean="0"/>
              <a:t>  value </a:t>
            </a:r>
            <a:r>
              <a:rPr lang="en-US" sz="2000" dirty="0" smtClean="0">
                <a:sym typeface="Wingdings" pitchFamily="2" charset="2"/>
              </a:rPr>
              <a:t></a:t>
            </a:r>
            <a:r>
              <a:rPr lang="en-US" sz="2000" dirty="0" smtClean="0"/>
              <a:t> cookie will expire after that many seconds have passed and –</a:t>
            </a:r>
            <a:r>
              <a:rPr lang="en-US" sz="2000" dirty="0" err="1" smtClean="0"/>
              <a:t>ve</a:t>
            </a:r>
            <a:r>
              <a:rPr lang="en-US" sz="2000" dirty="0" smtClean="0"/>
              <a:t> value indicates that it will be deleted when the Web browser exits.</a:t>
            </a:r>
          </a:p>
          <a:p>
            <a:pPr lvl="1">
              <a:lnSpc>
                <a:spcPct val="100000"/>
              </a:lnSpc>
            </a:pPr>
            <a:r>
              <a:rPr lang="en-US" sz="2000" dirty="0" smtClean="0"/>
              <a:t>By default, -1 indicating the cookie will persist until browser shutdown. </a:t>
            </a:r>
            <a:endParaRPr lang="en-GB" sz="1800" b="1" dirty="0" smtClean="0">
              <a:solidFill>
                <a:schemeClr val="tx1"/>
              </a:solidFill>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Example: Cookies</a:t>
            </a:r>
            <a:endParaRPr lang="en-IN" dirty="0" smtClean="0"/>
          </a:p>
        </p:txBody>
      </p:sp>
      <p:sp>
        <p:nvSpPr>
          <p:cNvPr id="17"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16</a:t>
            </a:fld>
            <a:endParaRPr lang="en-US" dirty="0" smtClean="0">
              <a:latin typeface="Arial" charset="0"/>
            </a:endParaRPr>
          </a:p>
        </p:txBody>
      </p:sp>
      <p:sp>
        <p:nvSpPr>
          <p:cNvPr id="13315" name="Rectangle 3"/>
          <p:cNvSpPr>
            <a:spLocks noGrp="1" noChangeArrowheads="1"/>
          </p:cNvSpPr>
          <p:nvPr>
            <p:ph sz="quarter" idx="1"/>
          </p:nvPr>
        </p:nvSpPr>
        <p:spPr>
          <a:xfrm>
            <a:off x="228600" y="1143001"/>
            <a:ext cx="8686800" cy="1752599"/>
          </a:xfrm>
        </p:spPr>
        <p:txBody>
          <a:bodyPr>
            <a:normAutofit fontScale="92500" lnSpcReduction="10000"/>
          </a:bodyPr>
          <a:lstStyle/>
          <a:p>
            <a:pPr>
              <a:lnSpc>
                <a:spcPct val="120000"/>
              </a:lnSpc>
              <a:buClr>
                <a:schemeClr val="accent6"/>
              </a:buClr>
            </a:pPr>
            <a:r>
              <a:rPr lang="en-US" dirty="0" smtClean="0"/>
              <a:t>A servlet displays login and password with the values of login and password set if the cookies are set. If cookies are not set, then the login and password entered by the user are set as cookies so that when user requests for this page next time the login and password are automatically set.</a:t>
            </a:r>
          </a:p>
          <a:p>
            <a:pPr>
              <a:buClr>
                <a:schemeClr val="accent6"/>
              </a:buClr>
              <a:buNone/>
            </a:pPr>
            <a:endParaRPr lang="en-IN" dirty="0" smtClean="0"/>
          </a:p>
        </p:txBody>
      </p:sp>
      <p:pic>
        <p:nvPicPr>
          <p:cNvPr id="1026" name="Picture 2"/>
          <p:cNvPicPr>
            <a:picLocks noChangeAspect="1" noChangeArrowheads="1"/>
          </p:cNvPicPr>
          <p:nvPr/>
        </p:nvPicPr>
        <p:blipFill>
          <a:blip r:embed="rId3" cstate="print"/>
          <a:srcRect/>
          <a:stretch>
            <a:fillRect/>
          </a:stretch>
        </p:blipFill>
        <p:spPr bwMode="auto">
          <a:xfrm>
            <a:off x="417195" y="3417332"/>
            <a:ext cx="3411020" cy="12192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cstate="print"/>
          <a:srcRect/>
          <a:stretch>
            <a:fillRect/>
          </a:stretch>
        </p:blipFill>
        <p:spPr bwMode="auto">
          <a:xfrm>
            <a:off x="4074795" y="3341132"/>
            <a:ext cx="3314701" cy="128311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cstate="print"/>
          <a:srcRect/>
          <a:stretch>
            <a:fillRect/>
          </a:stretch>
        </p:blipFill>
        <p:spPr bwMode="auto">
          <a:xfrm>
            <a:off x="5674995" y="4636532"/>
            <a:ext cx="3240405" cy="5334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88595" y="3048000"/>
            <a:ext cx="2133600" cy="369332"/>
          </a:xfrm>
          <a:prstGeom prst="rect">
            <a:avLst/>
          </a:prstGeom>
          <a:noFill/>
        </p:spPr>
        <p:txBody>
          <a:bodyPr wrap="square" rtlCol="0">
            <a:spAutoFit/>
          </a:bodyPr>
          <a:lstStyle/>
          <a:p>
            <a:r>
              <a:rPr lang="en-US" u="sng" dirty="0" smtClean="0"/>
              <a:t>First request:</a:t>
            </a:r>
            <a:endParaRPr lang="en-GB" u="sng" dirty="0"/>
          </a:p>
        </p:txBody>
      </p:sp>
      <p:pic>
        <p:nvPicPr>
          <p:cNvPr id="1030" name="Picture 6"/>
          <p:cNvPicPr>
            <a:picLocks noChangeAspect="1" noChangeArrowheads="1"/>
          </p:cNvPicPr>
          <p:nvPr/>
        </p:nvPicPr>
        <p:blipFill>
          <a:blip r:embed="rId6" cstate="print"/>
          <a:srcRect/>
          <a:stretch>
            <a:fillRect/>
          </a:stretch>
        </p:blipFill>
        <p:spPr bwMode="auto">
          <a:xfrm>
            <a:off x="2971800" y="5334000"/>
            <a:ext cx="3164440" cy="12192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6200" y="4953000"/>
            <a:ext cx="3200400" cy="1477328"/>
          </a:xfrm>
          <a:prstGeom prst="rect">
            <a:avLst/>
          </a:prstGeom>
          <a:noFill/>
        </p:spPr>
        <p:txBody>
          <a:bodyPr wrap="square" rtlCol="0">
            <a:spAutoFit/>
          </a:bodyPr>
          <a:lstStyle/>
          <a:p>
            <a:r>
              <a:rPr lang="en-US" u="sng" dirty="0" smtClean="0"/>
              <a:t>Subsequent requests</a:t>
            </a:r>
          </a:p>
          <a:p>
            <a:r>
              <a:rPr lang="en-US" dirty="0" smtClean="0"/>
              <a:t>If the requests are made in within a day, then the login and password are pre-populated</a:t>
            </a:r>
            <a:endParaRPr lang="en-GB" dirty="0"/>
          </a:p>
        </p:txBody>
      </p:sp>
      <p:sp>
        <p:nvSpPr>
          <p:cNvPr id="16" name="Curved Right Arrow 15"/>
          <p:cNvSpPr/>
          <p:nvPr/>
        </p:nvSpPr>
        <p:spPr>
          <a:xfrm>
            <a:off x="5141595" y="4179332"/>
            <a:ext cx="5334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Footer Placeholder 11"/>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17</a:t>
            </a:fld>
            <a:endParaRPr lang="en-US"/>
          </a:p>
        </p:txBody>
      </p:sp>
      <p:sp>
        <p:nvSpPr>
          <p:cNvPr id="5" name="Rectangle 4"/>
          <p:cNvSpPr/>
          <p:nvPr/>
        </p:nvSpPr>
        <p:spPr>
          <a:xfrm>
            <a:off x="76200" y="318492"/>
            <a:ext cx="9067800" cy="6463308"/>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LoginServlet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LoginServlet</a:t>
            </a:r>
            <a:r>
              <a:rPr lang="en-GB" b="1" dirty="0" smtClean="0">
                <a:latin typeface="Courier New" pitchFamily="49" charset="0"/>
                <a:cs typeface="Courier New" pitchFamily="49" charset="0"/>
              </a:rPr>
              <a:t>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("&lt;html&gt;&lt;head&gt;&lt;title&gt;Login &lt;/title&gt;&lt;/head&gt;");</a:t>
            </a:r>
          </a:p>
          <a:p>
            <a:r>
              <a:rPr lang="en-GB" b="1" dirty="0" smtClean="0">
                <a:latin typeface="Courier New" pitchFamily="49" charset="0"/>
                <a:cs typeface="Courier New" pitchFamily="49" charset="0"/>
              </a:rPr>
              <a:t>	String login="“;String password="";</a:t>
            </a:r>
          </a:p>
          <a:p>
            <a:r>
              <a:rPr lang="en-GB" b="1" dirty="0" smtClean="0">
                <a:latin typeface="Courier New" pitchFamily="49" charset="0"/>
                <a:cs typeface="Courier New" pitchFamily="49" charset="0"/>
              </a:rPr>
              <a:t>	</a:t>
            </a:r>
            <a:r>
              <a:rPr lang="en-GB" b="1" dirty="0" smtClean="0">
                <a:solidFill>
                  <a:srgbClr val="006600"/>
                </a:solidFill>
                <a:latin typeface="Courier New" pitchFamily="49" charset="0"/>
                <a:cs typeface="Courier New" pitchFamily="49" charset="0"/>
              </a:rPr>
              <a:t>Cookie[] cookies=</a:t>
            </a:r>
            <a:r>
              <a:rPr lang="en-GB" b="1" dirty="0" err="1" smtClean="0">
                <a:solidFill>
                  <a:srgbClr val="006600"/>
                </a:solidFill>
                <a:latin typeface="Courier New" pitchFamily="49" charset="0"/>
                <a:cs typeface="Courier New" pitchFamily="49" charset="0"/>
              </a:rPr>
              <a:t>request.getCookies</a:t>
            </a:r>
            <a:r>
              <a:rPr lang="en-GB" b="1" dirty="0" smtClean="0">
                <a:solidFill>
                  <a:srgbClr val="006600"/>
                </a:solidFill>
                <a:latin typeface="Courier New" pitchFamily="49" charset="0"/>
                <a:cs typeface="Courier New" pitchFamily="49" charset="0"/>
              </a:rPr>
              <a:t>();</a:t>
            </a:r>
          </a:p>
          <a:p>
            <a:r>
              <a:rPr lang="en-GB" b="1" dirty="0" smtClean="0">
                <a:latin typeface="Courier New" pitchFamily="49" charset="0"/>
                <a:cs typeface="Courier New" pitchFamily="49" charset="0"/>
              </a:rPr>
              <a:t>	if(cookies!=null){</a:t>
            </a:r>
          </a:p>
          <a:p>
            <a:r>
              <a:rPr lang="en-GB" b="1" dirty="0" smtClean="0">
                <a:latin typeface="Courier New" pitchFamily="49" charset="0"/>
                <a:cs typeface="Courier New" pitchFamily="49" charset="0"/>
              </a:rPr>
              <a:t>	for(</a:t>
            </a:r>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=0;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cookies.length</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String test=cookies[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getName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if(</a:t>
            </a:r>
            <a:r>
              <a:rPr lang="en-GB" b="1" dirty="0" err="1" smtClean="0">
                <a:latin typeface="Courier New" pitchFamily="49" charset="0"/>
                <a:cs typeface="Courier New" pitchFamily="49" charset="0"/>
              </a:rPr>
              <a:t>test.equals</a:t>
            </a:r>
            <a:r>
              <a:rPr lang="en-GB" b="1" dirty="0" smtClean="0">
                <a:latin typeface="Courier New" pitchFamily="49" charset="0"/>
                <a:cs typeface="Courier New" pitchFamily="49" charset="0"/>
              </a:rPr>
              <a:t>("login")) login=cookies[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getValue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if(</a:t>
            </a:r>
            <a:r>
              <a:rPr lang="en-GB" b="1" dirty="0" err="1" smtClean="0">
                <a:latin typeface="Courier New" pitchFamily="49" charset="0"/>
                <a:cs typeface="Courier New" pitchFamily="49" charset="0"/>
              </a:rPr>
              <a:t>test.equals</a:t>
            </a:r>
            <a:r>
              <a:rPr lang="en-GB" b="1" dirty="0" smtClean="0">
                <a:latin typeface="Courier New" pitchFamily="49" charset="0"/>
                <a:cs typeface="Courier New" pitchFamily="49" charset="0"/>
              </a:rPr>
              <a:t>("password"))password=cookies[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getValue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("&lt;body&gt;&lt;form action='</a:t>
            </a:r>
            <a:r>
              <a:rPr lang="en-US" b="1" dirty="0" err="1" smtClean="0">
                <a:latin typeface="Courier New" pitchFamily="49" charset="0"/>
                <a:cs typeface="Courier New" pitchFamily="49" charset="0"/>
              </a:rPr>
              <a:t>LoginServlet</a:t>
            </a:r>
            <a:r>
              <a:rPr lang="en-US" b="1" dirty="0" smtClean="0">
                <a:latin typeface="Courier New" pitchFamily="49" charset="0"/>
                <a:cs typeface="Courier New" pitchFamily="49" charset="0"/>
              </a:rPr>
              <a:t>' method='post'&gt;");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("login: &lt;input type='text' name='login' value='"+ login+"'&gt;&lt;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("password: &lt;input type='text' name='password' value='"+ password+"'&gt;&lt;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("&lt;input type='submit'&gt;&lt;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("&lt;/form&gt;&lt;/body&gt;&lt;/html&gt;");}</a:t>
            </a:r>
          </a:p>
        </p:txBody>
      </p:sp>
      <p:sp>
        <p:nvSpPr>
          <p:cNvPr id="6" name="Rectangle 5"/>
          <p:cNvSpPr/>
          <p:nvPr/>
        </p:nvSpPr>
        <p:spPr>
          <a:xfrm>
            <a:off x="152400" y="0"/>
            <a:ext cx="8610600" cy="369332"/>
          </a:xfrm>
          <a:prstGeom prst="rect">
            <a:avLst/>
          </a:prstGeom>
        </p:spPr>
        <p:txBody>
          <a:bodyPr wrap="square">
            <a:spAutoFit/>
          </a:bodyPr>
          <a:lstStyle/>
          <a:p>
            <a:r>
              <a:rPr lang="en-GB" dirty="0" smtClean="0">
                <a:solidFill>
                  <a:srgbClr val="C00000"/>
                </a:solidFill>
              </a:rPr>
              <a:t>Display the form, get cookies and set the values to form fields</a:t>
            </a:r>
          </a:p>
        </p:txBody>
      </p:sp>
      <p:sp>
        <p:nvSpPr>
          <p:cNvPr id="7" name="TextBox 6"/>
          <p:cNvSpPr txBox="1"/>
          <p:nvPr/>
        </p:nvSpPr>
        <p:spPr>
          <a:xfrm>
            <a:off x="6553200" y="3200400"/>
            <a:ext cx="1905000" cy="338554"/>
          </a:xfrm>
          <a:prstGeom prst="rect">
            <a:avLst/>
          </a:prstGeom>
          <a:noFill/>
        </p:spPr>
        <p:txBody>
          <a:bodyPr wrap="square" rtlCol="0">
            <a:spAutoFit/>
          </a:bodyPr>
          <a:lstStyle/>
          <a:p>
            <a:r>
              <a:rPr lang="en-US" sz="1600" dirty="0" smtClean="0">
                <a:solidFill>
                  <a:schemeClr val="accent6"/>
                </a:solidFill>
              </a:rPr>
              <a:t>Getting cookies</a:t>
            </a:r>
            <a:endParaRPr lang="en-GB" sz="1600" dirty="0">
              <a:solidFill>
                <a:schemeClr val="accent6"/>
              </a:solidFill>
            </a:endParaRPr>
          </a:p>
        </p:txBody>
      </p:sp>
      <p:sp>
        <p:nvSpPr>
          <p:cNvPr id="8" name="Right Brace 7"/>
          <p:cNvSpPr/>
          <p:nvPr/>
        </p:nvSpPr>
        <p:spPr>
          <a:xfrm>
            <a:off x="6324600" y="2743200"/>
            <a:ext cx="228600" cy="11430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Footer Placeholder 8"/>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 and cons of cookies</a:t>
            </a:r>
            <a:endParaRPr lang="en-GB" dirty="0"/>
          </a:p>
        </p:txBody>
      </p:sp>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18</a:t>
            </a:fld>
            <a:endParaRPr lang="en-US"/>
          </a:p>
        </p:txBody>
      </p:sp>
      <p:sp>
        <p:nvSpPr>
          <p:cNvPr id="4" name="Content Placeholder 3"/>
          <p:cNvSpPr>
            <a:spLocks noGrp="1"/>
          </p:cNvSpPr>
          <p:nvPr>
            <p:ph sz="quarter" idx="1"/>
          </p:nvPr>
        </p:nvSpPr>
        <p:spPr/>
        <p:txBody>
          <a:bodyPr/>
          <a:lstStyle/>
          <a:p>
            <a:r>
              <a:rPr lang="en-US" dirty="0" smtClean="0"/>
              <a:t>Cookies are not mixed up with the HTML content, request or response bodies. The server can transparently set the cookie in the response header and extract from the request header.</a:t>
            </a:r>
          </a:p>
          <a:p>
            <a:r>
              <a:rPr lang="en-US" dirty="0" smtClean="0"/>
              <a:t>Browser use can disable cookies</a:t>
            </a:r>
          </a:p>
          <a:p>
            <a:endParaRPr lang="en-GB"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err="1" smtClean="0">
                <a:latin typeface="Courier New" pitchFamily="49" charset="0"/>
              </a:rPr>
              <a:t>HttpSession</a:t>
            </a:r>
            <a:endParaRPr lang="en-US" dirty="0" smtClean="0">
              <a:latin typeface="Courier New" pitchFamily="49" charset="0"/>
            </a:endParaRP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19</a:t>
            </a:fld>
            <a:endParaRPr lang="en-US" dirty="0" smtClean="0">
              <a:latin typeface="Arial" charset="0"/>
            </a:endParaRPr>
          </a:p>
        </p:txBody>
      </p:sp>
      <p:sp>
        <p:nvSpPr>
          <p:cNvPr id="19459" name="Rectangle 3"/>
          <p:cNvSpPr>
            <a:spLocks noGrp="1" noChangeArrowheads="1"/>
          </p:cNvSpPr>
          <p:nvPr>
            <p:ph sz="quarter" idx="1"/>
          </p:nvPr>
        </p:nvSpPr>
        <p:spPr>
          <a:xfrm>
            <a:off x="228600" y="1219200"/>
            <a:ext cx="8534400" cy="5029200"/>
          </a:xfrm>
        </p:spPr>
        <p:txBody>
          <a:bodyPr>
            <a:normAutofit/>
          </a:bodyPr>
          <a:lstStyle/>
          <a:p>
            <a:pPr>
              <a:buClr>
                <a:schemeClr val="accent6"/>
              </a:buClr>
            </a:pPr>
            <a:r>
              <a:rPr lang="en-US" dirty="0" smtClean="0"/>
              <a:t>A very way to handle session is by using  </a:t>
            </a:r>
            <a:r>
              <a:rPr lang="en-US" b="1" dirty="0" err="1" smtClean="0">
                <a:latin typeface="Courier New" pitchFamily="49" charset="0"/>
              </a:rPr>
              <a:t>HttpSession</a:t>
            </a:r>
            <a:r>
              <a:rPr lang="en-US" dirty="0" smtClean="0"/>
              <a:t>.</a:t>
            </a:r>
          </a:p>
          <a:p>
            <a:pPr>
              <a:buClr>
                <a:schemeClr val="accent6"/>
              </a:buClr>
            </a:pPr>
            <a:r>
              <a:rPr lang="en-US" dirty="0" smtClean="0"/>
              <a:t>Java servlet API has an interface called </a:t>
            </a:r>
            <a:r>
              <a:rPr lang="en-US" b="1" dirty="0" err="1" smtClean="0">
                <a:latin typeface="Courier New" pitchFamily="49" charset="0"/>
              </a:rPr>
              <a:t>HttpSession</a:t>
            </a:r>
            <a:r>
              <a:rPr lang="en-US" dirty="0" smtClean="0"/>
              <a:t> which helps us in session tracking.</a:t>
            </a:r>
          </a:p>
          <a:p>
            <a:pPr>
              <a:buClr>
                <a:schemeClr val="accent6"/>
              </a:buClr>
            </a:pPr>
            <a:r>
              <a:rPr lang="en-US" sz="2000" dirty="0" smtClean="0"/>
              <a:t>The web container uses either cookies or URL rewriting for establishing session.</a:t>
            </a:r>
          </a:p>
          <a:p>
            <a:pPr>
              <a:buClr>
                <a:schemeClr val="accent6"/>
              </a:buClr>
            </a:pPr>
            <a:r>
              <a:rPr lang="en-US" dirty="0" smtClean="0"/>
              <a:t>Like objects is associated with request object, an objects can be objects can be stored in session  as well by associating it with a name in the session thus forming a name-value pair.</a:t>
            </a:r>
          </a:p>
          <a:p>
            <a:r>
              <a:rPr lang="en-US" dirty="0" smtClean="0"/>
              <a:t>If a servlet uses the </a:t>
            </a:r>
            <a:r>
              <a:rPr lang="en-US" b="1" dirty="0" err="1" smtClean="0">
                <a:latin typeface="Courier New" pitchFamily="49" charset="0"/>
              </a:rPr>
              <a:t>RequestDispatcher</a:t>
            </a:r>
            <a:r>
              <a:rPr lang="en-US" dirty="0" smtClean="0"/>
              <a:t> to call a servlet in another Web application, any sessions created for and visible to the servlet being called is different from those visible </a:t>
            </a:r>
            <a:r>
              <a:rPr lang="en-GB" dirty="0" smtClean="0"/>
              <a:t>to the calling servlet.</a:t>
            </a:r>
            <a:endParaRPr lang="en-US" dirty="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0"/>
            <a:ext cx="8686800" cy="762000"/>
          </a:xfrm>
        </p:spPr>
        <p:txBody>
          <a:bodyPr/>
          <a:lstStyle/>
          <a:p>
            <a:r>
              <a:rPr lang="en-US" dirty="0" smtClean="0"/>
              <a:t>Session tracking</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2</a:t>
            </a:fld>
            <a:endParaRPr lang="en-US" dirty="0" smtClean="0">
              <a:latin typeface="Arial" charset="0"/>
            </a:endParaRPr>
          </a:p>
        </p:txBody>
      </p:sp>
      <p:sp>
        <p:nvSpPr>
          <p:cNvPr id="4099" name="Rectangle 3"/>
          <p:cNvSpPr>
            <a:spLocks noGrp="1" noChangeArrowheads="1"/>
          </p:cNvSpPr>
          <p:nvPr>
            <p:ph sz="quarter" idx="1"/>
          </p:nvPr>
        </p:nvSpPr>
        <p:spPr>
          <a:xfrm>
            <a:off x="304800" y="1066800"/>
            <a:ext cx="8382000" cy="5486400"/>
          </a:xfrm>
        </p:spPr>
        <p:txBody>
          <a:bodyPr>
            <a:normAutofit/>
          </a:bodyPr>
          <a:lstStyle/>
          <a:p>
            <a:pPr>
              <a:buClr>
                <a:schemeClr val="accent6"/>
              </a:buClr>
              <a:defRPr/>
            </a:pPr>
            <a:r>
              <a:rPr lang="en-US" dirty="0" smtClean="0">
                <a:ea typeface="+mn-ea"/>
                <a:cs typeface="+mn-cs"/>
              </a:rPr>
              <a:t>HTTP is a stateless protocol</a:t>
            </a:r>
            <a:r>
              <a:rPr lang="en-US" dirty="0" smtClean="0">
                <a:ea typeface="+mn-ea"/>
                <a:cs typeface="+mn-cs"/>
                <a:sym typeface="Wingdings" pitchFamily="2" charset="2"/>
              </a:rPr>
              <a:t></a:t>
            </a:r>
            <a:r>
              <a:rPr lang="en-US" dirty="0" smtClean="0">
                <a:ea typeface="+mn-ea"/>
                <a:cs typeface="+mn-cs"/>
              </a:rPr>
              <a:t> implies that connection is maintained only for one request response cycle.</a:t>
            </a:r>
          </a:p>
          <a:p>
            <a:pPr>
              <a:buClr>
                <a:schemeClr val="accent6"/>
              </a:buClr>
              <a:defRPr/>
            </a:pPr>
            <a:r>
              <a:rPr lang="en-US" dirty="0" smtClean="0">
                <a:ea typeface="+mn-ea"/>
                <a:cs typeface="+mn-cs"/>
              </a:rPr>
              <a:t>Some applications require us to maintain information particular to a user that spans more than one request-response cycle. </a:t>
            </a:r>
          </a:p>
          <a:p>
            <a:pPr>
              <a:buClr>
                <a:schemeClr val="accent6"/>
              </a:buClr>
              <a:defRPr/>
            </a:pPr>
            <a:r>
              <a:rPr lang="en-US" dirty="0" smtClean="0">
                <a:ea typeface="+mn-ea"/>
                <a:cs typeface="+mn-cs"/>
              </a:rPr>
              <a:t>For instance, in an on-line shop, a customer will want add items into the shopping cart while browsing through several pages of catalogue. Here we require a mechanism to maintain the cart information as the customer moves from  one page to another.</a:t>
            </a:r>
          </a:p>
          <a:p>
            <a:pPr>
              <a:buClr>
                <a:schemeClr val="accent6"/>
              </a:buClr>
              <a:defRPr/>
            </a:pPr>
            <a:r>
              <a:rPr lang="en-US" dirty="0" smtClean="0"/>
              <a:t>Maintaining user information between multiple request-response cycle is termed as </a:t>
            </a:r>
            <a:r>
              <a:rPr lang="en-US" b="1" dirty="0" smtClean="0"/>
              <a:t>session tracking</a:t>
            </a:r>
            <a:r>
              <a:rPr lang="en-US" dirty="0" smtClean="0"/>
              <a:t>. The information that is maintained is called state. </a:t>
            </a:r>
          </a:p>
          <a:p>
            <a:pPr lvl="1">
              <a:buClr>
                <a:schemeClr val="accent6"/>
              </a:buClr>
              <a:defRPr/>
            </a:pPr>
            <a:endParaRPr lang="en-US" sz="2000" dirty="0" smtClean="0">
              <a:ea typeface="+mn-ea"/>
              <a:cs typeface="+mn-cs"/>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13"/>
          <p:cNvPicPr>
            <a:picLocks noChangeAspect="1" noChangeArrowheads="1"/>
          </p:cNvPicPr>
          <p:nvPr/>
        </p:nvPicPr>
        <p:blipFill>
          <a:blip r:embed="rId2" cstate="print"/>
          <a:srcRect/>
          <a:stretch>
            <a:fillRect/>
          </a:stretch>
        </p:blipFill>
        <p:spPr bwMode="auto">
          <a:xfrm>
            <a:off x="6517621" y="1371600"/>
            <a:ext cx="1902883" cy="2209800"/>
          </a:xfrm>
          <a:prstGeom prst="rect">
            <a:avLst/>
          </a:prstGeom>
          <a:noFill/>
          <a:ln w="9525">
            <a:noFill/>
            <a:miter lim="800000"/>
            <a:headEnd/>
            <a:tailEnd/>
          </a:ln>
        </p:spPr>
      </p:pic>
      <p:sp>
        <p:nvSpPr>
          <p:cNvPr id="23554" name="Rectangle 2"/>
          <p:cNvSpPr>
            <a:spLocks noGrp="1" noChangeArrowheads="1"/>
          </p:cNvSpPr>
          <p:nvPr>
            <p:ph type="title"/>
          </p:nvPr>
        </p:nvSpPr>
        <p:spPr>
          <a:xfrm>
            <a:off x="304800" y="0"/>
            <a:ext cx="8686800" cy="838200"/>
          </a:xfrm>
        </p:spPr>
        <p:txBody>
          <a:bodyPr/>
          <a:lstStyle/>
          <a:p>
            <a:r>
              <a:rPr lang="en-US" sz="3600" dirty="0" smtClean="0"/>
              <a:t>Cookies in session</a:t>
            </a:r>
          </a:p>
        </p:txBody>
      </p:sp>
      <p:sp>
        <p:nvSpPr>
          <p:cNvPr id="5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solidFill>
                  <a:schemeClr val="accent6"/>
                </a:solidFill>
                <a:latin typeface="Arial" charset="0"/>
              </a:rPr>
              <a:pPr/>
              <a:t>20</a:t>
            </a:fld>
            <a:endParaRPr lang="en-US" dirty="0" smtClean="0">
              <a:solidFill>
                <a:schemeClr val="accent6"/>
              </a:solidFill>
              <a:latin typeface="Arial" charset="0"/>
            </a:endParaRPr>
          </a:p>
        </p:txBody>
      </p:sp>
      <p:grpSp>
        <p:nvGrpSpPr>
          <p:cNvPr id="2" name="Group 8"/>
          <p:cNvGrpSpPr>
            <a:grpSpLocks/>
          </p:cNvGrpSpPr>
          <p:nvPr/>
        </p:nvGrpSpPr>
        <p:grpSpPr bwMode="auto">
          <a:xfrm>
            <a:off x="1412221" y="4495800"/>
            <a:ext cx="4572000" cy="1828800"/>
            <a:chOff x="-3" y="-3"/>
            <a:chExt cx="1949" cy="1694"/>
          </a:xfrm>
        </p:grpSpPr>
        <p:grpSp>
          <p:nvGrpSpPr>
            <p:cNvPr id="3" name="Group 9"/>
            <p:cNvGrpSpPr>
              <a:grpSpLocks/>
            </p:cNvGrpSpPr>
            <p:nvPr/>
          </p:nvGrpSpPr>
          <p:grpSpPr bwMode="auto">
            <a:xfrm>
              <a:off x="0" y="0"/>
              <a:ext cx="1943" cy="1688"/>
              <a:chOff x="0" y="0"/>
              <a:chExt cx="1943" cy="1688"/>
            </a:xfrm>
          </p:grpSpPr>
          <p:grpSp>
            <p:nvGrpSpPr>
              <p:cNvPr id="4" name="Group 10"/>
              <p:cNvGrpSpPr>
                <a:grpSpLocks/>
              </p:cNvGrpSpPr>
              <p:nvPr/>
            </p:nvGrpSpPr>
            <p:grpSpPr bwMode="auto">
              <a:xfrm>
                <a:off x="0" y="0"/>
                <a:ext cx="875" cy="422"/>
                <a:chOff x="0" y="0"/>
                <a:chExt cx="875" cy="422"/>
              </a:xfrm>
            </p:grpSpPr>
            <p:sp>
              <p:nvSpPr>
                <p:cNvPr id="23604" name="Rectangle 11"/>
                <p:cNvSpPr>
                  <a:spLocks noChangeArrowheads="1"/>
                </p:cNvSpPr>
                <p:nvPr/>
              </p:nvSpPr>
              <p:spPr bwMode="auto">
                <a:xfrm>
                  <a:off x="43" y="0"/>
                  <a:ext cx="789" cy="422"/>
                </a:xfrm>
                <a:prstGeom prst="rect">
                  <a:avLst/>
                </a:prstGeom>
                <a:noFill/>
                <a:ln w="9525">
                  <a:noFill/>
                  <a:miter lim="800000"/>
                  <a:headEnd/>
                  <a:tailEnd/>
                </a:ln>
              </p:spPr>
              <p:txBody>
                <a:bodyPr/>
                <a:lstStyle/>
                <a:p>
                  <a:pPr eaLnBrk="0" hangingPunct="0"/>
                  <a:r>
                    <a:rPr lang="en-US" sz="1600" b="1" dirty="0">
                      <a:latin typeface="Verdana" pitchFamily="34" charset="0"/>
                      <a:cs typeface="Times New Roman" pitchFamily="18" charset="0"/>
                    </a:rPr>
                    <a:t>JSESSIONID</a:t>
                  </a:r>
                  <a:endParaRPr lang="en-US" sz="1600" dirty="0">
                    <a:latin typeface="Verdana" pitchFamily="34" charset="0"/>
                    <a:cs typeface="Times New Roman" pitchFamily="18" charset="0"/>
                  </a:endParaRPr>
                </a:p>
                <a:p>
                  <a:pPr eaLnBrk="0" hangingPunct="0"/>
                  <a:endParaRPr lang="en-US" sz="1600" dirty="0">
                    <a:latin typeface="Times New Roman" pitchFamily="18" charset="0"/>
                  </a:endParaRPr>
                </a:p>
              </p:txBody>
            </p:sp>
            <p:sp>
              <p:nvSpPr>
                <p:cNvPr id="23605" name="Rectangle 12"/>
                <p:cNvSpPr>
                  <a:spLocks noChangeArrowheads="1"/>
                </p:cNvSpPr>
                <p:nvPr/>
              </p:nvSpPr>
              <p:spPr bwMode="auto">
                <a:xfrm>
                  <a:off x="0" y="0"/>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5" name="Group 13"/>
              <p:cNvGrpSpPr>
                <a:grpSpLocks/>
              </p:cNvGrpSpPr>
              <p:nvPr/>
            </p:nvGrpSpPr>
            <p:grpSpPr bwMode="auto">
              <a:xfrm>
                <a:off x="875" y="0"/>
                <a:ext cx="749" cy="422"/>
                <a:chOff x="875" y="0"/>
                <a:chExt cx="749" cy="422"/>
              </a:xfrm>
            </p:grpSpPr>
            <p:sp>
              <p:nvSpPr>
                <p:cNvPr id="23602" name="Rectangle 14"/>
                <p:cNvSpPr>
                  <a:spLocks noChangeArrowheads="1"/>
                </p:cNvSpPr>
                <p:nvPr/>
              </p:nvSpPr>
              <p:spPr bwMode="auto">
                <a:xfrm>
                  <a:off x="918" y="0"/>
                  <a:ext cx="663" cy="422"/>
                </a:xfrm>
                <a:prstGeom prst="rect">
                  <a:avLst/>
                </a:prstGeom>
                <a:noFill/>
                <a:ln w="9525">
                  <a:noFill/>
                  <a:miter lim="800000"/>
                  <a:headEnd/>
                  <a:tailEnd/>
                </a:ln>
              </p:spPr>
              <p:txBody>
                <a:bodyPr/>
                <a:lstStyle/>
                <a:p>
                  <a:pPr eaLnBrk="0" hangingPunct="0"/>
                  <a:r>
                    <a:rPr lang="en-US" sz="1600" b="1">
                      <a:latin typeface="Verdana" pitchFamily="34" charset="0"/>
                      <a:cs typeface="Times New Roman" pitchFamily="18" charset="0"/>
                    </a:rPr>
                    <a:t>Object</a:t>
                  </a:r>
                  <a:endParaRPr lang="en-US" sz="1600">
                    <a:latin typeface="Verdana" pitchFamily="34" charset="0"/>
                    <a:cs typeface="Times New Roman" pitchFamily="18" charset="0"/>
                  </a:endParaRPr>
                </a:p>
                <a:p>
                  <a:pPr eaLnBrk="0" hangingPunct="0"/>
                  <a:endParaRPr lang="en-US" sz="1600">
                    <a:latin typeface="Times New Roman" pitchFamily="18" charset="0"/>
                  </a:endParaRPr>
                </a:p>
              </p:txBody>
            </p:sp>
            <p:sp>
              <p:nvSpPr>
                <p:cNvPr id="23603" name="Rectangle 15"/>
                <p:cNvSpPr>
                  <a:spLocks noChangeArrowheads="1"/>
                </p:cNvSpPr>
                <p:nvPr/>
              </p:nvSpPr>
              <p:spPr bwMode="auto">
                <a:xfrm>
                  <a:off x="875" y="0"/>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6" name="Group 16"/>
              <p:cNvGrpSpPr>
                <a:grpSpLocks/>
              </p:cNvGrpSpPr>
              <p:nvPr/>
            </p:nvGrpSpPr>
            <p:grpSpPr bwMode="auto">
              <a:xfrm>
                <a:off x="1624" y="0"/>
                <a:ext cx="319" cy="422"/>
                <a:chOff x="1624" y="0"/>
                <a:chExt cx="319" cy="422"/>
              </a:xfrm>
            </p:grpSpPr>
            <p:sp>
              <p:nvSpPr>
                <p:cNvPr id="23600" name="Rectangle 17"/>
                <p:cNvSpPr>
                  <a:spLocks noChangeArrowheads="1"/>
                </p:cNvSpPr>
                <p:nvPr/>
              </p:nvSpPr>
              <p:spPr bwMode="auto">
                <a:xfrm>
                  <a:off x="1667" y="0"/>
                  <a:ext cx="233" cy="422"/>
                </a:xfrm>
                <a:prstGeom prst="rect">
                  <a:avLst/>
                </a:prstGeom>
                <a:noFill/>
                <a:ln w="9525">
                  <a:noFill/>
                  <a:miter lim="800000"/>
                  <a:headEnd/>
                  <a:tailEnd/>
                </a:ln>
              </p:spPr>
              <p:txBody>
                <a:bodyPr/>
                <a:lstStyle/>
                <a:p>
                  <a:pPr eaLnBrk="0" hangingPunct="0"/>
                  <a:r>
                    <a:rPr lang="en-US" sz="1600" b="1">
                      <a:solidFill>
                        <a:schemeClr val="accent6"/>
                      </a:solidFill>
                      <a:latin typeface="Verdana" pitchFamily="34" charset="0"/>
                      <a:cs typeface="Times New Roman" pitchFamily="18" charset="0"/>
                    </a:rPr>
                    <a:t>…</a:t>
                  </a:r>
                  <a:endParaRPr lang="en-US" sz="1600">
                    <a:solidFill>
                      <a:schemeClr val="accent6"/>
                    </a:solidFill>
                    <a:latin typeface="Verdana" pitchFamily="34" charset="0"/>
                    <a:cs typeface="Times New Roman" pitchFamily="18" charset="0"/>
                  </a:endParaRPr>
                </a:p>
                <a:p>
                  <a:pPr eaLnBrk="0" hangingPunct="0"/>
                  <a:endParaRPr lang="en-US" sz="1600">
                    <a:solidFill>
                      <a:schemeClr val="accent6"/>
                    </a:solidFill>
                    <a:latin typeface="Times New Roman" pitchFamily="18" charset="0"/>
                  </a:endParaRPr>
                </a:p>
              </p:txBody>
            </p:sp>
            <p:sp>
              <p:nvSpPr>
                <p:cNvPr id="23601" name="Rectangle 18"/>
                <p:cNvSpPr>
                  <a:spLocks noChangeArrowheads="1"/>
                </p:cNvSpPr>
                <p:nvPr/>
              </p:nvSpPr>
              <p:spPr bwMode="auto">
                <a:xfrm>
                  <a:off x="1624" y="0"/>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7" name="Group 19"/>
              <p:cNvGrpSpPr>
                <a:grpSpLocks/>
              </p:cNvGrpSpPr>
              <p:nvPr/>
            </p:nvGrpSpPr>
            <p:grpSpPr bwMode="auto">
              <a:xfrm>
                <a:off x="0" y="422"/>
                <a:ext cx="875" cy="422"/>
                <a:chOff x="0" y="422"/>
                <a:chExt cx="875" cy="422"/>
              </a:xfrm>
            </p:grpSpPr>
            <p:sp>
              <p:nvSpPr>
                <p:cNvPr id="23598" name="Rectangle 20"/>
                <p:cNvSpPr>
                  <a:spLocks noChangeArrowheads="1"/>
                </p:cNvSpPr>
                <p:nvPr/>
              </p:nvSpPr>
              <p:spPr bwMode="auto">
                <a:xfrm>
                  <a:off x="43" y="422"/>
                  <a:ext cx="789"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9" name="Rectangle 21"/>
                <p:cNvSpPr>
                  <a:spLocks noChangeArrowheads="1"/>
                </p:cNvSpPr>
                <p:nvPr/>
              </p:nvSpPr>
              <p:spPr bwMode="auto">
                <a:xfrm>
                  <a:off x="0" y="422"/>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8" name="Group 22"/>
              <p:cNvGrpSpPr>
                <a:grpSpLocks/>
              </p:cNvGrpSpPr>
              <p:nvPr/>
            </p:nvGrpSpPr>
            <p:grpSpPr bwMode="auto">
              <a:xfrm>
                <a:off x="875" y="422"/>
                <a:ext cx="749" cy="422"/>
                <a:chOff x="875" y="422"/>
                <a:chExt cx="749" cy="422"/>
              </a:xfrm>
            </p:grpSpPr>
            <p:sp>
              <p:nvSpPr>
                <p:cNvPr id="23596" name="Rectangle 23"/>
                <p:cNvSpPr>
                  <a:spLocks noChangeArrowheads="1"/>
                </p:cNvSpPr>
                <p:nvPr/>
              </p:nvSpPr>
              <p:spPr bwMode="auto">
                <a:xfrm>
                  <a:off x="918" y="422"/>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7" name="Rectangle 24"/>
                <p:cNvSpPr>
                  <a:spLocks noChangeArrowheads="1"/>
                </p:cNvSpPr>
                <p:nvPr/>
              </p:nvSpPr>
              <p:spPr bwMode="auto">
                <a:xfrm>
                  <a:off x="875" y="422"/>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9" name="Group 25"/>
              <p:cNvGrpSpPr>
                <a:grpSpLocks/>
              </p:cNvGrpSpPr>
              <p:nvPr/>
            </p:nvGrpSpPr>
            <p:grpSpPr bwMode="auto">
              <a:xfrm>
                <a:off x="1624" y="422"/>
                <a:ext cx="319" cy="422"/>
                <a:chOff x="1624" y="422"/>
                <a:chExt cx="319" cy="422"/>
              </a:xfrm>
            </p:grpSpPr>
            <p:sp>
              <p:nvSpPr>
                <p:cNvPr id="23594" name="Rectangle 26"/>
                <p:cNvSpPr>
                  <a:spLocks noChangeArrowheads="1"/>
                </p:cNvSpPr>
                <p:nvPr/>
              </p:nvSpPr>
              <p:spPr bwMode="auto">
                <a:xfrm>
                  <a:off x="1667" y="422"/>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5" name="Rectangle 27"/>
                <p:cNvSpPr>
                  <a:spLocks noChangeArrowheads="1"/>
                </p:cNvSpPr>
                <p:nvPr/>
              </p:nvSpPr>
              <p:spPr bwMode="auto">
                <a:xfrm>
                  <a:off x="1624" y="422"/>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0" name="Group 28"/>
              <p:cNvGrpSpPr>
                <a:grpSpLocks/>
              </p:cNvGrpSpPr>
              <p:nvPr/>
            </p:nvGrpSpPr>
            <p:grpSpPr bwMode="auto">
              <a:xfrm>
                <a:off x="0" y="844"/>
                <a:ext cx="875" cy="422"/>
                <a:chOff x="0" y="844"/>
                <a:chExt cx="875" cy="422"/>
              </a:xfrm>
            </p:grpSpPr>
            <p:sp>
              <p:nvSpPr>
                <p:cNvPr id="23592" name="Rectangle 29"/>
                <p:cNvSpPr>
                  <a:spLocks noChangeArrowheads="1"/>
                </p:cNvSpPr>
                <p:nvPr/>
              </p:nvSpPr>
              <p:spPr bwMode="auto">
                <a:xfrm>
                  <a:off x="43" y="844"/>
                  <a:ext cx="789"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123457</a:t>
                  </a:r>
                </a:p>
                <a:p>
                  <a:pPr eaLnBrk="0" hangingPunct="0"/>
                  <a:endParaRPr lang="en-US" sz="1600">
                    <a:solidFill>
                      <a:schemeClr val="accent6"/>
                    </a:solidFill>
                    <a:latin typeface="Times New Roman" pitchFamily="18" charset="0"/>
                  </a:endParaRPr>
                </a:p>
              </p:txBody>
            </p:sp>
            <p:sp>
              <p:nvSpPr>
                <p:cNvPr id="23593" name="Rectangle 30"/>
                <p:cNvSpPr>
                  <a:spLocks noChangeArrowheads="1"/>
                </p:cNvSpPr>
                <p:nvPr/>
              </p:nvSpPr>
              <p:spPr bwMode="auto">
                <a:xfrm>
                  <a:off x="0" y="844"/>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1" name="Group 31"/>
              <p:cNvGrpSpPr>
                <a:grpSpLocks/>
              </p:cNvGrpSpPr>
              <p:nvPr/>
            </p:nvGrpSpPr>
            <p:grpSpPr bwMode="auto">
              <a:xfrm>
                <a:off x="875" y="844"/>
                <a:ext cx="749" cy="422"/>
                <a:chOff x="875" y="844"/>
                <a:chExt cx="749" cy="422"/>
              </a:xfrm>
            </p:grpSpPr>
            <p:sp>
              <p:nvSpPr>
                <p:cNvPr id="23590" name="Rectangle 32"/>
                <p:cNvSpPr>
                  <a:spLocks noChangeArrowheads="1"/>
                </p:cNvSpPr>
                <p:nvPr/>
              </p:nvSpPr>
              <p:spPr bwMode="auto">
                <a:xfrm>
                  <a:off x="918" y="844"/>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XYZ</a:t>
                  </a:r>
                </a:p>
                <a:p>
                  <a:pPr eaLnBrk="0" hangingPunct="0"/>
                  <a:endParaRPr lang="en-US" sz="1600">
                    <a:solidFill>
                      <a:schemeClr val="accent6"/>
                    </a:solidFill>
                    <a:latin typeface="Times New Roman" pitchFamily="18" charset="0"/>
                  </a:endParaRPr>
                </a:p>
              </p:txBody>
            </p:sp>
            <p:sp>
              <p:nvSpPr>
                <p:cNvPr id="23591" name="Rectangle 33"/>
                <p:cNvSpPr>
                  <a:spLocks noChangeArrowheads="1"/>
                </p:cNvSpPr>
                <p:nvPr/>
              </p:nvSpPr>
              <p:spPr bwMode="auto">
                <a:xfrm>
                  <a:off x="875" y="844"/>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2" name="Group 34"/>
              <p:cNvGrpSpPr>
                <a:grpSpLocks/>
              </p:cNvGrpSpPr>
              <p:nvPr/>
            </p:nvGrpSpPr>
            <p:grpSpPr bwMode="auto">
              <a:xfrm>
                <a:off x="1624" y="844"/>
                <a:ext cx="319" cy="422"/>
                <a:chOff x="1624" y="844"/>
                <a:chExt cx="319" cy="422"/>
              </a:xfrm>
            </p:grpSpPr>
            <p:sp>
              <p:nvSpPr>
                <p:cNvPr id="23588" name="Rectangle 35"/>
                <p:cNvSpPr>
                  <a:spLocks noChangeArrowheads="1"/>
                </p:cNvSpPr>
                <p:nvPr/>
              </p:nvSpPr>
              <p:spPr bwMode="auto">
                <a:xfrm>
                  <a:off x="1667" y="844"/>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89" name="Rectangle 36"/>
                <p:cNvSpPr>
                  <a:spLocks noChangeArrowheads="1"/>
                </p:cNvSpPr>
                <p:nvPr/>
              </p:nvSpPr>
              <p:spPr bwMode="auto">
                <a:xfrm>
                  <a:off x="1624" y="844"/>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3" name="Group 37"/>
              <p:cNvGrpSpPr>
                <a:grpSpLocks/>
              </p:cNvGrpSpPr>
              <p:nvPr/>
            </p:nvGrpSpPr>
            <p:grpSpPr bwMode="auto">
              <a:xfrm>
                <a:off x="0" y="1266"/>
                <a:ext cx="875" cy="422"/>
                <a:chOff x="0" y="1266"/>
                <a:chExt cx="875" cy="422"/>
              </a:xfrm>
            </p:grpSpPr>
            <p:sp>
              <p:nvSpPr>
                <p:cNvPr id="23586" name="Rectangle 38"/>
                <p:cNvSpPr>
                  <a:spLocks noChangeArrowheads="1"/>
                </p:cNvSpPr>
                <p:nvPr/>
              </p:nvSpPr>
              <p:spPr bwMode="auto">
                <a:xfrm>
                  <a:off x="43" y="1266"/>
                  <a:ext cx="789" cy="422"/>
                </a:xfrm>
                <a:prstGeom prst="rect">
                  <a:avLst/>
                </a:prstGeom>
                <a:noFill/>
                <a:ln w="9525">
                  <a:noFill/>
                  <a:miter lim="800000"/>
                  <a:headEnd/>
                  <a:tailEnd/>
                </a:ln>
              </p:spPr>
              <p:txBody>
                <a:bodyPr/>
                <a:lstStyle/>
                <a:p>
                  <a:pPr eaLnBrk="0" hangingPunct="0"/>
                  <a:r>
                    <a:rPr lang="en-US" sz="1600" b="1">
                      <a:solidFill>
                        <a:schemeClr val="accent6"/>
                      </a:solidFill>
                    </a:rPr>
                    <a:t>1A5686</a:t>
                  </a:r>
                  <a:endParaRPr lang="en-US" sz="1600">
                    <a:solidFill>
                      <a:schemeClr val="accent6"/>
                    </a:solidFill>
                    <a:latin typeface="Times New Roman" pitchFamily="18" charset="0"/>
                  </a:endParaRPr>
                </a:p>
              </p:txBody>
            </p:sp>
            <p:sp>
              <p:nvSpPr>
                <p:cNvPr id="23587" name="Rectangle 39"/>
                <p:cNvSpPr>
                  <a:spLocks noChangeArrowheads="1"/>
                </p:cNvSpPr>
                <p:nvPr/>
              </p:nvSpPr>
              <p:spPr bwMode="auto">
                <a:xfrm>
                  <a:off x="0" y="1266"/>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4" name="Group 40"/>
              <p:cNvGrpSpPr>
                <a:grpSpLocks/>
              </p:cNvGrpSpPr>
              <p:nvPr/>
            </p:nvGrpSpPr>
            <p:grpSpPr bwMode="auto">
              <a:xfrm>
                <a:off x="875" y="1266"/>
                <a:ext cx="749" cy="422"/>
                <a:chOff x="875" y="1266"/>
                <a:chExt cx="749" cy="422"/>
              </a:xfrm>
            </p:grpSpPr>
            <p:sp>
              <p:nvSpPr>
                <p:cNvPr id="23584" name="Rectangle 41"/>
                <p:cNvSpPr>
                  <a:spLocks noChangeArrowheads="1"/>
                </p:cNvSpPr>
                <p:nvPr/>
              </p:nvSpPr>
              <p:spPr bwMode="auto">
                <a:xfrm>
                  <a:off x="918" y="1266"/>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ClientInfo</a:t>
                  </a:r>
                </a:p>
                <a:p>
                  <a:pPr eaLnBrk="0" hangingPunct="0"/>
                  <a:endParaRPr lang="en-US" sz="1600">
                    <a:solidFill>
                      <a:schemeClr val="accent6"/>
                    </a:solidFill>
                    <a:latin typeface="Times New Roman" pitchFamily="18" charset="0"/>
                  </a:endParaRPr>
                </a:p>
              </p:txBody>
            </p:sp>
            <p:sp>
              <p:nvSpPr>
                <p:cNvPr id="23585" name="Rectangle 42"/>
                <p:cNvSpPr>
                  <a:spLocks noChangeArrowheads="1"/>
                </p:cNvSpPr>
                <p:nvPr/>
              </p:nvSpPr>
              <p:spPr bwMode="auto">
                <a:xfrm>
                  <a:off x="875" y="1266"/>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5" name="Group 43"/>
              <p:cNvGrpSpPr>
                <a:grpSpLocks/>
              </p:cNvGrpSpPr>
              <p:nvPr/>
            </p:nvGrpSpPr>
            <p:grpSpPr bwMode="auto">
              <a:xfrm>
                <a:off x="1624" y="1266"/>
                <a:ext cx="319" cy="422"/>
                <a:chOff x="1624" y="1266"/>
                <a:chExt cx="319" cy="422"/>
              </a:xfrm>
            </p:grpSpPr>
            <p:sp>
              <p:nvSpPr>
                <p:cNvPr id="23582" name="Rectangle 44"/>
                <p:cNvSpPr>
                  <a:spLocks noChangeArrowheads="1"/>
                </p:cNvSpPr>
                <p:nvPr/>
              </p:nvSpPr>
              <p:spPr bwMode="auto">
                <a:xfrm>
                  <a:off x="1667" y="1266"/>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83" name="Rectangle 45"/>
                <p:cNvSpPr>
                  <a:spLocks noChangeArrowheads="1"/>
                </p:cNvSpPr>
                <p:nvPr/>
              </p:nvSpPr>
              <p:spPr bwMode="auto">
                <a:xfrm>
                  <a:off x="1624" y="1266"/>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sp>
          <p:nvSpPr>
            <p:cNvPr id="23569" name="Rectangle 46"/>
            <p:cNvSpPr>
              <a:spLocks noChangeArrowheads="1"/>
            </p:cNvSpPr>
            <p:nvPr/>
          </p:nvSpPr>
          <p:spPr bwMode="auto">
            <a:xfrm>
              <a:off x="-3" y="-3"/>
              <a:ext cx="1949" cy="1694"/>
            </a:xfrm>
            <a:prstGeom prst="rect">
              <a:avLst/>
            </a:prstGeom>
            <a:noFill/>
            <a:ln w="9525">
              <a:solidFill>
                <a:srgbClr val="A0A0A0"/>
              </a:solidFill>
              <a:miter lim="800000"/>
              <a:headEnd/>
              <a:tailEnd/>
            </a:ln>
          </p:spPr>
          <p:txBody>
            <a:bodyPr wrap="none" anchor="ctr"/>
            <a:lstStyle/>
            <a:p>
              <a:endParaRPr lang="en-US" sz="1600">
                <a:solidFill>
                  <a:schemeClr val="accent6"/>
                </a:solidFill>
              </a:endParaRPr>
            </a:p>
          </p:txBody>
        </p:sp>
      </p:grpSp>
      <p:sp>
        <p:nvSpPr>
          <p:cNvPr id="23564" name="Text Box 50"/>
          <p:cNvSpPr txBox="1">
            <a:spLocks noChangeArrowheads="1"/>
          </p:cNvSpPr>
          <p:nvPr/>
        </p:nvSpPr>
        <p:spPr bwMode="auto">
          <a:xfrm>
            <a:off x="1564621" y="3886200"/>
            <a:ext cx="4221027" cy="584775"/>
          </a:xfrm>
          <a:prstGeom prst="rect">
            <a:avLst/>
          </a:prstGeom>
          <a:noFill/>
          <a:ln w="9525">
            <a:noFill/>
            <a:miter lim="800000"/>
            <a:headEnd/>
            <a:tailEnd/>
          </a:ln>
        </p:spPr>
        <p:txBody>
          <a:bodyPr wrap="none">
            <a:spAutoFit/>
          </a:bodyPr>
          <a:lstStyle/>
          <a:p>
            <a:r>
              <a:rPr lang="en-US" sz="1600" dirty="0">
                <a:solidFill>
                  <a:schemeClr val="accent6"/>
                </a:solidFill>
                <a:latin typeface="Verdana" pitchFamily="34" charset="0"/>
              </a:rPr>
              <a:t>2.Generates unique JSESSIONID and </a:t>
            </a:r>
          </a:p>
          <a:p>
            <a:r>
              <a:rPr lang="en-US" sz="1600" dirty="0">
                <a:solidFill>
                  <a:schemeClr val="accent6"/>
                </a:solidFill>
                <a:latin typeface="Verdana" pitchFamily="34" charset="0"/>
              </a:rPr>
              <a:t>stores the object against the </a:t>
            </a:r>
            <a:r>
              <a:rPr lang="en-US" sz="1600" dirty="0" err="1">
                <a:solidFill>
                  <a:schemeClr val="accent6"/>
                </a:solidFill>
                <a:latin typeface="Verdana" pitchFamily="34" charset="0"/>
              </a:rPr>
              <a:t>sessionID</a:t>
            </a:r>
            <a:endParaRPr lang="en-US" sz="1600" dirty="0">
              <a:solidFill>
                <a:schemeClr val="accent6"/>
              </a:solidFill>
              <a:latin typeface="Verdana" pitchFamily="34" charset="0"/>
            </a:endParaRPr>
          </a:p>
        </p:txBody>
      </p:sp>
      <p:sp>
        <p:nvSpPr>
          <p:cNvPr id="23565" name="Text Box 51"/>
          <p:cNvSpPr txBox="1">
            <a:spLocks noChangeArrowheads="1"/>
          </p:cNvSpPr>
          <p:nvPr/>
        </p:nvSpPr>
        <p:spPr bwMode="auto">
          <a:xfrm>
            <a:off x="6212821" y="5029200"/>
            <a:ext cx="2819400" cy="855663"/>
          </a:xfrm>
          <a:prstGeom prst="rect">
            <a:avLst/>
          </a:prstGeom>
          <a:noFill/>
          <a:ln w="9525">
            <a:noFill/>
            <a:miter lim="800000"/>
            <a:headEnd/>
            <a:tailEnd/>
          </a:ln>
        </p:spPr>
        <p:txBody>
          <a:bodyPr>
            <a:spAutoFit/>
          </a:bodyPr>
          <a:lstStyle/>
          <a:p>
            <a:r>
              <a:rPr lang="en-US" sz="1600" dirty="0">
                <a:solidFill>
                  <a:schemeClr val="accent6"/>
                </a:solidFill>
                <a:latin typeface="Verdana" pitchFamily="34" charset="0"/>
              </a:rPr>
              <a:t>5. Retrieves the object </a:t>
            </a:r>
          </a:p>
          <a:p>
            <a:r>
              <a:rPr lang="en-US" sz="1600" dirty="0">
                <a:solidFill>
                  <a:schemeClr val="accent6"/>
                </a:solidFill>
                <a:latin typeface="Verdana" pitchFamily="34" charset="0"/>
              </a:rPr>
              <a:t>associated  with </a:t>
            </a:r>
          </a:p>
          <a:p>
            <a:r>
              <a:rPr lang="en-US" sz="1600" dirty="0">
                <a:solidFill>
                  <a:schemeClr val="accent6"/>
                </a:solidFill>
                <a:latin typeface="Verdana" pitchFamily="34" charset="0"/>
              </a:rPr>
              <a:t>the JSESSIONID</a:t>
            </a:r>
          </a:p>
        </p:txBody>
      </p:sp>
      <p:pic>
        <p:nvPicPr>
          <p:cNvPr id="55" name="Picture 12"/>
          <p:cNvPicPr>
            <a:picLocks noChangeAspect="1" noChangeArrowheads="1"/>
          </p:cNvPicPr>
          <p:nvPr/>
        </p:nvPicPr>
        <p:blipFill>
          <a:blip r:embed="rId3" cstate="print"/>
          <a:srcRect/>
          <a:stretch>
            <a:fillRect/>
          </a:stretch>
        </p:blipFill>
        <p:spPr bwMode="auto">
          <a:xfrm>
            <a:off x="76200" y="1524000"/>
            <a:ext cx="1415489" cy="1676400"/>
          </a:xfrm>
          <a:prstGeom prst="rect">
            <a:avLst/>
          </a:prstGeom>
          <a:noFill/>
          <a:ln w="9525">
            <a:noFill/>
            <a:miter lim="800000"/>
            <a:headEnd/>
            <a:tailEnd/>
          </a:ln>
          <a:effectLst>
            <a:reflection blurRad="6350" stA="52000" endA="300" endPos="35000" dir="5400000" sy="-100000" algn="bl" rotWithShape="0"/>
          </a:effectLst>
        </p:spPr>
      </p:pic>
      <p:sp>
        <p:nvSpPr>
          <p:cNvPr id="58" name="Notched Right Arrow 57"/>
          <p:cNvSpPr/>
          <p:nvPr/>
        </p:nvSpPr>
        <p:spPr>
          <a:xfrm>
            <a:off x="1564621" y="2743200"/>
            <a:ext cx="5029200" cy="914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60"/>
          <p:cNvGrpSpPr/>
          <p:nvPr/>
        </p:nvGrpSpPr>
        <p:grpSpPr>
          <a:xfrm>
            <a:off x="1564621" y="1981200"/>
            <a:ext cx="5486400" cy="914400"/>
            <a:chOff x="1524000" y="2590800"/>
            <a:chExt cx="5486400" cy="838200"/>
          </a:xfrm>
        </p:grpSpPr>
        <p:sp>
          <p:nvSpPr>
            <p:cNvPr id="62" name="Notched Right Arrow 61"/>
            <p:cNvSpPr/>
            <p:nvPr/>
          </p:nvSpPr>
          <p:spPr>
            <a:xfrm rot="10800000">
              <a:off x="1524000" y="2590800"/>
              <a:ext cx="5029200" cy="838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47"/>
            <p:cNvSpPr>
              <a:spLocks noChangeArrowheads="1"/>
            </p:cNvSpPr>
            <p:nvPr/>
          </p:nvSpPr>
          <p:spPr bwMode="auto">
            <a:xfrm>
              <a:off x="1981200" y="2730500"/>
              <a:ext cx="5029200" cy="584775"/>
            </a:xfrm>
            <a:prstGeom prst="rect">
              <a:avLst/>
            </a:prstGeom>
            <a:noFill/>
            <a:ln w="9525">
              <a:noFill/>
              <a:miter lim="800000"/>
              <a:headEnd/>
              <a:tailEnd/>
            </a:ln>
          </p:spPr>
          <p:txBody>
            <a:bodyPr>
              <a:spAutoFit/>
            </a:bodyPr>
            <a:lstStyle/>
            <a:p>
              <a:r>
                <a:rPr lang="en-US" sz="1600" dirty="0">
                  <a:solidFill>
                    <a:schemeClr val="accent6"/>
                  </a:solidFill>
                  <a:latin typeface="Verdana" pitchFamily="34" charset="0"/>
                </a:rPr>
                <a:t>3. Sets Session and returns response</a:t>
              </a:r>
            </a:p>
            <a:p>
              <a:r>
                <a:rPr lang="en-US" sz="1600" dirty="0">
                  <a:solidFill>
                    <a:schemeClr val="accent6"/>
                  </a:solidFill>
                  <a:latin typeface="Verdana" pitchFamily="34" charset="0"/>
                </a:rPr>
                <a:t>(Set-Cookie: JSESSIONID=1A5686;)</a:t>
              </a:r>
            </a:p>
          </p:txBody>
        </p:sp>
      </p:grpSp>
      <p:sp>
        <p:nvSpPr>
          <p:cNvPr id="23563" name="Text Box 49"/>
          <p:cNvSpPr txBox="1">
            <a:spLocks noChangeArrowheads="1"/>
          </p:cNvSpPr>
          <p:nvPr/>
        </p:nvSpPr>
        <p:spPr bwMode="auto">
          <a:xfrm>
            <a:off x="2174221" y="2895600"/>
            <a:ext cx="3789820" cy="584775"/>
          </a:xfrm>
          <a:prstGeom prst="rect">
            <a:avLst/>
          </a:prstGeom>
          <a:noFill/>
          <a:ln w="9525">
            <a:noFill/>
            <a:miter lim="800000"/>
            <a:headEnd/>
            <a:tailEnd/>
          </a:ln>
        </p:spPr>
        <p:txBody>
          <a:bodyPr wrap="none">
            <a:spAutoFit/>
          </a:bodyPr>
          <a:lstStyle/>
          <a:p>
            <a:r>
              <a:rPr lang="en-US" sz="1600" dirty="0">
                <a:solidFill>
                  <a:schemeClr val="accent6"/>
                </a:solidFill>
                <a:latin typeface="Verdana" pitchFamily="34" charset="0"/>
              </a:rPr>
              <a:t>4.Sends another request </a:t>
            </a:r>
          </a:p>
          <a:p>
            <a:r>
              <a:rPr lang="en-US" sz="1600" dirty="0">
                <a:solidFill>
                  <a:schemeClr val="accent6"/>
                </a:solidFill>
                <a:latin typeface="Verdana" pitchFamily="34" charset="0"/>
              </a:rPr>
              <a:t>(Cookie attached with the request)</a:t>
            </a:r>
          </a:p>
        </p:txBody>
      </p:sp>
      <p:sp>
        <p:nvSpPr>
          <p:cNvPr id="64" name="Notched Right Arrow 63"/>
          <p:cNvSpPr/>
          <p:nvPr/>
        </p:nvSpPr>
        <p:spPr>
          <a:xfrm>
            <a:off x="1717021" y="1219200"/>
            <a:ext cx="5029200" cy="914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58" name="Text Box 6"/>
          <p:cNvSpPr txBox="1">
            <a:spLocks noChangeArrowheads="1"/>
          </p:cNvSpPr>
          <p:nvPr/>
        </p:nvSpPr>
        <p:spPr bwMode="auto">
          <a:xfrm>
            <a:off x="2555221" y="1529795"/>
            <a:ext cx="3114955" cy="451405"/>
          </a:xfrm>
          <a:prstGeom prst="rect">
            <a:avLst/>
          </a:prstGeom>
          <a:noFill/>
          <a:ln w="9525">
            <a:noFill/>
            <a:miter lim="800000"/>
            <a:headEnd/>
            <a:tailEnd/>
          </a:ln>
        </p:spPr>
        <p:txBody>
          <a:bodyPr wrap="none">
            <a:spAutoFit/>
          </a:bodyPr>
          <a:lstStyle/>
          <a:p>
            <a:pPr algn="ctr"/>
            <a:r>
              <a:rPr lang="en-US" sz="1600" dirty="0">
                <a:solidFill>
                  <a:schemeClr val="accent6"/>
                </a:solidFill>
                <a:latin typeface="Verdana" pitchFamily="34" charset="0"/>
              </a:rPr>
              <a:t>1.Submits client information</a:t>
            </a:r>
          </a:p>
        </p:txBody>
      </p:sp>
      <p:sp>
        <p:nvSpPr>
          <p:cNvPr id="65" name="Left-Right Arrow 64"/>
          <p:cNvSpPr/>
          <p:nvPr/>
        </p:nvSpPr>
        <p:spPr>
          <a:xfrm rot="19288969">
            <a:off x="5882599" y="3883531"/>
            <a:ext cx="1677896"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Footer Placeholder 5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
            <a:ext cx="8229600" cy="1143000"/>
          </a:xfrm>
        </p:spPr>
        <p:txBody>
          <a:bodyPr/>
          <a:lstStyle/>
          <a:p>
            <a:r>
              <a:rPr lang="en-US" smtClean="0"/>
              <a:t>Methods to create HttpSession</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21</a:t>
            </a:fld>
            <a:endParaRPr lang="en-US" dirty="0" smtClean="0">
              <a:latin typeface="Arial" charset="0"/>
            </a:endParaRPr>
          </a:p>
        </p:txBody>
      </p:sp>
      <p:sp>
        <p:nvSpPr>
          <p:cNvPr id="20483" name="Rectangle 3"/>
          <p:cNvSpPr>
            <a:spLocks noGrp="1" noChangeArrowheads="1"/>
          </p:cNvSpPr>
          <p:nvPr>
            <p:ph sz="quarter" idx="1"/>
          </p:nvPr>
        </p:nvSpPr>
        <p:spPr>
          <a:xfrm>
            <a:off x="304800" y="1066800"/>
            <a:ext cx="8458200" cy="5562600"/>
          </a:xfrm>
        </p:spPr>
        <p:txBody>
          <a:bodyPr>
            <a:normAutofit/>
          </a:bodyPr>
          <a:lstStyle/>
          <a:p>
            <a:pPr marL="609600" indent="-609600">
              <a:lnSpc>
                <a:spcPct val="120000"/>
              </a:lnSpc>
              <a:buClr>
                <a:schemeClr val="accent6"/>
              </a:buClr>
            </a:pPr>
            <a:r>
              <a:rPr lang="en-US" b="1" dirty="0" smtClean="0">
                <a:latin typeface="Courier New" pitchFamily="49" charset="0"/>
              </a:rPr>
              <a:t>HttpServletRequest</a:t>
            </a:r>
            <a:r>
              <a:rPr lang="en-US" dirty="0" smtClean="0"/>
              <a:t> has following methods to create </a:t>
            </a:r>
            <a:r>
              <a:rPr lang="en-US" b="1" dirty="0" err="1" smtClean="0">
                <a:latin typeface="Courier New" pitchFamily="49" charset="0"/>
              </a:rPr>
              <a:t>HttpSession</a:t>
            </a:r>
            <a:r>
              <a:rPr lang="en-US" dirty="0" smtClean="0"/>
              <a:t>:</a:t>
            </a:r>
          </a:p>
          <a:p>
            <a:pPr marL="990600" lvl="1" indent="-533400">
              <a:lnSpc>
                <a:spcPct val="120000"/>
              </a:lnSpc>
              <a:buClr>
                <a:schemeClr val="accent6"/>
              </a:buClr>
            </a:pPr>
            <a:r>
              <a:rPr lang="en-US" sz="2000" b="1" dirty="0" err="1" smtClean="0">
                <a:latin typeface="Courier New" pitchFamily="49" charset="0"/>
              </a:rPr>
              <a:t>HttpSession</a:t>
            </a:r>
            <a:r>
              <a:rPr lang="en-US" sz="2000" b="1" dirty="0" smtClean="0">
                <a:latin typeface="Courier New" pitchFamily="49" charset="0"/>
              </a:rPr>
              <a:t> </a:t>
            </a:r>
            <a:r>
              <a:rPr lang="en-US" sz="2000" b="1" dirty="0" err="1" smtClean="0">
                <a:latin typeface="Courier New" pitchFamily="49" charset="0"/>
              </a:rPr>
              <a:t>getSession</a:t>
            </a:r>
            <a:r>
              <a:rPr lang="en-US" sz="2000" b="1" dirty="0" smtClean="0">
                <a:latin typeface="Courier New" pitchFamily="49" charset="0"/>
              </a:rPr>
              <a:t>()</a:t>
            </a:r>
          </a:p>
          <a:p>
            <a:pPr marL="1390650" lvl="2" indent="-533400">
              <a:lnSpc>
                <a:spcPct val="120000"/>
              </a:lnSpc>
              <a:buClr>
                <a:schemeClr val="accent6"/>
              </a:buClr>
            </a:pPr>
            <a:r>
              <a:rPr lang="en-US" sz="2000" dirty="0" smtClean="0">
                <a:ea typeface="+mn-ea"/>
                <a:cs typeface="+mn-cs"/>
              </a:rPr>
              <a:t>If a session already exists then that is returned otherwise a new session is returned.</a:t>
            </a:r>
          </a:p>
          <a:p>
            <a:pPr marL="1390650" lvl="2" indent="-533400">
              <a:lnSpc>
                <a:spcPct val="120000"/>
              </a:lnSpc>
              <a:buClr>
                <a:schemeClr val="accent6"/>
              </a:buClr>
            </a:pPr>
            <a:r>
              <a:rPr lang="en-US" sz="2000" dirty="0" smtClean="0">
                <a:ea typeface="+mn-ea"/>
                <a:cs typeface="+mn-cs"/>
              </a:rPr>
              <a:t> </a:t>
            </a:r>
            <a:r>
              <a:rPr lang="en-US" sz="2000" b="1" dirty="0" err="1" smtClean="0">
                <a:latin typeface="Courier New" pitchFamily="49" charset="0"/>
              </a:rPr>
              <a:t>HttpSession</a:t>
            </a:r>
            <a:r>
              <a:rPr lang="en-US" sz="2000" b="1" dirty="0" smtClean="0">
                <a:latin typeface="Courier New" pitchFamily="49" charset="0"/>
              </a:rPr>
              <a:t> </a:t>
            </a:r>
            <a:r>
              <a:rPr lang="en-US" sz="2000" b="1" dirty="0" err="1" smtClean="0">
                <a:latin typeface="Courier New" pitchFamily="49" charset="0"/>
              </a:rPr>
              <a:t>getSession</a:t>
            </a:r>
            <a:r>
              <a:rPr lang="en-US" sz="2000" b="1" dirty="0" smtClean="0">
                <a:latin typeface="Courier New" pitchFamily="49" charset="0"/>
              </a:rPr>
              <a:t>(</a:t>
            </a:r>
            <a:r>
              <a:rPr lang="en-US" sz="2000" b="1" dirty="0" err="1" smtClean="0">
                <a:latin typeface="Courier New" pitchFamily="49" charset="0"/>
              </a:rPr>
              <a:t>boolean</a:t>
            </a:r>
            <a:r>
              <a:rPr lang="en-US" sz="2000" b="1" dirty="0" smtClean="0">
                <a:latin typeface="Courier New" pitchFamily="49" charset="0"/>
              </a:rPr>
              <a:t> create)</a:t>
            </a:r>
          </a:p>
          <a:p>
            <a:pPr marL="1847850" lvl="3" indent="-533400">
              <a:lnSpc>
                <a:spcPct val="120000"/>
              </a:lnSpc>
              <a:buClr>
                <a:schemeClr val="accent6"/>
              </a:buClr>
            </a:pPr>
            <a:r>
              <a:rPr lang="en-US" sz="1800" dirty="0" smtClean="0">
                <a:ea typeface="+mn-ea"/>
                <a:cs typeface="+mn-cs"/>
              </a:rPr>
              <a:t>If create is true it functions in the same way as the function </a:t>
            </a:r>
            <a:r>
              <a:rPr lang="en-US" sz="1800" b="1" dirty="0" err="1" smtClean="0">
                <a:latin typeface="Courier New" pitchFamily="49" charset="0"/>
              </a:rPr>
              <a:t>getSession</a:t>
            </a:r>
            <a:r>
              <a:rPr lang="en-US" sz="1800" b="1" dirty="0" smtClean="0">
                <a:latin typeface="Courier New" pitchFamily="49" charset="0"/>
              </a:rPr>
              <a:t>()</a:t>
            </a:r>
            <a:endParaRPr lang="en-US" sz="1800" dirty="0" smtClean="0">
              <a:ea typeface="+mn-ea"/>
              <a:cs typeface="+mn-cs"/>
            </a:endParaRPr>
          </a:p>
          <a:p>
            <a:pPr marL="1847850" lvl="3" indent="-533400">
              <a:lnSpc>
                <a:spcPct val="120000"/>
              </a:lnSpc>
              <a:buClr>
                <a:schemeClr val="accent6"/>
              </a:buClr>
            </a:pPr>
            <a:r>
              <a:rPr lang="en-US" sz="1800" dirty="0" smtClean="0">
                <a:ea typeface="+mn-ea"/>
                <a:cs typeface="+mn-cs"/>
              </a:rPr>
              <a:t>If create is false  then  if there is no session associated with the request, this method returns null else returns the session associated with this request</a:t>
            </a:r>
            <a:r>
              <a:rPr lang="en-US" sz="600" dirty="0" smtClean="0"/>
              <a:t>.</a:t>
            </a:r>
            <a:r>
              <a:rPr lang="en-US" sz="600" b="1" dirty="0" smtClean="0">
                <a:latin typeface="Courier New" pitchFamily="49" charset="0"/>
              </a:rPr>
              <a:t> </a:t>
            </a:r>
          </a:p>
          <a:p>
            <a:pPr marL="590550" indent="-533400">
              <a:lnSpc>
                <a:spcPct val="120000"/>
              </a:lnSpc>
              <a:buClr>
                <a:schemeClr val="accent6"/>
              </a:buClr>
            </a:pPr>
            <a:r>
              <a:rPr lang="en-US" sz="1800" b="1" dirty="0" err="1" smtClean="0">
                <a:latin typeface="Courier New" pitchFamily="49" charset="0"/>
              </a:rPr>
              <a:t>HttpSession</a:t>
            </a:r>
            <a:r>
              <a:rPr lang="en-US" sz="1800" b="1" dirty="0" smtClean="0">
                <a:latin typeface="Courier New" pitchFamily="49" charset="0"/>
              </a:rPr>
              <a:t> </a:t>
            </a:r>
            <a:r>
              <a:rPr lang="en-US" sz="1800" dirty="0" smtClean="0"/>
              <a:t>interface method </a:t>
            </a:r>
          </a:p>
          <a:p>
            <a:pPr marL="990600" lvl="1" indent="-533400">
              <a:lnSpc>
                <a:spcPct val="120000"/>
              </a:lnSpc>
              <a:buClr>
                <a:schemeClr val="accent6"/>
              </a:buClr>
            </a:pPr>
            <a:r>
              <a:rPr lang="en-US" sz="2000" b="1" dirty="0" err="1" smtClean="0">
                <a:latin typeface="Courier New" pitchFamily="49" charset="0"/>
                <a:ea typeface="+mn-ea"/>
                <a:cs typeface="+mn-cs"/>
              </a:rPr>
              <a:t>boolean</a:t>
            </a:r>
            <a:r>
              <a:rPr lang="en-US" sz="2000" b="1" dirty="0" smtClean="0">
                <a:latin typeface="Courier New" pitchFamily="49" charset="0"/>
                <a:ea typeface="+mn-ea"/>
                <a:cs typeface="+mn-cs"/>
              </a:rPr>
              <a:t> </a:t>
            </a:r>
            <a:r>
              <a:rPr lang="en-US" sz="2000" b="1" dirty="0" err="1" smtClean="0">
                <a:latin typeface="Courier New" pitchFamily="49" charset="0"/>
                <a:ea typeface="+mn-ea"/>
                <a:cs typeface="+mn-cs"/>
              </a:rPr>
              <a:t>isNew</a:t>
            </a:r>
            <a:r>
              <a:rPr lang="en-US" sz="1800" dirty="0" smtClean="0">
                <a:ea typeface="+mn-ea"/>
                <a:cs typeface="+mn-cs"/>
              </a:rPr>
              <a:t>() can be used to check if the session is a new</a:t>
            </a:r>
          </a:p>
          <a:p>
            <a:pPr marL="990600" lvl="1" indent="-533400">
              <a:lnSpc>
                <a:spcPct val="120000"/>
              </a:lnSpc>
              <a:buClr>
                <a:schemeClr val="accent6"/>
              </a:buClr>
            </a:pPr>
            <a:r>
              <a:rPr lang="en-US" sz="1800" b="1" dirty="0" smtClean="0">
                <a:latin typeface="Courier New" pitchFamily="49" charset="0"/>
              </a:rPr>
              <a:t>String </a:t>
            </a:r>
            <a:r>
              <a:rPr lang="en-US" sz="1800" b="1" dirty="0" err="1" smtClean="0">
                <a:latin typeface="Courier New" pitchFamily="49" charset="0"/>
              </a:rPr>
              <a:t>getId</a:t>
            </a:r>
            <a:r>
              <a:rPr lang="en-US" sz="1800" b="1" dirty="0" smtClean="0">
                <a:latin typeface="Courier New" pitchFamily="49" charset="0"/>
              </a:rPr>
              <a:t>() </a:t>
            </a:r>
            <a:r>
              <a:rPr lang="en-US" sz="1800" dirty="0" smtClean="0"/>
              <a:t>re</a:t>
            </a:r>
            <a:r>
              <a:rPr lang="en-US" sz="1800" dirty="0" smtClean="0">
                <a:ea typeface="+mn-ea"/>
                <a:cs typeface="+mn-cs"/>
              </a:rPr>
              <a:t>turns</a:t>
            </a:r>
            <a:r>
              <a:rPr lang="en-US" sz="1800" b="1" dirty="0" smtClean="0">
                <a:latin typeface="Courier New" pitchFamily="49" charset="0"/>
              </a:rPr>
              <a:t> </a:t>
            </a:r>
            <a:r>
              <a:rPr lang="en-US" sz="1800" dirty="0" smtClean="0"/>
              <a:t>unique identifier assigned to this session.</a:t>
            </a:r>
            <a:endParaRPr lang="en-US" b="1" dirty="0" smtClean="0">
              <a:latin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200"/>
            <a:ext cx="9144000" cy="762000"/>
          </a:xfrm>
        </p:spPr>
        <p:txBody>
          <a:bodyPr/>
          <a:lstStyle/>
          <a:p>
            <a:r>
              <a:rPr lang="en-US" sz="3000" dirty="0" smtClean="0"/>
              <a:t>Setting, getting and removing session attributes</a:t>
            </a:r>
            <a:endParaRPr lang="en-IN" sz="3000" dirty="0" smtClean="0"/>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22</a:t>
            </a:fld>
            <a:endParaRPr lang="en-US" dirty="0" smtClean="0">
              <a:latin typeface="Arial" charset="0"/>
            </a:endParaRPr>
          </a:p>
        </p:txBody>
      </p:sp>
      <p:sp>
        <p:nvSpPr>
          <p:cNvPr id="24579" name="Rectangle 3"/>
          <p:cNvSpPr>
            <a:spLocks noGrp="1" noChangeArrowheads="1"/>
          </p:cNvSpPr>
          <p:nvPr>
            <p:ph sz="quarter" idx="1"/>
          </p:nvPr>
        </p:nvSpPr>
        <p:spPr>
          <a:xfrm>
            <a:off x="76200" y="1066800"/>
            <a:ext cx="8915400" cy="5181600"/>
          </a:xfrm>
        </p:spPr>
        <p:txBody>
          <a:bodyPr>
            <a:normAutofit fontScale="92500" lnSpcReduction="10000"/>
          </a:bodyPr>
          <a:lstStyle/>
          <a:p>
            <a:pPr>
              <a:buClr>
                <a:schemeClr val="accent6"/>
              </a:buClr>
            </a:pPr>
            <a:r>
              <a:rPr lang="en-US" dirty="0" smtClean="0"/>
              <a:t>Values can be stored in the session object using</a:t>
            </a:r>
          </a:p>
          <a:p>
            <a:pPr>
              <a:buClr>
                <a:schemeClr val="accent6"/>
              </a:buClr>
              <a:buNone/>
            </a:pPr>
            <a:r>
              <a:rPr lang="en-US" b="1" dirty="0" smtClean="0">
                <a:latin typeface="Courier New" pitchFamily="49" charset="0"/>
              </a:rPr>
              <a:t>	void </a:t>
            </a:r>
            <a:r>
              <a:rPr lang="en-US" b="1" dirty="0" err="1" smtClean="0">
                <a:latin typeface="Courier New" pitchFamily="49" charset="0"/>
              </a:rPr>
              <a:t>setAttribute</a:t>
            </a:r>
            <a:r>
              <a:rPr lang="en-US" b="1" dirty="0" smtClean="0">
                <a:latin typeface="Courier New" pitchFamily="49" charset="0"/>
              </a:rPr>
              <a:t>(String name, Object attribute)</a:t>
            </a:r>
          </a:p>
          <a:p>
            <a:pPr>
              <a:buClr>
                <a:schemeClr val="accent6"/>
              </a:buClr>
            </a:pPr>
            <a:r>
              <a:rPr lang="en-US" dirty="0" smtClean="0"/>
              <a:t>Example: </a:t>
            </a:r>
            <a:r>
              <a:rPr lang="en-US" b="1" dirty="0" err="1" smtClean="0">
                <a:latin typeface="Courier New" pitchFamily="49" charset="0"/>
              </a:rPr>
              <a:t>session.setAttribute</a:t>
            </a:r>
            <a:r>
              <a:rPr lang="en-US" b="1" dirty="0" smtClean="0">
                <a:latin typeface="Courier New" pitchFamily="49" charset="0"/>
              </a:rPr>
              <a:t>(“</a:t>
            </a:r>
            <a:r>
              <a:rPr lang="en-US" b="1" dirty="0" err="1" smtClean="0">
                <a:latin typeface="Courier New" pitchFamily="49" charset="0"/>
              </a:rPr>
              <a:t>uname</a:t>
            </a:r>
            <a:r>
              <a:rPr lang="en-US" b="1" dirty="0" smtClean="0">
                <a:latin typeface="Courier New" pitchFamily="49" charset="0"/>
              </a:rPr>
              <a:t>”, ”</a:t>
            </a:r>
            <a:r>
              <a:rPr lang="en-US" b="1" dirty="0" err="1" smtClean="0">
                <a:latin typeface="Courier New" pitchFamily="49" charset="0"/>
              </a:rPr>
              <a:t>scott</a:t>
            </a:r>
            <a:r>
              <a:rPr lang="en-US" b="1" dirty="0" smtClean="0">
                <a:latin typeface="Courier New" pitchFamily="49" charset="0"/>
              </a:rPr>
              <a:t>”)</a:t>
            </a:r>
          </a:p>
          <a:p>
            <a:pPr>
              <a:buClr>
                <a:schemeClr val="accent6"/>
              </a:buClr>
            </a:pPr>
            <a:r>
              <a:rPr lang="en-US" dirty="0" smtClean="0"/>
              <a:t>Attributes bound into a session are available to any other servlet that belongs to the same </a:t>
            </a:r>
            <a:r>
              <a:rPr lang="en-US" b="1" dirty="0" err="1" smtClean="0">
                <a:latin typeface="Courier New" pitchFamily="49" charset="0"/>
              </a:rPr>
              <a:t>ServletContext</a:t>
            </a:r>
            <a:r>
              <a:rPr lang="en-US" dirty="0" smtClean="0"/>
              <a:t> and handles a request identified as being part of the same session.</a:t>
            </a:r>
          </a:p>
          <a:p>
            <a:pPr>
              <a:buClr>
                <a:schemeClr val="accent6"/>
              </a:buClr>
            </a:pPr>
            <a:r>
              <a:rPr lang="en-US" dirty="0" smtClean="0"/>
              <a:t>Values can be retrieved from the session object using</a:t>
            </a:r>
          </a:p>
          <a:p>
            <a:pPr lvl="1">
              <a:buClr>
                <a:schemeClr val="accent6"/>
              </a:buClr>
              <a:buNone/>
            </a:pPr>
            <a:r>
              <a:rPr lang="en-US" sz="2000" b="1" dirty="0" smtClean="0">
                <a:latin typeface="Courier New" pitchFamily="49" charset="0"/>
              </a:rPr>
              <a:t>Object </a:t>
            </a:r>
            <a:r>
              <a:rPr lang="en-US" sz="2000" b="1" dirty="0" err="1" smtClean="0">
                <a:latin typeface="Courier New" pitchFamily="49" charset="0"/>
              </a:rPr>
              <a:t>getAttribute</a:t>
            </a:r>
            <a:r>
              <a:rPr lang="en-US" sz="2000" b="1" dirty="0" smtClean="0">
                <a:latin typeface="Courier New" pitchFamily="49" charset="0"/>
              </a:rPr>
              <a:t>(String name)</a:t>
            </a:r>
          </a:p>
          <a:p>
            <a:pPr>
              <a:buClr>
                <a:schemeClr val="accent6"/>
              </a:buClr>
            </a:pPr>
            <a:r>
              <a:rPr lang="en-US" dirty="0" smtClean="0"/>
              <a:t>Example: </a:t>
            </a:r>
            <a:r>
              <a:rPr lang="en-US" b="1" dirty="0" smtClean="0">
                <a:latin typeface="Courier New" pitchFamily="49" charset="0"/>
              </a:rPr>
              <a:t>String o=(String)</a:t>
            </a:r>
            <a:r>
              <a:rPr lang="en-US" b="1" dirty="0" err="1" smtClean="0">
                <a:latin typeface="Courier New" pitchFamily="49" charset="0"/>
              </a:rPr>
              <a:t>session.getAttribute</a:t>
            </a:r>
            <a:r>
              <a:rPr lang="en-US" b="1" dirty="0" smtClean="0">
                <a:latin typeface="Courier New" pitchFamily="49" charset="0"/>
              </a:rPr>
              <a:t>(“</a:t>
            </a:r>
            <a:r>
              <a:rPr lang="en-US" b="1" dirty="0" err="1" smtClean="0">
                <a:latin typeface="Courier New" pitchFamily="49" charset="0"/>
              </a:rPr>
              <a:t>uname</a:t>
            </a:r>
            <a:r>
              <a:rPr lang="en-US" b="1" dirty="0" smtClean="0">
                <a:latin typeface="Courier New" pitchFamily="49" charset="0"/>
              </a:rPr>
              <a:t>”);</a:t>
            </a:r>
          </a:p>
          <a:p>
            <a:pPr>
              <a:buClr>
                <a:schemeClr val="accent6"/>
              </a:buClr>
            </a:pPr>
            <a:r>
              <a:rPr lang="en-US" dirty="0" smtClean="0"/>
              <a:t>To remove attributes from the session object</a:t>
            </a:r>
          </a:p>
          <a:p>
            <a:pPr lvl="1">
              <a:buClr>
                <a:schemeClr val="accent6"/>
              </a:buClr>
            </a:pPr>
            <a:r>
              <a:rPr lang="en-US" sz="2000" b="1" dirty="0" smtClean="0">
                <a:latin typeface="Courier New" pitchFamily="49" charset="0"/>
              </a:rPr>
              <a:t>void </a:t>
            </a:r>
            <a:r>
              <a:rPr lang="en-US" sz="2000" b="1" dirty="0" err="1" smtClean="0">
                <a:latin typeface="Courier New" pitchFamily="49" charset="0"/>
              </a:rPr>
              <a:t>removeAttribute</a:t>
            </a:r>
            <a:r>
              <a:rPr lang="en-US" sz="2000" b="1" dirty="0" smtClean="0">
                <a:latin typeface="Courier New" pitchFamily="49" charset="0"/>
              </a:rPr>
              <a:t>(String name)</a:t>
            </a:r>
            <a:endParaRPr lang="en-US" dirty="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838200"/>
          </a:xfrm>
        </p:spPr>
        <p:txBody>
          <a:bodyPr/>
          <a:lstStyle/>
          <a:p>
            <a:r>
              <a:rPr lang="en-US" dirty="0" smtClean="0"/>
              <a:t>Destroying session</a:t>
            </a:r>
            <a:endParaRPr lang="en-IN" dirty="0" smtClean="0"/>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23</a:t>
            </a:fld>
            <a:endParaRPr lang="en-US" dirty="0" smtClean="0">
              <a:latin typeface="Arial" charset="0"/>
            </a:endParaRPr>
          </a:p>
        </p:txBody>
      </p:sp>
      <p:sp>
        <p:nvSpPr>
          <p:cNvPr id="35843" name="Rectangle 3"/>
          <p:cNvSpPr>
            <a:spLocks noGrp="1" noChangeArrowheads="1"/>
          </p:cNvSpPr>
          <p:nvPr>
            <p:ph sz="quarter" idx="1"/>
          </p:nvPr>
        </p:nvSpPr>
        <p:spPr>
          <a:xfrm>
            <a:off x="228600" y="990600"/>
            <a:ext cx="8534400" cy="5638800"/>
          </a:xfrm>
        </p:spPr>
        <p:txBody>
          <a:bodyPr>
            <a:normAutofit/>
          </a:bodyPr>
          <a:lstStyle/>
          <a:p>
            <a:pPr>
              <a:buClr>
                <a:schemeClr val="accent6"/>
              </a:buClr>
            </a:pPr>
            <a:r>
              <a:rPr lang="en-US" dirty="0" smtClean="0"/>
              <a:t>Session gets destroyed in one of the following ways:</a:t>
            </a:r>
          </a:p>
          <a:p>
            <a:pPr lvl="1">
              <a:buClr>
                <a:schemeClr val="accent6"/>
              </a:buClr>
            </a:pPr>
            <a:r>
              <a:rPr lang="en-US" sz="2000" dirty="0" smtClean="0"/>
              <a:t>On calling invalidate() </a:t>
            </a:r>
          </a:p>
          <a:p>
            <a:pPr lvl="2">
              <a:buClr>
                <a:schemeClr val="accent6"/>
              </a:buClr>
            </a:pPr>
            <a:r>
              <a:rPr lang="en-US" sz="2000" b="1" dirty="0" smtClean="0">
                <a:latin typeface="Courier New" pitchFamily="49" charset="0"/>
              </a:rPr>
              <a:t>void invalidate()</a:t>
            </a:r>
          </a:p>
          <a:p>
            <a:pPr lvl="2">
              <a:buClr>
                <a:schemeClr val="accent6"/>
              </a:buClr>
            </a:pPr>
            <a:r>
              <a:rPr lang="en-US" sz="2000" dirty="0" smtClean="0"/>
              <a:t>This method invalidates the current session then unbinds any objects bound to it. </a:t>
            </a:r>
          </a:p>
          <a:p>
            <a:pPr lvl="2">
              <a:buClr>
                <a:schemeClr val="accent6"/>
              </a:buClr>
            </a:pPr>
            <a:r>
              <a:rPr lang="en-US" sz="2000" b="1" dirty="0" err="1" smtClean="0">
                <a:latin typeface="Courier New" pitchFamily="49" charset="0"/>
                <a:ea typeface="+mn-ea"/>
                <a:cs typeface="+mn-cs"/>
              </a:rPr>
              <a:t>IllegalStateException</a:t>
            </a:r>
            <a:r>
              <a:rPr lang="en-US" sz="2000" dirty="0" smtClean="0"/>
              <a:t> occurs if this method is called on an already invalidated session </a:t>
            </a:r>
          </a:p>
          <a:p>
            <a:pPr lvl="1">
              <a:buClr>
                <a:schemeClr val="accent6"/>
              </a:buClr>
            </a:pPr>
            <a:r>
              <a:rPr lang="en-US" sz="2000" dirty="0" smtClean="0"/>
              <a:t>When client does not respond with-in the </a:t>
            </a:r>
            <a:r>
              <a:rPr lang="en-US" sz="2000" dirty="0" smtClean="0">
                <a:solidFill>
                  <a:srgbClr val="006600"/>
                </a:solidFill>
              </a:rPr>
              <a:t>time-out  period </a:t>
            </a:r>
          </a:p>
          <a:p>
            <a:pPr lvl="1">
              <a:buClr>
                <a:schemeClr val="accent6"/>
              </a:buClr>
            </a:pPr>
            <a:r>
              <a:rPr lang="en-US" sz="2000" dirty="0" smtClean="0"/>
              <a:t>When application crashes</a:t>
            </a:r>
          </a:p>
          <a:p>
            <a:pPr lvl="1">
              <a:buClr>
                <a:schemeClr val="accent6"/>
              </a:buClr>
            </a:pPr>
            <a:r>
              <a:rPr lang="en-US" sz="2000" dirty="0" smtClean="0"/>
              <a:t>When application is no longer available</a:t>
            </a:r>
          </a:p>
          <a:p>
            <a:pPr>
              <a:buClr>
                <a:schemeClr val="accent6"/>
              </a:buClr>
            </a:pPr>
            <a:r>
              <a:rPr lang="en-US" dirty="0" smtClean="0"/>
              <a:t>After session has become invalid, accessing session attributes causes </a:t>
            </a:r>
            <a:r>
              <a:rPr lang="en-US" b="1" dirty="0" err="1" smtClean="0">
                <a:latin typeface="Courier New" pitchFamily="49" charset="0"/>
              </a:rPr>
              <a:t>IllegalStateException</a:t>
            </a:r>
            <a:r>
              <a:rPr lang="en-US" b="1" dirty="0" smtClean="0">
                <a:latin typeface="Courier New" pitchFamily="49" charset="0"/>
              </a:rPr>
              <a:t>. </a:t>
            </a:r>
            <a:endParaRPr lang="en-IN" dirty="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a:t>
            </a:r>
            <a:endParaRPr lang="en-GB" dirty="0"/>
          </a:p>
        </p:txBody>
      </p:sp>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24</a:t>
            </a:fld>
            <a:endParaRPr lang="en-US"/>
          </a:p>
        </p:txBody>
      </p:sp>
      <p:sp>
        <p:nvSpPr>
          <p:cNvPr id="3" name="Content Placeholder 2"/>
          <p:cNvSpPr>
            <a:spLocks noGrp="1"/>
          </p:cNvSpPr>
          <p:nvPr>
            <p:ph sz="quarter" idx="1"/>
          </p:nvPr>
        </p:nvSpPr>
        <p:spPr>
          <a:xfrm>
            <a:off x="76200" y="990600"/>
            <a:ext cx="9067800" cy="5562600"/>
          </a:xfrm>
        </p:spPr>
        <p:txBody>
          <a:bodyPr>
            <a:normAutofit/>
          </a:bodyPr>
          <a:lstStyle/>
          <a:p>
            <a:pPr>
              <a:lnSpc>
                <a:spcPct val="100000"/>
              </a:lnSpc>
              <a:spcBef>
                <a:spcPts val="100"/>
              </a:spcBef>
            </a:pPr>
            <a:r>
              <a:rPr lang="en-US" dirty="0" smtClean="0"/>
              <a:t>There are three ways to specify timeout:</a:t>
            </a:r>
          </a:p>
          <a:p>
            <a:pPr lvl="1">
              <a:lnSpc>
                <a:spcPct val="100000"/>
              </a:lnSpc>
              <a:spcBef>
                <a:spcPts val="100"/>
              </a:spcBef>
            </a:pPr>
            <a:r>
              <a:rPr lang="en-US" sz="2000" dirty="0" smtClean="0">
                <a:ea typeface="+mn-ea"/>
                <a:cs typeface="+mn-cs"/>
              </a:rPr>
              <a:t>For every web project, timeout can be set through</a:t>
            </a:r>
          </a:p>
          <a:p>
            <a:pPr marL="1314450" lvl="2" indent="-457200">
              <a:lnSpc>
                <a:spcPct val="100000"/>
              </a:lnSpc>
              <a:spcBef>
                <a:spcPts val="100"/>
              </a:spcBef>
              <a:buFont typeface="+mj-lt"/>
              <a:buAutoNum type="arabicPeriod"/>
            </a:pPr>
            <a:r>
              <a:rPr lang="en-US" sz="2000" dirty="0" smtClean="0">
                <a:ea typeface="+mn-ea"/>
                <a:cs typeface="+mn-cs"/>
              </a:rPr>
              <a:t>DD (web.xml) </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&lt;session-</a:t>
            </a:r>
            <a:r>
              <a:rPr lang="en-US" sz="2000" b="1" dirty="0" err="1" smtClean="0">
                <a:solidFill>
                  <a:srgbClr val="000000"/>
                </a:solidFill>
                <a:latin typeface="Courier New" pitchFamily="49" charset="0"/>
              </a:rPr>
              <a:t>config</a:t>
            </a:r>
            <a:r>
              <a:rPr lang="en-US" sz="2000" b="1" dirty="0" smtClean="0">
                <a:solidFill>
                  <a:srgbClr val="000000"/>
                </a:solidFill>
                <a:latin typeface="Courier New" pitchFamily="49" charset="0"/>
              </a:rPr>
              <a:t>&gt;</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	&lt;session-timeout&gt;30&lt;session-timeout&gt;</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&lt;/session-</a:t>
            </a:r>
            <a:r>
              <a:rPr lang="en-US" sz="2000" b="1" dirty="0" err="1" smtClean="0">
                <a:solidFill>
                  <a:srgbClr val="000000"/>
                </a:solidFill>
                <a:latin typeface="Courier New" pitchFamily="49" charset="0"/>
              </a:rPr>
              <a:t>config</a:t>
            </a:r>
            <a:r>
              <a:rPr lang="en-US" sz="2400" b="1" dirty="0" smtClean="0">
                <a:solidFill>
                  <a:srgbClr val="000000"/>
                </a:solidFill>
                <a:latin typeface="Courier New" pitchFamily="49" charset="0"/>
              </a:rPr>
              <a:t>&gt;</a:t>
            </a:r>
          </a:p>
          <a:p>
            <a:pPr marL="1349375" lvl="3" indent="-247650">
              <a:lnSpc>
                <a:spcPct val="100000"/>
              </a:lnSpc>
              <a:spcBef>
                <a:spcPts val="100"/>
              </a:spcBef>
              <a:buClr>
                <a:srgbClr val="003399"/>
              </a:buClr>
              <a:buNone/>
            </a:pPr>
            <a:r>
              <a:rPr lang="en-US" sz="2000" dirty="0" smtClean="0">
                <a:ea typeface="+mn-ea"/>
                <a:cs typeface="+mn-cs"/>
              </a:rPr>
              <a:t>Timeout interval given in minutes. A session whose timeout period has been set to -1 will never expire.</a:t>
            </a:r>
          </a:p>
          <a:p>
            <a:pPr marL="1314450" lvl="2" indent="-457200">
              <a:lnSpc>
                <a:spcPct val="100000"/>
              </a:lnSpc>
              <a:spcBef>
                <a:spcPts val="100"/>
              </a:spcBef>
              <a:buFont typeface="+mj-lt"/>
              <a:buAutoNum type="arabicPeriod"/>
            </a:pPr>
            <a:r>
              <a:rPr lang="en-US" sz="2000" b="1" dirty="0" smtClean="0">
                <a:solidFill>
                  <a:srgbClr val="000000"/>
                </a:solidFill>
                <a:latin typeface="Courier New" pitchFamily="49" charset="0"/>
              </a:rPr>
              <a:t>Object </a:t>
            </a:r>
            <a:r>
              <a:rPr lang="en-US" sz="2000" b="1" dirty="0" err="1" smtClean="0">
                <a:solidFill>
                  <a:srgbClr val="000000"/>
                </a:solidFill>
                <a:latin typeface="Courier New" pitchFamily="49" charset="0"/>
              </a:rPr>
              <a:t>setMaxInactiveInterval</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interval)</a:t>
            </a:r>
          </a:p>
          <a:p>
            <a:pPr marL="922338" lvl="2" indent="0">
              <a:lnSpc>
                <a:spcPct val="100000"/>
              </a:lnSpc>
              <a:spcBef>
                <a:spcPts val="100"/>
              </a:spcBef>
              <a:buClr>
                <a:schemeClr val="accent6"/>
              </a:buClr>
            </a:pPr>
            <a:r>
              <a:rPr lang="en-US" sz="2000" dirty="0" smtClean="0"/>
              <a:t>The interval is given in terms of seconds. It is the time between client requests before the servlet container will invalidate this session.</a:t>
            </a:r>
          </a:p>
          <a:p>
            <a:pPr marL="922338" lvl="2" indent="0">
              <a:lnSpc>
                <a:spcPct val="100000"/>
              </a:lnSpc>
              <a:spcBef>
                <a:spcPts val="100"/>
              </a:spcBef>
              <a:buClr>
                <a:schemeClr val="accent6"/>
              </a:buClr>
            </a:pPr>
            <a:r>
              <a:rPr lang="en-US" sz="2000" dirty="0" smtClean="0"/>
              <a:t>A negative time indicates the session should never timeout. </a:t>
            </a:r>
          </a:p>
          <a:p>
            <a:pPr marL="922338" lvl="2" indent="0">
              <a:lnSpc>
                <a:spcPct val="100000"/>
              </a:lnSpc>
              <a:spcBef>
                <a:spcPts val="100"/>
              </a:spcBef>
              <a:buClr>
                <a:schemeClr val="accent6"/>
              </a:buClr>
            </a:pPr>
            <a:r>
              <a:rPr lang="en-US" sz="2000" dirty="0" smtClean="0"/>
              <a:t>This overrides any default in the servlet container or set through the web.xml.</a:t>
            </a:r>
          </a:p>
          <a:p>
            <a:pPr marL="1379538" lvl="2" indent="-457200">
              <a:lnSpc>
                <a:spcPct val="100000"/>
              </a:lnSpc>
              <a:spcBef>
                <a:spcPts val="100"/>
              </a:spcBef>
              <a:buClr>
                <a:schemeClr val="accent6"/>
              </a:buClr>
              <a:buFont typeface="+mj-lt"/>
              <a:buAutoNum type="arabicPeriod" startAt="3"/>
            </a:pPr>
            <a:r>
              <a:rPr lang="en-US" sz="2000" dirty="0" smtClean="0"/>
              <a:t>Servlet container provides a way to set the timeout in general for all web application. In cases where the application does not specify the timeout, this is used . For Tomcat, it's 30 minutes by default.</a:t>
            </a:r>
            <a:endParaRPr lang="en-GB" sz="2000" dirty="0" smtClean="0">
              <a:ea typeface="+mn-ea"/>
              <a:cs typeface="+mn-cs"/>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533400"/>
          </a:xfrm>
        </p:spPr>
        <p:txBody>
          <a:bodyPr/>
          <a:lstStyle/>
          <a:p>
            <a:r>
              <a:rPr lang="en-US" sz="2000" dirty="0" smtClean="0">
                <a:solidFill>
                  <a:srgbClr val="C00000"/>
                </a:solidFill>
              </a:rPr>
              <a:t>Example: Shopping Cart</a:t>
            </a:r>
            <a:endParaRPr lang="en-IN" sz="2000" dirty="0" smtClean="0">
              <a:solidFill>
                <a:srgbClr val="C00000"/>
              </a:solidFill>
            </a:endParaRPr>
          </a:p>
        </p:txBody>
      </p:sp>
      <p:sp>
        <p:nvSpPr>
          <p:cNvPr id="4" name="Slide Number Placeholder 3"/>
          <p:cNvSpPr>
            <a:spLocks noGrp="1"/>
          </p:cNvSpPr>
          <p:nvPr>
            <p:ph type="sldNum" sz="quarter" idx="12"/>
          </p:nvPr>
        </p:nvSpPr>
        <p:spPr>
          <a:xfrm>
            <a:off x="3429000" y="6619875"/>
            <a:ext cx="2133600" cy="238125"/>
          </a:xfrm>
          <a:noFill/>
        </p:spPr>
        <p:txBody>
          <a:bodyPr/>
          <a:lstStyle/>
          <a:p>
            <a:fld id="{795C3D3A-7C9A-42CC-A274-F5F271A8763A}" type="slidenum">
              <a:rPr lang="en-US" smtClean="0">
                <a:latin typeface="Arial" charset="0"/>
              </a:rPr>
              <a:pPr/>
              <a:t>25</a:t>
            </a:fld>
            <a:endParaRPr lang="en-US" dirty="0" smtClean="0">
              <a:latin typeface="Arial" charset="0"/>
            </a:endParaRPr>
          </a:p>
        </p:txBody>
      </p:sp>
      <p:sp>
        <p:nvSpPr>
          <p:cNvPr id="28675" name="Rectangle 3"/>
          <p:cNvSpPr>
            <a:spLocks noGrp="1" noChangeArrowheads="1"/>
          </p:cNvSpPr>
          <p:nvPr>
            <p:ph sz="quarter" idx="1"/>
          </p:nvPr>
        </p:nvSpPr>
        <p:spPr>
          <a:xfrm>
            <a:off x="76200" y="457200"/>
            <a:ext cx="8991600" cy="990600"/>
          </a:xfrm>
        </p:spPr>
        <p:txBody>
          <a:bodyPr>
            <a:normAutofit fontScale="92500" lnSpcReduction="20000"/>
          </a:bodyPr>
          <a:lstStyle/>
          <a:p>
            <a:pPr>
              <a:lnSpc>
                <a:spcPct val="90000"/>
              </a:lnSpc>
              <a:spcBef>
                <a:spcPts val="100"/>
              </a:spcBef>
              <a:buClr>
                <a:schemeClr val="accent6"/>
              </a:buClr>
            </a:pPr>
            <a:r>
              <a:rPr lang="en-US" dirty="0" smtClean="0"/>
              <a:t>This example demonstrates implementation of a shopping cart.</a:t>
            </a:r>
          </a:p>
          <a:p>
            <a:pPr>
              <a:lnSpc>
                <a:spcPct val="90000"/>
              </a:lnSpc>
              <a:spcBef>
                <a:spcPts val="100"/>
              </a:spcBef>
              <a:buClr>
                <a:schemeClr val="accent6"/>
              </a:buClr>
            </a:pPr>
            <a:r>
              <a:rPr lang="en-US" dirty="0" smtClean="0"/>
              <a:t>User selects items from the Books page and the CD page and adds to cart.</a:t>
            </a:r>
          </a:p>
          <a:p>
            <a:pPr>
              <a:lnSpc>
                <a:spcPct val="90000"/>
              </a:lnSpc>
              <a:spcBef>
                <a:spcPts val="100"/>
              </a:spcBef>
              <a:buClr>
                <a:schemeClr val="accent6"/>
              </a:buClr>
            </a:pPr>
            <a:r>
              <a:rPr lang="en-US" dirty="0" smtClean="0"/>
              <a:t>User can view the cart at any point of time or invalidate the session.</a:t>
            </a:r>
          </a:p>
          <a:p>
            <a:pPr>
              <a:lnSpc>
                <a:spcPct val="90000"/>
              </a:lnSpc>
              <a:buClr>
                <a:srgbClr val="003399"/>
              </a:buClr>
              <a:buNone/>
            </a:pP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76200" y="1666875"/>
            <a:ext cx="3629025" cy="16478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cstate="print"/>
          <a:srcRect/>
          <a:stretch>
            <a:fillRect/>
          </a:stretch>
        </p:blipFill>
        <p:spPr bwMode="auto">
          <a:xfrm>
            <a:off x="6248400" y="1514475"/>
            <a:ext cx="2743200" cy="1763486"/>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4" cstate="print"/>
          <a:srcRect/>
          <a:stretch>
            <a:fillRect/>
          </a:stretch>
        </p:blipFill>
        <p:spPr bwMode="auto">
          <a:xfrm>
            <a:off x="6343650" y="3343275"/>
            <a:ext cx="2647950" cy="1838325"/>
          </a:xfrm>
          <a:prstGeom prst="rect">
            <a:avLst/>
          </a:prstGeom>
          <a:ln>
            <a:noFill/>
          </a:ln>
          <a:effectLst>
            <a:outerShdw blurRad="292100" dist="139700" dir="2700000" algn="tl" rotWithShape="0">
              <a:srgbClr val="333333">
                <a:alpha val="65000"/>
              </a:srgbClr>
            </a:outerShdw>
          </a:effectLst>
        </p:spPr>
      </p:pic>
      <p:pic>
        <p:nvPicPr>
          <p:cNvPr id="2054" name="Picture 6"/>
          <p:cNvPicPr>
            <a:picLocks noChangeAspect="1" noChangeArrowheads="1"/>
          </p:cNvPicPr>
          <p:nvPr/>
        </p:nvPicPr>
        <p:blipFill>
          <a:blip r:embed="rId5" cstate="print"/>
          <a:srcRect/>
          <a:stretch>
            <a:fillRect/>
          </a:stretch>
        </p:blipFill>
        <p:spPr bwMode="auto">
          <a:xfrm>
            <a:off x="3276600" y="3724275"/>
            <a:ext cx="2824206" cy="1295400"/>
          </a:xfrm>
          <a:prstGeom prst="rect">
            <a:avLst/>
          </a:prstGeom>
          <a:ln>
            <a:noFill/>
          </a:ln>
          <a:effectLst>
            <a:outerShdw blurRad="292100" dist="139700" dir="2700000" algn="tl" rotWithShape="0">
              <a:srgbClr val="333333">
                <a:alpha val="65000"/>
              </a:srgbClr>
            </a:outerShdw>
          </a:effectLst>
        </p:spPr>
      </p:pic>
      <p:pic>
        <p:nvPicPr>
          <p:cNvPr id="2055" name="Picture 7"/>
          <p:cNvPicPr>
            <a:picLocks noChangeAspect="1" noChangeArrowheads="1"/>
          </p:cNvPicPr>
          <p:nvPr/>
        </p:nvPicPr>
        <p:blipFill>
          <a:blip r:embed="rId6" cstate="print"/>
          <a:srcRect/>
          <a:stretch>
            <a:fillRect/>
          </a:stretch>
        </p:blipFill>
        <p:spPr bwMode="auto">
          <a:xfrm>
            <a:off x="76200" y="3352800"/>
            <a:ext cx="2971800" cy="1671638"/>
          </a:xfrm>
          <a:prstGeom prst="rect">
            <a:avLst/>
          </a:prstGeom>
          <a:ln>
            <a:noFill/>
          </a:ln>
          <a:effectLst>
            <a:outerShdw blurRad="292100" dist="139700" dir="2700000" algn="tl" rotWithShape="0">
              <a:srgbClr val="333333">
                <a:alpha val="65000"/>
              </a:srgbClr>
            </a:outerShdw>
          </a:effectLst>
        </p:spPr>
      </p:pic>
      <p:pic>
        <p:nvPicPr>
          <p:cNvPr id="2056" name="Picture 8"/>
          <p:cNvPicPr>
            <a:picLocks noChangeAspect="1" noChangeArrowheads="1"/>
          </p:cNvPicPr>
          <p:nvPr/>
        </p:nvPicPr>
        <p:blipFill>
          <a:blip r:embed="rId7" cstate="print"/>
          <a:srcRect/>
          <a:stretch>
            <a:fillRect/>
          </a:stretch>
        </p:blipFill>
        <p:spPr bwMode="auto">
          <a:xfrm>
            <a:off x="3886200" y="1590675"/>
            <a:ext cx="2209800" cy="1657350"/>
          </a:xfrm>
          <a:prstGeom prst="rect">
            <a:avLst/>
          </a:prstGeom>
          <a:ln>
            <a:noFill/>
          </a:ln>
          <a:effectLst>
            <a:outerShdw blurRad="292100" dist="139700" dir="2700000" algn="tl" rotWithShape="0">
              <a:srgbClr val="333333">
                <a:alpha val="65000"/>
              </a:srgbClr>
            </a:outerShdw>
          </a:effectLst>
        </p:spPr>
      </p:pic>
      <p:sp>
        <p:nvSpPr>
          <p:cNvPr id="12" name="Right Arrow 11"/>
          <p:cNvSpPr/>
          <p:nvPr/>
        </p:nvSpPr>
        <p:spPr>
          <a:xfrm>
            <a:off x="533400" y="2657475"/>
            <a:ext cx="3429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a:off x="4953000" y="3038475"/>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ent Arrow 13"/>
          <p:cNvSpPr/>
          <p:nvPr/>
        </p:nvSpPr>
        <p:spPr>
          <a:xfrm rot="5400000">
            <a:off x="6896100" y="3000375"/>
            <a:ext cx="609600" cy="228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Left Arrow 14"/>
          <p:cNvSpPr/>
          <p:nvPr/>
        </p:nvSpPr>
        <p:spPr>
          <a:xfrm>
            <a:off x="5867400" y="4724400"/>
            <a:ext cx="7620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 Arrow 15"/>
          <p:cNvSpPr/>
          <p:nvPr/>
        </p:nvSpPr>
        <p:spPr>
          <a:xfrm>
            <a:off x="2667000" y="4105275"/>
            <a:ext cx="685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7" name="Picture 9"/>
          <p:cNvPicPr>
            <a:picLocks noChangeAspect="1" noChangeArrowheads="1"/>
          </p:cNvPicPr>
          <p:nvPr/>
        </p:nvPicPr>
        <p:blipFill>
          <a:blip r:embed="rId8" cstate="print"/>
          <a:srcRect/>
          <a:stretch>
            <a:fillRect/>
          </a:stretch>
        </p:blipFill>
        <p:spPr bwMode="auto">
          <a:xfrm>
            <a:off x="2667000" y="5181600"/>
            <a:ext cx="2365989" cy="1524000"/>
          </a:xfrm>
          <a:prstGeom prst="rect">
            <a:avLst/>
          </a:prstGeom>
          <a:ln>
            <a:noFill/>
          </a:ln>
          <a:effectLst>
            <a:outerShdw blurRad="292100" dist="139700" dir="2700000" algn="tl" rotWithShape="0">
              <a:srgbClr val="333333">
                <a:alpha val="65000"/>
              </a:srgbClr>
            </a:outerShdw>
          </a:effectLst>
        </p:spPr>
      </p:pic>
      <p:pic>
        <p:nvPicPr>
          <p:cNvPr id="2058" name="Picture 10"/>
          <p:cNvPicPr>
            <a:picLocks noChangeAspect="1" noChangeArrowheads="1"/>
          </p:cNvPicPr>
          <p:nvPr/>
        </p:nvPicPr>
        <p:blipFill>
          <a:blip r:embed="rId9" cstate="print"/>
          <a:srcRect/>
          <a:stretch>
            <a:fillRect/>
          </a:stretch>
        </p:blipFill>
        <p:spPr bwMode="auto">
          <a:xfrm>
            <a:off x="152400" y="5334000"/>
            <a:ext cx="2238375" cy="1143000"/>
          </a:xfrm>
          <a:prstGeom prst="rect">
            <a:avLst/>
          </a:prstGeom>
          <a:ln>
            <a:noFill/>
          </a:ln>
          <a:effectLst>
            <a:outerShdw blurRad="292100" dist="139700" dir="2700000" algn="tl" rotWithShape="0">
              <a:srgbClr val="333333">
                <a:alpha val="65000"/>
              </a:srgbClr>
            </a:outerShdw>
          </a:effectLst>
        </p:spPr>
      </p:pic>
      <p:pic>
        <p:nvPicPr>
          <p:cNvPr id="2059" name="Picture 11"/>
          <p:cNvPicPr>
            <a:picLocks noChangeAspect="1" noChangeArrowheads="1"/>
          </p:cNvPicPr>
          <p:nvPr/>
        </p:nvPicPr>
        <p:blipFill>
          <a:blip r:embed="rId10" cstate="print"/>
          <a:srcRect/>
          <a:stretch>
            <a:fillRect/>
          </a:stretch>
        </p:blipFill>
        <p:spPr bwMode="auto">
          <a:xfrm>
            <a:off x="5650896" y="5328834"/>
            <a:ext cx="2578704" cy="1376766"/>
          </a:xfrm>
          <a:prstGeom prst="rect">
            <a:avLst/>
          </a:prstGeom>
          <a:ln>
            <a:noFill/>
          </a:ln>
          <a:effectLst>
            <a:outerShdw blurRad="292100" dist="139700" dir="2700000" algn="tl" rotWithShape="0">
              <a:srgbClr val="333333">
                <a:alpha val="65000"/>
              </a:srgbClr>
            </a:outerShdw>
          </a:effectLst>
        </p:spPr>
      </p:pic>
      <p:sp>
        <p:nvSpPr>
          <p:cNvPr id="21" name="Down Arrow 20"/>
          <p:cNvSpPr/>
          <p:nvPr/>
        </p:nvSpPr>
        <p:spPr>
          <a:xfrm>
            <a:off x="533400" y="48768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609600" y="6019800"/>
            <a:ext cx="2209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3429000" y="6477000"/>
            <a:ext cx="1752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p:cNvSpPr/>
          <p:nvPr/>
        </p:nvSpPr>
        <p:spPr>
          <a:xfrm>
            <a:off x="5105400" y="4800600"/>
            <a:ext cx="152400" cy="182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3361368">
            <a:off x="5166220" y="4883613"/>
            <a:ext cx="1192443" cy="137867"/>
          </a:xfrm>
          <a:prstGeom prst="rightArrow">
            <a:avLst>
              <a:gd name="adj1" fmla="val 50000"/>
              <a:gd name="adj2" fmla="val 56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ooter Placeholder 2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26</a:t>
            </a:fld>
            <a:endParaRPr lang="en-US"/>
          </a:p>
        </p:txBody>
      </p:sp>
      <p:sp>
        <p:nvSpPr>
          <p:cNvPr id="5" name="Rectangle 4"/>
          <p:cNvSpPr/>
          <p:nvPr/>
        </p:nvSpPr>
        <p:spPr>
          <a:xfrm>
            <a:off x="533400" y="228600"/>
            <a:ext cx="74676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b="1" dirty="0" smtClean="0">
                <a:solidFill>
                  <a:srgbClr val="000000"/>
                </a:solidFill>
                <a:latin typeface="Courier New" pitchFamily="49" charset="0"/>
              </a:rPr>
              <a:t>&lt;html&gt;&lt;head&gt;</a:t>
            </a:r>
          </a:p>
          <a:p>
            <a:r>
              <a:rPr lang="en-GB" b="1" dirty="0" smtClean="0">
                <a:solidFill>
                  <a:srgbClr val="000000"/>
                </a:solidFill>
                <a:latin typeface="Courier New" pitchFamily="49" charset="0"/>
              </a:rPr>
              <a:t>&lt;title&gt;Books&lt;/title&gt;</a:t>
            </a:r>
          </a:p>
          <a:p>
            <a:r>
              <a:rPr lang="en-GB" b="1" dirty="0" smtClean="0">
                <a:solidFill>
                  <a:srgbClr val="000000"/>
                </a:solidFill>
                <a:latin typeface="Courier New" pitchFamily="49" charset="0"/>
              </a:rPr>
              <a:t>&lt;/head&gt;&lt;body&gt;</a:t>
            </a:r>
          </a:p>
          <a:p>
            <a:r>
              <a:rPr lang="en-GB" b="1" dirty="0" smtClean="0">
                <a:solidFill>
                  <a:srgbClr val="000000"/>
                </a:solidFill>
                <a:latin typeface="Courier New" pitchFamily="49" charset="0"/>
              </a:rPr>
              <a:t>&lt;h1&gt;Happy Shopping &lt;/h1&gt;</a:t>
            </a:r>
          </a:p>
          <a:p>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="book.html"&gt;Books&lt;/a&gt;&lt;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="music.html"&gt;</a:t>
            </a:r>
            <a:r>
              <a:rPr lang="en-US" b="1" dirty="0" err="1" smtClean="0">
                <a:solidFill>
                  <a:srgbClr val="000000"/>
                </a:solidFill>
                <a:latin typeface="Courier New" pitchFamily="49" charset="0"/>
              </a:rPr>
              <a:t>Musics</a:t>
            </a:r>
            <a:r>
              <a:rPr lang="en-US" b="1" dirty="0" smtClean="0">
                <a:solidFill>
                  <a:srgbClr val="000000"/>
                </a:solidFill>
                <a:latin typeface="Courier New" pitchFamily="49" charset="0"/>
              </a:rPr>
              <a: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GB" b="1" dirty="0" smtClean="0">
                <a:solidFill>
                  <a:srgbClr val="000000"/>
                </a:solidFill>
                <a:latin typeface="Courier New" pitchFamily="49" charset="0"/>
              </a:rPr>
              <a:t>&lt;a </a:t>
            </a:r>
            <a:r>
              <a:rPr lang="en-GB" b="1" dirty="0" err="1" smtClean="0">
                <a:solidFill>
                  <a:srgbClr val="000000"/>
                </a:solidFill>
                <a:latin typeface="Courier New" pitchFamily="49" charset="0"/>
              </a:rPr>
              <a:t>href</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ShowServlet?flag</a:t>
            </a:r>
            <a:r>
              <a:rPr lang="en-GB" b="1" dirty="0" smtClean="0">
                <a:solidFill>
                  <a:srgbClr val="000000"/>
                </a:solidFill>
                <a:latin typeface="Courier New" pitchFamily="49" charset="0"/>
              </a:rPr>
              <a:t>=n&gt;Show Cart&lt;/a&gt;</a:t>
            </a:r>
          </a:p>
          <a:p>
            <a:r>
              <a:rPr lang="en-GB" b="1" dirty="0" smtClean="0">
                <a:solidFill>
                  <a:srgbClr val="000000"/>
                </a:solidFill>
                <a:latin typeface="Courier New" pitchFamily="49" charset="0"/>
              </a:rPr>
              <a:t>&lt;/body&gt;&lt;/html&gt;</a:t>
            </a:r>
          </a:p>
        </p:txBody>
      </p:sp>
      <p:sp>
        <p:nvSpPr>
          <p:cNvPr id="6" name="Rectangle 5"/>
          <p:cNvSpPr/>
          <p:nvPr/>
        </p:nvSpPr>
        <p:spPr>
          <a:xfrm>
            <a:off x="228600" y="2752904"/>
            <a:ext cx="8610600" cy="37240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solidFill>
                  <a:srgbClr val="000000"/>
                </a:solidFill>
                <a:latin typeface="Courier New" pitchFamily="49" charset="0"/>
              </a:rPr>
              <a:t>&lt;html&gt;&lt;head&gt;&lt;title&gt;Books&lt;/title&gt;&lt;/head&gt;</a:t>
            </a:r>
          </a:p>
          <a:p>
            <a:r>
              <a:rPr lang="en-GB" b="1" dirty="0" smtClean="0">
                <a:solidFill>
                  <a:srgbClr val="000000"/>
                </a:solidFill>
                <a:latin typeface="Courier New" pitchFamily="49" charset="0"/>
              </a:rPr>
              <a:t>&lt;body&gt;&lt;h1&gt;Buy Books&lt;/h1&gt;</a:t>
            </a:r>
          </a:p>
          <a:p>
            <a:r>
              <a:rPr lang="en-US" b="1" dirty="0" smtClean="0">
                <a:solidFill>
                  <a:srgbClr val="000000"/>
                </a:solidFill>
                <a:latin typeface="Courier New" pitchFamily="49" charset="0"/>
              </a:rPr>
              <a:t>&lt;form method="post" action="</a:t>
            </a:r>
            <a:r>
              <a:rPr lang="en-US" b="1" dirty="0" err="1" smtClean="0">
                <a:solidFill>
                  <a:srgbClr val="000000"/>
                </a:solidFill>
                <a:latin typeface="Courier New" pitchFamily="49" charset="0"/>
              </a:rPr>
              <a:t>AddToCartServlet</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Servlet and JSP"&gt;Head First Servlet and JSP</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EJB"&gt;Head First EJB</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Java"&gt;Head First Java</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value="LINUX in a nutshell"&gt;LINUX in a nutshell&lt;/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&lt;input type="submit" value="add to cart"&gt;&lt;/form&gt;</a:t>
            </a:r>
          </a:p>
          <a:p>
            <a:r>
              <a:rPr lang="en-GB" b="1" dirty="0" smtClean="0">
                <a:solidFill>
                  <a:srgbClr val="000000"/>
                </a:solidFill>
                <a:latin typeface="Courier New" pitchFamily="49" charset="0"/>
              </a:rPr>
              <a:t>&lt;/body&gt;&lt;/html&gt;</a:t>
            </a:r>
          </a:p>
        </p:txBody>
      </p:sp>
      <p:sp>
        <p:nvSpPr>
          <p:cNvPr id="7" name="TextBox 6"/>
          <p:cNvSpPr txBox="1"/>
          <p:nvPr/>
        </p:nvSpPr>
        <p:spPr>
          <a:xfrm>
            <a:off x="6172200" y="304800"/>
            <a:ext cx="1600200" cy="369332"/>
          </a:xfrm>
          <a:prstGeom prst="rect">
            <a:avLst/>
          </a:prstGeom>
          <a:noFill/>
        </p:spPr>
        <p:txBody>
          <a:bodyPr wrap="square" rtlCol="0">
            <a:spAutoFit/>
          </a:bodyPr>
          <a:lstStyle/>
          <a:p>
            <a:r>
              <a:rPr lang="en-US" dirty="0" smtClean="0">
                <a:solidFill>
                  <a:srgbClr val="C00000"/>
                </a:solidFill>
              </a:rPr>
              <a:t>index.html</a:t>
            </a:r>
            <a:endParaRPr lang="en-GB" dirty="0">
              <a:solidFill>
                <a:srgbClr val="C00000"/>
              </a:solidFill>
            </a:endParaRPr>
          </a:p>
        </p:txBody>
      </p:sp>
      <p:sp>
        <p:nvSpPr>
          <p:cNvPr id="8" name="TextBox 7"/>
          <p:cNvSpPr txBox="1"/>
          <p:nvPr/>
        </p:nvSpPr>
        <p:spPr>
          <a:xfrm>
            <a:off x="7010400" y="2819400"/>
            <a:ext cx="1600200" cy="369332"/>
          </a:xfrm>
          <a:prstGeom prst="rect">
            <a:avLst/>
          </a:prstGeom>
          <a:noFill/>
        </p:spPr>
        <p:txBody>
          <a:bodyPr wrap="square" rtlCol="0">
            <a:spAutoFit/>
          </a:bodyPr>
          <a:lstStyle/>
          <a:p>
            <a:r>
              <a:rPr lang="en-US" dirty="0" smtClean="0">
                <a:solidFill>
                  <a:srgbClr val="C00000"/>
                </a:solidFill>
              </a:rPr>
              <a:t>book.html</a:t>
            </a:r>
            <a:endParaRPr lang="en-GB" dirty="0">
              <a:solidFill>
                <a:srgbClr val="C00000"/>
              </a:solidFill>
            </a:endParaRPr>
          </a:p>
        </p:txBody>
      </p:sp>
      <p:sp>
        <p:nvSpPr>
          <p:cNvPr id="9" name="Footer Placeholder 8"/>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27</a:t>
            </a:fld>
            <a:endParaRPr lang="en-US"/>
          </a:p>
        </p:txBody>
      </p:sp>
      <p:sp>
        <p:nvSpPr>
          <p:cNvPr id="3" name="Rectangle 2"/>
          <p:cNvSpPr/>
          <p:nvPr/>
        </p:nvSpPr>
        <p:spPr>
          <a:xfrm>
            <a:off x="381000" y="1447800"/>
            <a:ext cx="8382000"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solidFill>
                  <a:srgbClr val="000000"/>
                </a:solidFill>
                <a:latin typeface="Courier New" pitchFamily="49" charset="0"/>
              </a:rPr>
              <a:t>&lt;html&gt;&lt;head&gt;&lt;title&gt;Books&lt;/title&gt;&lt;/head&gt;</a:t>
            </a:r>
          </a:p>
          <a:p>
            <a:r>
              <a:rPr lang="en-GB" b="1" dirty="0" smtClean="0">
                <a:solidFill>
                  <a:srgbClr val="000000"/>
                </a:solidFill>
                <a:latin typeface="Courier New" pitchFamily="49" charset="0"/>
              </a:rPr>
              <a:t>&lt;body&gt;&lt;h1&gt;Buy Music&lt;/h1&gt;</a:t>
            </a:r>
          </a:p>
          <a:p>
            <a:r>
              <a:rPr lang="en-US" b="1" dirty="0" smtClean="0">
                <a:solidFill>
                  <a:srgbClr val="000000"/>
                </a:solidFill>
                <a:latin typeface="Courier New" pitchFamily="49" charset="0"/>
              </a:rPr>
              <a:t>&lt;form method="post" action="</a:t>
            </a:r>
            <a:r>
              <a:rPr lang="en-US" b="1" dirty="0" err="1" smtClean="0">
                <a:solidFill>
                  <a:srgbClr val="000000"/>
                </a:solidFill>
                <a:latin typeface="Courier New" pitchFamily="49" charset="0"/>
              </a:rPr>
              <a:t>AddToCartServlet</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value="Dangerous"&gt;Dangerous</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value="Arrival"&gt;Arrival</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value="Best Hits of Richard </a:t>
            </a:r>
            <a:r>
              <a:rPr lang="en-US" b="1" dirty="0" err="1" smtClean="0">
                <a:solidFill>
                  <a:srgbClr val="000000"/>
                </a:solidFill>
                <a:latin typeface="Courier New" pitchFamily="49" charset="0"/>
              </a:rPr>
              <a:t>Clayderman</a:t>
            </a:r>
            <a:r>
              <a:rPr lang="en-US" b="1" dirty="0" smtClean="0">
                <a:solidFill>
                  <a:srgbClr val="000000"/>
                </a:solidFill>
                <a:latin typeface="Courier New" pitchFamily="49" charset="0"/>
              </a:rPr>
              <a:t>"&gt;Best Hits of Richard </a:t>
            </a:r>
            <a:r>
              <a:rPr lang="en-US" b="1" dirty="0" err="1" smtClean="0">
                <a:solidFill>
                  <a:srgbClr val="000000"/>
                </a:solidFill>
                <a:latin typeface="Courier New" pitchFamily="49" charset="0"/>
              </a:rPr>
              <a:t>Clayderman</a:t>
            </a:r>
            <a:endParaRPr lang="en-US" b="1" dirty="0" smtClean="0">
              <a:solidFill>
                <a:srgbClr val="000000"/>
              </a:solidFill>
              <a:latin typeface="Courier New" pitchFamily="49" charset="0"/>
            </a:endParaRP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value="Hotel California"&gt;Hotel California&lt;/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&lt;input type=submit value="add to cart"&gt;</a:t>
            </a:r>
          </a:p>
          <a:p>
            <a:r>
              <a:rPr lang="en-GB" b="1" dirty="0" smtClean="0">
                <a:solidFill>
                  <a:srgbClr val="000000"/>
                </a:solidFill>
                <a:latin typeface="Courier New" pitchFamily="49" charset="0"/>
              </a:rPr>
              <a:t>&lt;/form&gt;&lt;/body&gt;&lt;/html&gt;</a:t>
            </a:r>
          </a:p>
        </p:txBody>
      </p:sp>
      <p:sp>
        <p:nvSpPr>
          <p:cNvPr id="4" name="TextBox 3"/>
          <p:cNvSpPr txBox="1"/>
          <p:nvPr/>
        </p:nvSpPr>
        <p:spPr>
          <a:xfrm>
            <a:off x="6858000" y="1524000"/>
            <a:ext cx="1600200" cy="369332"/>
          </a:xfrm>
          <a:prstGeom prst="rect">
            <a:avLst/>
          </a:prstGeom>
          <a:noFill/>
        </p:spPr>
        <p:txBody>
          <a:bodyPr wrap="square" rtlCol="0">
            <a:spAutoFit/>
          </a:bodyPr>
          <a:lstStyle/>
          <a:p>
            <a:r>
              <a:rPr lang="en-US" dirty="0" smtClean="0">
                <a:solidFill>
                  <a:srgbClr val="C00000"/>
                </a:solidFill>
              </a:rPr>
              <a:t>music.html</a:t>
            </a:r>
            <a:endParaRPr lang="en-GB" dirty="0">
              <a:solidFill>
                <a:srgbClr val="C00000"/>
              </a:solidFill>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28</a:t>
            </a:fld>
            <a:endParaRPr lang="en-US"/>
          </a:p>
        </p:txBody>
      </p:sp>
      <p:sp>
        <p:nvSpPr>
          <p:cNvPr id="3" name="Rectangle 2"/>
          <p:cNvSpPr/>
          <p:nvPr/>
        </p:nvSpPr>
        <p:spPr>
          <a:xfrm>
            <a:off x="76200" y="533400"/>
            <a:ext cx="8839200" cy="6186309"/>
          </a:xfrm>
          <a:prstGeom prst="rect">
            <a:avLst/>
          </a:prstGeom>
        </p:spPr>
        <p:txBody>
          <a:bodyPr wrap="square">
            <a:spAutoFit/>
          </a:bodyPr>
          <a:lstStyle/>
          <a:p>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WebServlet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AddToCartServlet</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public class </a:t>
            </a:r>
            <a:r>
              <a:rPr lang="en-GB" b="1" dirty="0" err="1" smtClean="0">
                <a:solidFill>
                  <a:srgbClr val="000000"/>
                </a:solidFill>
                <a:latin typeface="Courier New" pitchFamily="49" charset="0"/>
              </a:rPr>
              <a:t>AddToCartServlet</a:t>
            </a:r>
            <a:r>
              <a:rPr lang="en-GB" b="1" dirty="0" smtClean="0">
                <a:solidFill>
                  <a:srgbClr val="000000"/>
                </a:solidFill>
                <a:latin typeface="Courier New" pitchFamily="49" charset="0"/>
              </a:rPr>
              <a:t> extends </a:t>
            </a:r>
            <a:r>
              <a:rPr lang="en-GB" b="1" dirty="0" err="1" smtClean="0">
                <a:solidFill>
                  <a:srgbClr val="000000"/>
                </a:solidFill>
                <a:latin typeface="Courier New" pitchFamily="49" charset="0"/>
              </a:rPr>
              <a:t>HttpServlet</a:t>
            </a:r>
            <a:r>
              <a:rPr lang="en-GB" b="1" dirty="0" smtClean="0">
                <a:solidFill>
                  <a:srgbClr val="000000"/>
                </a:solidFill>
                <a:latin typeface="Courier New" pitchFamily="49" charset="0"/>
              </a:rPr>
              <a:t> {</a:t>
            </a:r>
          </a:p>
          <a:p>
            <a:r>
              <a:rPr lang="en-US" b="1" dirty="0" smtClean="0">
                <a:solidFill>
                  <a:srgbClr val="000000"/>
                </a:solidFill>
                <a:latin typeface="Courier New" pitchFamily="49" charset="0"/>
              </a:rPr>
              <a:t>private static final long </a:t>
            </a:r>
            <a:r>
              <a:rPr lang="en-US" b="1" dirty="0" err="1" smtClean="0">
                <a:solidFill>
                  <a:srgbClr val="000000"/>
                </a:solidFill>
                <a:latin typeface="Courier New" pitchFamily="49" charset="0"/>
              </a:rPr>
              <a:t>serialVersionUID</a:t>
            </a:r>
            <a:r>
              <a:rPr lang="en-US" b="1" dirty="0" smtClean="0">
                <a:solidFill>
                  <a:srgbClr val="000000"/>
                </a:solidFill>
                <a:latin typeface="Courier New" pitchFamily="49" charset="0"/>
              </a:rPr>
              <a:t> = 1L;</a:t>
            </a:r>
          </a:p>
          <a:p>
            <a:r>
              <a:rPr lang="en-GB" b="1" dirty="0" smtClean="0">
                <a:solidFill>
                  <a:srgbClr val="000000"/>
                </a:solidFill>
                <a:latin typeface="Courier New" pitchFamily="49" charset="0"/>
              </a:rPr>
              <a:t> public void </a:t>
            </a:r>
            <a:r>
              <a:rPr lang="en-GB" b="1" dirty="0" err="1" smtClean="0">
                <a:solidFill>
                  <a:srgbClr val="000000"/>
                </a:solidFill>
                <a:latin typeface="Courier New" pitchFamily="49" charset="0"/>
              </a:rPr>
              <a:t>doPost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HttpServletRequest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request,HttpServletResponse</a:t>
            </a:r>
            <a:r>
              <a:rPr lang="en-GB" b="1" dirty="0" smtClean="0">
                <a:solidFill>
                  <a:srgbClr val="000000"/>
                </a:solidFill>
                <a:latin typeface="Courier New" pitchFamily="49" charset="0"/>
              </a:rPr>
              <a:t> response) throws </a:t>
            </a:r>
            <a:r>
              <a:rPr lang="en-GB" b="1" dirty="0" err="1" smtClean="0">
                <a:solidFill>
                  <a:srgbClr val="000000"/>
                </a:solidFill>
                <a:latin typeface="Courier New" pitchFamily="49" charset="0"/>
              </a:rPr>
              <a:t>ServletException</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IOException</a:t>
            </a:r>
            <a:r>
              <a:rPr lang="en-GB" b="1" dirty="0" smtClean="0">
                <a:solidFill>
                  <a:srgbClr val="000000"/>
                </a:solidFill>
                <a:latin typeface="Courier New" pitchFamily="49" charset="0"/>
              </a:rPr>
              <a:t> {</a:t>
            </a:r>
          </a:p>
          <a:p>
            <a:r>
              <a:rPr lang="en-GB" b="1" dirty="0" err="1" smtClean="0">
                <a:solidFill>
                  <a:srgbClr val="000000"/>
                </a:solidFill>
                <a:latin typeface="Courier New" pitchFamily="49" charset="0"/>
              </a:rPr>
              <a:t>PrintWriter</a:t>
            </a:r>
            <a:r>
              <a:rPr lang="en-GB" b="1" dirty="0" smtClean="0">
                <a:solidFill>
                  <a:srgbClr val="000000"/>
                </a:solidFill>
                <a:latin typeface="Courier New" pitchFamily="49" charset="0"/>
              </a:rPr>
              <a:t> out = </a:t>
            </a:r>
            <a:r>
              <a:rPr lang="en-GB" b="1" dirty="0" err="1" smtClean="0">
                <a:solidFill>
                  <a:srgbClr val="000000"/>
                </a:solidFill>
                <a:latin typeface="Courier New" pitchFamily="49" charset="0"/>
              </a:rPr>
              <a:t>response.getWriter</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try{</a:t>
            </a:r>
          </a:p>
          <a:p>
            <a:r>
              <a:rPr lang="en-GB" b="1" dirty="0" smtClean="0">
                <a:solidFill>
                  <a:srgbClr val="000000"/>
                </a:solidFill>
                <a:latin typeface="Courier New" pitchFamily="49" charset="0"/>
              </a:rPr>
              <a:t>String[] music= </a:t>
            </a:r>
            <a:r>
              <a:rPr lang="en-GB" b="1" dirty="0" err="1" smtClean="0">
                <a:solidFill>
                  <a:srgbClr val="000000"/>
                </a:solidFill>
                <a:latin typeface="Courier New" pitchFamily="49" charset="0"/>
              </a:rPr>
              <a:t>request.getParameterValues</a:t>
            </a:r>
            <a:r>
              <a:rPr lang="en-GB" b="1" dirty="0" smtClean="0">
                <a:solidFill>
                  <a:srgbClr val="000000"/>
                </a:solidFill>
                <a:latin typeface="Courier New" pitchFamily="49" charset="0"/>
              </a:rPr>
              <a:t>("music");</a:t>
            </a:r>
          </a:p>
          <a:p>
            <a:r>
              <a:rPr lang="en-GB" b="1" dirty="0" smtClean="0">
                <a:solidFill>
                  <a:srgbClr val="000000"/>
                </a:solidFill>
                <a:latin typeface="Courier New" pitchFamily="49" charset="0"/>
              </a:rPr>
              <a:t>String[] book= </a:t>
            </a:r>
            <a:r>
              <a:rPr lang="en-GB" b="1" dirty="0" err="1" smtClean="0">
                <a:solidFill>
                  <a:srgbClr val="000000"/>
                </a:solidFill>
                <a:latin typeface="Courier New" pitchFamily="49" charset="0"/>
              </a:rPr>
              <a:t>request.getParameterValues</a:t>
            </a:r>
            <a:r>
              <a:rPr lang="en-GB" b="1" dirty="0" smtClean="0">
                <a:solidFill>
                  <a:srgbClr val="000000"/>
                </a:solidFill>
                <a:latin typeface="Courier New" pitchFamily="49" charset="0"/>
              </a:rPr>
              <a:t>("book");</a:t>
            </a:r>
          </a:p>
          <a:p>
            <a:endParaRPr lang="en-GB" b="1" dirty="0" smtClean="0">
              <a:solidFill>
                <a:srgbClr val="000000"/>
              </a:solidFill>
              <a:latin typeface="Courier New" pitchFamily="49" charset="0"/>
            </a:endParaRPr>
          </a:p>
          <a:p>
            <a:r>
              <a:rPr lang="en-GB" b="1" dirty="0" err="1" smtClean="0">
                <a:solidFill>
                  <a:srgbClr val="006600"/>
                </a:solidFill>
                <a:latin typeface="Courier New" pitchFamily="49" charset="0"/>
              </a:rPr>
              <a:t>HttpSession</a:t>
            </a:r>
            <a:r>
              <a:rPr lang="en-GB" b="1" dirty="0" smtClean="0">
                <a:solidFill>
                  <a:srgbClr val="006600"/>
                </a:solidFill>
                <a:latin typeface="Courier New" pitchFamily="49" charset="0"/>
              </a:rPr>
              <a:t> session= </a:t>
            </a:r>
            <a:r>
              <a:rPr lang="en-GB" b="1" dirty="0" err="1" smtClean="0">
                <a:solidFill>
                  <a:srgbClr val="006600"/>
                </a:solidFill>
                <a:latin typeface="Courier New" pitchFamily="49" charset="0"/>
              </a:rPr>
              <a:t>request.getSession</a:t>
            </a:r>
            <a:r>
              <a:rPr lang="en-GB" b="1" dirty="0" smtClean="0">
                <a:solidFill>
                  <a:srgbClr val="7030A0"/>
                </a:solidFill>
                <a:latin typeface="Courier New" pitchFamily="49" charset="0"/>
              </a:rPr>
              <a:t>();</a:t>
            </a:r>
          </a:p>
          <a:p>
            <a:endParaRPr lang="fr-FR" b="1" dirty="0" smtClean="0">
              <a:solidFill>
                <a:srgbClr val="000000"/>
              </a:solidFill>
              <a:latin typeface="Courier New" pitchFamily="49" charset="0"/>
            </a:endParaRPr>
          </a:p>
          <a:p>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 </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 (</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a:t>
            </a:r>
            <a:r>
              <a:rPr lang="fr-FR" b="1" dirty="0" err="1" smtClean="0">
                <a:solidFill>
                  <a:srgbClr val="000000"/>
                </a:solidFill>
                <a:latin typeface="Courier New" pitchFamily="49" charset="0"/>
              </a:rPr>
              <a:t>session.getAttribute</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p>
          <a:p>
            <a:r>
              <a:rPr lang="en-GB" b="1" dirty="0" smtClean="0">
                <a:solidFill>
                  <a:srgbClr val="000000"/>
                </a:solidFill>
                <a:latin typeface="Courier New" pitchFamily="49" charset="0"/>
              </a:rPr>
              <a:t>if(cart==null)</a:t>
            </a:r>
          </a:p>
          <a:p>
            <a:r>
              <a:rPr lang="en-GB" b="1" dirty="0" smtClean="0">
                <a:solidFill>
                  <a:srgbClr val="000000"/>
                </a:solidFill>
                <a:latin typeface="Courier New" pitchFamily="49" charset="0"/>
              </a:rPr>
              <a:t>cart= new </a:t>
            </a:r>
            <a:r>
              <a:rPr lang="en-GB" b="1" dirty="0" err="1" smtClean="0">
                <a:solidFill>
                  <a:srgbClr val="000000"/>
                </a:solidFill>
                <a:latin typeface="Courier New" pitchFamily="49" charset="0"/>
              </a:rPr>
              <a:t>ArrayList</a:t>
            </a:r>
            <a:r>
              <a:rPr lang="en-GB" b="1" dirty="0" smtClean="0">
                <a:solidFill>
                  <a:srgbClr val="000000"/>
                </a:solidFill>
                <a:latin typeface="Courier New" pitchFamily="49" charset="0"/>
              </a:rPr>
              <a:t>&lt;Object&gt;();</a:t>
            </a:r>
          </a:p>
          <a:p>
            <a:endParaRPr lang="en-GB" b="1" dirty="0" smtClean="0">
              <a:solidFill>
                <a:srgbClr val="000000"/>
              </a:solidFill>
              <a:latin typeface="Courier New" pitchFamily="49" charset="0"/>
            </a:endParaRPr>
          </a:p>
          <a:p>
            <a:r>
              <a:rPr lang="en-GB" b="1" dirty="0" smtClean="0">
                <a:solidFill>
                  <a:srgbClr val="000000"/>
                </a:solidFill>
                <a:latin typeface="Courier New" pitchFamily="49" charset="0"/>
              </a:rPr>
              <a:t>if(music!=null)</a:t>
            </a:r>
          </a:p>
          <a:p>
            <a:r>
              <a:rPr lang="en-GB" b="1" dirty="0" smtClean="0">
                <a:solidFill>
                  <a:srgbClr val="000000"/>
                </a:solidFill>
                <a:latin typeface="Courier New" pitchFamily="49" charset="0"/>
              </a:rPr>
              <a:t>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=0;i&lt;</a:t>
            </a:r>
            <a:r>
              <a:rPr lang="en-GB" b="1" dirty="0" err="1" smtClean="0">
                <a:solidFill>
                  <a:srgbClr val="000000"/>
                </a:solidFill>
                <a:latin typeface="Courier New" pitchFamily="49" charset="0"/>
              </a:rPr>
              <a:t>music.length;i</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cart.add</a:t>
            </a:r>
            <a:r>
              <a:rPr lang="en-GB" b="1" dirty="0" smtClean="0">
                <a:solidFill>
                  <a:srgbClr val="000000"/>
                </a:solidFill>
                <a:latin typeface="Courier New" pitchFamily="49" charset="0"/>
              </a:rPr>
              <a:t>(music[</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if(book!=null)</a:t>
            </a:r>
          </a:p>
          <a:p>
            <a:r>
              <a:rPr lang="en-GB" b="1" dirty="0" smtClean="0">
                <a:solidFill>
                  <a:srgbClr val="000000"/>
                </a:solidFill>
                <a:latin typeface="Courier New" pitchFamily="49" charset="0"/>
              </a:rPr>
              <a:t>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=0;i&lt;</a:t>
            </a:r>
            <a:r>
              <a:rPr lang="en-GB" b="1" dirty="0" err="1" smtClean="0">
                <a:solidFill>
                  <a:srgbClr val="000000"/>
                </a:solidFill>
                <a:latin typeface="Courier New" pitchFamily="49" charset="0"/>
              </a:rPr>
              <a:t>book.length;i</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cart.add</a:t>
            </a:r>
            <a:r>
              <a:rPr lang="en-GB" b="1" dirty="0" smtClean="0">
                <a:solidFill>
                  <a:srgbClr val="000000"/>
                </a:solidFill>
                <a:latin typeface="Courier New" pitchFamily="49" charset="0"/>
              </a:rPr>
              <a:t>(book[</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p>
        </p:txBody>
      </p:sp>
      <p:sp>
        <p:nvSpPr>
          <p:cNvPr id="4" name="TextBox 3"/>
          <p:cNvSpPr txBox="1"/>
          <p:nvPr/>
        </p:nvSpPr>
        <p:spPr>
          <a:xfrm>
            <a:off x="6400800" y="3505200"/>
            <a:ext cx="2743200" cy="584775"/>
          </a:xfrm>
          <a:prstGeom prst="rect">
            <a:avLst/>
          </a:prstGeom>
          <a:noFill/>
        </p:spPr>
        <p:txBody>
          <a:bodyPr wrap="square" rtlCol="0">
            <a:spAutoFit/>
          </a:bodyPr>
          <a:lstStyle/>
          <a:p>
            <a:r>
              <a:rPr lang="en-US" sz="1600" dirty="0" smtClean="0">
                <a:solidFill>
                  <a:schemeClr val="accent6"/>
                </a:solidFill>
              </a:rPr>
              <a:t>Get the if it exists else get new session</a:t>
            </a:r>
            <a:endParaRPr lang="en-GB" sz="1600" dirty="0">
              <a:solidFill>
                <a:schemeClr val="accent6"/>
              </a:solidFill>
            </a:endParaRPr>
          </a:p>
        </p:txBody>
      </p:sp>
      <p:sp>
        <p:nvSpPr>
          <p:cNvPr id="5" name="TextBox 4"/>
          <p:cNvSpPr txBox="1"/>
          <p:nvPr/>
        </p:nvSpPr>
        <p:spPr>
          <a:xfrm>
            <a:off x="7086600" y="4274403"/>
            <a:ext cx="1676400" cy="830997"/>
          </a:xfrm>
          <a:prstGeom prst="rect">
            <a:avLst/>
          </a:prstGeom>
          <a:noFill/>
        </p:spPr>
        <p:txBody>
          <a:bodyPr wrap="square" rtlCol="0">
            <a:spAutoFit/>
          </a:bodyPr>
          <a:lstStyle/>
          <a:p>
            <a:r>
              <a:rPr lang="en-US" sz="1600" dirty="0" smtClean="0">
                <a:solidFill>
                  <a:schemeClr val="accent6"/>
                </a:solidFill>
              </a:rPr>
              <a:t>Create a new cart object if it does not exist</a:t>
            </a:r>
            <a:endParaRPr lang="en-GB" sz="1600" dirty="0" smtClean="0">
              <a:solidFill>
                <a:schemeClr val="accent6"/>
              </a:solidFill>
            </a:endParaRPr>
          </a:p>
        </p:txBody>
      </p:sp>
      <p:sp>
        <p:nvSpPr>
          <p:cNvPr id="7" name="TextBox 6"/>
          <p:cNvSpPr txBox="1"/>
          <p:nvPr/>
        </p:nvSpPr>
        <p:spPr>
          <a:xfrm>
            <a:off x="7315200" y="5715000"/>
            <a:ext cx="1828800" cy="830997"/>
          </a:xfrm>
          <a:prstGeom prst="rect">
            <a:avLst/>
          </a:prstGeom>
          <a:noFill/>
        </p:spPr>
        <p:txBody>
          <a:bodyPr wrap="square" rtlCol="0">
            <a:spAutoFit/>
          </a:bodyPr>
          <a:lstStyle/>
          <a:p>
            <a:r>
              <a:rPr lang="en-US" sz="1600" dirty="0" smtClean="0">
                <a:solidFill>
                  <a:schemeClr val="accent6"/>
                </a:solidFill>
              </a:rPr>
              <a:t>Add music and CDs to the cart object</a:t>
            </a:r>
            <a:endParaRPr lang="en-GB" sz="1600" dirty="0" smtClean="0">
              <a:solidFill>
                <a:schemeClr val="accent6"/>
              </a:solidFill>
            </a:endParaRPr>
          </a:p>
        </p:txBody>
      </p:sp>
      <p:cxnSp>
        <p:nvCxnSpPr>
          <p:cNvPr id="9" name="Straight Arrow Connector 8"/>
          <p:cNvCxnSpPr>
            <a:stCxn id="4" idx="1"/>
          </p:cNvCxnSpPr>
          <p:nvPr/>
        </p:nvCxnSpPr>
        <p:spPr>
          <a:xfrm flipH="1" flipV="1">
            <a:off x="5943600" y="3733800"/>
            <a:ext cx="457200" cy="637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553200" y="4191000"/>
            <a:ext cx="533400" cy="9906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ight Brace 13"/>
          <p:cNvSpPr/>
          <p:nvPr/>
        </p:nvSpPr>
        <p:spPr>
          <a:xfrm>
            <a:off x="6934200" y="5562600"/>
            <a:ext cx="304800" cy="12192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29</a:t>
            </a:fld>
            <a:endParaRPr lang="en-US"/>
          </a:p>
        </p:txBody>
      </p:sp>
      <p:sp>
        <p:nvSpPr>
          <p:cNvPr id="4" name="Rectangle 3"/>
          <p:cNvSpPr/>
          <p:nvPr/>
        </p:nvSpPr>
        <p:spPr>
          <a:xfrm>
            <a:off x="304800" y="304800"/>
            <a:ext cx="8839200" cy="5909310"/>
          </a:xfrm>
          <a:prstGeom prst="rect">
            <a:avLst/>
          </a:prstGeom>
        </p:spPr>
        <p:txBody>
          <a:bodyPr wrap="square">
            <a:spAutoFit/>
          </a:bodyPr>
          <a:lstStyle/>
          <a:p>
            <a:r>
              <a:rPr lang="en-GB" b="1" dirty="0" err="1" smtClean="0">
                <a:solidFill>
                  <a:srgbClr val="000000"/>
                </a:solidFill>
                <a:latin typeface="Courier New" pitchFamily="49" charset="0"/>
              </a:rPr>
              <a:t>session.setAttribute</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cart",cart</a:t>
            </a:r>
            <a:r>
              <a:rPr lang="en-GB" b="1" dirty="0" smtClean="0">
                <a:solidFill>
                  <a:srgbClr val="000000"/>
                </a:solidFill>
                <a:latin typeface="Courier New" pitchFamily="49" charset="0"/>
              </a:rPr>
              <a: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("Added to the cart&lt;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ShowServlet?flag</a:t>
            </a:r>
            <a:r>
              <a:rPr lang="en-US" b="1" dirty="0" smtClean="0">
                <a:solidFill>
                  <a:srgbClr val="000000"/>
                </a:solidFill>
                <a:latin typeface="Courier New" pitchFamily="49" charset="0"/>
              </a:rPr>
              <a:t>=n'&gt;</a:t>
            </a:r>
          </a:p>
          <a:p>
            <a:r>
              <a:rPr lang="en-US" b="1" dirty="0" smtClean="0">
                <a:solidFill>
                  <a:srgbClr val="000000"/>
                </a:solidFill>
                <a:latin typeface="Courier New" pitchFamily="49" charset="0"/>
              </a:rPr>
              <a:t>Show Cart&lt;/a&gt;&lt;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ShowServlet?flag</a:t>
            </a:r>
            <a:r>
              <a:rPr lang="en-US" b="1" dirty="0" smtClean="0">
                <a:solidFill>
                  <a:srgbClr val="000000"/>
                </a:solidFill>
                <a:latin typeface="Courier New" pitchFamily="49" charset="0"/>
              </a:rPr>
              <a:t>=y'&gt;</a:t>
            </a:r>
          </a:p>
          <a:p>
            <a:r>
              <a:rPr lang="en-US" b="1" dirty="0" smtClean="0">
                <a:solidFill>
                  <a:srgbClr val="000000"/>
                </a:solidFill>
                <a:latin typeface="Courier New" pitchFamily="49" charset="0"/>
              </a:rPr>
              <a:t>Show and Invalidate Session&lt;/a&gt;&lt;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=book.html&gt;Books&lt;/a&gt;&lt;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=music.html&gt;</a:t>
            </a:r>
            <a:r>
              <a:rPr lang="en-US" b="1" dirty="0" err="1" smtClean="0">
                <a:solidFill>
                  <a:srgbClr val="000000"/>
                </a:solidFill>
                <a:latin typeface="Courier New" pitchFamily="49" charset="0"/>
              </a:rPr>
              <a:t>Musics</a:t>
            </a:r>
            <a:r>
              <a:rPr lang="en-US" b="1" dirty="0" smtClean="0">
                <a:solidFill>
                  <a:srgbClr val="000000"/>
                </a:solidFill>
                <a:latin typeface="Courier New" pitchFamily="49" charset="0"/>
              </a:rPr>
              <a: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&gt;&lt;/body&gt;&lt;/html&gt;");</a:t>
            </a:r>
          </a:p>
          <a:p>
            <a:endParaRPr lang="en-US" b="1" dirty="0" smtClean="0">
              <a:solidFill>
                <a:srgbClr val="000000"/>
              </a:solidFill>
              <a:latin typeface="Courier New" pitchFamily="49" charset="0"/>
            </a:endParaRPr>
          </a:p>
          <a:p>
            <a:r>
              <a:rPr lang="en-GB" b="1" dirty="0" smtClean="0">
                <a:solidFill>
                  <a:srgbClr val="000000"/>
                </a:solidFill>
                <a:latin typeface="Courier New" pitchFamily="49" charset="0"/>
              </a:rPr>
              <a:t>}catch(Exception e){</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("&lt;html&gt;&lt;body&gt;&lt;font color=red&gt;Some invalid operation caused an exception to be raised&lt;/font&gt;");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("&lt;p&gt; Exception generated :"+e+"&lt;/p&gt;&lt;/body&gt;&lt;/html&gt;");}</a:t>
            </a:r>
          </a:p>
          <a:p>
            <a:r>
              <a:rPr lang="en-GB" b="1" dirty="0" smtClean="0">
                <a:solidFill>
                  <a:srgbClr val="000000"/>
                </a:solidFill>
                <a:latin typeface="Courier New" pitchFamily="49" charset="0"/>
              </a:rPr>
              <a:t>finally{</a:t>
            </a:r>
            <a:r>
              <a:rPr lang="en-GB" b="1" dirty="0" err="1" smtClean="0">
                <a:solidFill>
                  <a:srgbClr val="000000"/>
                </a:solidFill>
                <a:latin typeface="Courier New" pitchFamily="49" charset="0"/>
              </a:rPr>
              <a:t>out.close</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p:txBody>
      </p:sp>
      <p:sp>
        <p:nvSpPr>
          <p:cNvPr id="5" name="TextBox 4"/>
          <p:cNvSpPr txBox="1"/>
          <p:nvPr/>
        </p:nvSpPr>
        <p:spPr>
          <a:xfrm>
            <a:off x="5867400" y="381000"/>
            <a:ext cx="2362200" cy="338554"/>
          </a:xfrm>
          <a:prstGeom prst="rect">
            <a:avLst/>
          </a:prstGeom>
          <a:noFill/>
        </p:spPr>
        <p:txBody>
          <a:bodyPr wrap="square" rtlCol="0">
            <a:spAutoFit/>
          </a:bodyPr>
          <a:lstStyle/>
          <a:p>
            <a:r>
              <a:rPr lang="en-US" sz="1600" dirty="0" smtClean="0">
                <a:solidFill>
                  <a:schemeClr val="accent6"/>
                </a:solidFill>
              </a:rPr>
              <a:t>Add cart to the session</a:t>
            </a:r>
            <a:endParaRPr lang="en-GB" sz="1600" dirty="0" smtClean="0">
              <a:solidFill>
                <a:schemeClr val="accent6"/>
              </a:solidFill>
            </a:endParaRPr>
          </a:p>
        </p:txBody>
      </p:sp>
      <p:cxnSp>
        <p:nvCxnSpPr>
          <p:cNvPr id="7" name="Straight Arrow Connector 6"/>
          <p:cNvCxnSpPr/>
          <p:nvPr/>
        </p:nvCxnSpPr>
        <p:spPr>
          <a:xfrm flipH="1" flipV="1">
            <a:off x="5105400" y="533400"/>
            <a:ext cx="609600" cy="762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77000" y="990600"/>
            <a:ext cx="2286000" cy="1323439"/>
          </a:xfrm>
          <a:prstGeom prst="rect">
            <a:avLst/>
          </a:prstGeom>
          <a:noFill/>
        </p:spPr>
        <p:txBody>
          <a:bodyPr wrap="square" rtlCol="0">
            <a:spAutoFit/>
          </a:bodyPr>
          <a:lstStyle/>
          <a:p>
            <a:r>
              <a:rPr lang="en-US" sz="1600" dirty="0" smtClean="0">
                <a:solidFill>
                  <a:schemeClr val="accent6"/>
                </a:solidFill>
              </a:rPr>
              <a:t>Flag is sent as query string which will determine whether to invalidate session or not</a:t>
            </a:r>
            <a:endParaRPr lang="en-GB" sz="1600" dirty="0" smtClean="0">
              <a:solidFill>
                <a:schemeClr val="accent6"/>
              </a:solidFill>
            </a:endParaRPr>
          </a:p>
        </p:txBody>
      </p:sp>
      <p:sp>
        <p:nvSpPr>
          <p:cNvPr id="9" name="Right Brace 8"/>
          <p:cNvSpPr/>
          <p:nvPr/>
        </p:nvSpPr>
        <p:spPr>
          <a:xfrm>
            <a:off x="6096000" y="990600"/>
            <a:ext cx="304800" cy="13716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Maintaining State</a:t>
            </a:r>
          </a:p>
        </p:txBody>
      </p:sp>
      <p:sp>
        <p:nvSpPr>
          <p:cNvPr id="5124" name="Slide Number Placeholder 3"/>
          <p:cNvSpPr>
            <a:spLocks noGrp="1"/>
          </p:cNvSpPr>
          <p:nvPr>
            <p:ph type="sldNum" sz="quarter" idx="12"/>
          </p:nvPr>
        </p:nvSpPr>
        <p:spPr>
          <a:noFill/>
        </p:spPr>
        <p:txBody>
          <a:bodyPr/>
          <a:lstStyle/>
          <a:p>
            <a:fld id="{795C3D3A-7C9A-42CC-A274-F5F271A8763A}" type="slidenum">
              <a:rPr lang="en-US" smtClean="0">
                <a:latin typeface="Arial" charset="0"/>
              </a:rPr>
              <a:pPr/>
              <a:t>3</a:t>
            </a:fld>
            <a:endParaRPr lang="en-US" dirty="0" smtClean="0">
              <a:latin typeface="Arial" charset="0"/>
            </a:endParaRPr>
          </a:p>
        </p:txBody>
      </p:sp>
      <p:sp>
        <p:nvSpPr>
          <p:cNvPr id="3" name="Content Placeholder 2"/>
          <p:cNvSpPr>
            <a:spLocks noGrp="1"/>
          </p:cNvSpPr>
          <p:nvPr>
            <p:ph sz="quarter" idx="1"/>
          </p:nvPr>
        </p:nvSpPr>
        <p:spPr>
          <a:xfrm>
            <a:off x="381000" y="1219200"/>
            <a:ext cx="8229600" cy="4525963"/>
          </a:xfrm>
        </p:spPr>
        <p:txBody>
          <a:bodyPr/>
          <a:lstStyle/>
          <a:p>
            <a:pPr>
              <a:defRPr/>
            </a:pPr>
            <a:r>
              <a:rPr lang="en-US" dirty="0" smtClean="0"/>
              <a:t>State needs to maintained across browser sessions:</a:t>
            </a:r>
          </a:p>
          <a:p>
            <a:pPr lvl="1">
              <a:defRPr/>
            </a:pPr>
            <a:r>
              <a:rPr lang="en-US" sz="2000" dirty="0" smtClean="0">
                <a:ea typeface="+mn-ea"/>
                <a:cs typeface="+mn-cs"/>
              </a:rPr>
              <a:t>Sometime we also need some information like  login, password, some personal details to be maintained across several browser sessions so that next time we visit the same page, we don’t have to retype the information.</a:t>
            </a:r>
          </a:p>
          <a:p>
            <a:pPr lvl="1">
              <a:defRPr/>
            </a:pPr>
            <a:r>
              <a:rPr lang="en-US" sz="2000" dirty="0" smtClean="0">
                <a:ea typeface="+mn-ea"/>
                <a:cs typeface="+mn-cs"/>
              </a:rPr>
              <a:t> In such case also user state must be maintained.</a:t>
            </a:r>
          </a:p>
          <a:p>
            <a:pPr lvl="1">
              <a:defRPr/>
            </a:pPr>
            <a:r>
              <a:rPr lang="en-US" sz="2000" dirty="0" smtClean="0">
                <a:ea typeface="+mn-ea"/>
                <a:cs typeface="+mn-cs"/>
              </a:rPr>
              <a:t>Also in the shopping cart example, if user accidently closes the window, then he must be able to recover the cart within certain period of time.</a:t>
            </a:r>
          </a:p>
          <a:p>
            <a:pPr lvl="1">
              <a:defRPr/>
            </a:pPr>
            <a:r>
              <a:rPr lang="en-US" sz="2000" dirty="0" smtClean="0">
                <a:ea typeface="+mn-ea"/>
                <a:cs typeface="+mn-cs"/>
              </a:rPr>
              <a:t>This type of state can be maintained by using what is called cookies.</a:t>
            </a:r>
            <a:endParaRPr lang="en-US" sz="1200" dirty="0" smtClean="0">
              <a:ea typeface="+mn-ea"/>
              <a:cs typeface="+mn-cs"/>
            </a:endParaRPr>
          </a:p>
          <a:p>
            <a:pPr>
              <a:defRPr/>
            </a:pPr>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30</a:t>
            </a:fld>
            <a:endParaRPr lang="en-US"/>
          </a:p>
        </p:txBody>
      </p:sp>
      <p:sp>
        <p:nvSpPr>
          <p:cNvPr id="3" name="Rectangle 2"/>
          <p:cNvSpPr/>
          <p:nvPr/>
        </p:nvSpPr>
        <p:spPr>
          <a:xfrm>
            <a:off x="152400" y="457200"/>
            <a:ext cx="8915400" cy="5355312"/>
          </a:xfrm>
          <a:prstGeom prst="rect">
            <a:avLst/>
          </a:prstGeom>
        </p:spPr>
        <p:txBody>
          <a:bodyPr wrap="square">
            <a:spAutoFit/>
          </a:bodyPr>
          <a:lstStyle/>
          <a:p>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WebServlet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ShowServlet</a:t>
            </a:r>
            <a:r>
              <a:rPr lang="en-GB" b="1" dirty="0" smtClean="0">
                <a:solidFill>
                  <a:srgbClr val="000000"/>
                </a:solidFill>
                <a:latin typeface="Courier New" pitchFamily="49" charset="0"/>
              </a:rPr>
              <a:t>")</a:t>
            </a:r>
          </a:p>
          <a:p>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ShowServlet</a:t>
            </a:r>
            <a:r>
              <a:rPr lang="en-US" b="1" dirty="0" smtClean="0">
                <a:solidFill>
                  <a:srgbClr val="000000"/>
                </a:solidFill>
                <a:latin typeface="Courier New" pitchFamily="49" charset="0"/>
              </a:rPr>
              <a:t> extends </a:t>
            </a:r>
            <a:r>
              <a:rPr lang="en-US" b="1" dirty="0" err="1" smtClean="0">
                <a:solidFill>
                  <a:srgbClr val="000000"/>
                </a:solidFill>
                <a:latin typeface="Courier New" pitchFamily="49" charset="0"/>
              </a:rPr>
              <a:t>HttpServlet</a:t>
            </a:r>
            <a:r>
              <a:rPr lang="en-US" b="1" dirty="0" smtClean="0">
                <a:solidFill>
                  <a:srgbClr val="000000"/>
                </a:solidFill>
                <a:latin typeface="Courier New" pitchFamily="49" charset="0"/>
              </a:rPr>
              <a:t> {</a:t>
            </a:r>
          </a:p>
          <a:p>
            <a:r>
              <a:rPr lang="en-US" b="1" dirty="0" smtClean="0">
                <a:solidFill>
                  <a:srgbClr val="000000"/>
                </a:solidFill>
                <a:latin typeface="Courier New" pitchFamily="49" charset="0"/>
              </a:rPr>
              <a:t>private static final long </a:t>
            </a:r>
            <a:r>
              <a:rPr lang="en-US" b="1" dirty="0" err="1" smtClean="0">
                <a:solidFill>
                  <a:srgbClr val="000000"/>
                </a:solidFill>
                <a:latin typeface="Courier New" pitchFamily="49" charset="0"/>
              </a:rPr>
              <a:t>serialVersionUID</a:t>
            </a:r>
            <a:r>
              <a:rPr lang="en-US" b="1" dirty="0" smtClean="0">
                <a:solidFill>
                  <a:srgbClr val="000000"/>
                </a:solidFill>
                <a:latin typeface="Courier New" pitchFamily="49" charset="0"/>
              </a:rPr>
              <a:t> = 1L;</a:t>
            </a:r>
          </a:p>
          <a:p>
            <a:r>
              <a:rPr lang="en-GB" b="1" dirty="0" smtClean="0">
                <a:solidFill>
                  <a:srgbClr val="000000"/>
                </a:solidFill>
                <a:latin typeface="Courier New" pitchFamily="49" charset="0"/>
              </a:rPr>
              <a:t> public void </a:t>
            </a:r>
            <a:r>
              <a:rPr lang="en-GB" b="1" dirty="0" err="1" smtClean="0">
                <a:solidFill>
                  <a:srgbClr val="000000"/>
                </a:solidFill>
                <a:latin typeface="Courier New" pitchFamily="49" charset="0"/>
              </a:rPr>
              <a:t>doGet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HttpServletRequest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request,HttpServletResponse</a:t>
            </a:r>
            <a:r>
              <a:rPr lang="en-GB" b="1" dirty="0" smtClean="0">
                <a:solidFill>
                  <a:srgbClr val="000000"/>
                </a:solidFill>
                <a:latin typeface="Courier New" pitchFamily="49" charset="0"/>
              </a:rPr>
              <a:t> response) throws </a:t>
            </a:r>
            <a:r>
              <a:rPr lang="en-GB" b="1" dirty="0" err="1" smtClean="0">
                <a:solidFill>
                  <a:srgbClr val="000000"/>
                </a:solidFill>
                <a:latin typeface="Courier New" pitchFamily="49" charset="0"/>
              </a:rPr>
              <a:t>ServletException</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IOException</a:t>
            </a:r>
            <a:r>
              <a:rPr lang="en-GB" b="1" dirty="0" smtClean="0">
                <a:solidFill>
                  <a:srgbClr val="000000"/>
                </a:solidFill>
                <a:latin typeface="Courier New" pitchFamily="49" charset="0"/>
              </a:rPr>
              <a:t> {</a:t>
            </a:r>
          </a:p>
          <a:p>
            <a:r>
              <a:rPr lang="en-GB" b="1" dirty="0" err="1" smtClean="0">
                <a:solidFill>
                  <a:srgbClr val="000000"/>
                </a:solidFill>
                <a:latin typeface="Courier New" pitchFamily="49" charset="0"/>
              </a:rPr>
              <a:t>PrintWriter</a:t>
            </a:r>
            <a:r>
              <a:rPr lang="en-GB" b="1" dirty="0" smtClean="0">
                <a:solidFill>
                  <a:srgbClr val="000000"/>
                </a:solidFill>
                <a:latin typeface="Courier New" pitchFamily="49" charset="0"/>
              </a:rPr>
              <a:t> out = </a:t>
            </a:r>
            <a:r>
              <a:rPr lang="en-GB" b="1" dirty="0" err="1" smtClean="0">
                <a:solidFill>
                  <a:srgbClr val="000000"/>
                </a:solidFill>
                <a:latin typeface="Courier New" pitchFamily="49" charset="0"/>
              </a:rPr>
              <a:t>response.getWriter</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try{</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("&lt;html&gt;&lt;body&gt;&lt;</a:t>
            </a:r>
            <a:r>
              <a:rPr lang="en-GB" b="1" dirty="0" err="1" smtClean="0">
                <a:solidFill>
                  <a:srgbClr val="000000"/>
                </a:solidFill>
                <a:latin typeface="Courier New" pitchFamily="49" charset="0"/>
              </a:rPr>
              <a:t>br</a:t>
            </a:r>
            <a:r>
              <a:rPr lang="en-GB" b="1" dirty="0" smtClean="0">
                <a:solidFill>
                  <a:srgbClr val="000000"/>
                </a:solidFill>
                <a:latin typeface="Courier New" pitchFamily="49" charset="0"/>
              </a:rPr>
              <a:t>&gt;");</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HttpSession</a:t>
            </a:r>
            <a:r>
              <a:rPr lang="en-GB" b="1" dirty="0" smtClean="0">
                <a:solidFill>
                  <a:srgbClr val="000000"/>
                </a:solidFill>
                <a:latin typeface="Courier New" pitchFamily="49" charset="0"/>
              </a:rPr>
              <a:t> session= </a:t>
            </a:r>
            <a:r>
              <a:rPr lang="en-GB" b="1" dirty="0" err="1" smtClean="0">
                <a:solidFill>
                  <a:srgbClr val="000000"/>
                </a:solidFill>
                <a:latin typeface="Courier New" pitchFamily="49" charset="0"/>
              </a:rPr>
              <a:t>request.getSession</a:t>
            </a:r>
            <a:r>
              <a:rPr lang="en-GB" b="1" dirty="0" smtClean="0">
                <a:solidFill>
                  <a:srgbClr val="000000"/>
                </a:solidFill>
                <a:latin typeface="Courier New" pitchFamily="49" charset="0"/>
              </a:rPr>
              <a:t>(false);</a:t>
            </a:r>
          </a:p>
          <a:p>
            <a:endParaRPr lang="en-GB" b="1" dirty="0" smtClean="0">
              <a:solidFill>
                <a:srgbClr val="000000"/>
              </a:solidFill>
              <a:latin typeface="Courier New" pitchFamily="49" charset="0"/>
            </a:endParaRPr>
          </a:p>
          <a:p>
            <a:r>
              <a:rPr lang="fr-FR" b="1" dirty="0" smtClean="0">
                <a:solidFill>
                  <a:srgbClr val="000000"/>
                </a:solidFill>
                <a:latin typeface="Courier New" pitchFamily="49" charset="0"/>
              </a:rPr>
              <a:t>	</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 	</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a:t>
            </a:r>
            <a:r>
              <a:rPr lang="fr-FR" b="1" dirty="0" err="1" smtClean="0">
                <a:solidFill>
                  <a:srgbClr val="000000"/>
                </a:solidFill>
                <a:latin typeface="Courier New" pitchFamily="49" charset="0"/>
              </a:rPr>
              <a:t>session.getAttribute</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p>
          <a:p>
            <a:r>
              <a:rPr lang="en-GB" b="1" dirty="0" smtClean="0">
                <a:solidFill>
                  <a:srgbClr val="000000"/>
                </a:solidFill>
                <a:latin typeface="Courier New" pitchFamily="49" charset="0"/>
              </a:rPr>
              <a:t>	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=1;i&lt;=</a:t>
            </a:r>
            <a:r>
              <a:rPr lang="en-GB" b="1" dirty="0" err="1" smtClean="0">
                <a:solidFill>
                  <a:srgbClr val="000000"/>
                </a:solidFill>
                <a:latin typeface="Courier New" pitchFamily="49" charset="0"/>
              </a:rPr>
              <a:t>cart.size</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 "+ </a:t>
            </a:r>
            <a:r>
              <a:rPr lang="en-GB" b="1" dirty="0" err="1" smtClean="0">
                <a:solidFill>
                  <a:srgbClr val="000000"/>
                </a:solidFill>
                <a:latin typeface="Courier New" pitchFamily="49" charset="0"/>
              </a:rPr>
              <a:t>cart.get</a:t>
            </a:r>
            <a:r>
              <a:rPr lang="en-GB" b="1" dirty="0" smtClean="0">
                <a:solidFill>
                  <a:srgbClr val="000000"/>
                </a:solidFill>
                <a:latin typeface="Courier New" pitchFamily="49" charset="0"/>
              </a:rPr>
              <a:t>(i-1)+"&lt;</a:t>
            </a:r>
            <a:r>
              <a:rPr lang="en-GB" b="1" dirty="0" err="1" smtClean="0">
                <a:solidFill>
                  <a:srgbClr val="000000"/>
                </a:solidFill>
                <a:latin typeface="Courier New" pitchFamily="49" charset="0"/>
              </a:rPr>
              <a:t>br</a:t>
            </a:r>
            <a:r>
              <a:rPr lang="en-GB" b="1" dirty="0" smtClean="0">
                <a:solidFill>
                  <a:srgbClr val="000000"/>
                </a:solidFill>
                <a:latin typeface="Courier New" pitchFamily="49" charset="0"/>
              </a:rPr>
              <a:t>&gt;");	}</a:t>
            </a:r>
          </a:p>
          <a:p>
            <a:endParaRPr lang="en-GB" b="1" dirty="0" smtClean="0">
              <a:solidFill>
                <a:srgbClr val="000000"/>
              </a:solidFill>
              <a:latin typeface="Courier New" pitchFamily="49" charset="0"/>
            </a:endParaRPr>
          </a:p>
          <a:p>
            <a:r>
              <a:rPr lang="en-GB" b="1" dirty="0" smtClean="0">
                <a:solidFill>
                  <a:srgbClr val="000000"/>
                </a:solidFill>
                <a:latin typeface="Courier New" pitchFamily="49" charset="0"/>
              </a:rPr>
              <a:t>String flag=</a:t>
            </a:r>
            <a:r>
              <a:rPr lang="en-GB" b="1" dirty="0" err="1" smtClean="0">
                <a:solidFill>
                  <a:srgbClr val="000000"/>
                </a:solidFill>
                <a:latin typeface="Courier New" pitchFamily="49" charset="0"/>
              </a:rPr>
              <a:t>request.getParameter</a:t>
            </a:r>
            <a:r>
              <a:rPr lang="en-GB" b="1" dirty="0" smtClean="0">
                <a:solidFill>
                  <a:srgbClr val="000000"/>
                </a:solidFill>
                <a:latin typeface="Courier New" pitchFamily="49" charset="0"/>
              </a:rPr>
              <a:t>("flag");</a:t>
            </a:r>
          </a:p>
          <a:p>
            <a:r>
              <a:rPr lang="en-GB" b="1" dirty="0" smtClean="0">
                <a:solidFill>
                  <a:srgbClr val="000000"/>
                </a:solidFill>
                <a:latin typeface="Courier New" pitchFamily="49" charset="0"/>
              </a:rPr>
              <a:t>if(</a:t>
            </a:r>
            <a:r>
              <a:rPr lang="en-GB" b="1" dirty="0" err="1" smtClean="0">
                <a:solidFill>
                  <a:srgbClr val="000000"/>
                </a:solidFill>
                <a:latin typeface="Courier New" pitchFamily="49" charset="0"/>
              </a:rPr>
              <a:t>flag.equals</a:t>
            </a:r>
            <a:r>
              <a:rPr lang="en-GB" b="1" dirty="0" smtClean="0">
                <a:solidFill>
                  <a:srgbClr val="000000"/>
                </a:solidFill>
                <a:latin typeface="Courier New" pitchFamily="49" charset="0"/>
              </a:rPr>
              <a:t>("y"))</a:t>
            </a:r>
          </a:p>
          <a:p>
            <a:r>
              <a:rPr lang="en-GB" b="1" dirty="0" err="1" smtClean="0">
                <a:solidFill>
                  <a:srgbClr val="000000"/>
                </a:solidFill>
                <a:latin typeface="Courier New" pitchFamily="49" charset="0"/>
              </a:rPr>
              <a:t>session.invalidate</a:t>
            </a:r>
            <a:r>
              <a:rPr lang="en-GB" b="1" dirty="0" smtClean="0">
                <a:solidFill>
                  <a:srgbClr val="000000"/>
                </a:solidFill>
                <a:latin typeface="Courier New" pitchFamily="49" charset="0"/>
              </a:rPr>
              <a:t>();</a:t>
            </a:r>
          </a:p>
        </p:txBody>
      </p:sp>
      <p:sp>
        <p:nvSpPr>
          <p:cNvPr id="4" name="TextBox 3"/>
          <p:cNvSpPr txBox="1"/>
          <p:nvPr/>
        </p:nvSpPr>
        <p:spPr>
          <a:xfrm>
            <a:off x="8610600" y="2286000"/>
            <a:ext cx="304800" cy="3046988"/>
          </a:xfrm>
          <a:prstGeom prst="rect">
            <a:avLst/>
          </a:prstGeom>
          <a:noFill/>
        </p:spPr>
        <p:txBody>
          <a:bodyPr wrap="square" rtlCol="0">
            <a:spAutoFit/>
          </a:bodyPr>
          <a:lstStyle/>
          <a:p>
            <a:r>
              <a:rPr lang="en-US" sz="1600" dirty="0" smtClean="0">
                <a:solidFill>
                  <a:schemeClr val="accent6"/>
                </a:solidFill>
              </a:rPr>
              <a:t>Display </a:t>
            </a:r>
          </a:p>
          <a:p>
            <a:endParaRPr lang="en-US" sz="1600" dirty="0" smtClean="0">
              <a:solidFill>
                <a:schemeClr val="accent6"/>
              </a:solidFill>
            </a:endParaRPr>
          </a:p>
          <a:p>
            <a:r>
              <a:rPr lang="en-US" sz="1600" dirty="0" smtClean="0">
                <a:solidFill>
                  <a:schemeClr val="accent6"/>
                </a:solidFill>
              </a:rPr>
              <a:t>c</a:t>
            </a:r>
          </a:p>
          <a:p>
            <a:r>
              <a:rPr lang="en-US" sz="1600" dirty="0" smtClean="0">
                <a:solidFill>
                  <a:schemeClr val="accent6"/>
                </a:solidFill>
              </a:rPr>
              <a:t>art</a:t>
            </a:r>
            <a:endParaRPr lang="en-GB" sz="1600" dirty="0" smtClean="0">
              <a:solidFill>
                <a:schemeClr val="accent6"/>
              </a:solidFill>
            </a:endParaRPr>
          </a:p>
        </p:txBody>
      </p:sp>
      <p:sp>
        <p:nvSpPr>
          <p:cNvPr id="6" name="TextBox 5"/>
          <p:cNvSpPr txBox="1"/>
          <p:nvPr/>
        </p:nvSpPr>
        <p:spPr>
          <a:xfrm>
            <a:off x="2667000" y="6019800"/>
            <a:ext cx="2971800" cy="338554"/>
          </a:xfrm>
          <a:prstGeom prst="rect">
            <a:avLst/>
          </a:prstGeom>
          <a:noFill/>
        </p:spPr>
        <p:txBody>
          <a:bodyPr wrap="square" rtlCol="0">
            <a:spAutoFit/>
          </a:bodyPr>
          <a:lstStyle/>
          <a:p>
            <a:r>
              <a:rPr lang="en-US" sz="1600" dirty="0" smtClean="0">
                <a:solidFill>
                  <a:schemeClr val="accent6"/>
                </a:solidFill>
              </a:rPr>
              <a:t>invalidate session</a:t>
            </a:r>
            <a:endParaRPr lang="en-GB" sz="1600" dirty="0" smtClean="0">
              <a:solidFill>
                <a:schemeClr val="accent6"/>
              </a:solidFill>
            </a:endParaRPr>
          </a:p>
        </p:txBody>
      </p:sp>
      <p:cxnSp>
        <p:nvCxnSpPr>
          <p:cNvPr id="8" name="Straight Arrow Connector 7"/>
          <p:cNvCxnSpPr/>
          <p:nvPr/>
        </p:nvCxnSpPr>
        <p:spPr>
          <a:xfrm flipH="1" flipV="1">
            <a:off x="2286000" y="5715000"/>
            <a:ext cx="609600" cy="3048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8001000" y="2590800"/>
            <a:ext cx="685800" cy="23622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3E4A16-1BE2-419D-ABE1-6FA8C90CC5EB}" type="slidenum">
              <a:rPr lang="en-US" smtClean="0"/>
              <a:pPr>
                <a:defRPr/>
              </a:pPr>
              <a:t>31</a:t>
            </a:fld>
            <a:endParaRPr lang="en-US"/>
          </a:p>
        </p:txBody>
      </p:sp>
      <p:sp>
        <p:nvSpPr>
          <p:cNvPr id="3" name="Rectangle 2"/>
          <p:cNvSpPr/>
          <p:nvPr/>
        </p:nvSpPr>
        <p:spPr>
          <a:xfrm>
            <a:off x="762000" y="762000"/>
            <a:ext cx="7696200" cy="3970318"/>
          </a:xfrm>
          <a:prstGeom prst="rect">
            <a:avLst/>
          </a:prstGeom>
        </p:spPr>
        <p:txBody>
          <a:bodyPr wrap="square">
            <a:spAutoFit/>
          </a:bodyPr>
          <a:lstStyle/>
          <a:p>
            <a:endParaRPr lang="en-GB" b="1" dirty="0" smtClean="0">
              <a:solidFill>
                <a:srgbClr val="000000"/>
              </a:solidFill>
              <a:latin typeface="Courier New" pitchFamily="49" charset="0"/>
            </a:endParaRPr>
          </a:p>
          <a:p>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("&lt;a </a:t>
            </a:r>
            <a:r>
              <a:rPr lang="en-GB" b="1" dirty="0" err="1" smtClean="0">
                <a:solidFill>
                  <a:srgbClr val="000000"/>
                </a:solidFill>
                <a:latin typeface="Courier New" pitchFamily="49" charset="0"/>
              </a:rPr>
              <a:t>href</a:t>
            </a:r>
            <a:r>
              <a:rPr lang="en-GB" b="1" dirty="0" smtClean="0">
                <a:solidFill>
                  <a:srgbClr val="000000"/>
                </a:solidFill>
                <a:latin typeface="Courier New" pitchFamily="49" charset="0"/>
              </a:rPr>
              <a:t>=index.html&gt;Home&lt;/a&gt;");</a:t>
            </a:r>
          </a:p>
          <a:p>
            <a:endParaRPr lang="en-GB" b="1" dirty="0" smtClean="0">
              <a:solidFill>
                <a:srgbClr val="000000"/>
              </a:solidFill>
              <a:latin typeface="Courier New" pitchFamily="49" charset="0"/>
            </a:endParaRPr>
          </a:p>
          <a:p>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("&lt;/body&gt;&lt;/html&gt;");</a:t>
            </a:r>
          </a:p>
          <a:p>
            <a:r>
              <a:rPr lang="en-GB" b="1" dirty="0" smtClean="0">
                <a:solidFill>
                  <a:srgbClr val="000000"/>
                </a:solidFill>
                <a:latin typeface="Courier New" pitchFamily="49" charset="0"/>
              </a:rPr>
              <a:t>}catch(Exception e)</a:t>
            </a:r>
          </a:p>
          <a:p>
            <a:r>
              <a:rPr lang="en-GB" b="1" dirty="0" smtClean="0">
                <a:solidFill>
                  <a:srgbClr val="000000"/>
                </a:solidFill>
                <a:latin typeface="Courier New" pitchFamily="49" charset="0"/>
              </a:rPr>
              <a: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("&lt;html&gt;&lt;body&gt;&lt;font color=red&gt;Some invalid operation caused an exception to be raised&lt;/font&gt;");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("&lt;p&gt; Exception generated :"+</a:t>
            </a:r>
            <a:r>
              <a:rPr lang="en-US" b="1" dirty="0" err="1" smtClean="0">
                <a:solidFill>
                  <a:srgbClr val="000000"/>
                </a:solidFill>
                <a:latin typeface="Courier New" pitchFamily="49" charset="0"/>
              </a:rPr>
              <a:t>e.toString</a:t>
            </a:r>
            <a:r>
              <a:rPr lang="en-US" b="1" dirty="0" smtClean="0">
                <a:solidFill>
                  <a:srgbClr val="000000"/>
                </a:solidFill>
                <a:latin typeface="Courier New" pitchFamily="49" charset="0"/>
              </a:rPr>
              <a:t>()+"&lt;/p&gt;&lt;/body&gt;&lt;/html&gt;");}</a:t>
            </a:r>
          </a:p>
          <a:p>
            <a:r>
              <a:rPr lang="en-GB" b="1" dirty="0" smtClean="0">
                <a:solidFill>
                  <a:srgbClr val="000000"/>
                </a:solidFill>
                <a:latin typeface="Courier New" pitchFamily="49" charset="0"/>
              </a:rPr>
              <a:t>finally{</a:t>
            </a:r>
          </a:p>
          <a:p>
            <a:r>
              <a:rPr lang="en-GB" b="1" dirty="0" err="1" smtClean="0">
                <a:solidFill>
                  <a:srgbClr val="000000"/>
                </a:solidFill>
                <a:latin typeface="Courier New" pitchFamily="49" charset="0"/>
              </a:rPr>
              <a:t>out.close</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Cookies disabled: </a:t>
            </a:r>
            <a:r>
              <a:rPr lang="en-GB" dirty="0" err="1" smtClean="0">
                <a:latin typeface="Courier New" pitchFamily="49" charset="0"/>
              </a:rPr>
              <a:t>encodeURL</a:t>
            </a:r>
            <a:r>
              <a:rPr lang="en-GB" dirty="0" smtClean="0">
                <a:latin typeface="Courier New" pitchFamily="49" charset="0"/>
              </a:rPr>
              <a:t>()</a:t>
            </a:r>
            <a:endParaRPr lang="en-IN" dirty="0" smtClean="0"/>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32</a:t>
            </a:fld>
            <a:endParaRPr lang="en-US" dirty="0" smtClean="0">
              <a:latin typeface="Arial" charset="0"/>
            </a:endParaRPr>
          </a:p>
        </p:txBody>
      </p:sp>
      <p:sp>
        <p:nvSpPr>
          <p:cNvPr id="37891" name="Rectangle 3"/>
          <p:cNvSpPr>
            <a:spLocks noGrp="1" noChangeArrowheads="1"/>
          </p:cNvSpPr>
          <p:nvPr>
            <p:ph sz="quarter" idx="1"/>
          </p:nvPr>
        </p:nvSpPr>
        <p:spPr>
          <a:xfrm>
            <a:off x="152400" y="1066800"/>
            <a:ext cx="8534400" cy="5562600"/>
          </a:xfrm>
        </p:spPr>
        <p:txBody>
          <a:bodyPr>
            <a:normAutofit fontScale="85000" lnSpcReduction="10000"/>
          </a:bodyPr>
          <a:lstStyle/>
          <a:p>
            <a:pPr>
              <a:lnSpc>
                <a:spcPct val="120000"/>
              </a:lnSpc>
              <a:buClr>
                <a:schemeClr val="accent6"/>
              </a:buClr>
            </a:pPr>
            <a:r>
              <a:rPr lang="en-US" dirty="0" smtClean="0"/>
              <a:t>Some browsers may have cookies disabled. If cookie is disabled, the session code that we have written so far will not work! To make it work we need to do an extra bit.</a:t>
            </a:r>
          </a:p>
          <a:p>
            <a:pPr>
              <a:lnSpc>
                <a:spcPct val="120000"/>
              </a:lnSpc>
              <a:buClr>
                <a:schemeClr val="accent6"/>
              </a:buClr>
            </a:pPr>
            <a:r>
              <a:rPr lang="en-US" dirty="0" smtClean="0"/>
              <a:t>On doing this extra bit, application server employs the URL rewriting mechanism when cookies do not work.</a:t>
            </a:r>
          </a:p>
          <a:p>
            <a:pPr>
              <a:lnSpc>
                <a:spcPct val="120000"/>
              </a:lnSpc>
              <a:buClr>
                <a:schemeClr val="accent6"/>
              </a:buClr>
            </a:pPr>
            <a:r>
              <a:rPr lang="en-GB" b="1" dirty="0" smtClean="0">
                <a:latin typeface="Courier New" pitchFamily="49" charset="0"/>
              </a:rPr>
              <a:t>String </a:t>
            </a:r>
            <a:r>
              <a:rPr lang="en-GB" b="1" dirty="0" err="1" smtClean="0">
                <a:latin typeface="Courier New" pitchFamily="49" charset="0"/>
              </a:rPr>
              <a:t>encodeURL</a:t>
            </a:r>
            <a:r>
              <a:rPr lang="en-GB" b="1" dirty="0" smtClean="0">
                <a:latin typeface="Courier New" pitchFamily="49" charset="0"/>
              </a:rPr>
              <a:t>(String </a:t>
            </a:r>
            <a:r>
              <a:rPr lang="en-GB" b="1" dirty="0" err="1" smtClean="0">
                <a:latin typeface="Courier New" pitchFamily="49" charset="0"/>
              </a:rPr>
              <a:t>url</a:t>
            </a:r>
            <a:r>
              <a:rPr lang="en-GB" b="1" dirty="0" smtClean="0">
                <a:latin typeface="Courier New" pitchFamily="49" charset="0"/>
              </a:rPr>
              <a:t>) </a:t>
            </a:r>
            <a:r>
              <a:rPr lang="en-GB" dirty="0" smtClean="0"/>
              <a:t>o</a:t>
            </a:r>
            <a:r>
              <a:rPr lang="en-US" dirty="0" smtClean="0"/>
              <a:t>f </a:t>
            </a:r>
            <a:r>
              <a:rPr lang="en-US" b="1" dirty="0" err="1" smtClean="0">
                <a:latin typeface="Courier New" pitchFamily="49" charset="0"/>
              </a:rPr>
              <a:t>HttpResponse</a:t>
            </a:r>
            <a:r>
              <a:rPr lang="en-US" dirty="0" smtClean="0"/>
              <a:t> class must be used on all the URLs so that the URL rewriting mechanism works! </a:t>
            </a:r>
          </a:p>
          <a:p>
            <a:pPr>
              <a:lnSpc>
                <a:spcPct val="120000"/>
              </a:lnSpc>
              <a:buClr>
                <a:schemeClr val="accent6"/>
              </a:buClr>
            </a:pPr>
            <a:r>
              <a:rPr lang="en-US" dirty="0" smtClean="0"/>
              <a:t>This in turn also means that all the pages must be dynamically generated. And all the links and forms must call </a:t>
            </a:r>
            <a:r>
              <a:rPr lang="en-US" dirty="0" err="1" smtClean="0"/>
              <a:t>encodeURL</a:t>
            </a:r>
            <a:r>
              <a:rPr lang="en-US" dirty="0" smtClean="0"/>
              <a:t>() on their URLs.</a:t>
            </a:r>
          </a:p>
          <a:p>
            <a:pPr>
              <a:lnSpc>
                <a:spcPct val="120000"/>
              </a:lnSpc>
              <a:buClr>
                <a:schemeClr val="accent6"/>
              </a:buClr>
            </a:pPr>
            <a:r>
              <a:rPr lang="en-GB" b="1" dirty="0" err="1" smtClean="0">
                <a:latin typeface="Courier New" pitchFamily="49" charset="0"/>
              </a:rPr>
              <a:t>encodeURL</a:t>
            </a:r>
            <a:r>
              <a:rPr lang="en-GB" b="1" dirty="0" smtClean="0">
                <a:latin typeface="Courier New" pitchFamily="49" charset="0"/>
              </a:rPr>
              <a:t>() </a:t>
            </a:r>
            <a:r>
              <a:rPr lang="en-GB" dirty="0" smtClean="0"/>
              <a:t>adds appends the session id to the URLs</a:t>
            </a:r>
            <a:endParaRPr lang="en-US" dirty="0" smtClean="0"/>
          </a:p>
          <a:p>
            <a:pPr>
              <a:lnSpc>
                <a:spcPct val="120000"/>
              </a:lnSpc>
              <a:buClr>
                <a:schemeClr val="accent6"/>
              </a:buClr>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out.println</a:t>
            </a:r>
            <a:r>
              <a:rPr lang="en-IN" b="1" dirty="0" smtClean="0">
                <a:solidFill>
                  <a:srgbClr val="000000"/>
                </a:solidFill>
                <a:latin typeface="Courier New" pitchFamily="49" charset="0"/>
              </a:rPr>
              <a:t>("&lt;a </a:t>
            </a:r>
            <a:r>
              <a:rPr lang="en-IN" b="1" dirty="0" err="1" smtClean="0">
                <a:solidFill>
                  <a:srgbClr val="000000"/>
                </a:solidFill>
                <a:latin typeface="Courier New" pitchFamily="49" charset="0"/>
              </a:rPr>
              <a:t>href</a:t>
            </a:r>
            <a:r>
              <a:rPr lang="en-IN" b="1" dirty="0" smtClean="0">
                <a:solidFill>
                  <a:srgbClr val="000000"/>
                </a:solidFill>
                <a:latin typeface="Courier New" pitchFamily="49" charset="0"/>
              </a:rPr>
              <a:t>=“+ </a:t>
            </a:r>
            <a:r>
              <a:rPr lang="en-IN" b="1" dirty="0" err="1" smtClean="0">
                <a:solidFill>
                  <a:srgbClr val="A42700"/>
                </a:solidFill>
                <a:latin typeface="Courier New" pitchFamily="49" charset="0"/>
              </a:rPr>
              <a:t>response.encodeURL</a:t>
            </a:r>
            <a:r>
              <a:rPr lang="en-IN" b="1" dirty="0" smtClean="0">
                <a:solidFill>
                  <a:srgbClr val="A42700"/>
                </a:solidFill>
                <a:latin typeface="Courier New" pitchFamily="49" charset="0"/>
              </a:rPr>
              <a:t>(“show”)</a:t>
            </a:r>
            <a:r>
              <a:rPr lang="en-IN" b="1" dirty="0" smtClean="0">
                <a:solidFill>
                  <a:srgbClr val="000000"/>
                </a:solidFill>
                <a:latin typeface="Courier New" pitchFamily="49" charset="0"/>
              </a:rPr>
              <a:t>+”&gt;Show Cart&lt;/a&gt;&lt;</a:t>
            </a:r>
            <a:r>
              <a:rPr lang="en-IN" b="1" dirty="0" err="1" smtClean="0">
                <a:solidFill>
                  <a:srgbClr val="000000"/>
                </a:solidFill>
                <a:latin typeface="Courier New" pitchFamily="49" charset="0"/>
              </a:rPr>
              <a:t>br</a:t>
            </a:r>
            <a:r>
              <a:rPr lang="en-IN" b="1" dirty="0" smtClean="0">
                <a:solidFill>
                  <a:srgbClr val="000000"/>
                </a:solidFill>
                <a:latin typeface="Courier New" pitchFamily="49" charset="0"/>
              </a:rPr>
              <a:t>&gt;");</a:t>
            </a:r>
          </a:p>
          <a:p>
            <a:pPr>
              <a:lnSpc>
                <a:spcPct val="120000"/>
              </a:lnSpc>
              <a:buClr>
                <a:schemeClr val="accent6"/>
              </a:buClr>
            </a:pPr>
            <a:endParaRPr lang="en-US" dirty="0" smtClean="0"/>
          </a:p>
          <a:p>
            <a:pPr>
              <a:buClr>
                <a:schemeClr val="accent6"/>
              </a:buClr>
            </a:pPr>
            <a:endParaRPr lang="en-IN" dirty="0" smtClean="0"/>
          </a:p>
        </p:txBody>
      </p:sp>
      <p:sp>
        <p:nvSpPr>
          <p:cNvPr id="6" name="Text Box 5"/>
          <p:cNvSpPr txBox="1">
            <a:spLocks noChangeArrowheads="1"/>
          </p:cNvSpPr>
          <p:nvPr/>
        </p:nvSpPr>
        <p:spPr bwMode="auto">
          <a:xfrm>
            <a:off x="228600" y="6324600"/>
            <a:ext cx="4493538" cy="400110"/>
          </a:xfrm>
          <a:prstGeom prst="rect">
            <a:avLst/>
          </a:prstGeom>
          <a:noFill/>
          <a:ln w="9525">
            <a:noFill/>
            <a:miter lim="800000"/>
            <a:headEnd/>
            <a:tailEnd/>
          </a:ln>
        </p:spPr>
        <p:txBody>
          <a:bodyPr wrap="none">
            <a:spAutoFit/>
          </a:bodyPr>
          <a:lstStyle/>
          <a:p>
            <a:r>
              <a:rPr lang="en-US" sz="2000" b="1" dirty="0" err="1">
                <a:solidFill>
                  <a:schemeClr val="accent6"/>
                </a:solidFill>
                <a:latin typeface="Courier New" pitchFamily="49" charset="0"/>
              </a:rPr>
              <a:t>show.do;jsessionid</a:t>
            </a:r>
            <a:r>
              <a:rPr lang="en-US" sz="2000" b="1" dirty="0">
                <a:solidFill>
                  <a:schemeClr val="accent6"/>
                </a:solidFill>
                <a:latin typeface="Courier New" pitchFamily="49" charset="0"/>
              </a:rPr>
              <a:t>=00WV14552</a:t>
            </a:r>
            <a:endParaRPr lang="en-IN" sz="2000" b="1" dirty="0">
              <a:solidFill>
                <a:schemeClr val="accent6"/>
              </a:solidFill>
              <a:latin typeface="Courier New" pitchFamily="49" charset="0"/>
            </a:endParaRPr>
          </a:p>
        </p:txBody>
      </p:sp>
      <p:cxnSp>
        <p:nvCxnSpPr>
          <p:cNvPr id="8" name="Straight Arrow Connector 7"/>
          <p:cNvCxnSpPr/>
          <p:nvPr/>
        </p:nvCxnSpPr>
        <p:spPr>
          <a:xfrm flipH="1">
            <a:off x="2895600" y="6096000"/>
            <a:ext cx="228600" cy="3048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Courier New" pitchFamily="49" charset="0"/>
              </a:rPr>
              <a:t>encodeRedirectURL</a:t>
            </a:r>
            <a:r>
              <a:rPr lang="en-GB" dirty="0" smtClean="0">
                <a:latin typeface="Courier New" pitchFamily="49" charset="0"/>
              </a:rPr>
              <a:t>()</a:t>
            </a:r>
          </a:p>
        </p:txBody>
      </p:sp>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33</a:t>
            </a:fld>
            <a:endParaRPr lang="en-US"/>
          </a:p>
        </p:txBody>
      </p:sp>
      <p:sp>
        <p:nvSpPr>
          <p:cNvPr id="3" name="Content Placeholder 2"/>
          <p:cNvSpPr>
            <a:spLocks noGrp="1"/>
          </p:cNvSpPr>
          <p:nvPr>
            <p:ph sz="quarter" idx="1"/>
          </p:nvPr>
        </p:nvSpPr>
        <p:spPr>
          <a:xfrm>
            <a:off x="0" y="990600"/>
            <a:ext cx="9067800" cy="4876800"/>
          </a:xfrm>
        </p:spPr>
        <p:txBody>
          <a:bodyPr>
            <a:normAutofit fontScale="77500" lnSpcReduction="20000"/>
          </a:bodyPr>
          <a:lstStyle/>
          <a:p>
            <a:pPr>
              <a:lnSpc>
                <a:spcPct val="120000"/>
              </a:lnSpc>
              <a:buClr>
                <a:schemeClr val="accent6"/>
              </a:buClr>
            </a:pPr>
            <a:r>
              <a:rPr lang="en-GB" b="1" dirty="0" smtClean="0">
                <a:latin typeface="Courier New" pitchFamily="49" charset="0"/>
              </a:rPr>
              <a:t>String </a:t>
            </a:r>
            <a:r>
              <a:rPr lang="en-GB" b="1" dirty="0" err="1" smtClean="0">
                <a:latin typeface="Courier New" pitchFamily="49" charset="0"/>
              </a:rPr>
              <a:t>encodeRedirectURL</a:t>
            </a:r>
            <a:r>
              <a:rPr lang="en-GB" b="1" dirty="0" smtClean="0">
                <a:latin typeface="Courier New" pitchFamily="49" charset="0"/>
              </a:rPr>
              <a:t>(</a:t>
            </a:r>
            <a:r>
              <a:rPr lang="en-GB" b="1" dirty="0" err="1" smtClean="0">
                <a:latin typeface="Courier New" pitchFamily="49" charset="0"/>
              </a:rPr>
              <a:t>java.lang.String</a:t>
            </a:r>
            <a:r>
              <a:rPr lang="en-GB" b="1" dirty="0" smtClean="0">
                <a:latin typeface="Courier New" pitchFamily="49" charset="0"/>
              </a:rPr>
              <a:t> </a:t>
            </a:r>
            <a:r>
              <a:rPr lang="en-GB" b="1" dirty="0" err="1" smtClean="0">
                <a:latin typeface="Courier New" pitchFamily="49" charset="0"/>
              </a:rPr>
              <a:t>url</a:t>
            </a:r>
            <a:r>
              <a:rPr lang="en-GB" b="1" dirty="0" smtClean="0">
                <a:latin typeface="Courier New" pitchFamily="49" charset="0"/>
              </a:rPr>
              <a:t>)</a:t>
            </a:r>
          </a:p>
          <a:p>
            <a:pPr>
              <a:lnSpc>
                <a:spcPct val="120000"/>
              </a:lnSpc>
              <a:buClr>
                <a:schemeClr val="accent6"/>
              </a:buClr>
            </a:pPr>
            <a:r>
              <a:rPr lang="en-US" dirty="0" smtClean="0"/>
              <a:t>This method is used to encode the specified URL for use in the </a:t>
            </a:r>
            <a:r>
              <a:rPr lang="en-US" b="1" dirty="0" err="1" smtClean="0">
                <a:latin typeface="Courier New" pitchFamily="49" charset="0"/>
              </a:rPr>
              <a:t>sendRedirect</a:t>
            </a:r>
            <a:r>
              <a:rPr lang="en-US" dirty="0" smtClean="0"/>
              <a:t> method. Like </a:t>
            </a:r>
            <a:r>
              <a:rPr lang="en-US" b="1" dirty="0" err="1" smtClean="0">
                <a:latin typeface="Courier New" pitchFamily="49" charset="0"/>
              </a:rPr>
              <a:t>encodeURL</a:t>
            </a:r>
            <a:r>
              <a:rPr lang="en-US" b="1" dirty="0" smtClean="0">
                <a:latin typeface="Courier New" pitchFamily="49" charset="0"/>
              </a:rPr>
              <a:t>() </a:t>
            </a:r>
            <a:r>
              <a:rPr lang="en-US" dirty="0" smtClean="0"/>
              <a:t>method if encoding is not needed URL is returned unchanged.</a:t>
            </a:r>
          </a:p>
          <a:p>
            <a:pPr>
              <a:lnSpc>
                <a:spcPct val="120000"/>
              </a:lnSpc>
              <a:buClr>
                <a:schemeClr val="accent6"/>
              </a:buClr>
            </a:pPr>
            <a:r>
              <a:rPr lang="en-US" dirty="0" smtClean="0"/>
              <a:t>The implementation of this method includes the logic to determine whether the session ID needs to be encoded in the URL depending on the URL. If the URL in </a:t>
            </a:r>
            <a:r>
              <a:rPr lang="en-US" b="1" dirty="0" err="1" smtClean="0">
                <a:latin typeface="Courier New" pitchFamily="49" charset="0"/>
              </a:rPr>
              <a:t>sendRedirect</a:t>
            </a:r>
            <a:r>
              <a:rPr lang="en-US" dirty="0" smtClean="0"/>
              <a:t> is for a different web application when appending session ID is not needed.</a:t>
            </a:r>
          </a:p>
          <a:p>
            <a:pPr>
              <a:lnSpc>
                <a:spcPct val="120000"/>
              </a:lnSpc>
              <a:buClr>
                <a:schemeClr val="accent6"/>
              </a:buClr>
            </a:pPr>
            <a:r>
              <a:rPr lang="en-US" dirty="0" smtClean="0"/>
              <a:t>Because  of this, the method is separated from the </a:t>
            </a:r>
            <a:r>
              <a:rPr lang="en-US" b="1" dirty="0" err="1" smtClean="0">
                <a:latin typeface="Courier New" pitchFamily="49" charset="0"/>
              </a:rPr>
              <a:t>encodeURL</a:t>
            </a:r>
            <a:r>
              <a:rPr lang="en-US" dirty="0" smtClean="0"/>
              <a:t> method.</a:t>
            </a:r>
          </a:p>
          <a:p>
            <a:pPr>
              <a:lnSpc>
                <a:spcPct val="120000"/>
              </a:lnSpc>
              <a:buClr>
                <a:schemeClr val="accent6"/>
              </a:buClr>
            </a:pPr>
            <a:r>
              <a:rPr lang="en-US" dirty="0" smtClean="0"/>
              <a:t>It is recommended that all URLs sent to the </a:t>
            </a:r>
            <a:r>
              <a:rPr lang="en-US" b="1" dirty="0" err="1" smtClean="0">
                <a:latin typeface="Courier New" pitchFamily="49" charset="0"/>
                <a:cs typeface="Courier New" pitchFamily="49" charset="0"/>
              </a:rPr>
              <a:t>HttpServletResponse.sendRedirect</a:t>
            </a:r>
            <a:r>
              <a:rPr lang="en-US" b="1" dirty="0" smtClean="0">
                <a:latin typeface="Courier New" pitchFamily="49" charset="0"/>
              </a:rPr>
              <a:t> </a:t>
            </a:r>
            <a:r>
              <a:rPr lang="en-US" dirty="0" smtClean="0"/>
              <a:t>method should be run through this method so that URL encoding can happen if browsers do not support cookies. </a:t>
            </a:r>
          </a:p>
          <a:p>
            <a:pPr>
              <a:lnSpc>
                <a:spcPct val="120000"/>
              </a:lnSpc>
              <a:buClr>
                <a:schemeClr val="accent6"/>
              </a:buClr>
            </a:pPr>
            <a:r>
              <a:rPr lang="en-US" b="1" dirty="0" err="1" smtClean="0">
                <a:latin typeface="Courier New" pitchFamily="49" charset="0"/>
                <a:cs typeface="Courier New" pitchFamily="49" charset="0"/>
              </a:rPr>
              <a:t>encodeURL</a:t>
            </a:r>
            <a:r>
              <a:rPr lang="en-US" b="1" dirty="0" smtClean="0">
                <a:latin typeface="Courier New" pitchFamily="49" charset="0"/>
                <a:cs typeface="Courier New" pitchFamily="49" charset="0"/>
              </a:rPr>
              <a:t>() </a:t>
            </a:r>
            <a:r>
              <a:rPr lang="en-US" dirty="0" smtClean="0"/>
              <a:t>and </a:t>
            </a:r>
            <a:r>
              <a:rPr lang="en-US" b="1" dirty="0" err="1" smtClean="0">
                <a:latin typeface="Courier New" pitchFamily="49" charset="0"/>
                <a:cs typeface="Courier New" pitchFamily="49" charset="0"/>
              </a:rPr>
              <a:t>encodeRedirectURL</a:t>
            </a:r>
            <a:r>
              <a:rPr lang="en-US" b="1" dirty="0" smtClean="0">
                <a:latin typeface="Courier New" pitchFamily="49" charset="0"/>
                <a:cs typeface="Courier New" pitchFamily="49" charset="0"/>
              </a:rPr>
              <a:t>() </a:t>
            </a:r>
            <a:r>
              <a:rPr lang="en-US" dirty="0" smtClean="0"/>
              <a:t>methods result in no action if cookies are enabled.</a:t>
            </a:r>
            <a:endParaRPr lang="en-GB"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1520" y="0"/>
            <a:ext cx="8534400" cy="1630363"/>
          </a:xfrm>
        </p:spPr>
        <p:txBody>
          <a:bodyPr>
            <a:normAutofit/>
          </a:bodyPr>
          <a:lstStyle/>
          <a:p>
            <a:r>
              <a:rPr lang="en-US" sz="3200" dirty="0" smtClean="0"/>
              <a:t>Summary of types of attributes in the application that we have seen so far</a:t>
            </a:r>
            <a:endParaRPr lang="en-IN" sz="3200" dirty="0" smtClean="0"/>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34</a:t>
            </a:fld>
            <a:endParaRPr lang="en-US" dirty="0" smtClean="0">
              <a:latin typeface="Arial" charset="0"/>
            </a:endParaRPr>
          </a:p>
        </p:txBody>
      </p:sp>
      <p:sp>
        <p:nvSpPr>
          <p:cNvPr id="39939" name="Rectangle 3"/>
          <p:cNvSpPr>
            <a:spLocks noGrp="1" noChangeArrowheads="1"/>
          </p:cNvSpPr>
          <p:nvPr>
            <p:ph sz="quarter" idx="1"/>
          </p:nvPr>
        </p:nvSpPr>
        <p:spPr>
          <a:xfrm>
            <a:off x="381000" y="1524000"/>
            <a:ext cx="8229600" cy="4191000"/>
          </a:xfrm>
        </p:spPr>
        <p:txBody>
          <a:bodyPr>
            <a:normAutofit/>
          </a:bodyPr>
          <a:lstStyle/>
          <a:p>
            <a:pPr>
              <a:buClr>
                <a:srgbClr val="A42700"/>
              </a:buClr>
            </a:pPr>
            <a:r>
              <a:rPr lang="en-US" dirty="0" smtClean="0"/>
              <a:t>Attributes stored with </a:t>
            </a:r>
            <a:r>
              <a:rPr lang="en-US" b="1" dirty="0" err="1" smtClean="0">
                <a:latin typeface="Courier New" pitchFamily="49" charset="0"/>
              </a:rPr>
              <a:t>ServletContext</a:t>
            </a:r>
            <a:endParaRPr lang="en-US" b="1" dirty="0" smtClean="0">
              <a:latin typeface="Courier New" pitchFamily="49" charset="0"/>
            </a:endParaRPr>
          </a:p>
          <a:p>
            <a:pPr lvl="1">
              <a:buClr>
                <a:srgbClr val="A42700"/>
              </a:buClr>
              <a:buFontTx/>
              <a:buChar char="•"/>
            </a:pPr>
            <a:r>
              <a:rPr lang="en-US" sz="2000" dirty="0" smtClean="0"/>
              <a:t>Available to the entire web application</a:t>
            </a:r>
          </a:p>
          <a:p>
            <a:pPr>
              <a:buClr>
                <a:srgbClr val="A42700"/>
              </a:buClr>
            </a:pPr>
            <a:r>
              <a:rPr lang="en-US" dirty="0" smtClean="0"/>
              <a:t>Attributes stored with </a:t>
            </a:r>
            <a:r>
              <a:rPr lang="en-US" b="1" dirty="0" err="1" smtClean="0">
                <a:latin typeface="Courier New" pitchFamily="49" charset="0"/>
              </a:rPr>
              <a:t>ServletConfig</a:t>
            </a:r>
            <a:endParaRPr lang="en-US" b="1" dirty="0" smtClean="0">
              <a:latin typeface="Courier New" pitchFamily="49" charset="0"/>
            </a:endParaRPr>
          </a:p>
          <a:p>
            <a:pPr lvl="1">
              <a:buClr>
                <a:srgbClr val="A42700"/>
              </a:buClr>
              <a:buFontTx/>
              <a:buChar char="•"/>
            </a:pPr>
            <a:r>
              <a:rPr lang="en-US" sz="2000" dirty="0" smtClean="0"/>
              <a:t>Available only to the particular servlet</a:t>
            </a:r>
            <a:endParaRPr lang="en-US" sz="2000" b="1" dirty="0" smtClean="0">
              <a:latin typeface="Courier New" pitchFamily="49" charset="0"/>
            </a:endParaRPr>
          </a:p>
          <a:p>
            <a:pPr>
              <a:buClr>
                <a:srgbClr val="A42700"/>
              </a:buClr>
            </a:pPr>
            <a:r>
              <a:rPr lang="en-US" dirty="0" smtClean="0"/>
              <a:t>Attributes stored with </a:t>
            </a:r>
            <a:r>
              <a:rPr lang="en-US" b="1" dirty="0" err="1" smtClean="0">
                <a:latin typeface="Courier New" pitchFamily="49" charset="0"/>
              </a:rPr>
              <a:t>HttpSession</a:t>
            </a:r>
            <a:endParaRPr lang="en-US" b="1" dirty="0" smtClean="0">
              <a:latin typeface="Courier New" pitchFamily="49" charset="0"/>
            </a:endParaRPr>
          </a:p>
          <a:p>
            <a:pPr lvl="1">
              <a:buClr>
                <a:srgbClr val="A42700"/>
              </a:buClr>
              <a:buFontTx/>
              <a:buChar char="•"/>
            </a:pPr>
            <a:r>
              <a:rPr lang="en-US" sz="2000" dirty="0" smtClean="0"/>
              <a:t>Available with respect to the user</a:t>
            </a:r>
            <a:r>
              <a:rPr lang="en-US" sz="2000" b="1" dirty="0" smtClean="0">
                <a:latin typeface="Courier New" pitchFamily="49" charset="0"/>
              </a:rPr>
              <a:t> </a:t>
            </a:r>
          </a:p>
          <a:p>
            <a:pPr>
              <a:buClr>
                <a:srgbClr val="A42700"/>
              </a:buClr>
            </a:pPr>
            <a:r>
              <a:rPr lang="en-US" dirty="0" smtClean="0"/>
              <a:t>Attributes stored with </a:t>
            </a:r>
            <a:r>
              <a:rPr lang="en-US" b="1" dirty="0" smtClean="0">
                <a:latin typeface="Courier New" pitchFamily="49" charset="0"/>
              </a:rPr>
              <a:t>HttpServletRequest</a:t>
            </a:r>
          </a:p>
          <a:p>
            <a:pPr lvl="1">
              <a:buClr>
                <a:srgbClr val="A42700"/>
              </a:buClr>
              <a:buFontTx/>
              <a:buChar char="•"/>
            </a:pPr>
            <a:r>
              <a:rPr lang="en-US" sz="2000" dirty="0" smtClean="0"/>
              <a:t>Available with respect to particular request</a:t>
            </a:r>
            <a:endParaRPr lang="en-IN" sz="2000" dirty="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smtClean="0"/>
              <a:t>Scenario: Without Session tracking</a:t>
            </a:r>
          </a:p>
        </p:txBody>
      </p:sp>
      <p:sp>
        <p:nvSpPr>
          <p:cNvPr id="6149" name="Slide Number Placeholder 3"/>
          <p:cNvSpPr>
            <a:spLocks noGrp="1"/>
          </p:cNvSpPr>
          <p:nvPr>
            <p:ph type="sldNum" sz="quarter" idx="12"/>
          </p:nvPr>
        </p:nvSpPr>
        <p:spPr>
          <a:noFill/>
        </p:spPr>
        <p:txBody>
          <a:bodyPr/>
          <a:lstStyle/>
          <a:p>
            <a:fld id="{E0B542D6-8019-449A-BA20-9CB67A9C292B}" type="slidenum">
              <a:rPr lang="en-US" smtClean="0">
                <a:latin typeface="Arial" charset="0"/>
              </a:rPr>
              <a:pPr/>
              <a:t>4</a:t>
            </a:fld>
            <a:endParaRPr lang="en-US" smtClean="0">
              <a:latin typeface="Arial" charset="0"/>
            </a:endParaRPr>
          </a:p>
        </p:txBody>
      </p:sp>
      <p:sp>
        <p:nvSpPr>
          <p:cNvPr id="6148" name="Content Placeholder 2"/>
          <p:cNvSpPr>
            <a:spLocks noGrp="1"/>
          </p:cNvSpPr>
          <p:nvPr>
            <p:ph sz="quarter" idx="1"/>
          </p:nvPr>
        </p:nvSpPr>
        <p:spPr>
          <a:xfrm>
            <a:off x="152400" y="3505200"/>
            <a:ext cx="8915400" cy="2971800"/>
          </a:xfrm>
        </p:spPr>
        <p:txBody>
          <a:bodyPr>
            <a:normAutofit lnSpcReduction="10000"/>
          </a:bodyPr>
          <a:lstStyle/>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protected void </a:t>
            </a:r>
            <a:r>
              <a:rPr lang="en-US" sz="1800" b="1" dirty="0" err="1" smtClean="0">
                <a:solidFill>
                  <a:schemeClr val="tx1"/>
                </a:solidFill>
                <a:latin typeface="Courier New" pitchFamily="49" charset="0"/>
                <a:cs typeface="Courier New" pitchFamily="49" charset="0"/>
              </a:rPr>
              <a:t>doPost</a:t>
            </a:r>
            <a:r>
              <a:rPr lang="en-US" sz="1800" b="1" dirty="0" smtClean="0">
                <a:solidFill>
                  <a:schemeClr val="tx1"/>
                </a:solidFill>
                <a:latin typeface="Courier New" pitchFamily="49" charset="0"/>
                <a:cs typeface="Courier New" pitchFamily="49" charset="0"/>
              </a:rPr>
              <a:t>(</a:t>
            </a:r>
            <a:r>
              <a:rPr lang="en-US" sz="1800" b="1" dirty="0" err="1" smtClean="0">
                <a:solidFill>
                  <a:schemeClr val="tx1"/>
                </a:solidFill>
                <a:latin typeface="Courier New" pitchFamily="49" charset="0"/>
                <a:cs typeface="Courier New" pitchFamily="49" charset="0"/>
              </a:rPr>
              <a:t>HttpServletRequest</a:t>
            </a:r>
            <a:r>
              <a:rPr lang="en-US" sz="1800" b="1" dirty="0" smtClean="0">
                <a:solidFill>
                  <a:schemeClr val="tx1"/>
                </a:solidFill>
                <a:latin typeface="Courier New" pitchFamily="49" charset="0"/>
                <a:cs typeface="Courier New" pitchFamily="49" charset="0"/>
              </a:rPr>
              <a:t> request, </a:t>
            </a:r>
            <a:r>
              <a:rPr lang="en-US" sz="1800" b="1" dirty="0" err="1" smtClean="0">
                <a:solidFill>
                  <a:schemeClr val="tx1"/>
                </a:solidFill>
                <a:latin typeface="Courier New" pitchFamily="49" charset="0"/>
                <a:cs typeface="Courier New" pitchFamily="49" charset="0"/>
              </a:rPr>
              <a:t>HttpServletResponse</a:t>
            </a:r>
            <a:r>
              <a:rPr lang="en-US" sz="1800" b="1" dirty="0" smtClean="0">
                <a:solidFill>
                  <a:schemeClr val="tx1"/>
                </a:solidFill>
                <a:latin typeface="Courier New" pitchFamily="49" charset="0"/>
                <a:cs typeface="Courier New" pitchFamily="49" charset="0"/>
              </a:rPr>
              <a:t> response) throws </a:t>
            </a:r>
            <a:r>
              <a:rPr lang="en-US" sz="1800" b="1" dirty="0" err="1" smtClean="0">
                <a:solidFill>
                  <a:schemeClr val="tx1"/>
                </a:solidFill>
                <a:latin typeface="Courier New" pitchFamily="49" charset="0"/>
                <a:cs typeface="Courier New" pitchFamily="49" charset="0"/>
              </a:rPr>
              <a:t>ServletException</a:t>
            </a: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IOException</a:t>
            </a:r>
            <a:r>
              <a:rPr lang="en-US" sz="1800" b="1" dirty="0" smtClean="0">
                <a:solidFill>
                  <a:schemeClr val="tx1"/>
                </a:solidFill>
                <a:latin typeface="Courier New" pitchFamily="49" charset="0"/>
                <a:cs typeface="Courier New" pitchFamily="49" charset="0"/>
              </a:rPr>
              <a:t> {</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PrintWriter</a:t>
            </a:r>
            <a:r>
              <a:rPr lang="en-US" sz="1800" b="1" dirty="0" smtClean="0">
                <a:solidFill>
                  <a:schemeClr val="tx1"/>
                </a:solidFill>
                <a:latin typeface="Courier New" pitchFamily="49" charset="0"/>
                <a:cs typeface="Courier New" pitchFamily="49" charset="0"/>
              </a:rPr>
              <a:t> out = </a:t>
            </a:r>
            <a:r>
              <a:rPr lang="en-US" sz="1800" b="1" dirty="0" err="1" smtClean="0">
                <a:solidFill>
                  <a:schemeClr val="tx1"/>
                </a:solidFill>
                <a:latin typeface="Courier New" pitchFamily="49" charset="0"/>
                <a:cs typeface="Courier New" pitchFamily="49" charset="0"/>
              </a:rPr>
              <a:t>response.getWriter</a:t>
            </a:r>
            <a:r>
              <a:rPr lang="en-US" sz="1800" b="1" dirty="0" smtClean="0">
                <a:solidFill>
                  <a:schemeClr val="tx1"/>
                </a:solidFill>
                <a:latin typeface="Courier New" pitchFamily="49" charset="0"/>
                <a:cs typeface="Courier New" pitchFamily="49" charset="0"/>
              </a:rPr>
              <a: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("&lt;html&gt;&lt;body&gt;");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String books[]= </a:t>
            </a:r>
            <a:r>
              <a:rPr lang="en-US" sz="1800" b="1" dirty="0" err="1" smtClean="0">
                <a:solidFill>
                  <a:schemeClr val="tx1"/>
                </a:solidFill>
                <a:latin typeface="Courier New" pitchFamily="49" charset="0"/>
                <a:cs typeface="Courier New" pitchFamily="49" charset="0"/>
              </a:rPr>
              <a:t>request.getParameterValues</a:t>
            </a:r>
            <a:r>
              <a:rPr lang="en-US" sz="1800" b="1" dirty="0" smtClean="0">
                <a:solidFill>
                  <a:schemeClr val="tx1"/>
                </a:solidFill>
                <a:latin typeface="Courier New" pitchFamily="49" charset="0"/>
                <a:cs typeface="Courier New" pitchFamily="49" charset="0"/>
              </a:rPr>
              <a:t>("book");</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for(</a:t>
            </a:r>
            <a:r>
              <a:rPr lang="en-US" sz="1800" b="1" dirty="0" err="1" smtClean="0">
                <a:solidFill>
                  <a:schemeClr val="tx1"/>
                </a:solidFill>
                <a:latin typeface="Courier New" pitchFamily="49" charset="0"/>
                <a:cs typeface="Courier New" pitchFamily="49" charset="0"/>
              </a:rPr>
              <a:t>int</a:t>
            </a: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i</a:t>
            </a:r>
            <a:r>
              <a:rPr lang="en-US" sz="1800" b="1" dirty="0" smtClean="0">
                <a:solidFill>
                  <a:schemeClr val="tx1"/>
                </a:solidFill>
                <a:latin typeface="Courier New" pitchFamily="49" charset="0"/>
                <a:cs typeface="Courier New" pitchFamily="49" charset="0"/>
              </a:rPr>
              <a:t>=0;i&lt;</a:t>
            </a:r>
            <a:r>
              <a:rPr lang="en-US" sz="1800" b="1" dirty="0" err="1" smtClean="0">
                <a:solidFill>
                  <a:schemeClr val="tx1"/>
                </a:solidFill>
                <a:latin typeface="Courier New" pitchFamily="49" charset="0"/>
                <a:cs typeface="Courier New" pitchFamily="49" charset="0"/>
              </a:rPr>
              <a:t>books.length;i</a:t>
            </a:r>
            <a:r>
              <a:rPr lang="en-US" sz="1800" b="1" dirty="0" smtClean="0">
                <a:solidFill>
                  <a:schemeClr val="tx1"/>
                </a:solidFill>
                <a:latin typeface="Courier New" pitchFamily="49" charset="0"/>
                <a:cs typeface="Courier New" pitchFamily="49" charset="0"/>
              </a:rPr>
              <a: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((i+1)+". "+ books[</a:t>
            </a:r>
            <a:r>
              <a:rPr lang="en-US" sz="1800" b="1" dirty="0" err="1" smtClean="0">
                <a:solidFill>
                  <a:schemeClr val="tx1"/>
                </a:solidFill>
                <a:latin typeface="Courier New" pitchFamily="49" charset="0"/>
                <a:cs typeface="Courier New" pitchFamily="49" charset="0"/>
              </a:rPr>
              <a:t>i</a:t>
            </a:r>
            <a:r>
              <a:rPr lang="en-US" sz="1800" b="1" dirty="0" smtClean="0">
                <a:solidFill>
                  <a:schemeClr val="tx1"/>
                </a:solidFill>
                <a:latin typeface="Courier New" pitchFamily="49" charset="0"/>
                <a:cs typeface="Courier New" pitchFamily="49" charset="0"/>
              </a:rPr>
              <a:t>]+"&lt;</a:t>
            </a:r>
            <a:r>
              <a:rPr lang="en-US" sz="1800" b="1" dirty="0" err="1" smtClean="0">
                <a:solidFill>
                  <a:schemeClr val="tx1"/>
                </a:solidFill>
                <a:latin typeface="Courier New" pitchFamily="49" charset="0"/>
                <a:cs typeface="Courier New" pitchFamily="49" charset="0"/>
              </a:rPr>
              <a:t>br</a:t>
            </a:r>
            <a:r>
              <a:rPr lang="en-US" sz="1800" b="1" dirty="0" smtClean="0">
                <a:solidFill>
                  <a:schemeClr val="tx1"/>
                </a:solidFill>
                <a:latin typeface="Courier New" pitchFamily="49" charset="0"/>
                <a:cs typeface="Courier New" pitchFamily="49" charset="0"/>
              </a:rPr>
              <a:t>&gt;");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("&lt;a </a:t>
            </a:r>
            <a:r>
              <a:rPr lang="en-US" sz="1800" b="1" dirty="0" err="1" smtClean="0">
                <a:solidFill>
                  <a:schemeClr val="tx1"/>
                </a:solidFill>
                <a:latin typeface="Courier New" pitchFamily="49" charset="0"/>
                <a:cs typeface="Courier New" pitchFamily="49" charset="0"/>
              </a:rPr>
              <a:t>href</a:t>
            </a:r>
            <a:r>
              <a:rPr lang="en-US" sz="1800" b="1" dirty="0" smtClean="0">
                <a:solidFill>
                  <a:schemeClr val="tx1"/>
                </a:solidFill>
                <a:latin typeface="Courier New" pitchFamily="49" charset="0"/>
                <a:cs typeface="Courier New" pitchFamily="49" charset="0"/>
              </a:rPr>
              <a:t>='book.html'&gt;Add 		more&lt;/a&gt;&lt;/body&gt;&lt;/html&gt;");	}</a:t>
            </a:r>
          </a:p>
        </p:txBody>
      </p:sp>
      <p:sp>
        <p:nvSpPr>
          <p:cNvPr id="8" name="TextBox 7"/>
          <p:cNvSpPr txBox="1"/>
          <p:nvPr/>
        </p:nvSpPr>
        <p:spPr>
          <a:xfrm>
            <a:off x="3124200" y="1524000"/>
            <a:ext cx="5791200" cy="13239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457200" indent="-457200">
              <a:buClr>
                <a:schemeClr val="accent6"/>
              </a:buClr>
              <a:buFont typeface="+mj-lt"/>
              <a:buAutoNum type="arabicPeriod"/>
              <a:defRPr/>
            </a:pPr>
            <a:r>
              <a:rPr lang="en-US" sz="2000" dirty="0">
                <a:solidFill>
                  <a:srgbClr val="5F5F5F"/>
                </a:solidFill>
              </a:rPr>
              <a:t>User select </a:t>
            </a:r>
            <a:r>
              <a:rPr lang="en-US" sz="2000" dirty="0" smtClean="0">
                <a:solidFill>
                  <a:srgbClr val="5F5F5F"/>
                </a:solidFill>
              </a:rPr>
              <a:t>“Head </a:t>
            </a:r>
            <a:r>
              <a:rPr lang="en-US" sz="2000" dirty="0">
                <a:solidFill>
                  <a:srgbClr val="5F5F5F"/>
                </a:solidFill>
              </a:rPr>
              <a:t>First </a:t>
            </a:r>
            <a:r>
              <a:rPr lang="en-US" sz="2000" dirty="0" smtClean="0">
                <a:solidFill>
                  <a:srgbClr val="5F5F5F"/>
                </a:solidFill>
              </a:rPr>
              <a:t>EJB” </a:t>
            </a:r>
            <a:r>
              <a:rPr lang="en-US" sz="2000" dirty="0">
                <a:solidFill>
                  <a:srgbClr val="5F5F5F"/>
                </a:solidFill>
              </a:rPr>
              <a:t>book from the page displayed. </a:t>
            </a:r>
          </a:p>
          <a:p>
            <a:pPr marL="457200" indent="-457200">
              <a:buClr>
                <a:schemeClr val="accent6"/>
              </a:buClr>
              <a:buFont typeface="+mj-lt"/>
              <a:buAutoNum type="arabicPeriod"/>
              <a:defRPr/>
            </a:pPr>
            <a:r>
              <a:rPr lang="en-US" sz="2000" dirty="0">
                <a:solidFill>
                  <a:srgbClr val="5F5F5F"/>
                </a:solidFill>
              </a:rPr>
              <a:t>Clicks on “Add to Cart” (submit button)</a:t>
            </a:r>
          </a:p>
          <a:p>
            <a:pPr marL="457200" indent="-457200">
              <a:buClr>
                <a:schemeClr val="accent6"/>
              </a:buClr>
              <a:buFont typeface="+mj-lt"/>
              <a:buAutoNum type="arabicPeriod"/>
              <a:defRPr/>
            </a:pPr>
            <a:r>
              <a:rPr lang="en-US" sz="2000" b="1" dirty="0" err="1">
                <a:latin typeface="Courier New" pitchFamily="49" charset="0"/>
                <a:cs typeface="Courier New" pitchFamily="49" charset="0"/>
              </a:rPr>
              <a:t>doPost</a:t>
            </a:r>
            <a:r>
              <a:rPr lang="en-US" sz="2000" b="1" dirty="0">
                <a:latin typeface="Courier New" pitchFamily="49" charset="0"/>
                <a:cs typeface="Courier New" pitchFamily="49" charset="0"/>
              </a:rPr>
              <a:t>()</a:t>
            </a:r>
            <a:r>
              <a:rPr lang="en-US" sz="2000" dirty="0">
                <a:solidFill>
                  <a:srgbClr val="5F5F5F"/>
                </a:solidFill>
              </a:rPr>
              <a:t> of </a:t>
            </a:r>
            <a:r>
              <a:rPr lang="en-US" sz="2000" b="1" dirty="0" err="1">
                <a:latin typeface="Courier New" pitchFamily="49" charset="0"/>
                <a:cs typeface="Courier New" pitchFamily="49" charset="0"/>
              </a:rPr>
              <a:t>AddToCartServlet</a:t>
            </a:r>
            <a:r>
              <a:rPr lang="en-US" sz="2000" dirty="0">
                <a:solidFill>
                  <a:srgbClr val="5F5F5F"/>
                </a:solidFill>
              </a:rPr>
              <a:t> is called </a:t>
            </a:r>
          </a:p>
        </p:txBody>
      </p:sp>
      <p:pic>
        <p:nvPicPr>
          <p:cNvPr id="1026" name="Picture 2"/>
          <p:cNvPicPr>
            <a:picLocks noChangeAspect="1" noChangeArrowheads="1"/>
          </p:cNvPicPr>
          <p:nvPr/>
        </p:nvPicPr>
        <p:blipFill>
          <a:blip r:embed="rId2" cstate="print"/>
          <a:srcRect/>
          <a:stretch>
            <a:fillRect/>
          </a:stretch>
        </p:blipFill>
        <p:spPr bwMode="auto">
          <a:xfrm>
            <a:off x="304800" y="1143000"/>
            <a:ext cx="2743200" cy="2132366"/>
          </a:xfrm>
          <a:prstGeom prst="rect">
            <a:avLst/>
          </a:prstGeom>
          <a:ln>
            <a:noFill/>
          </a:ln>
          <a:effectLst>
            <a:outerShdw blurRad="292100" dist="139700" dir="2700000" algn="tl" rotWithShape="0">
              <a:srgbClr val="333333">
                <a:alpha val="65000"/>
              </a:srgbClr>
            </a:outerShdw>
          </a:effectLst>
        </p:spPr>
      </p:pic>
      <p:sp>
        <p:nvSpPr>
          <p:cNvPr id="9" name="Curved Left Arrow 8"/>
          <p:cNvSpPr/>
          <p:nvPr/>
        </p:nvSpPr>
        <p:spPr>
          <a:xfrm rot="21361115">
            <a:off x="1219200" y="3048000"/>
            <a:ext cx="457200" cy="609600"/>
          </a:xfrm>
          <a:prstGeom prst="curvedLeftArrow">
            <a:avLst>
              <a:gd name="adj1" fmla="val 25000"/>
              <a:gd name="adj2" fmla="val 6666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Notched Right Arrow 10"/>
          <p:cNvSpPr/>
          <p:nvPr/>
        </p:nvSpPr>
        <p:spPr>
          <a:xfrm>
            <a:off x="5943600" y="5943600"/>
            <a:ext cx="3048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3"/>
          <p:cNvPicPr>
            <a:picLocks noChangeAspect="1" noChangeArrowheads="1"/>
          </p:cNvPicPr>
          <p:nvPr/>
        </p:nvPicPr>
        <p:blipFill>
          <a:blip r:embed="rId3" cstate="print"/>
          <a:srcRect/>
          <a:stretch>
            <a:fillRect/>
          </a:stretch>
        </p:blipFill>
        <p:spPr bwMode="auto">
          <a:xfrm>
            <a:off x="6324600" y="5715000"/>
            <a:ext cx="2777067" cy="609600"/>
          </a:xfrm>
          <a:prstGeom prst="rect">
            <a:avLst/>
          </a:prstGeom>
          <a:ln>
            <a:noFill/>
          </a:ln>
          <a:effectLst>
            <a:outerShdw blurRad="292100" dist="139700" dir="2700000" algn="tl" rotWithShape="0">
              <a:srgbClr val="333333">
                <a:alpha val="65000"/>
              </a:srgbClr>
            </a:outerShdw>
          </a:effectLst>
        </p:spPr>
      </p:pic>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a:noFill/>
        </p:spPr>
        <p:txBody>
          <a:bodyPr/>
          <a:lstStyle/>
          <a:p>
            <a:fld id="{76D4CE89-E04C-479B-8AB0-A1B7FE441508}" type="slidenum">
              <a:rPr lang="en-US" smtClean="0">
                <a:latin typeface="Arial" charset="0"/>
              </a:rPr>
              <a:pPr/>
              <a:t>5</a:t>
            </a:fld>
            <a:endParaRPr lang="en-US" smtClean="0">
              <a:latin typeface="Arial" charset="0"/>
            </a:endParaRPr>
          </a:p>
        </p:txBody>
      </p:sp>
      <p:pic>
        <p:nvPicPr>
          <p:cNvPr id="7" name="Picture 3"/>
          <p:cNvPicPr>
            <a:picLocks noChangeAspect="1" noChangeArrowheads="1"/>
          </p:cNvPicPr>
          <p:nvPr/>
        </p:nvPicPr>
        <p:blipFill>
          <a:blip r:embed="rId2" cstate="print"/>
          <a:srcRect/>
          <a:stretch>
            <a:fillRect/>
          </a:stretch>
        </p:blipFill>
        <p:spPr bwMode="auto">
          <a:xfrm>
            <a:off x="304800" y="304800"/>
            <a:ext cx="2777067" cy="609600"/>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cstate="print"/>
          <a:srcRect/>
          <a:stretch>
            <a:fillRect/>
          </a:stretch>
        </p:blipFill>
        <p:spPr bwMode="auto">
          <a:xfrm>
            <a:off x="762000" y="1295400"/>
            <a:ext cx="2343150" cy="1885950"/>
          </a:xfrm>
          <a:prstGeom prst="rect">
            <a:avLst/>
          </a:prstGeom>
          <a:noFill/>
          <a:ln w="9525">
            <a:noFill/>
            <a:miter lim="800000"/>
            <a:headEnd/>
            <a:tailEnd/>
          </a:ln>
        </p:spPr>
      </p:pic>
      <p:sp>
        <p:nvSpPr>
          <p:cNvPr id="9" name="Curved Left Arrow 8"/>
          <p:cNvSpPr/>
          <p:nvPr/>
        </p:nvSpPr>
        <p:spPr>
          <a:xfrm rot="21361115">
            <a:off x="1316012" y="777137"/>
            <a:ext cx="457200" cy="609600"/>
          </a:xfrm>
          <a:prstGeom prst="curvedLeftArrow">
            <a:avLst>
              <a:gd name="adj1" fmla="val 25000"/>
              <a:gd name="adj2" fmla="val 6666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51" name="Picture 3"/>
          <p:cNvPicPr>
            <a:picLocks noChangeAspect="1" noChangeArrowheads="1"/>
          </p:cNvPicPr>
          <p:nvPr/>
        </p:nvPicPr>
        <p:blipFill>
          <a:blip r:embed="rId4" cstate="print"/>
          <a:srcRect/>
          <a:stretch>
            <a:fillRect/>
          </a:stretch>
        </p:blipFill>
        <p:spPr bwMode="auto">
          <a:xfrm>
            <a:off x="457200" y="3657600"/>
            <a:ext cx="2743200" cy="685800"/>
          </a:xfrm>
          <a:prstGeom prst="rect">
            <a:avLst/>
          </a:prstGeom>
          <a:ln>
            <a:noFill/>
          </a:ln>
          <a:effectLst>
            <a:outerShdw blurRad="292100" dist="139700" dir="2700000" algn="tl" rotWithShape="0">
              <a:srgbClr val="333333">
                <a:alpha val="65000"/>
              </a:srgbClr>
            </a:outerShdw>
          </a:effectLst>
        </p:spPr>
      </p:pic>
      <p:sp>
        <p:nvSpPr>
          <p:cNvPr id="11" name="Curved Left Arrow 10"/>
          <p:cNvSpPr/>
          <p:nvPr/>
        </p:nvSpPr>
        <p:spPr>
          <a:xfrm>
            <a:off x="1219200" y="2971800"/>
            <a:ext cx="381000" cy="685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TextBox 11"/>
          <p:cNvSpPr txBox="1"/>
          <p:nvPr/>
        </p:nvSpPr>
        <p:spPr>
          <a:xfrm>
            <a:off x="3581400" y="1524000"/>
            <a:ext cx="5334000" cy="13234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Clr>
                <a:schemeClr val="accent6"/>
              </a:buClr>
              <a:buFont typeface="+mj-lt"/>
              <a:buAutoNum type="arabicPeriod" startAt="4"/>
              <a:defRPr/>
            </a:pPr>
            <a:r>
              <a:rPr lang="en-US" sz="2000" dirty="0" smtClean="0">
                <a:solidFill>
                  <a:srgbClr val="5F5F5F"/>
                </a:solidFill>
              </a:rPr>
              <a:t>The “Head First EJB” which user added to the request is lost! </a:t>
            </a:r>
          </a:p>
          <a:p>
            <a:pPr marL="457200" indent="-457200">
              <a:buClr>
                <a:schemeClr val="accent6"/>
              </a:buClr>
              <a:buFont typeface="+mj-lt"/>
              <a:buAutoNum type="arabicPeriod" startAt="4"/>
              <a:defRPr/>
            </a:pPr>
            <a:r>
              <a:rPr lang="en-US" sz="2000" dirty="0" smtClean="0">
                <a:solidFill>
                  <a:srgbClr val="5F5F5F"/>
                </a:solidFill>
              </a:rPr>
              <a:t>Only the last books that user added to the list remains.</a:t>
            </a:r>
            <a:endParaRPr lang="en-US" sz="2000" dirty="0">
              <a:solidFill>
                <a:srgbClr val="5F5F5F"/>
              </a:solidFill>
            </a:endParaRPr>
          </a:p>
        </p:txBody>
      </p:sp>
      <p:sp>
        <p:nvSpPr>
          <p:cNvPr id="13" name="TextBox 12"/>
          <p:cNvSpPr txBox="1"/>
          <p:nvPr/>
        </p:nvSpPr>
        <p:spPr>
          <a:xfrm>
            <a:off x="457200" y="4648200"/>
            <a:ext cx="8382000" cy="193899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Clr>
                <a:schemeClr val="accent6"/>
              </a:buClr>
              <a:buFont typeface="Wingdings" pitchFamily="2" charset="2"/>
              <a:buChar char="§"/>
              <a:defRPr/>
            </a:pPr>
            <a:r>
              <a:rPr lang="en-US" sz="2000" dirty="0" smtClean="0">
                <a:solidFill>
                  <a:srgbClr val="5F5F5F"/>
                </a:solidFill>
              </a:rPr>
              <a:t>Since HTTP is a connectionless protocol, connection gets closed after one-request response cycle.</a:t>
            </a:r>
          </a:p>
          <a:p>
            <a:pPr marL="457200" indent="-457200">
              <a:buClr>
                <a:schemeClr val="accent6"/>
              </a:buClr>
              <a:buFont typeface="Wingdings" pitchFamily="2" charset="2"/>
              <a:buChar char="§"/>
              <a:defRPr/>
            </a:pPr>
            <a:r>
              <a:rPr lang="en-US" sz="2000" dirty="0" smtClean="0">
                <a:solidFill>
                  <a:srgbClr val="5F5F5F"/>
                </a:solidFill>
              </a:rPr>
              <a:t>There for each request a new </a:t>
            </a:r>
            <a:r>
              <a:rPr lang="en-US" sz="2000" b="1" dirty="0" smtClean="0">
                <a:solidFill>
                  <a:srgbClr val="5F5F5F"/>
                </a:solidFill>
                <a:latin typeface="Courier New" pitchFamily="49" charset="0"/>
                <a:cs typeface="Courier New" pitchFamily="49" charset="0"/>
              </a:rPr>
              <a:t>HttpServletRequest</a:t>
            </a:r>
            <a:r>
              <a:rPr lang="en-US" sz="2000" dirty="0" smtClean="0">
                <a:solidFill>
                  <a:srgbClr val="5F5F5F"/>
                </a:solidFill>
              </a:rPr>
              <a:t> and </a:t>
            </a:r>
            <a:r>
              <a:rPr lang="en-US" sz="2000" b="1" dirty="0" err="1" smtClean="0">
                <a:solidFill>
                  <a:srgbClr val="5F5F5F"/>
                </a:solidFill>
                <a:latin typeface="Courier New" pitchFamily="49" charset="0"/>
                <a:cs typeface="Courier New" pitchFamily="49" charset="0"/>
              </a:rPr>
              <a:t>HttpServeltResponse</a:t>
            </a:r>
            <a:r>
              <a:rPr lang="en-US" sz="2000" dirty="0" smtClean="0">
                <a:solidFill>
                  <a:srgbClr val="5F5F5F"/>
                </a:solidFill>
              </a:rPr>
              <a:t> object are created.</a:t>
            </a:r>
          </a:p>
          <a:p>
            <a:pPr marL="457200" indent="-457200">
              <a:buClr>
                <a:schemeClr val="accent6"/>
              </a:buClr>
              <a:buFont typeface="Wingdings" pitchFamily="2" charset="2"/>
              <a:buChar char="§"/>
              <a:defRPr/>
            </a:pPr>
            <a:r>
              <a:rPr lang="en-US" sz="2000" dirty="0" smtClean="0">
                <a:solidFill>
                  <a:srgbClr val="5F5F5F"/>
                </a:solidFill>
              </a:rPr>
              <a:t>Hence the old request object is lost, old values stored with the request is also lost.</a:t>
            </a:r>
            <a:endParaRPr lang="en-US" sz="2000" dirty="0">
              <a:solidFill>
                <a:srgbClr val="5F5F5F"/>
              </a:solidFill>
            </a:endParaRPr>
          </a:p>
        </p:txBody>
      </p:sp>
      <p:sp>
        <p:nvSpPr>
          <p:cNvPr id="10" name="Footer Placeholder 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729663" cy="914400"/>
          </a:xfrm>
        </p:spPr>
        <p:txBody>
          <a:bodyPr/>
          <a:lstStyle/>
          <a:p>
            <a:r>
              <a:rPr lang="en-US" smtClean="0"/>
              <a:t>Ways to achieve session tracking</a:t>
            </a:r>
          </a:p>
        </p:txBody>
      </p:sp>
      <p:sp>
        <p:nvSpPr>
          <p:cNvPr id="4" name="Slide Number Placeholder 3"/>
          <p:cNvSpPr>
            <a:spLocks noGrp="1"/>
          </p:cNvSpPr>
          <p:nvPr>
            <p:ph type="sldNum" sz="quarter" idx="12"/>
          </p:nvPr>
        </p:nvSpPr>
        <p:spPr>
          <a:xfrm>
            <a:off x="3505200" y="6553200"/>
            <a:ext cx="2133600" cy="238125"/>
          </a:xfrm>
          <a:noFill/>
        </p:spPr>
        <p:txBody>
          <a:bodyPr/>
          <a:lstStyle/>
          <a:p>
            <a:fld id="{795C3D3A-7C9A-42CC-A274-F5F271A8763A}" type="slidenum">
              <a:rPr lang="en-US" smtClean="0">
                <a:latin typeface="Arial" charset="0"/>
              </a:rPr>
              <a:pPr/>
              <a:t>6</a:t>
            </a:fld>
            <a:endParaRPr lang="en-US" dirty="0" smtClean="0">
              <a:latin typeface="Arial" charset="0"/>
            </a:endParaRPr>
          </a:p>
        </p:txBody>
      </p:sp>
      <p:sp>
        <p:nvSpPr>
          <p:cNvPr id="15363" name="Rectangle 3"/>
          <p:cNvSpPr>
            <a:spLocks noGrp="1" noChangeArrowheads="1"/>
          </p:cNvSpPr>
          <p:nvPr>
            <p:ph sz="quarter" idx="1"/>
          </p:nvPr>
        </p:nvSpPr>
        <p:spPr>
          <a:xfrm>
            <a:off x="381000" y="1295400"/>
            <a:ext cx="8153400" cy="4419600"/>
          </a:xfrm>
        </p:spPr>
        <p:txBody>
          <a:bodyPr/>
          <a:lstStyle/>
          <a:p>
            <a:pPr>
              <a:buClr>
                <a:schemeClr val="accent6"/>
              </a:buClr>
            </a:pPr>
            <a:r>
              <a:rPr lang="en-US" dirty="0" smtClean="0"/>
              <a:t>Without explicit support from servlet API – programming session handling</a:t>
            </a:r>
          </a:p>
          <a:p>
            <a:pPr lvl="1">
              <a:buClr>
                <a:schemeClr val="accent6"/>
              </a:buClr>
            </a:pPr>
            <a:r>
              <a:rPr lang="en-US" sz="2000" dirty="0" smtClean="0">
                <a:ea typeface="+mn-ea"/>
                <a:cs typeface="+mn-cs"/>
              </a:rPr>
              <a:t>URL rewriting</a:t>
            </a:r>
          </a:p>
          <a:p>
            <a:pPr lvl="1">
              <a:buClr>
                <a:schemeClr val="accent6"/>
              </a:buClr>
            </a:pPr>
            <a:r>
              <a:rPr lang="en-US" sz="2000" dirty="0" smtClean="0"/>
              <a:t>Hidden form fields</a:t>
            </a:r>
          </a:p>
          <a:p>
            <a:pPr lvl="1">
              <a:buClr>
                <a:schemeClr val="accent6"/>
              </a:buClr>
            </a:pPr>
            <a:r>
              <a:rPr lang="en-GB" sz="2000" dirty="0" smtClean="0">
                <a:ea typeface="+mn-ea"/>
                <a:cs typeface="+mn-cs"/>
              </a:rPr>
              <a:t>SSL Sessions</a:t>
            </a:r>
            <a:endParaRPr lang="en-US" sz="2000" dirty="0" smtClean="0">
              <a:ea typeface="+mn-ea"/>
              <a:cs typeface="+mn-cs"/>
            </a:endParaRPr>
          </a:p>
          <a:p>
            <a:pPr>
              <a:buClr>
                <a:schemeClr val="accent6"/>
              </a:buClr>
            </a:pPr>
            <a:r>
              <a:rPr lang="en-US" dirty="0" smtClean="0"/>
              <a:t>Using Servlet API support</a:t>
            </a:r>
          </a:p>
          <a:p>
            <a:pPr lvl="1">
              <a:buClr>
                <a:schemeClr val="accent6"/>
              </a:buClr>
            </a:pPr>
            <a:r>
              <a:rPr lang="en-GB" sz="2000" b="1" kern="1200" dirty="0" err="1" smtClean="0">
                <a:latin typeface="Courier New" pitchFamily="49" charset="0"/>
                <a:cs typeface="Courier New" pitchFamily="49" charset="0"/>
              </a:rPr>
              <a:t>javax.servlet.http</a:t>
            </a:r>
            <a:r>
              <a:rPr lang="en-GB" sz="2000" b="1" kern="1200" dirty="0" smtClean="0">
                <a:latin typeface="Courier New" pitchFamily="49" charset="0"/>
                <a:cs typeface="Courier New" pitchFamily="49" charset="0"/>
              </a:rPr>
              <a:t>.</a:t>
            </a:r>
            <a:r>
              <a:rPr lang="en-US" sz="2000" b="1" kern="1200" dirty="0" smtClean="0">
                <a:latin typeface="Courier New" pitchFamily="49" charset="0"/>
                <a:ea typeface="+mn-ea"/>
                <a:cs typeface="Courier New" pitchFamily="49" charset="0"/>
              </a:rPr>
              <a:t>Cookies</a:t>
            </a:r>
          </a:p>
          <a:p>
            <a:pPr lvl="1">
              <a:buClr>
                <a:schemeClr val="accent6"/>
              </a:buClr>
            </a:pPr>
            <a:r>
              <a:rPr lang="en-GB" sz="2000" b="1" kern="1200" dirty="0" err="1" smtClean="0">
                <a:latin typeface="Courier New" pitchFamily="49" charset="0"/>
                <a:ea typeface="+mn-ea"/>
                <a:cs typeface="Courier New" pitchFamily="49" charset="0"/>
              </a:rPr>
              <a:t>javax.servlet.http</a:t>
            </a:r>
            <a:r>
              <a:rPr lang="en-GB" sz="2000" b="1" kern="1200" dirty="0" smtClean="0">
                <a:latin typeface="Courier New" pitchFamily="49" charset="0"/>
                <a:ea typeface="+mn-ea"/>
                <a:cs typeface="Courier New" pitchFamily="49" charset="0"/>
              </a:rPr>
              <a:t>.</a:t>
            </a:r>
            <a:r>
              <a:rPr lang="en-US" sz="2000" b="1" kern="1200" dirty="0" err="1" smtClean="0">
                <a:latin typeface="Courier New" pitchFamily="49" charset="0"/>
                <a:ea typeface="+mn-ea"/>
                <a:cs typeface="Courier New" pitchFamily="49" charset="0"/>
              </a:rPr>
              <a:t>HttpSession</a:t>
            </a:r>
            <a:endParaRPr lang="en-US" sz="2000" b="1" kern="1200" dirty="0" smtClean="0">
              <a:latin typeface="Courier New" pitchFamily="49" charset="0"/>
              <a:ea typeface="+mn-ea"/>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Rewriting</a:t>
            </a:r>
            <a:endParaRPr lang="en-GB" dirty="0"/>
          </a:p>
        </p:txBody>
      </p:sp>
      <p:sp>
        <p:nvSpPr>
          <p:cNvPr id="4" name="Slide Number Placeholder 3"/>
          <p:cNvSpPr>
            <a:spLocks noGrp="1"/>
          </p:cNvSpPr>
          <p:nvPr>
            <p:ph type="sldNum" sz="quarter" idx="12"/>
          </p:nvPr>
        </p:nvSpPr>
        <p:spPr>
          <a:xfrm>
            <a:off x="3505200" y="6619875"/>
            <a:ext cx="2133600" cy="238125"/>
          </a:xfrm>
        </p:spPr>
        <p:txBody>
          <a:bodyPr/>
          <a:lstStyle/>
          <a:p>
            <a:pPr>
              <a:defRPr/>
            </a:pPr>
            <a:fld id="{F03F9909-DF5E-493E-8CE4-52F70718D8EA}" type="slidenum">
              <a:rPr lang="en-US" smtClean="0"/>
              <a:pPr>
                <a:defRPr/>
              </a:pPr>
              <a:t>7</a:t>
            </a:fld>
            <a:endParaRPr lang="en-US" dirty="0"/>
          </a:p>
        </p:txBody>
      </p:sp>
      <p:sp>
        <p:nvSpPr>
          <p:cNvPr id="3" name="Content Placeholder 2"/>
          <p:cNvSpPr>
            <a:spLocks noGrp="1"/>
          </p:cNvSpPr>
          <p:nvPr>
            <p:ph sz="quarter" idx="1"/>
          </p:nvPr>
        </p:nvSpPr>
        <p:spPr>
          <a:xfrm>
            <a:off x="228600" y="1143000"/>
            <a:ext cx="8305800" cy="4419600"/>
          </a:xfrm>
        </p:spPr>
        <p:txBody>
          <a:bodyPr>
            <a:normAutofit fontScale="85000" lnSpcReduction="20000"/>
          </a:bodyPr>
          <a:lstStyle/>
          <a:p>
            <a:pPr>
              <a:lnSpc>
                <a:spcPct val="120000"/>
              </a:lnSpc>
            </a:pPr>
            <a:r>
              <a:rPr lang="en-US" dirty="0" smtClean="0"/>
              <a:t>One of the ways to maintain the request information across multiple requests of the same user is to keep sending back the information by appending the URL with the query string containing the old request parameters.</a:t>
            </a:r>
          </a:p>
          <a:p>
            <a:pPr>
              <a:lnSpc>
                <a:spcPct val="120000"/>
              </a:lnSpc>
            </a:pPr>
            <a:r>
              <a:rPr lang="en-US" dirty="0" smtClean="0"/>
              <a:t>But this will require that every page to be dynamically generated since query string has to be computed and appended with every URL. Hence it cannot be enforced for a static html page.</a:t>
            </a:r>
          </a:p>
          <a:p>
            <a:pPr>
              <a:lnSpc>
                <a:spcPct val="120000"/>
              </a:lnSpc>
            </a:pPr>
            <a:r>
              <a:rPr lang="en-US" dirty="0" smtClean="0"/>
              <a:t>Also here state can be a maintained only for the same browser session. If accidently user closes the browser window session  is lost.</a:t>
            </a:r>
          </a:p>
          <a:p>
            <a:pPr>
              <a:lnSpc>
                <a:spcPct val="120000"/>
              </a:lnSpc>
            </a:pPr>
            <a:r>
              <a:rPr lang="en-US" dirty="0" smtClean="0"/>
              <a:t>Example in next slides demonstrates how URL rewriting can be done programmatically.</a:t>
            </a:r>
          </a:p>
          <a:p>
            <a:pPr>
              <a:lnSpc>
                <a:spcPct val="120000"/>
              </a:lnSpc>
            </a:pPr>
            <a:r>
              <a:rPr lang="en-US" dirty="0" smtClean="0"/>
              <a:t>We will find that a it requires a lot of coding effort in every dynamic page to achieve session maintenance this way.</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cstate="print"/>
          <a:srcRect/>
          <a:stretch>
            <a:fillRect/>
          </a:stretch>
        </p:blipFill>
        <p:spPr bwMode="auto">
          <a:xfrm>
            <a:off x="275862" y="3657599"/>
            <a:ext cx="3076938" cy="2209801"/>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Example scenario: URL  Rewriting</a:t>
            </a:r>
            <a:endParaRPr lang="en-GB" dirty="0"/>
          </a:p>
        </p:txBody>
      </p:sp>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8</a:t>
            </a:fld>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228600" y="990600"/>
            <a:ext cx="2743200" cy="2076226"/>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962400" y="1066800"/>
            <a:ext cx="3200400" cy="1886226"/>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a:stretch>
            <a:fillRect/>
          </a:stretch>
        </p:blipFill>
        <p:spPr bwMode="auto">
          <a:xfrm>
            <a:off x="5181600" y="3810000"/>
            <a:ext cx="2728292" cy="2057400"/>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0" y="3124200"/>
            <a:ext cx="5410200" cy="338554"/>
          </a:xfrm>
          <a:prstGeom prst="rect">
            <a:avLst/>
          </a:prstGeom>
        </p:spPr>
        <p:txBody>
          <a:bodyPr wrap="square">
            <a:spAutoFit/>
          </a:bodyPr>
          <a:lstStyle/>
          <a:p>
            <a:r>
              <a:rPr lang="en-GB" sz="1600" dirty="0" smtClean="0"/>
              <a:t>http://localhost:8090/WithoutSession/AddToCartServlet?</a:t>
            </a:r>
            <a:endParaRPr lang="en-GB" sz="1600" dirty="0"/>
          </a:p>
        </p:txBody>
      </p:sp>
      <p:sp>
        <p:nvSpPr>
          <p:cNvPr id="15" name="Rectangle 14"/>
          <p:cNvSpPr/>
          <p:nvPr/>
        </p:nvSpPr>
        <p:spPr>
          <a:xfrm>
            <a:off x="5562600" y="2979003"/>
            <a:ext cx="3581400" cy="830997"/>
          </a:xfrm>
          <a:prstGeom prst="rect">
            <a:avLst/>
          </a:prstGeom>
        </p:spPr>
        <p:txBody>
          <a:bodyPr wrap="square">
            <a:spAutoFit/>
          </a:bodyPr>
          <a:lstStyle/>
          <a:p>
            <a:r>
              <a:rPr lang="en-US" sz="1600" dirty="0" smtClean="0"/>
              <a:t>http://localhost:8090/WithoutSession/AddToCartServlet?pbook=Head First Servlet and </a:t>
            </a:r>
            <a:r>
              <a:rPr lang="en-US" sz="1600" dirty="0" err="1" smtClean="0"/>
              <a:t>JSP,Head</a:t>
            </a:r>
            <a:r>
              <a:rPr lang="en-US" sz="1600" dirty="0" smtClean="0"/>
              <a:t> First EJB</a:t>
            </a:r>
            <a:endParaRPr lang="en-GB" sz="1600" dirty="0" smtClean="0"/>
          </a:p>
        </p:txBody>
      </p:sp>
      <p:sp>
        <p:nvSpPr>
          <p:cNvPr id="16" name="Right Arrow 15"/>
          <p:cNvSpPr/>
          <p:nvPr/>
        </p:nvSpPr>
        <p:spPr>
          <a:xfrm>
            <a:off x="1371600" y="2667000"/>
            <a:ext cx="2667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Bent Arrow 16"/>
          <p:cNvSpPr/>
          <p:nvPr/>
        </p:nvSpPr>
        <p:spPr>
          <a:xfrm rot="5400000">
            <a:off x="4724400" y="29718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ight Arrow 17"/>
          <p:cNvSpPr/>
          <p:nvPr/>
        </p:nvSpPr>
        <p:spPr>
          <a:xfrm rot="10800000">
            <a:off x="2514600" y="5410200"/>
            <a:ext cx="2667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09600" y="5867400"/>
            <a:ext cx="7086600" cy="584775"/>
          </a:xfrm>
          <a:prstGeom prst="rect">
            <a:avLst/>
          </a:prstGeom>
        </p:spPr>
        <p:txBody>
          <a:bodyPr wrap="square">
            <a:spAutoFit/>
          </a:bodyPr>
          <a:lstStyle/>
          <a:p>
            <a:r>
              <a:rPr lang="en-GB" sz="1600" dirty="0" smtClean="0"/>
              <a:t>http://localhost:8090/WithoutSession/AddToCartServlet?pbook=Head%20First%20Servlet%20and%20JSP,Head%20First%20EJB</a:t>
            </a:r>
          </a:p>
        </p:txBody>
      </p:sp>
      <p:sp>
        <p:nvSpPr>
          <p:cNvPr id="20" name="Footer Placeholder 19"/>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3F9909-DF5E-493E-8CE4-52F70718D8EA}" type="slidenum">
              <a:rPr lang="en-US" smtClean="0"/>
              <a:pPr>
                <a:defRPr/>
              </a:pPr>
              <a:t>9</a:t>
            </a:fld>
            <a:endParaRPr lang="en-US"/>
          </a:p>
        </p:txBody>
      </p:sp>
      <p:sp>
        <p:nvSpPr>
          <p:cNvPr id="5" name="Rectangle 4"/>
          <p:cNvSpPr/>
          <p:nvPr/>
        </p:nvSpPr>
        <p:spPr>
          <a:xfrm>
            <a:off x="152400" y="394692"/>
            <a:ext cx="8686800" cy="6463308"/>
          </a:xfrm>
          <a:prstGeom prst="rect">
            <a:avLst/>
          </a:prstGeom>
        </p:spPr>
        <p:txBody>
          <a:bodyPr wrap="square">
            <a:spAutoFit/>
          </a:bodyPr>
          <a:lstStyle/>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AddToCartServlet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AddToCartServlet</a:t>
            </a:r>
            <a:r>
              <a:rPr lang="en-GB" b="1" dirty="0" smtClean="0">
                <a:latin typeface="Courier New" pitchFamily="49" charset="0"/>
                <a:cs typeface="Courier New" pitchFamily="49" charset="0"/>
              </a:rPr>
              <a:t>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smtClean="0">
                <a:solidFill>
                  <a:srgbClr val="006600"/>
                </a:solidFill>
                <a:latin typeface="Courier New" pitchFamily="49" charset="0"/>
                <a:cs typeface="Courier New" pitchFamily="49" charset="0"/>
              </a:rPr>
              <a:t>String book=</a:t>
            </a:r>
            <a:r>
              <a:rPr lang="en-GB" b="1" dirty="0" err="1" smtClean="0">
                <a:solidFill>
                  <a:srgbClr val="006600"/>
                </a:solidFill>
                <a:latin typeface="Courier New" pitchFamily="49" charset="0"/>
                <a:cs typeface="Courier New" pitchFamily="49" charset="0"/>
              </a:rPr>
              <a:t>request.getQueryString</a:t>
            </a:r>
            <a:r>
              <a:rPr lang="en-GB" b="1" dirty="0" smtClean="0">
                <a:solidFill>
                  <a:srgbClr val="006600"/>
                </a:solidFill>
                <a:latin typeface="Courier New" pitchFamily="49" charset="0"/>
                <a:cs typeface="Courier New" pitchFamily="49" charset="0"/>
              </a:rPr>
              <a:t>();</a:t>
            </a:r>
          </a:p>
          <a:p>
            <a:r>
              <a:rPr lang="en-US" b="1" dirty="0" smtClean="0">
                <a:latin typeface="Courier New" pitchFamily="49" charset="0"/>
                <a:cs typeface="Courier New" pitchFamily="49" charset="0"/>
              </a:rPr>
              <a:t>    String s= "&lt;html&gt;&lt;head&gt; &lt;title&gt;Books&lt;/title&gt; &lt;/head&gt; "+</a:t>
            </a:r>
          </a:p>
          <a:p>
            <a:r>
              <a:rPr lang="en-GB" b="1" dirty="0" smtClean="0">
                <a:latin typeface="Courier New" pitchFamily="49" charset="0"/>
                <a:cs typeface="Courier New" pitchFamily="49" charset="0"/>
              </a:rPr>
              <a:t>		"&lt;body&gt;&lt;h1&gt;Buy Books&lt;/h1&gt;  "+</a:t>
            </a:r>
          </a:p>
          <a:p>
            <a:r>
              <a:rPr lang="en-US" b="1" dirty="0" smtClean="0">
                <a:latin typeface="Courier New" pitchFamily="49" charset="0"/>
                <a:cs typeface="Courier New" pitchFamily="49" charset="0"/>
              </a:rPr>
              <a:t>		"&lt;form method='post' 		action='</a:t>
            </a:r>
            <a:r>
              <a:rPr lang="en-US" b="1" dirty="0" err="1" smtClean="0">
                <a:latin typeface="Courier New" pitchFamily="49" charset="0"/>
                <a:cs typeface="Courier New" pitchFamily="49" charset="0"/>
              </a:rPr>
              <a:t>AddToCartServlet</a:t>
            </a:r>
            <a:r>
              <a:rPr lang="en-US" b="1" dirty="0" smtClean="0">
                <a:solidFill>
                  <a:srgbClr val="006600"/>
                </a:solidFill>
                <a:latin typeface="Courier New" pitchFamily="49" charset="0"/>
                <a:cs typeface="Courier New" pitchFamily="49" charset="0"/>
              </a:rPr>
              <a:t>?"+((book==null)?"":book</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"'&gt;&lt;</a:t>
            </a:r>
            <a:r>
              <a:rPr lang="en-US" b="1" dirty="0" err="1" smtClean="0">
                <a:latin typeface="Courier New" pitchFamily="49" charset="0"/>
                <a:cs typeface="Courier New" pitchFamily="49" charset="0"/>
              </a:rPr>
              <a:t>ol</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Servlet and JSP'&gt;Head First Servlet 	and JSP  "+</a:t>
            </a:r>
          </a:p>
          <a:p>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EJB'&gt;Head First EJB  "+</a:t>
            </a:r>
          </a:p>
          <a:p>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Java'&gt;Head First Java  "+</a:t>
            </a:r>
          </a:p>
          <a:p>
            <a:r>
              <a:rPr lang="en-GB" b="1" dirty="0" smtClean="0">
                <a:latin typeface="Courier New" pitchFamily="49" charset="0"/>
                <a:cs typeface="Courier New" pitchFamily="49" charset="0"/>
              </a:rPr>
              <a:t>	"&lt;</a:t>
            </a:r>
            <a:r>
              <a:rPr lang="en-GB" b="1" dirty="0" err="1" smtClean="0">
                <a:latin typeface="Courier New" pitchFamily="49" charset="0"/>
                <a:cs typeface="Courier New" pitchFamily="49" charset="0"/>
              </a:rPr>
              <a:t>li</a:t>
            </a:r>
            <a:r>
              <a:rPr lang="en-GB" b="1" dirty="0" smtClean="0">
                <a:latin typeface="Courier New" pitchFamily="49" charset="0"/>
                <a:cs typeface="Courier New" pitchFamily="49" charset="0"/>
              </a:rPr>
              <a:t>&gt;&lt;input type='checkbox' name='book' value='LINUX in 	a nutshell'&gt;LINUX in a nutshell&lt;/</a:t>
            </a:r>
            <a:r>
              <a:rPr lang="en-GB" b="1" dirty="0" err="1" smtClean="0">
                <a:latin typeface="Courier New" pitchFamily="49" charset="0"/>
                <a:cs typeface="Courier New" pitchFamily="49" charset="0"/>
              </a:rPr>
              <a:t>ol</a:t>
            </a:r>
            <a:r>
              <a:rPr lang="en-GB" b="1" dirty="0" smtClean="0">
                <a:latin typeface="Courier New" pitchFamily="49" charset="0"/>
                <a:cs typeface="Courier New" pitchFamily="49" charset="0"/>
              </a:rPr>
              <a:t>&gt;  "+</a:t>
            </a:r>
          </a:p>
          <a:p>
            <a:r>
              <a:rPr lang="en-US" b="1" dirty="0" smtClean="0">
                <a:latin typeface="Courier New" pitchFamily="49" charset="0"/>
                <a:cs typeface="Courier New" pitchFamily="49" charset="0"/>
              </a:rPr>
              <a:t>	"&lt;input type='submit' value='add to 	cart'&gt;&lt;/form&gt;&lt;/body&gt;&lt;/html&gt; ";</a:t>
            </a:r>
          </a:p>
          <a:p>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(s);}</a:t>
            </a:r>
            <a:endParaRPr lang="en-GB" b="1" dirty="0">
              <a:latin typeface="Courier New" pitchFamily="49" charset="0"/>
              <a:cs typeface="Courier New" pitchFamily="49" charset="0"/>
            </a:endParaRPr>
          </a:p>
        </p:txBody>
      </p:sp>
      <p:sp>
        <p:nvSpPr>
          <p:cNvPr id="6" name="TextBox 5"/>
          <p:cNvSpPr txBox="1"/>
          <p:nvPr/>
        </p:nvSpPr>
        <p:spPr>
          <a:xfrm>
            <a:off x="0" y="0"/>
            <a:ext cx="8382000" cy="369332"/>
          </a:xfrm>
          <a:prstGeom prst="rect">
            <a:avLst/>
          </a:prstGeom>
          <a:noFill/>
        </p:spPr>
        <p:txBody>
          <a:bodyPr wrap="square" rtlCol="0">
            <a:spAutoFit/>
          </a:bodyPr>
          <a:lstStyle/>
          <a:p>
            <a:r>
              <a:rPr lang="en-US" dirty="0" smtClean="0">
                <a:solidFill>
                  <a:srgbClr val="C00000"/>
                </a:solidFill>
              </a:rPr>
              <a:t>Displays the form and appends the query string with the form URL if not null</a:t>
            </a:r>
            <a:endParaRPr lang="en-GB" dirty="0">
              <a:solidFill>
                <a:srgbClr val="C00000"/>
              </a:solidFill>
            </a:endParaRPr>
          </a:p>
        </p:txBody>
      </p:sp>
      <p:sp>
        <p:nvSpPr>
          <p:cNvPr id="7" name="Footer Placeholder 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TotalTime>
  <Words>2721</Words>
  <Application>Microsoft Office PowerPoint</Application>
  <PresentationFormat>On-screen Show (4:3)</PresentationFormat>
  <Paragraphs>445</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Session Handling</vt:lpstr>
      <vt:lpstr>Session tracking</vt:lpstr>
      <vt:lpstr>Maintaining State</vt:lpstr>
      <vt:lpstr>Scenario: Without Session tracking</vt:lpstr>
      <vt:lpstr>Slide 5</vt:lpstr>
      <vt:lpstr>Ways to achieve session tracking</vt:lpstr>
      <vt:lpstr>URL Rewriting</vt:lpstr>
      <vt:lpstr>Example scenario: URL  Rewriting</vt:lpstr>
      <vt:lpstr>Slide 9</vt:lpstr>
      <vt:lpstr>Slide 10</vt:lpstr>
      <vt:lpstr>Hidden Form Fields</vt:lpstr>
      <vt:lpstr>What is a Cookie?</vt:lpstr>
      <vt:lpstr>HTTP cookie attributes</vt:lpstr>
      <vt:lpstr>Cookie example and getting cookie</vt:lpstr>
      <vt:lpstr>javax.servlet.http.Cookie</vt:lpstr>
      <vt:lpstr>Example: Cookies</vt:lpstr>
      <vt:lpstr>Slide 17</vt:lpstr>
      <vt:lpstr>Pros and cons of cookies</vt:lpstr>
      <vt:lpstr>HttpSession</vt:lpstr>
      <vt:lpstr>Cookies in session</vt:lpstr>
      <vt:lpstr>Methods to create HttpSession</vt:lpstr>
      <vt:lpstr>Setting, getting and removing session attributes</vt:lpstr>
      <vt:lpstr>Destroying session</vt:lpstr>
      <vt:lpstr>Timeout</vt:lpstr>
      <vt:lpstr>Example: Shopping Cart</vt:lpstr>
      <vt:lpstr>Slide 26</vt:lpstr>
      <vt:lpstr>Slide 27</vt:lpstr>
      <vt:lpstr>Slide 28</vt:lpstr>
      <vt:lpstr>Slide 29</vt:lpstr>
      <vt:lpstr>Slide 30</vt:lpstr>
      <vt:lpstr>Slide 31</vt:lpstr>
      <vt:lpstr>Cookies disabled: encodeURL()</vt:lpstr>
      <vt:lpstr>encodeRedirectURL()</vt:lpstr>
      <vt:lpstr>Summary of types of attributes in the application that we have seen so far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Handling</dc:title>
  <dc:creator>RADHA</dc:creator>
  <cp:lastModifiedBy>RADHA</cp:lastModifiedBy>
  <cp:revision>3</cp:revision>
  <dcterms:created xsi:type="dcterms:W3CDTF">2012-08-06T11:28:46Z</dcterms:created>
  <dcterms:modified xsi:type="dcterms:W3CDTF">2013-08-03T03:46:35Z</dcterms:modified>
</cp:coreProperties>
</file>