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3B6F-2866-4721-ACD0-1698C7EEBACC}" type="datetimeFigureOut">
              <a:rPr lang="en-IN" smtClean="0"/>
              <a:pPr/>
              <a:t>03-08-2013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FAE3-D41C-4F08-A0EA-78FA67F0EE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9A6D-7D2D-4F95-9B13-7C3663786007}" type="slidenum">
              <a:rPr lang="en-IN"/>
              <a:pPr/>
              <a:t>2</a:t>
            </a:fld>
            <a:endParaRPr lang="en-I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F74A4-7A1A-4967-8D0C-40996FFBAF98}" type="slidenum">
              <a:rPr lang="en-IN"/>
              <a:pPr/>
              <a:t>3</a:t>
            </a:fld>
            <a:endParaRPr lang="en-I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D61B5-D9A5-4A25-B048-04B29659FF0A}" type="slidenum">
              <a:rPr lang="en-IN"/>
              <a:pPr/>
              <a:t>4</a:t>
            </a:fld>
            <a:endParaRPr lang="en-I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5B7-A2BB-4E3A-A145-77AD6ADB7AFC}" type="datetime1">
              <a:rPr lang="en-IN" smtClean="0"/>
              <a:t>03-08-2013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705-3A52-4DB6-BC00-A7B443E7BA86}" type="datetime1">
              <a:rPr lang="en-IN" smtClean="0"/>
              <a:t>03-08-2013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109-D2AC-462C-98B2-5FA48716BC01}" type="datetime1">
              <a:rPr lang="en-IN" smtClean="0"/>
              <a:t>03-08-2013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01D4-3D11-4C52-BAC6-8DD699F6B7D9}" type="datetime1">
              <a:rPr lang="en-IN" smtClean="0"/>
              <a:t>03-08-2013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A17-3719-499A-95B1-8C07374F66DD}" type="datetime1">
              <a:rPr lang="en-IN" smtClean="0"/>
              <a:t>03-08-2013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5E43-2B27-40AC-BD12-1F40275CF753}" type="datetime1">
              <a:rPr lang="en-IN" smtClean="0"/>
              <a:t>03-08-2013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8E02-754C-423A-BD0E-2D5B8AF52C70}" type="datetime1">
              <a:rPr lang="en-IN" smtClean="0"/>
              <a:t>03-08-2013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5DA-B76D-4732-8EF7-898A55931E25}" type="datetime1">
              <a:rPr lang="en-IN" smtClean="0"/>
              <a:t>03-08-2013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7DA-163E-4CE1-B9C1-D50BE185AE88}" type="datetime1">
              <a:rPr lang="en-IN" smtClean="0"/>
              <a:t>03-08-2013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EB7-D4D7-4DCA-B088-610BCF84357D}" type="datetime1">
              <a:rPr lang="en-IN" smtClean="0"/>
              <a:t>03-08-2013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D5A0-1587-4B3E-951F-14009DBD6C77}" type="datetime1">
              <a:rPr lang="en-IN" smtClean="0"/>
              <a:t>03-08-2013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8B44-FF89-4FDE-8711-B812370B81CE}" type="datetime1">
              <a:rPr lang="en-IN" smtClean="0"/>
              <a:t>03-08-2013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RVK..................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F975-EFA4-46E1-96C6-7F928A57F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EL.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 </a:t>
            </a:r>
            <a:br>
              <a:rPr lang="en-US"/>
            </a:br>
            <a:r>
              <a:rPr lang="en-US"/>
              <a:t>(Expression Language)</a:t>
            </a:r>
          </a:p>
        </p:txBody>
      </p:sp>
      <p:sp>
        <p:nvSpPr>
          <p:cNvPr id="2053" name="AutoShape 5">
            <a:hlinkClick r:id="rId2" action="ppaction://hlinkpres?slideindex=2&amp;slidetitle=Slide 2" highlightClick="1"/>
          </p:cNvPr>
          <p:cNvSpPr>
            <a:spLocks noChangeArrowheads="1"/>
          </p:cNvSpPr>
          <p:nvPr/>
        </p:nvSpPr>
        <p:spPr bwMode="auto">
          <a:xfrm>
            <a:off x="7524750" y="6524625"/>
            <a:ext cx="503238" cy="217488"/>
          </a:xfrm>
          <a:prstGeom prst="actionButtonReturn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48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errors</a:t>
            </a:r>
            <a:endParaRPr lang="en-I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jsp:useBean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class="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a.Name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 id="n"&gt;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jsp:setProperty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name="n" property="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fname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 value="Rahim"/&gt;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jsp:setProperty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name="n" property="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lname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 value="Raja"/&gt;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jsp:useBean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jsp:useBean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class="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a.Emp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 id="e"&gt;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jsp:setProperty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name="e" property="name" value="{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pageScope.n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jsp:useBean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33600" y="5181600"/>
            <a:ext cx="990600" cy="304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286000" y="5181600"/>
            <a:ext cx="685800" cy="381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55626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Because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pageScope.n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>
                <a:solidFill>
                  <a:srgbClr val="002060"/>
                </a:solidFill>
              </a:rPr>
              <a:t> returns a string!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96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an EL to print the session id.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${session.id}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WRONG, </a:t>
            </a:r>
            <a:r>
              <a:rPr lang="en-US" dirty="0"/>
              <a:t>No ‘session’  in EL implicit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${pageContext.session.id}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CORRECT</a:t>
            </a:r>
          </a:p>
          <a:p>
            <a:endParaRPr lang="en-US" b="1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session.setAttribute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(“flower”, “rose”);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…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pageContext.session.flower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WRONG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${flower} 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WRONG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sessionScope.size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CORRECT</a:t>
            </a: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9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“[ ]” 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335279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/>
              </a:buClr>
            </a:pPr>
            <a:r>
              <a:rPr lang="en-US" kern="1200" dirty="0">
                <a:latin typeface="+mj-lt"/>
              </a:rPr>
              <a:t>When the variable is on the left side of the [], it can be </a:t>
            </a:r>
            <a:endParaRPr lang="en-US" kern="1200" dirty="0" smtClean="0">
              <a:latin typeface="+mj-lt"/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n-US" b="1" dirty="0" smtClean="0">
                <a:solidFill>
                  <a:srgbClr val="339966"/>
                </a:solidFill>
                <a:latin typeface="Courier New" pitchFamily="49" charset="0"/>
              </a:rPr>
              <a:t>			$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</a:rPr>
              <a:t>E1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“E2</a:t>
            </a:r>
            <a:r>
              <a:rPr lang="en-US" b="1" dirty="0" smtClean="0">
                <a:latin typeface="Courier New" pitchFamily="49" charset="0"/>
              </a:rPr>
              <a:t>”</a:t>
            </a:r>
            <a:r>
              <a:rPr lang="en-US" b="1" dirty="0" smtClean="0">
                <a:solidFill>
                  <a:srgbClr val="0066FF"/>
                </a:solidFill>
                <a:latin typeface="Courier New" pitchFamily="49" charset="0"/>
              </a:rPr>
              <a:t>]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</a:rPr>
              <a:t>}</a:t>
            </a:r>
          </a:p>
          <a:p>
            <a:pPr marL="0" indent="0">
              <a:buClr>
                <a:schemeClr val="accent6"/>
              </a:buClr>
              <a:buNone/>
            </a:pPr>
            <a:endParaRPr lang="en-US" kern="1200" dirty="0">
              <a:latin typeface="+mj-lt"/>
            </a:endParaRPr>
          </a:p>
          <a:p>
            <a:pPr lvl="1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kern="1200" dirty="0">
                <a:latin typeface="+mj-lt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+mj-lt"/>
                <a:ea typeface="+mn-ea"/>
                <a:cs typeface="+mn-cs"/>
              </a:rPr>
              <a:t>If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E1 </a:t>
            </a:r>
            <a:r>
              <a:rPr lang="en-US" sz="2000" kern="1200" dirty="0" smtClean="0">
                <a:latin typeface="+mj-lt"/>
                <a:ea typeface="+mn-ea"/>
                <a:cs typeface="+mn-cs"/>
              </a:rPr>
              <a:t>is 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Map	  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E2 </a:t>
            </a:r>
            <a:r>
              <a:rPr lang="en-US" sz="2000" kern="1200" dirty="0">
                <a:latin typeface="+mj-lt"/>
                <a:ea typeface="+mn-ea"/>
                <a:cs typeface="+mn-cs"/>
              </a:rPr>
              <a:t>is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key</a:t>
            </a:r>
            <a:endParaRPr lang="en-US" sz="2000" b="1" kern="1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kern="1200" dirty="0">
                <a:latin typeface="+mj-lt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+mj-lt"/>
                <a:ea typeface="+mn-ea"/>
                <a:cs typeface="+mn-cs"/>
              </a:rPr>
              <a:t>If is 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bean</a:t>
            </a:r>
            <a:r>
              <a:rPr lang="en-US" sz="2000" kern="1200" dirty="0" smtClean="0">
                <a:latin typeface="+mj-lt"/>
                <a:ea typeface="+mn-ea"/>
                <a:cs typeface="+mn-cs"/>
              </a:rPr>
              <a:t>    	 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E2 </a:t>
            </a:r>
            <a:r>
              <a:rPr lang="en-US" sz="2000" kern="1200" dirty="0"/>
              <a:t>is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property</a:t>
            </a:r>
            <a:endParaRPr lang="en-US" sz="2000" b="1" kern="1200" dirty="0"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kern="1200" dirty="0" smtClean="0">
                <a:latin typeface="+mj-lt"/>
                <a:ea typeface="+mn-ea"/>
                <a:cs typeface="+mn-cs"/>
              </a:rPr>
              <a:t> 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List		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E2 </a:t>
            </a:r>
            <a:r>
              <a:rPr lang="en-US" sz="2000" kern="1200" dirty="0"/>
              <a:t>is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index</a:t>
            </a:r>
            <a:endParaRPr lang="en-US" sz="2000" b="1" kern="1200" dirty="0"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kern="1200" dirty="0" smtClean="0">
                <a:latin typeface="+mj-lt"/>
                <a:ea typeface="+mn-ea"/>
                <a:cs typeface="+mn-cs"/>
              </a:rPr>
              <a:t> array		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E2 </a:t>
            </a:r>
            <a:r>
              <a:rPr lang="en-US" sz="2000" kern="1200" dirty="0"/>
              <a:t>is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index</a:t>
            </a:r>
            <a:endParaRPr lang="en-US" sz="2000" kern="1200" dirty="0">
              <a:latin typeface="+mj-lt"/>
              <a:ea typeface="+mn-ea"/>
              <a:cs typeface="+mn-cs"/>
            </a:endParaRP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5208657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In case of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>
                <a:solidFill>
                  <a:srgbClr val="5F5F5F"/>
                </a:solidFill>
                <a:latin typeface="+mj-lt"/>
              </a:rPr>
              <a:t> and arrays ,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>
                <a:solidFill>
                  <a:srgbClr val="5F5F5F"/>
                </a:solidFill>
                <a:latin typeface="+mj-lt"/>
              </a:rPr>
              <a:t> index is forced(converted) to an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5F5F5F"/>
                </a:solidFill>
                <a:latin typeface="+mj-lt"/>
              </a:rPr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30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using [] and .</a:t>
            </a:r>
            <a:endParaRPr lang="en-I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562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protected void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doGet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(…){</a:t>
            </a:r>
          </a:p>
          <a:p>
            <a:pPr>
              <a:buFontTx/>
              <a:buNone/>
            </a:pP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java.util.Map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carmap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=new 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java.util.HashMap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carmap.put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Large","Mercedes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");</a:t>
            </a:r>
          </a:p>
          <a:p>
            <a:pPr>
              <a:buFontTx/>
              <a:buNone/>
            </a:pP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carmap.put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Medium","Getz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");</a:t>
            </a:r>
          </a:p>
          <a:p>
            <a:pPr>
              <a:buFontTx/>
              <a:buNone/>
            </a:pP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carmap.put</a:t>
            </a:r>
            <a:r>
              <a:rPr lang="en-IN" b="1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IN" b="1" dirty="0" err="1">
                <a:solidFill>
                  <a:schemeClr val="tx2"/>
                </a:solidFill>
                <a:latin typeface="Courier New" pitchFamily="49" charset="0"/>
              </a:rPr>
              <a:t>Small","Alto</a:t>
            </a:r>
            <a:r>
              <a:rPr lang="en-IN" b="1" dirty="0" smtClean="0">
                <a:solidFill>
                  <a:schemeClr val="tx2"/>
                </a:solidFill>
                <a:latin typeface="Courier New" pitchFamily="49" charset="0"/>
              </a:rPr>
              <a:t>");</a:t>
            </a:r>
            <a:endParaRPr lang="en-IN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IN" b="1" dirty="0">
                <a:solidFill>
                  <a:srgbClr val="3333CC"/>
                </a:solidFill>
                <a:latin typeface="Courier New" pitchFamily="49" charset="0"/>
              </a:rPr>
              <a:t>String[] </a:t>
            </a:r>
            <a:r>
              <a:rPr lang="en-IN" b="1" dirty="0" err="1">
                <a:solidFill>
                  <a:srgbClr val="3333CC"/>
                </a:solidFill>
                <a:latin typeface="Courier New" pitchFamily="49" charset="0"/>
              </a:rPr>
              <a:t>cartype</a:t>
            </a:r>
            <a:r>
              <a:rPr lang="en-IN" b="1" dirty="0">
                <a:solidFill>
                  <a:srgbClr val="3333CC"/>
                </a:solidFill>
                <a:latin typeface="Courier New" pitchFamily="49" charset="0"/>
              </a:rPr>
              <a:t>={"</a:t>
            </a:r>
            <a:r>
              <a:rPr lang="en-IN" b="1" dirty="0" err="1">
                <a:solidFill>
                  <a:srgbClr val="3333CC"/>
                </a:solidFill>
                <a:latin typeface="Courier New" pitchFamily="49" charset="0"/>
              </a:rPr>
              <a:t>Large","Medium","Small</a:t>
            </a:r>
            <a:r>
              <a:rPr lang="en-IN" b="1" dirty="0" smtClean="0">
                <a:solidFill>
                  <a:srgbClr val="3333CC"/>
                </a:solidFill>
                <a:latin typeface="Courier New" pitchFamily="49" charset="0"/>
              </a:rPr>
              <a:t>"};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request.setAttribute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("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carmap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",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carmap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request.setAttribute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("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cartype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",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cartype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request.setAttribute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("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size","Medium</a:t>
            </a:r>
            <a:r>
              <a:rPr lang="en-IN" b="1" dirty="0" smtClean="0">
                <a:solidFill>
                  <a:srgbClr val="9900CC"/>
                </a:solidFill>
                <a:latin typeface="Courier New" pitchFamily="49" charset="0"/>
              </a:rPr>
              <a:t>");</a:t>
            </a:r>
            <a:endParaRPr lang="en-IN" b="1" dirty="0">
              <a:solidFill>
                <a:srgbClr val="9900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request.getRequestDispatcher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("i2.jsp").forward(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request,response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5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294" y="675947"/>
            <a:ext cx="8664575" cy="56846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&lt;body&gt;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   My car is: 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carmap.Large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br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&gt; or  &lt;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br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   My car is: 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rgbClr val="9900CC"/>
                </a:solidFill>
                <a:latin typeface="Courier New" pitchFamily="49" charset="0"/>
              </a:rPr>
              <a:t>carmap</a:t>
            </a:r>
            <a:r>
              <a:rPr lang="en-IN" b="1" dirty="0">
                <a:solidFill>
                  <a:srgbClr val="9900CC"/>
                </a:solidFill>
                <a:latin typeface="Courier New" pitchFamily="49" charset="0"/>
              </a:rPr>
              <a:t>["Large"]}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br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Car type : 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rgbClr val="006600"/>
                </a:solidFill>
                <a:latin typeface="Courier New" pitchFamily="49" charset="0"/>
              </a:rPr>
              <a:t>cartype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[0]}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or Car type : 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rgbClr val="006600"/>
                </a:solidFill>
                <a:latin typeface="Courier New" pitchFamily="49" charset="0"/>
              </a:rPr>
              <a:t>cartype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["1"]}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br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  My car is: </a:t>
            </a:r>
            <a:r>
              <a:rPr lang="en-IN" b="1" dirty="0">
                <a:solidFill>
                  <a:schemeClr val="hlink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chemeClr val="hlink"/>
                </a:solidFill>
                <a:latin typeface="Courier New" pitchFamily="49" charset="0"/>
              </a:rPr>
              <a:t>carmap</a:t>
            </a:r>
            <a:r>
              <a:rPr lang="en-IN" b="1" dirty="0">
                <a:solidFill>
                  <a:schemeClr val="hlink"/>
                </a:solidFill>
                <a:latin typeface="Courier New" pitchFamily="49" charset="0"/>
              </a:rPr>
              <a:t>[size]}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br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My car is: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>
                <a:solidFill>
                  <a:schemeClr val="hlink"/>
                </a:solidFill>
                <a:latin typeface="Courier New" pitchFamily="49" charset="0"/>
              </a:rPr>
              <a:t>${</a:t>
            </a:r>
            <a:r>
              <a:rPr lang="en-IN" b="1" dirty="0" err="1">
                <a:solidFill>
                  <a:schemeClr val="hlink"/>
                </a:solidFill>
                <a:latin typeface="Courier New" pitchFamily="49" charset="0"/>
              </a:rPr>
              <a:t>carmap</a:t>
            </a:r>
            <a:r>
              <a:rPr lang="en-IN" b="1" dirty="0">
                <a:solidFill>
                  <a:schemeClr val="hlink"/>
                </a:solidFill>
                <a:latin typeface="Courier New" pitchFamily="49" charset="0"/>
              </a:rPr>
              <a:t>[</a:t>
            </a:r>
            <a:r>
              <a:rPr lang="en-IN" b="1" dirty="0" err="1">
                <a:solidFill>
                  <a:schemeClr val="hlink"/>
                </a:solidFill>
                <a:latin typeface="Courier New" pitchFamily="49" charset="0"/>
              </a:rPr>
              <a:t>cartype</a:t>
            </a:r>
            <a:r>
              <a:rPr lang="en-IN" b="1" dirty="0">
                <a:solidFill>
                  <a:schemeClr val="hlink"/>
                </a:solidFill>
                <a:latin typeface="Courier New" pitchFamily="49" charset="0"/>
              </a:rPr>
              <a:t>[0]]}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  &lt;/body&gt;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683470" y="1197797"/>
            <a:ext cx="257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Both print </a:t>
            </a:r>
            <a:r>
              <a:rPr lang="en-IN" sz="2000" b="1" dirty="0">
                <a:solidFill>
                  <a:srgbClr val="002060"/>
                </a:solidFill>
              </a:rPr>
              <a:t>Mercedes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41380" y="2472777"/>
            <a:ext cx="170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prints </a:t>
            </a:r>
            <a:r>
              <a:rPr lang="en-IN" sz="2000" b="1" dirty="0">
                <a:solidFill>
                  <a:srgbClr val="002060"/>
                </a:solidFill>
              </a:rPr>
              <a:t>Large 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577233" y="3430259"/>
            <a:ext cx="183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prints </a:t>
            </a:r>
            <a:r>
              <a:rPr lang="en-IN" sz="2000" b="1" dirty="0">
                <a:solidFill>
                  <a:srgbClr val="002060"/>
                </a:solidFill>
              </a:rPr>
              <a:t>Medium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V="1">
            <a:off x="3131222" y="2737041"/>
            <a:ext cx="792354" cy="265222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091333" y="4134918"/>
            <a:ext cx="316706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prints </a:t>
            </a:r>
            <a:r>
              <a:rPr lang="en-IN" sz="2000" b="1" dirty="0">
                <a:solidFill>
                  <a:srgbClr val="002060"/>
                </a:solidFill>
              </a:rPr>
              <a:t>Getz</a:t>
            </a:r>
            <a:r>
              <a:rPr lang="en-IN" sz="2000" dirty="0">
                <a:solidFill>
                  <a:srgbClr val="002060"/>
                </a:solidFill>
              </a:rPr>
              <a:t>. </a:t>
            </a:r>
            <a:r>
              <a:rPr lang="en-US" sz="2000" dirty="0">
                <a:solidFill>
                  <a:srgbClr val="002060"/>
                </a:solidFill>
              </a:rPr>
              <a:t>Without double quotes inside the square brackets the string value is treated as attribute. The attribute evaluates and its value is substituted.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119532" y="5636282"/>
            <a:ext cx="211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prints </a:t>
            </a:r>
            <a:r>
              <a:rPr lang="en-IN" sz="2000" b="1" dirty="0">
                <a:solidFill>
                  <a:srgbClr val="002060"/>
                </a:solidFill>
              </a:rPr>
              <a:t>Mercedes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235669" y="3827134"/>
            <a:ext cx="855663" cy="4826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149026" y="5067573"/>
            <a:ext cx="0" cy="360363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219295" y="45654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81E1E"/>
              </a:buClr>
            </a:pPr>
            <a:r>
              <a:rPr lang="en-US" sz="2400" i="1" dirty="0"/>
              <a:t>In JSP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38970" y="880734"/>
            <a:ext cx="444500" cy="11430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45065" idx="0"/>
          </p:cNvCxnSpPr>
          <p:nvPr/>
        </p:nvCxnSpPr>
        <p:spPr>
          <a:xfrm>
            <a:off x="7131270" y="3166734"/>
            <a:ext cx="362744" cy="26352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02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4" grpId="0"/>
      <p:bldP spid="45065" grpId="0"/>
      <p:bldP spid="45066" grpId="0" animBg="1"/>
      <p:bldP spid="45068" grpId="0"/>
      <p:bldP spid="45069" grpId="0"/>
      <p:bldP spid="45071" grpId="0" animBg="1"/>
      <p:bldP spid="450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Form </a:t>
            </a:r>
            <a:r>
              <a:rPr lang="en-US" dirty="0" err="1"/>
              <a:t>Params</a:t>
            </a:r>
            <a:endParaRPr lang="en-I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7244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param.eno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r>
              <a:rPr lang="en-US" sz="2000" dirty="0"/>
              <a:t>Gets the request parameter matching ‘</a:t>
            </a:r>
            <a:r>
              <a:rPr lang="en-US" sz="2000" dirty="0" err="1"/>
              <a:t>eno</a:t>
            </a:r>
            <a:r>
              <a:rPr lang="en-US" sz="2000" dirty="0"/>
              <a:t>’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paramValues.hobbies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r>
              <a:rPr lang="en-US" sz="2000" dirty="0"/>
              <a:t>Gets the first value from the multiple value request attribute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paramValues.hobbies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[0]}</a:t>
            </a:r>
          </a:p>
          <a:p>
            <a:pPr lvl="1"/>
            <a:r>
              <a:rPr lang="en-US" sz="2000" dirty="0"/>
              <a:t>Same as the above</a:t>
            </a:r>
          </a:p>
          <a:p>
            <a:r>
              <a:rPr lang="en-US" dirty="0"/>
              <a:t>You could also say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param.eno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[0]}</a:t>
            </a:r>
            <a:r>
              <a:rPr lang="en-US" dirty="0"/>
              <a:t>  for a single value parameter.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71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24862" cy="495935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+	</a:t>
            </a:r>
          </a:p>
          <a:p>
            <a:pPr>
              <a:buClr>
                <a:schemeClr val="accent6"/>
              </a:buClr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- 	</a:t>
            </a:r>
          </a:p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*</a:t>
            </a:r>
          </a:p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/,div	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% ,mod</a:t>
            </a:r>
            <a:r>
              <a:rPr lang="en-US" sz="2400" b="1" dirty="0">
                <a:latin typeface="Courier New" pitchFamily="49" charset="0"/>
              </a:rPr>
              <a:t>	</a:t>
            </a:r>
            <a:endParaRPr lang="en-US" sz="2400" b="1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Example</a:t>
            </a:r>
            <a:r>
              <a:rPr lang="en-US" sz="2400" b="1" dirty="0" smtClean="0">
                <a:latin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 ${</a:t>
            </a:r>
            <a:r>
              <a:rPr lang="en-US" sz="2400" b="1" dirty="0">
                <a:latin typeface="Courier New" pitchFamily="49" charset="0"/>
              </a:rPr>
              <a:t>42/0}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gives INFINITY as output and not </a:t>
            </a:r>
            <a:r>
              <a:rPr lang="en-US" sz="2400" dirty="0" smtClean="0"/>
              <a:t>Exception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endParaRPr lang="en-US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${</a:t>
            </a:r>
            <a:r>
              <a:rPr lang="en-US" sz="2400" b="1" dirty="0">
                <a:latin typeface="Courier New" pitchFamily="49" charset="0"/>
              </a:rPr>
              <a:t>42%0}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gives an </a:t>
            </a:r>
            <a:r>
              <a:rPr lang="en-US" sz="2400" dirty="0" smtClean="0"/>
              <a:t>Exception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In arithmetic expressions, EL treats the unknown variable (null value) as Zero(0).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08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/>
          <a:lstStyle/>
          <a:p>
            <a:r>
              <a:rPr lang="en-US" dirty="0" smtClean="0"/>
              <a:t>Relational and </a:t>
            </a:r>
            <a:r>
              <a:rPr lang="en-US" dirty="0"/>
              <a:t>Logical</a:t>
            </a:r>
            <a:r>
              <a:rPr lang="en-US" dirty="0" smtClean="0"/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0480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Relational</a:t>
            </a:r>
          </a:p>
          <a:p>
            <a:pPr marL="342900" lvl="1" indent="-34290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==,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eq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		</a:t>
            </a:r>
          </a:p>
          <a:p>
            <a:pPr marL="342900" lvl="1" indent="-34290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!=, ne</a:t>
            </a:r>
          </a:p>
          <a:p>
            <a:pPr marL="342900" lvl="1" indent="-34290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 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lt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+mn-ea"/>
              <a:cs typeface="+mn-cs"/>
            </a:endParaRPr>
          </a:p>
          <a:p>
            <a:pPr marL="342900" lvl="1" indent="-34290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 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gt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		</a:t>
            </a:r>
          </a:p>
          <a:p>
            <a:pPr marL="342900" lvl="1" indent="-34290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&lt;=, le 		</a:t>
            </a:r>
          </a:p>
          <a:p>
            <a:pPr marL="342900" lvl="1" indent="-34290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&gt;=,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1676400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Logical</a:t>
            </a:r>
          </a:p>
          <a:p>
            <a:pPr marL="3429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&amp;&amp;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and 	AND</a:t>
            </a:r>
          </a:p>
          <a:p>
            <a:pPr marL="3429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|| , or 	OR</a:t>
            </a:r>
          </a:p>
          <a:p>
            <a:pPr marL="3429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!, not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marL="0" lvl="1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In Logical expressions (using logical operators and/or relational operator, EL treats the unknown variable (null value) as false.</a:t>
            </a:r>
          </a:p>
          <a:p>
            <a:pPr marL="3429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53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reserved words</a:t>
            </a:r>
            <a:endParaRPr lang="en-I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95288" y="2325162"/>
            <a:ext cx="842486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true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   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false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empty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null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div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95288" y="4652963"/>
            <a:ext cx="8424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empty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dirty="0"/>
              <a:t>  returns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US" sz="2000" dirty="0"/>
              <a:t> if </a:t>
            </a:r>
            <a:r>
              <a:rPr lang="en-US" sz="2000" dirty="0" err="1"/>
              <a:t>obj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n-US" sz="2000" dirty="0"/>
              <a:t> </a:t>
            </a:r>
            <a:r>
              <a:rPr lang="en-US" sz="2000" dirty="0" smtClean="0"/>
              <a:t>or empty.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53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56565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</a:pPr>
            <a:r>
              <a:rPr lang="en-IN" kern="1200" dirty="0"/>
              <a:t>The expression language allows a function to  be invoked in an expression provided</a:t>
            </a:r>
            <a:r>
              <a:rPr lang="en-US" kern="1200" dirty="0"/>
              <a:t> the function is defined as 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kern="1200" dirty="0"/>
              <a:t>method in a java class</a:t>
            </a:r>
            <a:r>
              <a:rPr lang="en-US" kern="1200" dirty="0" smtClean="0"/>
              <a:t>.</a:t>
            </a:r>
          </a:p>
          <a:p>
            <a:pPr>
              <a:buClr>
                <a:schemeClr val="accent6"/>
              </a:buClr>
            </a:pPr>
            <a:r>
              <a:rPr lang="en-US" kern="1200" dirty="0" smtClean="0"/>
              <a:t>For this to happen the 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kern="1200" dirty="0" smtClean="0"/>
              <a:t>method must be specified in a special file with extension TLD.</a:t>
            </a:r>
          </a:p>
          <a:p>
            <a:pPr>
              <a:buClr>
                <a:schemeClr val="accent6"/>
              </a:buClr>
            </a:pPr>
            <a:r>
              <a:rPr lang="en-US" kern="1200" dirty="0" smtClean="0"/>
              <a:t>The TLD is a </a:t>
            </a:r>
            <a:r>
              <a:rPr lang="en-US" dirty="0" smtClean="0"/>
              <a:t>tag library descriptor  file that is used when custom tags are created.</a:t>
            </a:r>
          </a:p>
          <a:p>
            <a:pPr marL="0" indent="0">
              <a:buClr>
                <a:schemeClr val="accent6"/>
              </a:buClr>
              <a:buNone/>
            </a:pPr>
            <a:endParaRPr lang="en-US" kern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2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Scriptless JSP</a:t>
            </a:r>
            <a:endParaRPr lang="en-I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8529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JSP page without any </a:t>
            </a:r>
            <a:r>
              <a:rPr lang="en-US" dirty="0" smtClean="0"/>
              <a:t>scripting elements(</a:t>
            </a:r>
            <a:r>
              <a:rPr lang="en-US" dirty="0" err="1" smtClean="0"/>
              <a:t>scriplets</a:t>
            </a:r>
            <a:r>
              <a:rPr lang="en-US" dirty="0" smtClean="0"/>
              <a:t>, script declaration and expressions) is </a:t>
            </a:r>
            <a:r>
              <a:rPr lang="en-US" dirty="0"/>
              <a:t>a script-less JSP.</a:t>
            </a:r>
          </a:p>
          <a:p>
            <a:r>
              <a:rPr lang="en-US" dirty="0" err="1" smtClean="0"/>
              <a:t>Scriptless</a:t>
            </a:r>
            <a:r>
              <a:rPr lang="en-US" dirty="0" smtClean="0"/>
              <a:t> JSP attempts to </a:t>
            </a:r>
            <a:r>
              <a:rPr lang="en-US" dirty="0"/>
              <a:t>reduce the </a:t>
            </a:r>
            <a:r>
              <a:rPr lang="en-US" dirty="0" smtClean="0"/>
              <a:t>clutter of </a:t>
            </a:r>
            <a:r>
              <a:rPr lang="en-US" dirty="0"/>
              <a:t>java code in the </a:t>
            </a:r>
            <a:r>
              <a:rPr lang="en-US" dirty="0" smtClean="0"/>
              <a:t>JSP.</a:t>
            </a:r>
          </a:p>
          <a:p>
            <a:r>
              <a:rPr lang="en-US" dirty="0" smtClean="0"/>
              <a:t>Also the </a:t>
            </a:r>
            <a:r>
              <a:rPr lang="en-US" dirty="0"/>
              <a:t>page designers do not have the burden of learning java and also maintenance becomes </a:t>
            </a:r>
            <a:r>
              <a:rPr lang="en-US" dirty="0" smtClean="0"/>
              <a:t>easy.</a:t>
            </a:r>
            <a:endParaRPr lang="en-US" dirty="0"/>
          </a:p>
          <a:p>
            <a:r>
              <a:rPr lang="en-US" dirty="0"/>
              <a:t>With standard </a:t>
            </a:r>
            <a:r>
              <a:rPr lang="en-US" dirty="0" smtClean="0"/>
              <a:t>JSP action </a:t>
            </a:r>
            <a:r>
              <a:rPr lang="en-US" dirty="0"/>
              <a:t>tags </a:t>
            </a:r>
            <a:r>
              <a:rPr lang="en-US" dirty="0" smtClean="0"/>
              <a:t>we can achieve </a:t>
            </a:r>
            <a:r>
              <a:rPr lang="en-US" dirty="0"/>
              <a:t>some </a:t>
            </a:r>
            <a:r>
              <a:rPr lang="en-US" dirty="0" smtClean="0"/>
              <a:t>script-less-ness can be achieved.</a:t>
            </a:r>
          </a:p>
          <a:p>
            <a:r>
              <a:rPr lang="en-US" sz="2000" dirty="0" smtClean="0"/>
              <a:t>But </a:t>
            </a:r>
            <a:r>
              <a:rPr lang="en-US" sz="2000" dirty="0"/>
              <a:t>surely this is not </a:t>
            </a:r>
            <a:r>
              <a:rPr lang="en-US" sz="2000" dirty="0" smtClean="0"/>
              <a:t>enough. </a:t>
            </a:r>
            <a:r>
              <a:rPr lang="en-US" dirty="0"/>
              <a:t>For instance how will you print request parameters in a script-less </a:t>
            </a:r>
            <a:r>
              <a:rPr lang="en-US" dirty="0" smtClean="0"/>
              <a:t>way or a bean’s property’s property?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56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EL function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906962"/>
          </a:xfrm>
        </p:spPr>
        <p:txBody>
          <a:bodyPr/>
          <a:lstStyle/>
          <a:p>
            <a:pPr>
              <a:buFontTx/>
              <a:buNone/>
            </a:pPr>
            <a:r>
              <a:rPr lang="en-US" kern="1200" dirty="0" smtClean="0"/>
              <a:t>	This </a:t>
            </a:r>
            <a:r>
              <a:rPr lang="en-US" kern="1200" dirty="0"/>
              <a:t>example to </a:t>
            </a:r>
            <a:r>
              <a:rPr lang="en-US" kern="1200" dirty="0" smtClean="0"/>
              <a:t>displays </a:t>
            </a:r>
            <a:r>
              <a:rPr lang="en-US" kern="1200" dirty="0"/>
              <a:t>the number of times </a:t>
            </a:r>
            <a:r>
              <a:rPr lang="en-US" kern="1200" dirty="0" smtClean="0"/>
              <a:t>a </a:t>
            </a:r>
            <a:r>
              <a:rPr lang="en-US" kern="1200" dirty="0" err="1" smtClean="0"/>
              <a:t>jsp</a:t>
            </a:r>
            <a:r>
              <a:rPr lang="en-US" kern="1200" dirty="0" smtClean="0"/>
              <a:t> </a:t>
            </a:r>
            <a:r>
              <a:rPr lang="en-US" kern="1200" dirty="0"/>
              <a:t>page has been </a:t>
            </a:r>
            <a:r>
              <a:rPr lang="en-US" kern="1200" dirty="0" smtClean="0"/>
              <a:t>visited. There is a static </a:t>
            </a:r>
            <a:r>
              <a:rPr lang="en-US" kern="1200" dirty="0"/>
              <a:t>method </a:t>
            </a:r>
            <a:r>
              <a:rPr lang="en-US" kern="1200" dirty="0" err="1"/>
              <a:t>countIt</a:t>
            </a:r>
            <a:r>
              <a:rPr lang="en-US" kern="1200" dirty="0"/>
              <a:t>() </a:t>
            </a:r>
            <a:r>
              <a:rPr lang="en-US" kern="1200" dirty="0" smtClean="0"/>
              <a:t>in a java class that  </a:t>
            </a:r>
            <a:r>
              <a:rPr lang="en-US" kern="1200" dirty="0"/>
              <a:t>returns this value</a:t>
            </a:r>
            <a:r>
              <a:rPr lang="en-US" sz="2800" i="1" dirty="0" smtClean="0">
                <a:solidFill>
                  <a:srgbClr val="CB0066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package a;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public class Counter{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count=1;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public static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countIt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{ return count++;}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944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18119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kern="1200" dirty="0"/>
              <a:t>Generally TLD is created in the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WEB-INF\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tld</a:t>
            </a:r>
            <a:r>
              <a:rPr lang="en-US" kern="1200" dirty="0"/>
              <a:t> </a:t>
            </a:r>
            <a:r>
              <a:rPr lang="en-US" kern="1200" dirty="0" smtClean="0"/>
              <a:t>directory and its URL is specified in web.xml</a:t>
            </a:r>
            <a:r>
              <a:rPr lang="en-US" kern="1200" dirty="0" smtClean="0">
                <a:sym typeface="Wingdings" pitchFamily="2" charset="2"/>
              </a:rPr>
              <a:t> this we will see in custom tag session</a:t>
            </a:r>
            <a:endParaRPr lang="en-US" kern="1200" dirty="0" smtClean="0"/>
          </a:p>
          <a:p>
            <a:pPr>
              <a:lnSpc>
                <a:spcPct val="110000"/>
              </a:lnSpc>
            </a:pPr>
            <a:r>
              <a:rPr lang="en-US" kern="1200" dirty="0"/>
              <a:t>Tomcat sever automatically gets the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TLD</a:t>
            </a:r>
            <a:r>
              <a:rPr lang="en-US" kern="1200" dirty="0"/>
              <a:t> file inside this </a:t>
            </a:r>
            <a:r>
              <a:rPr lang="en-US" kern="1200" dirty="0" smtClean="0"/>
              <a:t>directory, therefore for this session we will create a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TLD</a:t>
            </a:r>
            <a:r>
              <a:rPr lang="en-US" kern="1200" dirty="0" smtClean="0"/>
              <a:t> file is inside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WEB-INF</a:t>
            </a:r>
            <a:r>
              <a:rPr lang="en-US" kern="1200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624" y="1595021"/>
            <a:ext cx="8603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taglib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xmlns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="http://java.sun.com/xml/ns/j2ee"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xmlns:xsi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="http://www.w3.org/2001/XMLSchema-instance"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xsi:schemaLocation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="http://java.sun.com/xml/ns/j2ee/web-jsptaglibrary_2_0.xsd" version="2.0"&gt;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</a:rPr>
              <a:t>tlib</a:t>
            </a:r>
            <a:r>
              <a:rPr lang="en-US" sz="2000" b="1" dirty="0">
                <a:latin typeface="Courier New" pitchFamily="49" charset="0"/>
              </a:rPr>
              <a:t>-version&gt; 1.2&lt;/</a:t>
            </a:r>
            <a:r>
              <a:rPr lang="en-US" sz="2000" b="1" dirty="0" err="1">
                <a:latin typeface="Courier New" pitchFamily="49" charset="0"/>
              </a:rPr>
              <a:t>tlib</a:t>
            </a:r>
            <a:r>
              <a:rPr lang="en-US" sz="2000" b="1" dirty="0">
                <a:latin typeface="Courier New" pitchFamily="49" charset="0"/>
              </a:rPr>
              <a:t>-version&gt;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</a:rPr>
              <a:t>uri</a:t>
            </a:r>
            <a:r>
              <a:rPr lang="en-US" sz="2000" b="1" dirty="0">
                <a:latin typeface="Courier New" pitchFamily="49" charset="0"/>
              </a:rPr>
              <a:t>&gt;counter&lt;/</a:t>
            </a:r>
            <a:r>
              <a:rPr lang="en-US" sz="2000" b="1" dirty="0" err="1">
                <a:latin typeface="Courier New" pitchFamily="49" charset="0"/>
              </a:rPr>
              <a:t>uri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&lt;function&gt;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&lt;name&gt;counter&lt;/name&gt;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&lt;function-class&gt;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a.Counter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&lt;/function-class&gt;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&lt;function-signature&gt;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countIt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()&lt;/function-signature&gt;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&lt;/function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taglib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79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6563"/>
            <a:ext cx="8043910" cy="4525962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it-IT" kern="1200" dirty="0"/>
              <a:t>The JSP page must declare taglib directive before using the EL </a:t>
            </a:r>
            <a:r>
              <a:rPr lang="it-IT" kern="1200" dirty="0" smtClean="0"/>
              <a:t>function</a:t>
            </a:r>
          </a:p>
          <a:p>
            <a:pPr marL="0" indent="0">
              <a:buNone/>
            </a:pPr>
            <a:endParaRPr lang="it-IT" kern="1200" dirty="0"/>
          </a:p>
          <a:p>
            <a:pPr marL="0" indent="0">
              <a:buNone/>
            </a:pPr>
            <a:r>
              <a:rPr lang="it-IT" b="1" kern="1200" dirty="0" smtClean="0">
                <a:solidFill>
                  <a:srgbClr val="7030A0"/>
                </a:solidFill>
                <a:latin typeface="Courier New" pitchFamily="49" charset="0"/>
              </a:rPr>
              <a:t>&lt;%@ </a:t>
            </a:r>
            <a:r>
              <a:rPr lang="it-IT" b="1" kern="1200" dirty="0">
                <a:solidFill>
                  <a:srgbClr val="7030A0"/>
                </a:solidFill>
                <a:latin typeface="Courier New" pitchFamily="49" charset="0"/>
              </a:rPr>
              <a:t>taglib prefix="c" uri="counter"%&gt;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</a:rPr>
              <a:t>&lt;HTML&gt;&lt;BODY&gt;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rgbClr val="006600"/>
                </a:solidFill>
                <a:latin typeface="Courier New" pitchFamily="49" charset="0"/>
              </a:rPr>
              <a:t>Count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</a:rPr>
              <a:t>:${</a:t>
            </a:r>
            <a:r>
              <a:rPr lang="en-US" b="1" kern="1200" dirty="0" err="1">
                <a:solidFill>
                  <a:srgbClr val="006600"/>
                </a:solidFill>
                <a:latin typeface="Courier New" pitchFamily="49" charset="0"/>
              </a:rPr>
              <a:t>c:counter</a:t>
            </a:r>
            <a:r>
              <a:rPr lang="en-US" b="1" kern="1200" dirty="0" smtClean="0">
                <a:solidFill>
                  <a:srgbClr val="006600"/>
                </a:solidFill>
                <a:latin typeface="Courier New" pitchFamily="49" charset="0"/>
              </a:rPr>
              <a:t>()}</a:t>
            </a:r>
          </a:p>
          <a:p>
            <a:pPr marL="0" indent="0"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</a:rPr>
              <a:t>&lt;/BODY&gt;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8018" y="3148083"/>
            <a:ext cx="382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uri</a:t>
            </a:r>
            <a:r>
              <a:rPr lang="en-US" sz="2000" dirty="0" smtClean="0">
                <a:solidFill>
                  <a:srgbClr val="002060"/>
                </a:solidFill>
              </a:rPr>
              <a:t> that was specified in the TLD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91100" y="2305050"/>
            <a:ext cx="533400" cy="685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78842" y="2133600"/>
            <a:ext cx="1600200" cy="8763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505450"/>
            <a:ext cx="4621696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4535612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24500" y="44958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1</a:t>
            </a:r>
            <a:r>
              <a:rPr lang="en-US" baseline="30000" dirty="0" smtClean="0"/>
              <a:t>st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1432" y="6041409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3</a:t>
            </a:r>
            <a:r>
              <a:rPr lang="en-US" baseline="30000" dirty="0" smtClean="0"/>
              <a:t>rd</a:t>
            </a:r>
            <a:r>
              <a:rPr lang="en-US" dirty="0" smtClean="0"/>
              <a:t>  request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4840411" y="4657725"/>
            <a:ext cx="684089" cy="207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6226075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62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r>
              <a:rPr lang="en-US" dirty="0"/>
              <a:t>Disabling EL in JSP and DD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/>
          </a:bodyPr>
          <a:lstStyle/>
          <a:p>
            <a:r>
              <a:rPr lang="en-US" sz="2000" dirty="0"/>
              <a:t>In a </a:t>
            </a:r>
            <a:r>
              <a:rPr lang="en-US" sz="2000" dirty="0" err="1"/>
              <a:t>jsp</a:t>
            </a:r>
            <a:r>
              <a:rPr lang="en-US" sz="2000" dirty="0"/>
              <a:t>  page we can disable the EL using the is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ELIgnored</a:t>
            </a:r>
            <a:r>
              <a:rPr lang="en-US" sz="2000" dirty="0"/>
              <a:t> page directive attribute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&lt;%@ page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ELIgnored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 “true” %&gt;</a:t>
            </a:r>
          </a:p>
          <a:p>
            <a:r>
              <a:rPr lang="en-US" sz="2000" dirty="0"/>
              <a:t>In the DD we do it as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&lt;web-app&gt;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jsp-config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jsp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-property-group&gt;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url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-pattern&gt;*.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jsp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url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-pattern&gt;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   &lt;el-ignored&gt;true&lt;/el-ignored&gt;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   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jsp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-property-group&gt;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jsp-config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&lt;/web-app&gt;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12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618" y="76200"/>
            <a:ext cx="8915400" cy="838200"/>
          </a:xfrm>
        </p:spPr>
        <p:txBody>
          <a:bodyPr/>
          <a:lstStyle/>
          <a:p>
            <a:r>
              <a:rPr lang="en-US" dirty="0"/>
              <a:t>Ensuring that JSPs are </a:t>
            </a:r>
            <a:r>
              <a:rPr lang="en-US" dirty="0" err="1"/>
              <a:t>scriptless</a:t>
            </a:r>
            <a:endParaRPr lang="en-I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806" y="1143000"/>
            <a:ext cx="8686800" cy="49244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&lt;web-app&gt;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jsp-config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-property-group&gt;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	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-pattern&gt;*.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&lt;/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-pattern&gt;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	&lt;scripting-invalid&gt;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</a:rPr>
              <a:t>true</a:t>
            </a:r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	&lt;/scripting-invalid&gt;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&lt;/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-property-group&gt;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jsp-config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&lt;/web-app&gt;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6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</a:t>
            </a:r>
            <a:endParaRPr lang="en-I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213" y="954015"/>
            <a:ext cx="8229600" cy="4525963"/>
          </a:xfrm>
        </p:spPr>
        <p:txBody>
          <a:bodyPr/>
          <a:lstStyle/>
          <a:p>
            <a:r>
              <a:rPr lang="en-US" dirty="0">
                <a:latin typeface="+mj-lt"/>
              </a:rPr>
              <a:t>Expression language</a:t>
            </a:r>
          </a:p>
          <a:p>
            <a:r>
              <a:rPr lang="en-IN" dirty="0">
                <a:latin typeface="+mj-lt"/>
              </a:rPr>
              <a:t>Primary feature of JSP technology </a:t>
            </a:r>
            <a:r>
              <a:rPr lang="en-IN" dirty="0" smtClean="0">
                <a:latin typeface="+mj-lt"/>
              </a:rPr>
              <a:t>from version </a:t>
            </a:r>
            <a:r>
              <a:rPr lang="en-IN" dirty="0">
                <a:latin typeface="+mj-lt"/>
              </a:rPr>
              <a:t>2.0 </a:t>
            </a:r>
          </a:p>
          <a:p>
            <a:r>
              <a:rPr lang="en-IN" dirty="0">
                <a:latin typeface="+mj-lt"/>
              </a:rPr>
              <a:t>EL expressions can be used: </a:t>
            </a:r>
          </a:p>
          <a:p>
            <a:pPr lvl="1"/>
            <a:r>
              <a:rPr lang="en-IN" sz="2000" dirty="0">
                <a:latin typeface="+mj-lt"/>
              </a:rPr>
              <a:t>In static text</a:t>
            </a:r>
          </a:p>
          <a:p>
            <a:pPr lvl="2"/>
            <a:r>
              <a:rPr lang="en-IN" sz="2000" dirty="0">
                <a:latin typeface="+mj-lt"/>
              </a:rPr>
              <a:t>The value of an el expression in static text is computed and inserted into the current output</a:t>
            </a:r>
          </a:p>
          <a:p>
            <a:pPr lvl="1"/>
            <a:r>
              <a:rPr lang="en-IN" sz="2000" dirty="0">
                <a:latin typeface="+mj-lt"/>
              </a:rPr>
              <a:t>In any standard or custom tag attribute that can accept an expression</a:t>
            </a:r>
          </a:p>
          <a:p>
            <a:pPr lvl="2"/>
            <a:r>
              <a:rPr lang="en-IN" sz="2000" dirty="0">
                <a:latin typeface="+mj-lt"/>
                <a:ea typeface="+mn-ea"/>
                <a:cs typeface="+mn-cs"/>
              </a:rPr>
              <a:t>If the static text appears in a tag body, the expression will not be evaluated if the body is declared to be </a:t>
            </a:r>
            <a:r>
              <a:rPr lang="en-IN" sz="2000" dirty="0" err="1">
                <a:latin typeface="+mj-lt"/>
                <a:ea typeface="+mn-ea"/>
                <a:cs typeface="+mn-cs"/>
              </a:rPr>
              <a:t>tagdependent</a:t>
            </a:r>
            <a:r>
              <a:rPr lang="en-IN" sz="2000" dirty="0">
                <a:latin typeface="+mj-lt"/>
                <a:ea typeface="+mn-ea"/>
                <a:cs typeface="+mn-cs"/>
              </a:rPr>
              <a:t> </a:t>
            </a:r>
          </a:p>
          <a:p>
            <a:pPr>
              <a:lnSpc>
                <a:spcPct val="90000"/>
              </a:lnSpc>
            </a:pPr>
            <a:endParaRPr lang="en-IN" sz="28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5720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We will see what this is in the custom tag section</a:t>
            </a:r>
            <a:endParaRPr lang="en-IN" sz="2000" i="1" dirty="0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5791200" y="4876800"/>
            <a:ext cx="0" cy="2159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64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Syntax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40085" y="3063788"/>
            <a:ext cx="417539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EL implicit </a:t>
            </a:r>
            <a:r>
              <a:rPr lang="en-US" sz="2000" dirty="0" smtClean="0">
                <a:solidFill>
                  <a:srgbClr val="5F5F5F"/>
                </a:solidFill>
                <a:latin typeface="+mj-lt"/>
              </a:rPr>
              <a:t>object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5F5F5F"/>
                </a:solidFill>
                <a:latin typeface="+mj-lt"/>
              </a:rPr>
              <a:t>OR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5F5F5F"/>
                </a:solidFill>
                <a:latin typeface="+mj-lt"/>
              </a:rPr>
              <a:t>an </a:t>
            </a:r>
            <a:r>
              <a:rPr lang="en-US" sz="2000" dirty="0">
                <a:solidFill>
                  <a:srgbClr val="5F5F5F"/>
                </a:solidFill>
                <a:latin typeface="+mj-lt"/>
              </a:rPr>
              <a:t>attribute either in page, request, session or application scope (searched in that sequence</a:t>
            </a:r>
            <a:r>
              <a:rPr lang="en-US" sz="2000" dirty="0" smtClean="0">
                <a:solidFill>
                  <a:srgbClr val="5F5F5F"/>
                </a:solidFill>
                <a:latin typeface="+mj-lt"/>
              </a:rPr>
              <a:t>)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5F5F5F"/>
                </a:solidFill>
                <a:latin typeface="+mj-lt"/>
              </a:rPr>
              <a:t>OR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java.util.Map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891292" y="3200400"/>
            <a:ext cx="394790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If E1 is implicit object , then E2 is attribute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If E1 is attribute, then E2 is the property of the object</a:t>
            </a:r>
            <a:r>
              <a:rPr lang="en-US" sz="2000" dirty="0" smtClean="0">
                <a:solidFill>
                  <a:srgbClr val="5F5F5F"/>
                </a:solidFill>
                <a:latin typeface="+mj-lt"/>
              </a:rPr>
              <a:t>.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</a:rPr>
              <a:t>If E1 is </a:t>
            </a:r>
            <a:r>
              <a:rPr lang="en-US" sz="2000" dirty="0" smtClean="0">
                <a:solidFill>
                  <a:srgbClr val="5F5F5F"/>
                </a:solidFill>
              </a:rPr>
              <a:t>Map, </a:t>
            </a:r>
            <a:r>
              <a:rPr lang="en-US" sz="2000" dirty="0">
                <a:solidFill>
                  <a:srgbClr val="5F5F5F"/>
                </a:solidFill>
              </a:rPr>
              <a:t>then E2 is the </a:t>
            </a:r>
            <a:r>
              <a:rPr lang="en-US" sz="2000" dirty="0" smtClean="0">
                <a:solidFill>
                  <a:srgbClr val="5F5F5F"/>
                </a:solidFill>
              </a:rPr>
              <a:t>key</a:t>
            </a:r>
            <a:endParaRPr lang="en-US" sz="2000" dirty="0">
              <a:solidFill>
                <a:srgbClr val="5F5F5F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3276599" y="2636837"/>
            <a:ext cx="990598" cy="563563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891293" y="2636837"/>
            <a:ext cx="1128507" cy="563563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563938" y="2225675"/>
            <a:ext cx="1903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81E1E"/>
              </a:buClr>
            </a:pPr>
            <a:r>
              <a:rPr lang="en-US" sz="2800" b="1" dirty="0">
                <a:solidFill>
                  <a:srgbClr val="33996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E1.E2</a:t>
            </a:r>
            <a:r>
              <a:rPr lang="en-US" sz="2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40084" y="1219200"/>
            <a:ext cx="8499116" cy="904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EL Expressions are always within curly braces, and prefixed with a dollar sign</a:t>
            </a:r>
            <a:endParaRPr lang="en-IN" sz="20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2056" y="2800949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Operator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539949" y="2636837"/>
            <a:ext cx="49693" cy="16411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3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r>
              <a:rPr lang="en-US" dirty="0" smtClean="0"/>
              <a:t>Example: Using EL with bean </a:t>
            </a:r>
            <a:endParaRPr lang="en-I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638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IN" b="1" u="sng" dirty="0" smtClean="0">
                <a:solidFill>
                  <a:srgbClr val="006600"/>
                </a:solidFill>
              </a:rPr>
              <a:t>Using EL to print bean property of a bean</a:t>
            </a:r>
            <a:endParaRPr lang="en-IN" b="1" u="sng" dirty="0">
              <a:solidFill>
                <a:srgbClr val="0066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package 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import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java.io.Serializable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implements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Serializable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private String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6600"/>
                </a:solidFill>
                <a:latin typeface="Courier New" pitchFamily="49" charset="0"/>
              </a:rPr>
              <a:t>private Name </a:t>
            </a:r>
            <a:r>
              <a:rPr lang="en-US" sz="2000" b="1" kern="1200" dirty="0" err="1">
                <a:solidFill>
                  <a:srgbClr val="006600"/>
                </a:solidFill>
                <a:latin typeface="Courier New" pitchFamily="49" charset="0"/>
              </a:rPr>
              <a:t>name</a:t>
            </a:r>
            <a:r>
              <a:rPr lang="en-US" sz="2000" b="1" kern="1200" dirty="0">
                <a:solidFill>
                  <a:srgbClr val="006600"/>
                </a:solidFill>
                <a:latin typeface="Courier New" pitchFamily="49" charset="0"/>
              </a:rPr>
              <a:t>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(){ this("111", "Ravi", "Shankar</a:t>
            </a: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"); }</a:t>
            </a:r>
            <a:endParaRPr lang="en-US" sz="2000" b="1" kern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(String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e,String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 f, String l){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=e;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name = new Name(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f,l</a:t>
            </a: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);}</a:t>
            </a:r>
            <a:endParaRPr lang="en-US" sz="2000" b="1" kern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setEmpno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(String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){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this.empno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setName</a:t>
            </a: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(Name n){ this.name=n; 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public String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getEmpno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(){return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public Name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getName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(){ return name;}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IN" b="1" kern="12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29278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Another bean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3112532"/>
            <a:ext cx="9144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3361" y="3810000"/>
            <a:ext cx="216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make it easier  for the sake of example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83361" y="3657600"/>
            <a:ext cx="484239" cy="152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8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7620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package a;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class Name {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private 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getFname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 {return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setFname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this.fname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getLname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 {return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setLname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this.lname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private 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Name(String f, String l){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f;lname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=l;}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Name(){}</a:t>
            </a:r>
          </a:p>
          <a:p>
            <a:pPr marL="40005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9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36933" y="213001"/>
            <a:ext cx="867568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u="sng" dirty="0">
                <a:solidFill>
                  <a:srgbClr val="006600"/>
                </a:solidFill>
                <a:latin typeface="+mn-lt"/>
              </a:rPr>
              <a:t>JSP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&lt;body&gt;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jsp:useBean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class="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a.Emp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" id="e"/&gt;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br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Name: Mr./Mrs./Miss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${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e.name.fname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} ${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e.name.lname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&lt;/body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5F5F5F"/>
                </a:solidFill>
              </a:rPr>
              <a:t>The expressions are evaluated from left to right. Each expression is evaluated to a String and then concatenated with any intervening text. The resulting String is then coerced to the attribute's expected type. 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2000" dirty="0"/>
          </a:p>
          <a:p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80602" y="5105400"/>
            <a:ext cx="8388350" cy="70788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/>
              <a:t>Displays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2000" dirty="0" err="1"/>
              <a:t>Emp</a:t>
            </a:r>
            <a:r>
              <a:rPr lang="en-US" sz="2000" dirty="0"/>
              <a:t> Name: Mr./Mrs./Miss Ravi Shankar 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60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Implicit Objects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1335"/>
            <a:ext cx="8229600" cy="518160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pageScope</a:t>
            </a: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requestScope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sessionScope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applicationScope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param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paramValues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header</a:t>
            </a: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headerValues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cookie</a:t>
            </a: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initParam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accent6"/>
              </a:buClr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pageContext</a:t>
            </a:r>
            <a:endParaRPr lang="en-US" sz="2400" dirty="0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3649561" y="1447800"/>
            <a:ext cx="533400" cy="4845080"/>
          </a:xfrm>
          <a:prstGeom prst="rightBrace">
            <a:avLst>
              <a:gd name="adj1" fmla="val 71429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19600" y="3670285"/>
            <a:ext cx="1871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Map objects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787900" y="1628775"/>
            <a:ext cx="4032250" cy="9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Note that these objects are not the same as JSP implicit object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08400" y="6292880"/>
            <a:ext cx="2804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Like JSP implicit object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743200" y="6518130"/>
            <a:ext cx="7620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21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cookie.uname.valu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r>
              <a:rPr lang="en-US" sz="2000" dirty="0"/>
              <a:t>Returns the value of </a:t>
            </a:r>
            <a:r>
              <a:rPr lang="en-US" sz="2000" dirty="0" err="1"/>
              <a:t>uname</a:t>
            </a:r>
            <a:r>
              <a:rPr lang="en-US" sz="2000" dirty="0"/>
              <a:t> cookie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initParam.color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>
              <a:buFontTx/>
              <a:buChar char="•"/>
            </a:pPr>
            <a:r>
              <a:rPr lang="en-US" sz="2000" dirty="0"/>
              <a:t>Same as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&lt;%=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application.getInitParameter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(“color”)%&gt;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pageScope.e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dirty="0" smtClean="0"/>
              <a:t>where e the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a.Emp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of last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RVK..................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21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1334</Words>
  <Application>Microsoft Office PowerPoint</Application>
  <PresentationFormat>On-screen Show (4:3)</PresentationFormat>
  <Paragraphs>274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EL  (Expression Language)</vt:lpstr>
      <vt:lpstr>Scriptless JSP</vt:lpstr>
      <vt:lpstr>EL</vt:lpstr>
      <vt:lpstr>EL Syntax</vt:lpstr>
      <vt:lpstr>Example: Using EL with bean </vt:lpstr>
      <vt:lpstr>Slide 6</vt:lpstr>
      <vt:lpstr>Slide 7</vt:lpstr>
      <vt:lpstr>EL Implicit Objects</vt:lpstr>
      <vt:lpstr>Examples</vt:lpstr>
      <vt:lpstr>Some common errors</vt:lpstr>
      <vt:lpstr>Slide 11</vt:lpstr>
      <vt:lpstr>Using “[ ]” operator</vt:lpstr>
      <vt:lpstr>Example using [] and .</vt:lpstr>
      <vt:lpstr>Slide 14</vt:lpstr>
      <vt:lpstr>Getting Form Params</vt:lpstr>
      <vt:lpstr>Arithmetic Operators</vt:lpstr>
      <vt:lpstr>Relational and Logical Operators</vt:lpstr>
      <vt:lpstr>EL reserved words</vt:lpstr>
      <vt:lpstr>EL Functions</vt:lpstr>
      <vt:lpstr>Example: EL function</vt:lpstr>
      <vt:lpstr>Slide 21</vt:lpstr>
      <vt:lpstr>Slide 22</vt:lpstr>
      <vt:lpstr>Disabling EL in JSP and DD</vt:lpstr>
      <vt:lpstr>Ensuring that JSPs are scriptless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 (Expression Language)</dc:title>
  <dc:creator>RADHA</dc:creator>
  <cp:lastModifiedBy>RADHA</cp:lastModifiedBy>
  <cp:revision>2</cp:revision>
  <dcterms:created xsi:type="dcterms:W3CDTF">2012-12-25T02:54:47Z</dcterms:created>
  <dcterms:modified xsi:type="dcterms:W3CDTF">2013-08-03T03:55:19Z</dcterms:modified>
</cp:coreProperties>
</file>