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5" r:id="rId9"/>
    <p:sldId id="286" r:id="rId10"/>
    <p:sldId id="287" r:id="rId11"/>
    <p:sldId id="262" r:id="rId12"/>
    <p:sldId id="288" r:id="rId13"/>
    <p:sldId id="289" r:id="rId14"/>
    <p:sldId id="263" r:id="rId15"/>
    <p:sldId id="290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8E453F-ABF1-44C7-B37B-07BB464AE6B5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413663-8903-4524-A6D0-EB52BC0BF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53F-ABF1-44C7-B37B-07BB464AE6B5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413663-8903-4524-A6D0-EB52BC0BF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53F-ABF1-44C7-B37B-07BB464AE6B5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413663-8903-4524-A6D0-EB52BC0BF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53F-ABF1-44C7-B37B-07BB464AE6B5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413663-8903-4524-A6D0-EB52BC0BF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53F-ABF1-44C7-B37B-07BB464AE6B5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413663-8903-4524-A6D0-EB52BC0BF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53F-ABF1-44C7-B37B-07BB464AE6B5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413663-8903-4524-A6D0-EB52BC0BF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53F-ABF1-44C7-B37B-07BB464AE6B5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413663-8903-4524-A6D0-EB52BC0BF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53F-ABF1-44C7-B37B-07BB464AE6B5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413663-8903-4524-A6D0-EB52BC0BF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53F-ABF1-44C7-B37B-07BB464AE6B5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413663-8903-4524-A6D0-EB52BC0BF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58E453F-ABF1-44C7-B37B-07BB464AE6B5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413663-8903-4524-A6D0-EB52BC0BF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8E453F-ABF1-44C7-B37B-07BB464AE6B5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413663-8903-4524-A6D0-EB52BC0BF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58E453F-ABF1-44C7-B37B-07BB464AE6B5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A413663-8903-4524-A6D0-EB52BC0BF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</a:t>
            </a:r>
            <a:r>
              <a:rPr lang="en-US" dirty="0" err="1" smtClean="0"/>
              <a:t>Servlet</a:t>
            </a:r>
            <a:r>
              <a:rPr lang="en-US" dirty="0" smtClean="0"/>
              <a:t>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</a:p>
          <a:p>
            <a:r>
              <a:rPr lang="en-US" dirty="0" smtClean="0"/>
              <a:t>Communications support</a:t>
            </a:r>
          </a:p>
          <a:p>
            <a:r>
              <a:rPr lang="en-US" dirty="0" err="1" smtClean="0"/>
              <a:t>Mutilthreading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Declarative Security</a:t>
            </a:r>
          </a:p>
          <a:p>
            <a:r>
              <a:rPr lang="en-US" dirty="0" err="1" smtClean="0"/>
              <a:t>Jsp</a:t>
            </a:r>
            <a:r>
              <a:rPr lang="en-US" dirty="0" smtClean="0"/>
              <a:t> Support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the container give you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46539" y="1447800"/>
            <a:ext cx="7675682" cy="47244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</a:t>
            </a:r>
            <a:r>
              <a:rPr lang="en-US" dirty="0" err="1" smtClean="0"/>
              <a:t>servlet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0543"/>
            <a:ext cx="9144000" cy="578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Each Request runs in it’s own thread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1"/>
            <a:ext cx="8253461" cy="475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7886" y="1828799"/>
            <a:ext cx="8102714" cy="4245993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8915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876800"/>
          </a:xfrm>
        </p:spPr>
        <p:txBody>
          <a:bodyPr>
            <a:normAutofit lnSpcReduction="10000"/>
          </a:bodyPr>
          <a:lstStyle/>
          <a:p>
            <a:r>
              <a:rPr lang="en-US" sz="1800" b="1" dirty="0" err="1" smtClean="0">
                <a:latin typeface="Courier New" pitchFamily="49" charset="0"/>
              </a:rPr>
              <a:t>javax.servlet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</a:rPr>
              <a:t>javax.servlet.http</a:t>
            </a:r>
            <a:endParaRPr lang="en-US" sz="1800" b="1" dirty="0" smtClean="0">
              <a:latin typeface="Courier New" pitchFamily="49" charset="0"/>
            </a:endParaRPr>
          </a:p>
          <a:p>
            <a:endParaRPr lang="en-US" sz="2800" b="1" i="1" dirty="0" smtClean="0">
              <a:latin typeface="Arial Narrow" pitchFamily="34" charset="0"/>
            </a:endParaRPr>
          </a:p>
          <a:p>
            <a:r>
              <a:rPr lang="en-US" sz="2800" b="1" i="1" dirty="0" smtClean="0">
                <a:latin typeface="Arial Narrow" pitchFamily="34" charset="0"/>
              </a:rPr>
              <a:t>The </a:t>
            </a:r>
            <a:r>
              <a:rPr lang="en-US" sz="2800" b="1" i="1" dirty="0" err="1" smtClean="0">
                <a:latin typeface="Arial Narrow" pitchFamily="34" charset="0"/>
              </a:rPr>
              <a:t>javax.servlet.Servlet</a:t>
            </a:r>
            <a:r>
              <a:rPr lang="en-US" sz="2800" b="1" i="1" dirty="0" smtClean="0">
                <a:latin typeface="Arial Narrow" pitchFamily="34" charset="0"/>
              </a:rPr>
              <a:t> interface</a:t>
            </a:r>
          </a:p>
          <a:p>
            <a:r>
              <a:rPr lang="en-US" sz="2600" dirty="0" smtClean="0">
                <a:latin typeface="Arial Narrow" pitchFamily="34" charset="0"/>
              </a:rPr>
              <a:t>This is the central interface in the </a:t>
            </a:r>
            <a:r>
              <a:rPr lang="en-US" sz="2600" dirty="0" err="1" smtClean="0">
                <a:latin typeface="Arial Narrow" pitchFamily="34" charset="0"/>
              </a:rPr>
              <a:t>Servlet</a:t>
            </a:r>
            <a:r>
              <a:rPr lang="en-US" sz="2600" dirty="0" smtClean="0">
                <a:latin typeface="Arial Narrow" pitchFamily="34" charset="0"/>
              </a:rPr>
              <a:t> API.</a:t>
            </a:r>
          </a:p>
          <a:p>
            <a:r>
              <a:rPr lang="en-US" sz="2600" dirty="0" smtClean="0">
                <a:latin typeface="Arial Narrow" pitchFamily="34" charset="0"/>
              </a:rPr>
              <a:t>Every </a:t>
            </a:r>
            <a:r>
              <a:rPr lang="en-US" sz="2600" dirty="0" err="1" smtClean="0">
                <a:latin typeface="Arial Narrow" pitchFamily="34" charset="0"/>
              </a:rPr>
              <a:t>servlet</a:t>
            </a:r>
            <a:r>
              <a:rPr lang="en-US" sz="2600" dirty="0" smtClean="0">
                <a:latin typeface="Arial Narrow" pitchFamily="34" charset="0"/>
              </a:rPr>
              <a:t> class must directly or indirectly implement this interface. It has five methods</a:t>
            </a:r>
          </a:p>
          <a:p>
            <a:pPr lvl="1"/>
            <a:r>
              <a:rPr lang="en-US" sz="2600" dirty="0" smtClean="0">
                <a:latin typeface="Arial Narrow" pitchFamily="34" charset="0"/>
              </a:rPr>
              <a:t>init()</a:t>
            </a:r>
          </a:p>
          <a:p>
            <a:pPr lvl="1"/>
            <a:r>
              <a:rPr lang="en-US" sz="2600" dirty="0" smtClean="0">
                <a:latin typeface="Arial Narrow" pitchFamily="34" charset="0"/>
              </a:rPr>
              <a:t>destroy()</a:t>
            </a:r>
          </a:p>
          <a:p>
            <a:pPr lvl="1"/>
            <a:r>
              <a:rPr lang="en-US" sz="2600" dirty="0" smtClean="0">
                <a:latin typeface="Arial Narrow" pitchFamily="34" charset="0"/>
              </a:rPr>
              <a:t>service()</a:t>
            </a:r>
          </a:p>
          <a:p>
            <a:pPr lvl="1"/>
            <a:r>
              <a:rPr lang="en-US" sz="2600" dirty="0" err="1" smtClean="0">
                <a:latin typeface="Arial Narrow" pitchFamily="34" charset="0"/>
              </a:rPr>
              <a:t>getServletConfig</a:t>
            </a:r>
            <a:r>
              <a:rPr lang="en-US" sz="2600" dirty="0" smtClean="0">
                <a:latin typeface="Arial Narrow" pitchFamily="34" charset="0"/>
              </a:rPr>
              <a:t>()</a:t>
            </a:r>
          </a:p>
          <a:p>
            <a:pPr lvl="1"/>
            <a:r>
              <a:rPr lang="en-US" sz="2600" dirty="0" err="1" smtClean="0">
                <a:latin typeface="Arial Narrow" pitchFamily="34" charset="0"/>
              </a:rPr>
              <a:t>getServletInfo</a:t>
            </a:r>
            <a:r>
              <a:rPr lang="en-US" sz="2600" dirty="0" smtClean="0">
                <a:latin typeface="Arial Narrow" pitchFamily="34" charset="0"/>
              </a:rPr>
              <a:t>()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i="1" dirty="0" err="1" smtClean="0">
                <a:solidFill>
                  <a:srgbClr val="3366FF"/>
                </a:solidFill>
                <a:latin typeface="Arial Narrow" pitchFamily="34" charset="0"/>
              </a:rPr>
              <a:t>javax.servlet.GenericServlet</a:t>
            </a:r>
            <a:r>
              <a:rPr lang="en-US" b="1" i="1" dirty="0" smtClean="0">
                <a:solidFill>
                  <a:srgbClr val="3366FF"/>
                </a:solidFill>
                <a:latin typeface="Arial Narrow" pitchFamily="34" charset="0"/>
              </a:rPr>
              <a:t> class</a:t>
            </a:r>
          </a:p>
          <a:p>
            <a:pPr>
              <a:lnSpc>
                <a:spcPct val="80000"/>
              </a:lnSpc>
            </a:pPr>
            <a:r>
              <a:rPr lang="en-US" b="1" i="1" dirty="0" err="1" smtClean="0">
                <a:solidFill>
                  <a:srgbClr val="3366FF"/>
                </a:solidFill>
                <a:latin typeface="Arial Narrow" pitchFamily="34" charset="0"/>
              </a:rPr>
              <a:t>javax.servlet.ServletRequest</a:t>
            </a:r>
            <a:r>
              <a:rPr lang="en-US" b="1" i="1" dirty="0" smtClean="0">
                <a:solidFill>
                  <a:srgbClr val="3366FF"/>
                </a:solidFill>
                <a:latin typeface="Arial Narrow" pitchFamily="34" charset="0"/>
              </a:rPr>
              <a:t> interface</a:t>
            </a:r>
            <a:endParaRPr lang="en-US" dirty="0" smtClean="0">
              <a:solidFill>
                <a:srgbClr val="3366FF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r>
              <a:rPr lang="en-US" b="1" i="1" dirty="0" err="1" smtClean="0">
                <a:solidFill>
                  <a:srgbClr val="3366FF"/>
                </a:solidFill>
                <a:latin typeface="Arial Narrow" pitchFamily="34" charset="0"/>
              </a:rPr>
              <a:t>javax.servlet.ServletResponse</a:t>
            </a:r>
            <a:r>
              <a:rPr lang="en-US" b="1" i="1" dirty="0" smtClean="0">
                <a:solidFill>
                  <a:srgbClr val="3366FF"/>
                </a:solidFill>
                <a:latin typeface="Arial Narrow" pitchFamily="34" charset="0"/>
              </a:rPr>
              <a:t> interface</a:t>
            </a:r>
          </a:p>
          <a:p>
            <a:pPr>
              <a:lnSpc>
                <a:spcPct val="80000"/>
              </a:lnSpc>
            </a:pPr>
            <a:r>
              <a:rPr lang="en-US" b="1" i="1" dirty="0" err="1" smtClean="0">
                <a:solidFill>
                  <a:srgbClr val="339966"/>
                </a:solidFill>
                <a:latin typeface="Arial Narrow" pitchFamily="34" charset="0"/>
              </a:rPr>
              <a:t>Javax.servlet.ServletConfig</a:t>
            </a:r>
            <a:r>
              <a:rPr lang="en-US" b="1" i="1" dirty="0" smtClean="0">
                <a:solidFill>
                  <a:srgbClr val="339966"/>
                </a:solidFill>
                <a:latin typeface="Arial Narrow" pitchFamily="34" charset="0"/>
              </a:rPr>
              <a:t> interface</a:t>
            </a:r>
          </a:p>
          <a:p>
            <a:pPr>
              <a:lnSpc>
                <a:spcPct val="80000"/>
              </a:lnSpc>
            </a:pPr>
            <a:r>
              <a:rPr lang="en-US" b="1" i="1" dirty="0" err="1" smtClean="0">
                <a:solidFill>
                  <a:srgbClr val="339966"/>
                </a:solidFill>
                <a:latin typeface="Arial Narrow" pitchFamily="34" charset="0"/>
              </a:rPr>
              <a:t>Javax.servlet.ServletContext</a:t>
            </a:r>
            <a:r>
              <a:rPr lang="en-US" b="1" i="1" dirty="0" smtClean="0">
                <a:solidFill>
                  <a:srgbClr val="339966"/>
                </a:solidFill>
                <a:latin typeface="Arial Narrow" pitchFamily="34" charset="0"/>
              </a:rPr>
              <a:t> interface</a:t>
            </a:r>
          </a:p>
          <a:p>
            <a:pPr>
              <a:lnSpc>
                <a:spcPct val="80000"/>
              </a:lnSpc>
            </a:pPr>
            <a:r>
              <a:rPr lang="en-US" b="1" i="1" dirty="0" err="1" smtClean="0">
                <a:latin typeface="Arial Narrow" pitchFamily="34" charset="0"/>
              </a:rPr>
              <a:t>javax.servlet.http.HttpServlet</a:t>
            </a:r>
            <a:r>
              <a:rPr lang="en-US" b="1" i="1" dirty="0" smtClean="0">
                <a:latin typeface="Arial Narrow" pitchFamily="34" charset="0"/>
              </a:rPr>
              <a:t> class</a:t>
            </a:r>
            <a:endParaRPr lang="en-US" dirty="0" smtClean="0"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r>
              <a:rPr lang="en-US" b="1" i="1" dirty="0" err="1" smtClean="0">
                <a:latin typeface="Arial Narrow" pitchFamily="34" charset="0"/>
              </a:rPr>
              <a:t>javax.servlet.http.HttpServletRequest</a:t>
            </a:r>
            <a:endParaRPr lang="en-US" dirty="0" smtClean="0"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r>
              <a:rPr lang="en-US" b="1" i="1" dirty="0" err="1" smtClean="0">
                <a:latin typeface="Arial Narrow" pitchFamily="34" charset="0"/>
              </a:rPr>
              <a:t>javax.servlet.http.HttpServletResponse</a:t>
            </a:r>
            <a:r>
              <a:rPr lang="en-US" b="1" i="1" dirty="0" smtClean="0">
                <a:latin typeface="Arial Narrow" pitchFamily="34" charset="0"/>
              </a:rPr>
              <a:t> interface</a:t>
            </a:r>
            <a:endParaRPr lang="en-US" dirty="0" smtClean="0"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2900" y="274638"/>
            <a:ext cx="8442325" cy="59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Sending HTTP Requests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2900" y="955675"/>
            <a:ext cx="41370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438400"/>
            <a:ext cx="82296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1" y="1899816"/>
            <a:ext cx="7315199" cy="364533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822488" cy="1143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In the early days of the Web, the Internet was basically a glorified file-transfer system.</a:t>
            </a:r>
          </a:p>
          <a:p>
            <a:r>
              <a:rPr lang="en-US" dirty="0" smtClean="0">
                <a:latin typeface="Arial Narrow" pitchFamily="34" charset="0"/>
              </a:rPr>
              <a:t>A client would request a file from a server and the server would deliver the file to the client.</a:t>
            </a:r>
          </a:p>
          <a:p>
            <a:r>
              <a:rPr lang="en-US" dirty="0" smtClean="0">
                <a:latin typeface="Arial Narrow" pitchFamily="34" charset="0"/>
              </a:rPr>
              <a:t>The files requested by the client (browser) are of the type HTML (Hyper Text File Format) and </a:t>
            </a:r>
            <a:r>
              <a:rPr lang="en-US" smtClean="0">
                <a:latin typeface="Arial Narrow" pitchFamily="34" charset="0"/>
              </a:rPr>
              <a:t>the server </a:t>
            </a:r>
            <a:r>
              <a:rPr lang="en-US" dirty="0" smtClean="0">
                <a:latin typeface="Arial Narrow" pitchFamily="34" charset="0"/>
              </a:rPr>
              <a:t>knows how render these files.</a:t>
            </a:r>
          </a:p>
          <a:p>
            <a:endParaRPr lang="en-US" dirty="0" smtClean="0">
              <a:latin typeface="Arial Narrow" pitchFamily="34" charset="0"/>
            </a:endParaRP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2900" y="274638"/>
            <a:ext cx="8442325" cy="59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GET Vs POST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2900" y="955675"/>
            <a:ext cx="84423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GET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Exposes data through browser URL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Browsers restrict the character size of query string to be 255 characters.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POST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Is more secured way of posting page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No size restrictions as such.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&lt;html&gt;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&lt;body&gt;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&lt;form name="Form1“ method=“</a:t>
            </a:r>
            <a:r>
              <a:rPr lang="en-US" b="1" dirty="0" smtClean="0"/>
              <a:t>Get</a:t>
            </a:r>
            <a:r>
              <a:rPr lang="en-US" dirty="0" smtClean="0"/>
              <a:t>” 	action="http://localhost:8080/servlet/TestServlet"&gt;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&lt;B&gt;Credit Card Type:&lt;/B&gt;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&lt;select name=“</a:t>
            </a:r>
            <a:r>
              <a:rPr lang="en-US" dirty="0" err="1" smtClean="0"/>
              <a:t>ccType</a:t>
            </a:r>
            <a:r>
              <a:rPr lang="en-US" dirty="0" smtClean="0"/>
              <a:t>" size="1"&gt;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&lt;option value=“Visa”&gt;Visa&lt;/option&gt;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&lt;option value=“Master"&gt;Master&lt;/option&gt;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&lt;/select&gt;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&lt;input type=submit value="Submit"&gt;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&lt;/form&gt;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&lt;/body&gt;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&lt;/html&gt;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2900" y="274638"/>
            <a:ext cx="8442325" cy="59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Get Vs Post by Example (cont..)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2900" y="955675"/>
            <a:ext cx="84423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In the HTTP GET Request, the URL sent from the browser to the server is -</a:t>
            </a:r>
            <a:r>
              <a:rPr kumimoji="0" lang="en-US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http://localhost:8080/servlet/TestServlet?ccType=Master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In the HTTP POST Request, the URL sent from the browser to the server is - </a:t>
            </a:r>
            <a:r>
              <a:rPr kumimoji="0" lang="en-US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http:/localhost:8080/servlet/TestServlet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438400"/>
            <a:ext cx="7086600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 Narrow" pitchFamily="34" charset="0"/>
              </a:rPr>
              <a:t>Make the class public.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Narrow" pitchFamily="34" charset="0"/>
              </a:rPr>
              <a:t>Have the class extend </a:t>
            </a:r>
            <a:r>
              <a:rPr lang="en-US" dirty="0" err="1" smtClean="0">
                <a:latin typeface="Arial Narrow" pitchFamily="34" charset="0"/>
              </a:rPr>
              <a:t>GenericServlet</a:t>
            </a:r>
            <a:r>
              <a:rPr lang="en-US" dirty="0" smtClean="0">
                <a:latin typeface="Arial Narrow" pitchFamily="34" charset="0"/>
              </a:rPr>
              <a:t> or </a:t>
            </a:r>
            <a:r>
              <a:rPr lang="en-US" dirty="0" err="1" smtClean="0">
                <a:latin typeface="Arial Narrow" pitchFamily="34" charset="0"/>
              </a:rPr>
              <a:t>HttpServlet</a:t>
            </a:r>
            <a:r>
              <a:rPr lang="en-US" dirty="0" smtClean="0">
                <a:latin typeface="Arial Narrow" pitchFamily="34" charset="0"/>
              </a:rPr>
              <a:t> ???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Narrow" pitchFamily="34" charset="0"/>
              </a:rPr>
              <a:t>Optionally have the class implement </a:t>
            </a:r>
            <a:r>
              <a:rPr lang="en-US" dirty="0" err="1" smtClean="0">
                <a:latin typeface="Arial Narrow" pitchFamily="34" charset="0"/>
              </a:rPr>
              <a:t>SingleThreadModel</a:t>
            </a:r>
            <a:r>
              <a:rPr lang="en-US" dirty="0" smtClean="0">
                <a:latin typeface="Arial Narrow" pitchFamily="34" charset="0"/>
              </a:rPr>
              <a:t> ???.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Narrow" pitchFamily="34" charset="0"/>
              </a:rPr>
              <a:t>Optionally override the </a:t>
            </a:r>
            <a:r>
              <a:rPr lang="en-US" dirty="0" err="1" smtClean="0">
                <a:latin typeface="Arial Narrow" pitchFamily="34" charset="0"/>
              </a:rPr>
              <a:t>Servlet</a:t>
            </a:r>
            <a:r>
              <a:rPr lang="en-US" dirty="0" smtClean="0">
                <a:latin typeface="Arial Narrow" pitchFamily="34" charset="0"/>
              </a:rPr>
              <a:t> interface methods with your business implementation.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Narrow" pitchFamily="34" charset="0"/>
              </a:rPr>
              <a:t>You should override a handling methods with your request/response logic.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/>
              <a:t> </a:t>
            </a:r>
            <a:r>
              <a:rPr lang="en-US" sz="2800" dirty="0" smtClean="0">
                <a:latin typeface="Arial Narrow" pitchFamily="34" charset="0"/>
              </a:rPr>
              <a:t>You can use the </a:t>
            </a:r>
            <a:r>
              <a:rPr lang="en-US" sz="2800" dirty="0" err="1" smtClean="0">
                <a:latin typeface="Arial Narrow" pitchFamily="34" charset="0"/>
              </a:rPr>
              <a:t>HttpServletRequest</a:t>
            </a:r>
            <a:r>
              <a:rPr lang="en-US" sz="2800" dirty="0" smtClean="0">
                <a:latin typeface="Arial Narrow" pitchFamily="34" charset="0"/>
              </a:rPr>
              <a:t> interface associated with HTTP </a:t>
            </a:r>
            <a:r>
              <a:rPr lang="en-US" sz="2800" dirty="0" err="1" smtClean="0">
                <a:latin typeface="Arial Narrow" pitchFamily="34" charset="0"/>
              </a:rPr>
              <a:t>servlets</a:t>
            </a:r>
            <a:r>
              <a:rPr lang="en-US" sz="2800" dirty="0" smtClean="0">
                <a:latin typeface="Arial Narrow" pitchFamily="34" charset="0"/>
              </a:rPr>
              <a:t> to retrieve: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Session information ???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Remote user information???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HTTP meta information???</a:t>
            </a:r>
          </a:p>
          <a:p>
            <a:pPr lvl="1"/>
            <a:r>
              <a:rPr lang="en-US" dirty="0" smtClean="0">
                <a:latin typeface="Arial Narrow" pitchFamily="34" charset="0"/>
              </a:rPr>
              <a:t>Path information and query (header)???</a:t>
            </a:r>
          </a:p>
          <a:p>
            <a:pPr lvl="1">
              <a:buNone/>
            </a:pPr>
            <a:endParaRPr lang="en-US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33CC"/>
                </a:solidFill>
              </a:rPr>
              <a:t>Http://localhost:9080/</a:t>
            </a:r>
            <a:r>
              <a:rPr lang="en-US" sz="2000" dirty="0" smtClean="0">
                <a:solidFill>
                  <a:srgbClr val="339966"/>
                </a:solidFill>
              </a:rPr>
              <a:t>Testservlet/</a:t>
            </a:r>
            <a:r>
              <a:rPr lang="en-US" sz="2000" dirty="0" smtClean="0">
                <a:solidFill>
                  <a:srgbClr val="FF9933"/>
                </a:solidFill>
              </a:rPr>
              <a:t>extra/info</a:t>
            </a:r>
            <a:r>
              <a:rPr lang="en-US" sz="2000" dirty="0" smtClean="0"/>
              <a:t>?</a:t>
            </a:r>
            <a:r>
              <a:rPr lang="en-US" sz="2000" dirty="0" smtClean="0">
                <a:solidFill>
                  <a:srgbClr val="CC00FF"/>
                </a:solidFill>
              </a:rPr>
              <a:t>val1=cool&amp;val2=sth</a:t>
            </a: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064" y="1524000"/>
            <a:ext cx="7734365" cy="3886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030285" y="274638"/>
            <a:ext cx="7754940" cy="814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Other Methods of Request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15479" y="1793874"/>
            <a:ext cx="8314171" cy="2397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fontAlgn="base"/>
            <a:r>
              <a:rPr lang="en-US" b="1" dirty="0"/>
              <a:t>Interface</a:t>
            </a:r>
            <a:endParaRPr lang="en-US" dirty="0"/>
          </a:p>
          <a:p>
            <a:pPr fontAlgn="base"/>
            <a:r>
              <a:rPr lang="en-US" b="1" dirty="0"/>
              <a:t>Description</a:t>
            </a:r>
            <a:endParaRPr lang="en-US" dirty="0"/>
          </a:p>
          <a:p>
            <a:pPr fontAlgn="base"/>
            <a:r>
              <a:rPr lang="en-US" dirty="0" err="1"/>
              <a:t>ServletRequest</a:t>
            </a:r>
            <a:endParaRPr lang="en-US" dirty="0"/>
          </a:p>
          <a:p>
            <a:pPr fontAlgn="base"/>
            <a:r>
              <a:rPr lang="en-US" dirty="0"/>
              <a:t>Used to read the data from a client</a:t>
            </a:r>
          </a:p>
          <a:p>
            <a:pPr fontAlgn="base"/>
            <a:r>
              <a:rPr lang="en-US" dirty="0" err="1"/>
              <a:t>ServletResponse</a:t>
            </a:r>
            <a:endParaRPr lang="en-US" dirty="0"/>
          </a:p>
          <a:p>
            <a:pPr fontAlgn="base"/>
            <a:r>
              <a:rPr lang="en-US" dirty="0"/>
              <a:t>Used to send the data to a client</a:t>
            </a:r>
          </a:p>
          <a:p>
            <a:pPr fontAlgn="base"/>
            <a:r>
              <a:rPr lang="en-US" dirty="0" err="1"/>
              <a:t>SingleThreadModel</a:t>
            </a:r>
            <a:endParaRPr lang="en-US" dirty="0"/>
          </a:p>
          <a:p>
            <a:pPr fontAlgn="base"/>
            <a:r>
              <a:rPr lang="en-US" dirty="0"/>
              <a:t>Indicates that the </a:t>
            </a:r>
            <a:r>
              <a:rPr lang="en-US" dirty="0" err="1"/>
              <a:t>servlet</a:t>
            </a:r>
            <a:r>
              <a:rPr lang="en-US" dirty="0"/>
              <a:t> is thread safe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Interface</a:t>
            </a:r>
            <a:endParaRPr lang="en-US" dirty="0"/>
          </a:p>
          <a:p>
            <a:pPr fontAlgn="base"/>
            <a:r>
              <a:rPr lang="en-US" b="1" dirty="0"/>
              <a:t>Description</a:t>
            </a:r>
            <a:endParaRPr lang="en-US" dirty="0"/>
          </a:p>
          <a:p>
            <a:pPr fontAlgn="base"/>
            <a:r>
              <a:rPr lang="en-US" dirty="0" err="1"/>
              <a:t>ServletRequest</a:t>
            </a:r>
            <a:endParaRPr lang="en-US" dirty="0"/>
          </a:p>
          <a:p>
            <a:pPr fontAlgn="base"/>
            <a:r>
              <a:rPr lang="en-US" dirty="0"/>
              <a:t>Used to read the data from a client</a:t>
            </a:r>
          </a:p>
          <a:p>
            <a:pPr fontAlgn="base"/>
            <a:r>
              <a:rPr lang="en-US" dirty="0" err="1"/>
              <a:t>ServletResponse</a:t>
            </a:r>
            <a:endParaRPr lang="en-US" dirty="0"/>
          </a:p>
          <a:p>
            <a:pPr fontAlgn="base"/>
            <a:r>
              <a:rPr lang="en-US" dirty="0"/>
              <a:t>Used to send the data to a client</a:t>
            </a:r>
          </a:p>
          <a:p>
            <a:pPr fontAlgn="base"/>
            <a:r>
              <a:rPr lang="en-US" dirty="0" err="1"/>
              <a:t>SingleThreadModel</a:t>
            </a:r>
            <a:endParaRPr lang="en-US" dirty="0"/>
          </a:p>
          <a:p>
            <a:pPr fontAlgn="base"/>
            <a:r>
              <a:rPr lang="en-US" dirty="0"/>
              <a:t>Indicates that the </a:t>
            </a:r>
            <a:r>
              <a:rPr lang="en-US" dirty="0" err="1"/>
              <a:t>servlet</a:t>
            </a:r>
            <a:r>
              <a:rPr lang="en-US" dirty="0"/>
              <a:t> is thread safe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Interface</a:t>
            </a:r>
            <a:endParaRPr lang="en-US" dirty="0"/>
          </a:p>
          <a:p>
            <a:pPr fontAlgn="base"/>
            <a:r>
              <a:rPr lang="en-US" b="1" dirty="0"/>
              <a:t>Description</a:t>
            </a:r>
            <a:endParaRPr lang="en-US" dirty="0"/>
          </a:p>
          <a:p>
            <a:pPr fontAlgn="base"/>
            <a:r>
              <a:rPr lang="en-US" dirty="0" err="1"/>
              <a:t>GenericServlet</a:t>
            </a:r>
            <a:endParaRPr lang="en-US" dirty="0"/>
          </a:p>
          <a:p>
            <a:pPr fontAlgn="base"/>
            <a:r>
              <a:rPr lang="en-US" dirty="0"/>
              <a:t>Implements </a:t>
            </a:r>
            <a:r>
              <a:rPr lang="en-US" dirty="0" err="1"/>
              <a:t>Servlet</a:t>
            </a:r>
            <a:r>
              <a:rPr lang="en-US" dirty="0"/>
              <a:t> and </a:t>
            </a:r>
            <a:r>
              <a:rPr lang="en-US" dirty="0" err="1"/>
              <a:t>ServletConfig</a:t>
            </a:r>
            <a:r>
              <a:rPr lang="en-US" dirty="0"/>
              <a:t> interfaces.</a:t>
            </a:r>
          </a:p>
          <a:p>
            <a:pPr fontAlgn="base"/>
            <a:r>
              <a:rPr lang="en-US" dirty="0" err="1"/>
              <a:t>ServletInputStream</a:t>
            </a:r>
            <a:endParaRPr lang="en-US" dirty="0"/>
          </a:p>
          <a:p>
            <a:pPr fontAlgn="base"/>
            <a:r>
              <a:rPr lang="en-US" dirty="0"/>
              <a:t>Provides input stream for requests from a client.</a:t>
            </a:r>
          </a:p>
          <a:p>
            <a:pPr fontAlgn="base"/>
            <a:r>
              <a:rPr lang="en-US" dirty="0" err="1"/>
              <a:t>ServletOutputStream</a:t>
            </a:r>
            <a:endParaRPr lang="en-US" dirty="0"/>
          </a:p>
          <a:p>
            <a:pPr fontAlgn="base"/>
            <a:r>
              <a:rPr lang="en-US" dirty="0"/>
              <a:t>Provides an output stream for writing responses to a client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The next evolutionary step was the design of interactive web pages and dynamic content.</a:t>
            </a:r>
          </a:p>
          <a:p>
            <a:r>
              <a:rPr lang="en-US" dirty="0" smtClean="0">
                <a:latin typeface="Arial Narrow" pitchFamily="34" charset="0"/>
              </a:rPr>
              <a:t>Paradigms like CGI (Common Gateway Interface) made it possible to run small programs on the server.</a:t>
            </a:r>
          </a:p>
          <a:p>
            <a:r>
              <a:rPr lang="en-US" dirty="0" smtClean="0">
                <a:latin typeface="Arial Narrow" pitchFamily="34" charset="0"/>
              </a:rPr>
              <a:t>The output of these programs are HTML files which are sent back to the client.</a:t>
            </a:r>
          </a:p>
          <a:p>
            <a:pPr>
              <a:buNone/>
            </a:pPr>
            <a:endParaRPr lang="en-US" dirty="0" smtClean="0">
              <a:latin typeface="Arial Narrow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Interface</a:t>
            </a:r>
            <a:endParaRPr lang="en-US" dirty="0"/>
          </a:p>
          <a:p>
            <a:pPr fontAlgn="base"/>
            <a:r>
              <a:rPr lang="en-US" b="1" dirty="0"/>
              <a:t>Description</a:t>
            </a:r>
            <a:endParaRPr lang="en-US" dirty="0"/>
          </a:p>
          <a:p>
            <a:pPr fontAlgn="base"/>
            <a:r>
              <a:rPr lang="en-US" dirty="0" err="1"/>
              <a:t>HttpServletRequest</a:t>
            </a:r>
            <a:endParaRPr lang="en-US" dirty="0"/>
          </a:p>
          <a:p>
            <a:pPr fontAlgn="base"/>
            <a:r>
              <a:rPr lang="en-US" dirty="0"/>
              <a:t>Enables to read the data from a client over HTTP.</a:t>
            </a:r>
          </a:p>
          <a:p>
            <a:pPr fontAlgn="base"/>
            <a:r>
              <a:rPr lang="en-US" dirty="0" err="1"/>
              <a:t>HttpServletResponse</a:t>
            </a:r>
            <a:endParaRPr lang="en-US" dirty="0"/>
          </a:p>
          <a:p>
            <a:pPr fontAlgn="base"/>
            <a:r>
              <a:rPr lang="en-US" dirty="0"/>
              <a:t>Enables to write the data to an HTTP response</a:t>
            </a:r>
          </a:p>
          <a:p>
            <a:pPr fontAlgn="base"/>
            <a:r>
              <a:rPr lang="en-US" dirty="0" err="1"/>
              <a:t>HttpSession</a:t>
            </a:r>
            <a:endParaRPr lang="en-US" dirty="0"/>
          </a:p>
          <a:p>
            <a:pPr fontAlgn="base"/>
            <a:r>
              <a:rPr lang="en-US" dirty="0"/>
              <a:t>Allows session data to be stored and retrieved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347468"/>
            <a:ext cx="7543800" cy="47786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2900" y="274638"/>
            <a:ext cx="8442325" cy="59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Sending the Response (cont..)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42900" y="955675"/>
            <a:ext cx="844232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 dirty="0" smtClean="0">
                <a:latin typeface="Arial Narrow" pitchFamily="34" charset="0"/>
              </a:rPr>
              <a:t>Cookies : uses header line of http response message</a:t>
            </a:r>
          </a:p>
          <a:p>
            <a:r>
              <a:rPr lang="en-US" sz="2800" dirty="0" smtClean="0">
                <a:latin typeface="Arial Narrow" pitchFamily="34" charset="0"/>
              </a:rPr>
              <a:t>URL Rewriting: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Arial Narrow" pitchFamily="34" charset="0"/>
              </a:rPr>
              <a:t>encodeURL</a:t>
            </a:r>
            <a:r>
              <a:rPr lang="en-US" dirty="0" smtClean="0">
                <a:latin typeface="Arial Narrow" pitchFamily="34" charset="0"/>
              </a:rPr>
              <a:t>(String </a:t>
            </a:r>
            <a:r>
              <a:rPr lang="en-US" dirty="0" err="1" smtClean="0">
                <a:latin typeface="Arial Narrow" pitchFamily="34" charset="0"/>
              </a:rPr>
              <a:t>url</a:t>
            </a:r>
            <a:r>
              <a:rPr lang="en-US" dirty="0" smtClean="0">
                <a:latin typeface="Arial Narrow" pitchFamily="34" charset="0"/>
              </a:rPr>
              <a:t>);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Arial Narrow" pitchFamily="34" charset="0"/>
              </a:rPr>
              <a:t>encodeRedirectURL</a:t>
            </a:r>
            <a:r>
              <a:rPr lang="en-US" dirty="0" smtClean="0">
                <a:latin typeface="Arial Narrow" pitchFamily="34" charset="0"/>
              </a:rPr>
              <a:t>(String </a:t>
            </a:r>
            <a:r>
              <a:rPr lang="en-US" dirty="0" err="1" smtClean="0">
                <a:latin typeface="Arial Narrow" pitchFamily="34" charset="0"/>
              </a:rPr>
              <a:t>url</a:t>
            </a:r>
            <a:r>
              <a:rPr lang="en-US" dirty="0" smtClean="0">
                <a:latin typeface="Arial Narrow" pitchFamily="34" charset="0"/>
              </a:rPr>
              <a:t>);</a:t>
            </a:r>
          </a:p>
          <a:p>
            <a:r>
              <a:rPr lang="en-US" sz="2800" dirty="0" smtClean="0">
                <a:latin typeface="Arial Narrow" pitchFamily="34" charset="0"/>
              </a:rPr>
              <a:t>Hidden Forms</a:t>
            </a:r>
          </a:p>
          <a:p>
            <a:r>
              <a:rPr lang="en-US" sz="2800" dirty="0" smtClean="0">
                <a:latin typeface="Arial Narrow" pitchFamily="34" charset="0"/>
              </a:rPr>
              <a:t>Session Object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getSession</a:t>
            </a:r>
            <a:r>
              <a:rPr lang="en-US" dirty="0" smtClean="0">
                <a:latin typeface="Arial Narrow" pitchFamily="34" charset="0"/>
              </a:rPr>
              <a:t>(</a:t>
            </a:r>
            <a:r>
              <a:rPr lang="en-US" dirty="0" err="1" smtClean="0">
                <a:latin typeface="Arial Narrow" pitchFamily="34" charset="0"/>
              </a:rPr>
              <a:t>boolean</a:t>
            </a:r>
            <a:r>
              <a:rPr lang="en-US" dirty="0" smtClean="0">
                <a:latin typeface="Arial Narrow" pitchFamily="34" charset="0"/>
              </a:rPr>
              <a:t> create);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Arial Narrow" pitchFamily="34" charset="0"/>
              </a:rPr>
              <a:t>getSession</a:t>
            </a:r>
            <a:r>
              <a:rPr lang="en-US" dirty="0" smtClean="0">
                <a:latin typeface="Arial Narrow" pitchFamily="34" charset="0"/>
              </a:rPr>
              <a:t>();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Session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 smtClean="0">
                <a:latin typeface="Arial Narrow" pitchFamily="34" charset="0"/>
              </a:rPr>
              <a:t>How to define the timeout limit (cont..):</a:t>
            </a:r>
          </a:p>
          <a:p>
            <a:pPr lvl="1">
              <a:buNone/>
            </a:pPr>
            <a:endParaRPr lang="en-US" dirty="0" smtClean="0">
              <a:latin typeface="Arial Narrow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i="1" dirty="0" smtClean="0">
                <a:latin typeface="Arial Narrow" pitchFamily="34" charset="0"/>
              </a:rPr>
              <a:t>setting the timeout through </a:t>
            </a:r>
            <a:r>
              <a:rPr lang="en-US" i="1" dirty="0" err="1" smtClean="0">
                <a:latin typeface="Arial Narrow" pitchFamily="34" charset="0"/>
              </a:rPr>
              <a:t>HttpSession</a:t>
            </a:r>
            <a:r>
              <a:rPr lang="en-US" i="1" dirty="0" smtClean="0">
                <a:latin typeface="Arial Narrow" pitchFamily="34" charset="0"/>
              </a:rPr>
              <a:t> interface:</a:t>
            </a:r>
            <a:endParaRPr lang="en-US" dirty="0" smtClean="0">
              <a:latin typeface="Arial Narrow" pitchFamily="34" charset="0"/>
            </a:endParaRPr>
          </a:p>
          <a:p>
            <a:pPr lvl="1">
              <a:buNone/>
            </a:pPr>
            <a:r>
              <a:rPr lang="en-US" dirty="0" smtClean="0">
                <a:latin typeface="Arial Narrow" pitchFamily="34" charset="0"/>
              </a:rPr>
              <a:t>void </a:t>
            </a:r>
            <a:r>
              <a:rPr lang="en-US" dirty="0" err="1" smtClean="0">
                <a:latin typeface="Arial Narrow" pitchFamily="34" charset="0"/>
              </a:rPr>
              <a:t>setMaxInactiveInterval</a:t>
            </a:r>
            <a:r>
              <a:rPr lang="en-US" dirty="0" smtClean="0">
                <a:latin typeface="Arial Narrow" pitchFamily="34" charset="0"/>
              </a:rPr>
              <a:t>(</a:t>
            </a:r>
            <a:r>
              <a:rPr lang="en-US" dirty="0" err="1" smtClean="0">
                <a:latin typeface="Arial Narrow" pitchFamily="34" charset="0"/>
              </a:rPr>
              <a:t>int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Arial Narrow" pitchFamily="34" charset="0"/>
              </a:rPr>
              <a:t>seconds</a:t>
            </a:r>
            <a:r>
              <a:rPr lang="en-US" dirty="0" smtClean="0">
                <a:latin typeface="Arial Narrow" pitchFamily="34" charset="0"/>
              </a:rPr>
              <a:t>);</a:t>
            </a:r>
          </a:p>
          <a:p>
            <a:pPr lvl="1">
              <a:buNone/>
            </a:pPr>
            <a:r>
              <a:rPr lang="en-US" dirty="0" err="1" smtClean="0">
                <a:latin typeface="Arial Narrow" pitchFamily="34" charset="0"/>
              </a:rPr>
              <a:t>int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getMaxInactiveInterval</a:t>
            </a:r>
            <a:r>
              <a:rPr lang="en-US" dirty="0" smtClean="0">
                <a:latin typeface="Arial Narrow" pitchFamily="34" charset="0"/>
              </a:rPr>
              <a:t>();</a:t>
            </a:r>
          </a:p>
          <a:p>
            <a:pPr lvl="1">
              <a:buNone/>
            </a:pPr>
            <a:endParaRPr lang="en-US" dirty="0" smtClean="0">
              <a:latin typeface="Arial Narrow" pitchFamily="34" charset="0"/>
            </a:endParaRPr>
          </a:p>
          <a:p>
            <a:pPr lvl="1">
              <a:buClr>
                <a:srgbClr val="FF3300"/>
              </a:buClr>
              <a:buFontTx/>
              <a:buChar char="•"/>
            </a:pPr>
            <a:r>
              <a:rPr lang="en-US" dirty="0" smtClean="0">
                <a:solidFill>
                  <a:srgbClr val="FF3300"/>
                </a:solidFill>
                <a:latin typeface="Arial Narrow" pitchFamily="34" charset="0"/>
              </a:rPr>
              <a:t>Time in seconds</a:t>
            </a:r>
          </a:p>
          <a:p>
            <a:pPr lvl="1">
              <a:buClr>
                <a:srgbClr val="FF3300"/>
              </a:buClr>
              <a:buFontTx/>
              <a:buChar char="•"/>
            </a:pPr>
            <a:r>
              <a:rPr lang="en-US" dirty="0" smtClean="0">
                <a:solidFill>
                  <a:srgbClr val="FF3300"/>
                </a:solidFill>
                <a:latin typeface="Arial Narrow" pitchFamily="34" charset="0"/>
              </a:rPr>
              <a:t>&lt;0 means session never expires</a:t>
            </a:r>
            <a:r>
              <a:rPr lang="en-US" dirty="0" smtClean="0">
                <a:latin typeface="Arial Narrow" pitchFamily="34" charset="0"/>
              </a:rPr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1" y="1295400"/>
            <a:ext cx="6824276" cy="52797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Sun introduced Java </a:t>
            </a:r>
            <a:r>
              <a:rPr lang="en-US" dirty="0" err="1" smtClean="0">
                <a:latin typeface="Arial Narrow" pitchFamily="34" charset="0"/>
              </a:rPr>
              <a:t>Servlet</a:t>
            </a:r>
            <a:r>
              <a:rPr lang="en-US" dirty="0" smtClean="0">
                <a:latin typeface="Arial Narrow" pitchFamily="34" charset="0"/>
              </a:rPr>
              <a:t>, which is a small program written in Java  and executed by the server.</a:t>
            </a:r>
          </a:p>
          <a:p>
            <a:r>
              <a:rPr lang="en-US" dirty="0" err="1" smtClean="0">
                <a:latin typeface="Arial Narrow" pitchFamily="34" charset="0"/>
              </a:rPr>
              <a:t>Servlet</a:t>
            </a:r>
            <a:r>
              <a:rPr lang="en-US" dirty="0" smtClean="0">
                <a:latin typeface="Arial Narrow" pitchFamily="34" charset="0"/>
              </a:rPr>
              <a:t> is a compiled Java class that are executed and maintained by a </a:t>
            </a:r>
            <a:r>
              <a:rPr lang="en-US" dirty="0" err="1" smtClean="0">
                <a:latin typeface="Arial Narrow" pitchFamily="34" charset="0"/>
              </a:rPr>
              <a:t>Servlet</a:t>
            </a:r>
            <a:r>
              <a:rPr lang="en-US" dirty="0" smtClean="0">
                <a:latin typeface="Arial Narrow" pitchFamily="34" charset="0"/>
              </a:rPr>
              <a:t> container.</a:t>
            </a:r>
          </a:p>
          <a:p>
            <a:r>
              <a:rPr lang="en-US" dirty="0" err="1" smtClean="0">
                <a:latin typeface="Arial Narrow" pitchFamily="34" charset="0"/>
              </a:rPr>
              <a:t>Servlet</a:t>
            </a:r>
            <a:r>
              <a:rPr lang="en-US" dirty="0" smtClean="0">
                <a:latin typeface="Arial Narrow" pitchFamily="34" charset="0"/>
              </a:rPr>
              <a:t> technology allows you to develop Java applications that generate web content.</a:t>
            </a:r>
          </a:p>
          <a:p>
            <a:pPr>
              <a:buNone/>
            </a:pPr>
            <a:endParaRPr lang="en-US" dirty="0" smtClean="0">
              <a:latin typeface="Arial Narrow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 Narrow" pitchFamily="34" charset="0"/>
              </a:rPr>
              <a:t>A web server uses a separate module to load and run </a:t>
            </a:r>
            <a:r>
              <a:rPr lang="en-US" dirty="0" err="1" smtClean="0">
                <a:latin typeface="Arial Narrow" pitchFamily="34" charset="0"/>
              </a:rPr>
              <a:t>servlets</a:t>
            </a:r>
            <a:r>
              <a:rPr lang="en-US" dirty="0" smtClean="0">
                <a:latin typeface="Arial Narrow" pitchFamily="34" charset="0"/>
              </a:rPr>
              <a:t>. 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Narrow" pitchFamily="34" charset="0"/>
              </a:rPr>
              <a:t>This specialized module, which is dedicated to the </a:t>
            </a:r>
            <a:r>
              <a:rPr lang="en-US" dirty="0" err="1" smtClean="0">
                <a:latin typeface="Arial Narrow" pitchFamily="34" charset="0"/>
              </a:rPr>
              <a:t>servlet</a:t>
            </a:r>
            <a:r>
              <a:rPr lang="en-US" dirty="0" smtClean="0">
                <a:latin typeface="Arial Narrow" pitchFamily="34" charset="0"/>
              </a:rPr>
              <a:t> management, is called a </a:t>
            </a:r>
            <a:r>
              <a:rPr lang="en-US" i="1" dirty="0" err="1" smtClean="0">
                <a:latin typeface="Arial Narrow" pitchFamily="34" charset="0"/>
              </a:rPr>
              <a:t>servlet</a:t>
            </a:r>
            <a:r>
              <a:rPr lang="en-US" i="1" dirty="0" smtClean="0">
                <a:latin typeface="Arial Narrow" pitchFamily="34" charset="0"/>
              </a:rPr>
              <a:t> container, </a:t>
            </a:r>
            <a:r>
              <a:rPr lang="en-US" dirty="0" smtClean="0">
                <a:latin typeface="Arial Narrow" pitchFamily="34" charset="0"/>
              </a:rPr>
              <a:t>or </a:t>
            </a:r>
            <a:r>
              <a:rPr lang="en-US" i="1" dirty="0" err="1" smtClean="0">
                <a:latin typeface="Arial Narrow" pitchFamily="34" charset="0"/>
              </a:rPr>
              <a:t>servlet</a:t>
            </a:r>
            <a:r>
              <a:rPr lang="en-US" i="1" dirty="0" smtClean="0">
                <a:latin typeface="Arial Narrow" pitchFamily="34" charset="0"/>
              </a:rPr>
              <a:t> engine</a:t>
            </a:r>
            <a:r>
              <a:rPr lang="en-US" dirty="0" smtClean="0">
                <a:latin typeface="Arial Narrow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Narrow" pitchFamily="34" charset="0"/>
              </a:rPr>
              <a:t> Implements life cycle methods, manages security etc.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 Narrow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534400" cy="5715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2900" y="274638"/>
            <a:ext cx="8442325" cy="59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Servlet Access Model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2514600"/>
            <a:ext cx="1447800" cy="2090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latin typeface="Times New Roman" pitchFamily="18" charset="0"/>
              </a:rPr>
              <a:t>Client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4200" y="1752600"/>
            <a:ext cx="4038600" cy="419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>
              <a:latin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81600" y="3200400"/>
            <a:ext cx="1447800" cy="457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Servlet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685925" y="3276600"/>
            <a:ext cx="1362075" cy="333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962400" y="3352800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3962400" y="3581400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1676400" y="3657600"/>
            <a:ext cx="1295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828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HTTP request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600200" y="3810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b="1"/>
              <a:t>Client readable response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3276600" y="1828800"/>
            <a:ext cx="685800" cy="373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/>
              <a:t>Web Server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800600" y="1981200"/>
            <a:ext cx="21336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5029200" y="205740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Servlet Container</a:t>
            </a: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7467600" y="2819400"/>
            <a:ext cx="1447800" cy="1447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Other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Services</a:t>
            </a:r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6553200" y="3352800"/>
            <a:ext cx="914400" cy="152400"/>
            <a:chOff x="4176" y="2064"/>
            <a:chExt cx="768" cy="144"/>
          </a:xfrm>
        </p:grpSpPr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V="1">
              <a:off x="4176" y="2064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 flipH="1" flipV="1">
              <a:off x="4176" y="2208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4953000" y="4038600"/>
            <a:ext cx="1447800" cy="457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Servlet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5334000" y="4953000"/>
            <a:ext cx="1447800" cy="457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Servlet</a:t>
            </a: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40386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Invokes Servlet</a:t>
            </a: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40386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Gives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Method (the action to be performed)</a:t>
            </a:r>
          </a:p>
          <a:p>
            <a:pPr>
              <a:buNone/>
            </a:pPr>
            <a:r>
              <a:rPr lang="en-US" dirty="0" smtClean="0"/>
              <a:t>(get or post)</a:t>
            </a:r>
          </a:p>
          <a:p>
            <a:r>
              <a:rPr lang="en-US" dirty="0" smtClean="0"/>
              <a:t>The page to access (a 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Form parameters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request object</a:t>
            </a:r>
            <a:br>
              <a:rPr lang="en-US" dirty="0" smtClean="0"/>
            </a:br>
            <a:r>
              <a:rPr lang="en-US" dirty="0" smtClean="0"/>
              <a:t>Key Elements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code whether the request was successful or not</a:t>
            </a:r>
          </a:p>
          <a:p>
            <a:r>
              <a:rPr lang="en-US" dirty="0" smtClean="0"/>
              <a:t>Content-Type (</a:t>
            </a:r>
            <a:r>
              <a:rPr lang="en-US" dirty="0" err="1" smtClean="0"/>
              <a:t>text,picture,html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content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response object</a:t>
            </a:r>
            <a:br>
              <a:rPr lang="en-US" dirty="0" smtClean="0"/>
            </a:br>
            <a:r>
              <a:rPr lang="en-US" dirty="0" smtClean="0"/>
              <a:t>Key elements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 is a  java  application that controls the life cycle of a </a:t>
            </a:r>
            <a:r>
              <a:rPr lang="en-US" dirty="0" err="1" smtClean="0"/>
              <a:t>servlet,since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en-US" dirty="0" smtClean="0"/>
              <a:t> does not have a main method().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Tomcat,Jboss</a:t>
            </a:r>
            <a:r>
              <a:rPr lang="en-US" dirty="0" smtClean="0"/>
              <a:t> etc.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Servlet</a:t>
            </a:r>
            <a:r>
              <a:rPr lang="en-US" dirty="0" smtClean="0"/>
              <a:t> Container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</TotalTime>
  <Words>755</Words>
  <Application>Microsoft Office PowerPoint</Application>
  <PresentationFormat>On-screen Show (4:3)</PresentationFormat>
  <Paragraphs>162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Concourse</vt:lpstr>
      <vt:lpstr>Java Servlet Technology</vt:lpstr>
      <vt:lpstr>Slide 2</vt:lpstr>
      <vt:lpstr>Slide 3</vt:lpstr>
      <vt:lpstr>Slide 4</vt:lpstr>
      <vt:lpstr>Slide 5</vt:lpstr>
      <vt:lpstr>Slide 6</vt:lpstr>
      <vt:lpstr>The request object Key Elements</vt:lpstr>
      <vt:lpstr>The response object Key elements</vt:lpstr>
      <vt:lpstr>What is a Servlet Container</vt:lpstr>
      <vt:lpstr>What does the container give you</vt:lpstr>
      <vt:lpstr>Slide 11</vt:lpstr>
      <vt:lpstr>Life cycle of a servlet</vt:lpstr>
      <vt:lpstr>Each Request runs in it’s own thread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Session Management</vt:lpstr>
      <vt:lpstr>Slide 34</vt:lpstr>
      <vt:lpstr>Slide 35</vt:lpstr>
    </vt:vector>
  </TitlesOfParts>
  <Company>rvk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Servlet Technology</dc:title>
  <dc:creator>rvk</dc:creator>
  <cp:lastModifiedBy>RADHA</cp:lastModifiedBy>
  <cp:revision>37</cp:revision>
  <dcterms:created xsi:type="dcterms:W3CDTF">2011-05-12T16:20:57Z</dcterms:created>
  <dcterms:modified xsi:type="dcterms:W3CDTF">2012-01-04T11:30:04Z</dcterms:modified>
</cp:coreProperties>
</file>